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wmf" ContentType="image/x-wmf"/>
  <Override PartName="/ppt/media/image5.png" ContentType="image/png"/>
  <Override PartName="/ppt/media/image6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notesSlides/_rels/notesSlide10.xml.rels" ContentType="application/vnd.openxmlformats-package.relationships+xml"/>
  <Override PartName="/ppt/notesSlides/_rels/notesSlide3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0" y="0"/>
            <a:ext cx="7009200" cy="9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3038400" cy="4651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dt" idx="3"/>
          </p:nvPr>
        </p:nvSpPr>
        <p:spPr>
          <a:xfrm>
            <a:off x="3971880" y="0"/>
            <a:ext cx="3038400" cy="4651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lstStyle>
            <a:lvl1pPr indent="0" algn="r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8320" cy="3486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marL="5868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ftr" idx="4"/>
          </p:nvPr>
        </p:nvSpPr>
        <p:spPr>
          <a:xfrm>
            <a:off x="0" y="8831160"/>
            <a:ext cx="3038400" cy="4651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lstStyle>
            <a:lvl1pPr indent="0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6"/>
          <p:cNvSpPr>
            <a:spLocks noGrp="1"/>
          </p:cNvSpPr>
          <p:nvPr>
            <p:ph type="sldNum" idx="5"/>
          </p:nvPr>
        </p:nvSpPr>
        <p:spPr>
          <a:xfrm>
            <a:off x="3971880" y="8831160"/>
            <a:ext cx="3038400" cy="4651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lstStyle>
            <a:lvl1pPr indent="0" algn="r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fld id="{C3F117D4-5BF0-49EE-8D07-451E99205E27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243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Follow-up questions to generate more discussion: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Role of learner -  Risk manager or Trader?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Priority of instruments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much background info will be required? (Commodities 101,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are key relationships? (Front/Middle/Back office, customer,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commodity do we want to focus on? (Generic, specific, multiple, single?)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 there a mental model we want learner to follow?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Integrated Model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Collaboration Model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Level of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interdependence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 Model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Expert Model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Complexity of Work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231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plus Accenture Excitement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is simulation – Chinese saying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are our goals together, and what does that mean to you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Level the playing field, lay ground rules: Audience, desired performance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Their expectations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Introductions Later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Genesis of simulation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233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Accenture Information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discuss: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consulting firm with 75,000 + employees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Local office located on Allen Parkway  Houston, Texas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with over 90 of the Fortune 100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Divided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5 global market units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(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Communications &amp; High Tech, Financial Services, Products, Resources, and Government)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10 Service lines (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Finance &amp;Performance Mgmt., Human Performance, Solution Delivery, Solution Engineering, Solutions Operations, Strategy/Business Architecture, Technology Research/Innovation, Global uCommerce, CRM, Supply Chain)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00000"/>
              </a:lnSpc>
              <a:spcBef>
                <a:spcPts val="10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Performance (HP) Service Line: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Builds sustainable knowledge, skills and capabilities to impact the bottom 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Houses the innovative knowledge capital, technical experience and/or assets to improve Human Performance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Proven Methodology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Created Indeliq (subsidiary) - transferred patents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235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are we building –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Simulation –  Ambiguity – always at the edge of where to go…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Understand/Identify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 Hedging Instruments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Positions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Knowledge System –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the performance in the simulation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TOPICS TBD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237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Ask everyone to introduce themselves: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Experience/Expertise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Reaction so far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239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We will go through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 off at each stage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Design is the key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Outcome of the Needs Analysis phase (the design) defines all scope parameters to be followed throughout the life of the project.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241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Needs Analysis and Content Development phase: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Two most critical stages in the development of the simulation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Requires the most involvement from SMEs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Schedule Hexagon session: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What is it: a brainstorming session to capture mental model of the SMEs and arrive at a high-level design for the model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Schedule session with SMEs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66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-360" y="63244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Confidential Information to Accenture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" name="" descr=""/>
          <p:cNvPicPr/>
          <p:nvPr/>
        </p:nvPicPr>
        <p:blipFill>
          <a:blip r:embed="rId2"/>
          <a:stretch/>
        </p:blipFill>
        <p:spPr>
          <a:xfrm>
            <a:off x="196920" y="76320"/>
            <a:ext cx="1762200" cy="50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2570040" y="579240"/>
            <a:ext cx="626904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marL="5868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790560" y="1893600"/>
            <a:ext cx="8043840" cy="411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228600" y="866880"/>
            <a:ext cx="8686800" cy="0"/>
          </a:xfrm>
          <a:prstGeom prst="line">
            <a:avLst/>
          </a:prstGeom>
          <a:ln w="3816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04920" y="914400"/>
            <a:ext cx="8534160" cy="0"/>
          </a:xfrm>
          <a:prstGeom prst="line">
            <a:avLst/>
          </a:prstGeom>
          <a:ln w="1908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80880" y="6477120"/>
            <a:ext cx="8305920" cy="0"/>
          </a:xfrm>
          <a:prstGeom prst="line">
            <a:avLst/>
          </a:prstGeom>
          <a:ln w="2556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nav_left_enronlogo_white_sm" descr=""/>
          <p:cNvPicPr/>
          <p:nvPr/>
        </p:nvPicPr>
        <p:blipFill>
          <a:blip r:embed="rId3"/>
          <a:stretch/>
        </p:blipFill>
        <p:spPr>
          <a:xfrm>
            <a:off x="8271000" y="98280"/>
            <a:ext cx="720720" cy="6638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66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ftr" idx="2"/>
          </p:nvPr>
        </p:nvSpPr>
        <p:spPr>
          <a:xfrm>
            <a:off x="-360" y="63244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Confidential Information to Accenture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2"/>
          <a:stretch/>
        </p:blipFill>
        <p:spPr>
          <a:xfrm>
            <a:off x="196920" y="76320"/>
            <a:ext cx="1762200" cy="50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PlaceHolder 2"/>
          <p:cNvSpPr>
            <a:spLocks noGrp="1"/>
          </p:cNvSpPr>
          <p:nvPr>
            <p:ph type="title"/>
          </p:nvPr>
        </p:nvSpPr>
        <p:spPr>
          <a:xfrm>
            <a:off x="2570040" y="579240"/>
            <a:ext cx="626904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marL="5868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790560" y="1893600"/>
            <a:ext cx="8043840" cy="411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228600" y="866880"/>
            <a:ext cx="8686800" cy="0"/>
          </a:xfrm>
          <a:prstGeom prst="line">
            <a:avLst/>
          </a:prstGeom>
          <a:ln w="3816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4920" y="914400"/>
            <a:ext cx="8534160" cy="0"/>
          </a:xfrm>
          <a:prstGeom prst="line">
            <a:avLst/>
          </a:prstGeom>
          <a:ln w="1908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80880" y="6477120"/>
            <a:ext cx="8305920" cy="0"/>
          </a:xfrm>
          <a:prstGeom prst="line">
            <a:avLst/>
          </a:prstGeom>
          <a:ln w="2556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nav_left_enronlogo_white_sm" descr=""/>
          <p:cNvPicPr/>
          <p:nvPr/>
        </p:nvPicPr>
        <p:blipFill>
          <a:blip r:embed="rId3"/>
          <a:stretch/>
        </p:blipFill>
        <p:spPr>
          <a:xfrm>
            <a:off x="8271000" y="98280"/>
            <a:ext cx="720720" cy="6638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5.png"/><Relationship Id="rId3" Type="http://schemas.openxmlformats.org/officeDocument/2006/relationships/oleObject" Target="../embeddings/oleObject1.bin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685800" y="2286000"/>
            <a:ext cx="7772400" cy="202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280" rIns="71280" tIns="36360" bIns="36360" anchor="t">
            <a:spAutoFit/>
          </a:bodyPr>
          <a:p>
            <a:pPr marL="5868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200"/>
            </a:b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Management Performance Simulation </a:t>
            </a:r>
            <a:br>
              <a:rPr sz="3200"/>
            </a:b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371600" y="3886200"/>
            <a:ext cx="6400800" cy="67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280" rIns="71280" tIns="36360" bIns="3636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Subject Matter Expert Kick-Off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"/>
          <p:cNvSpPr/>
          <p:nvPr/>
        </p:nvSpPr>
        <p:spPr>
          <a:xfrm>
            <a:off x="304920" y="1066680"/>
            <a:ext cx="8381880" cy="72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Performance Objectives:  </a:t>
            </a: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Capabilities the learner should be able to exhibit as a result of completing the simulation.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295280" y="2666880"/>
            <a:ext cx="6477120" cy="1689120"/>
          </a:xfrm>
          <a:prstGeom prst="rect">
            <a:avLst/>
          </a:prstGeom>
          <a:noFill/>
          <a:ln w="381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What is the most important performance objective for the RM Simulation?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What do you want people to be able to do after taking the RM Simulation?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8763120" y="6546960"/>
            <a:ext cx="33012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"/>
          <p:cNvSpPr/>
          <p:nvPr/>
        </p:nvSpPr>
        <p:spPr>
          <a:xfrm>
            <a:off x="304920" y="2743200"/>
            <a:ext cx="861048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marL="5868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Appendix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8686800" y="6546960"/>
            <a:ext cx="40644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"/>
          <p:cNvSpPr/>
          <p:nvPr/>
        </p:nvSpPr>
        <p:spPr>
          <a:xfrm>
            <a:off x="152280" y="914400"/>
            <a:ext cx="762012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marL="58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Meeting Objectives – Needs Analysis Phase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04920" y="1752480"/>
            <a:ext cx="3809880" cy="20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228600" indent="-228600"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Week 1: August 27-31 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Brainstorm/review Learning Objectives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Discuss content scope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Discuss Target Audience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Hexagon Session for Model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04920" y="3497400"/>
            <a:ext cx="4572000" cy="22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228600" indent="-228600"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Week 2: September 3-7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Brainstorm/review Common Mistakes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Discuss Storyline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Discuss Learner Tasks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Confirm Learning Objectives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Hexagon Session for Model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 Causal Loops for Model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Confirm High Level Topic List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4800600" y="1752480"/>
            <a:ext cx="4572000" cy="197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228600" indent="-228600"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Week 3: September 10-14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Confirm Learner Tasks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Confirm Storyline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Confirm Common Mistakes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Discuss Interaction Design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Iterate Causal Loops for Mode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Confirm Topic Frameworks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4800600" y="4230720"/>
            <a:ext cx="4572000" cy="141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228600" indent="-228600"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Week 4: September 17-21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Discuss Resources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Discuss Expert Model (if necessary)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Confirm Topic Frameworks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 Initial Conditions for Model (Storyline)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4191120" y="1600200"/>
            <a:ext cx="0" cy="46483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8686800" y="6546960"/>
            <a:ext cx="40644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"/>
          <p:cNvSpPr/>
          <p:nvPr/>
        </p:nvSpPr>
        <p:spPr>
          <a:xfrm>
            <a:off x="152280" y="914400"/>
            <a:ext cx="762012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marL="58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Meeting Objectives – Content Development Phase*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304920" y="1752480"/>
            <a:ext cx="3809880" cy="186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228600" indent="-228600"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Week 1: September 24-28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Review Resources Inventory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Review/Revise Expert Model (if necessary)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Confirm Initial Conditions for Model (Storyline)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Enter Content for Topics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04920" y="4002120"/>
            <a:ext cx="4572000" cy="197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228600" indent="-228600"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Week 2: October 1-5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Review/Revise Expert Model  (if necessary)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Provide Input Examples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Quantify Model Factors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Enter Content for Topics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 Expert Stories scripts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572000" y="1752480"/>
            <a:ext cx="4572000" cy="17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228600" indent="-228600"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Week 3: October 8-12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Review first draft of Expert Model (if necessary)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Provide Input Documents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Quantify Model Factors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Enter Content for Topics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and graphics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Develop Expert Stories scripts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572000" y="4002120"/>
            <a:ext cx="4572000" cy="208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228600" indent="-228600"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Week 4: October 15-19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Revise Expert Model  (if necessary)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Review first drafts of Resources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Tune Model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Enter Content for Topics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and graphics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Confirm Expert Stories scripts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114800" y="1600200"/>
            <a:ext cx="0" cy="44197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304920" y="6172200"/>
            <a:ext cx="685800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* To be revised as necessary after Needs Analysis Phase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8686800" y="6546960"/>
            <a:ext cx="40644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"/>
          <p:cNvSpPr/>
          <p:nvPr/>
        </p:nvSpPr>
        <p:spPr>
          <a:xfrm>
            <a:off x="152280" y="914400"/>
            <a:ext cx="899172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marL="58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Meeting Objectives – Content Development Phase* (cont.)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304920" y="1752480"/>
            <a:ext cx="3809880" cy="28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228600" indent="-228600"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Week 5:  October 22-26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Review second draft of Expert Model  (if necessary)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Revise Resources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Provide input regarding Video Characters Profiles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Tune Mode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Enter Content for Topics and graphics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 Practices for Topics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 Glossary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Sign off on Expert Stories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4572000" y="1752480"/>
            <a:ext cx="4572000" cy="22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228600" indent="-228600"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Week 6: October 29-November 2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Revise Expert Model  (if necessary)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Review second draft of Resources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Discuss Video Script Content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Review final Model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Sign off on Topic Content (first half)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Sign off on Practices for Topics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 Glossary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4572000" y="4154400"/>
            <a:ext cx="4572000" cy="197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228600" indent="-228600"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Week 7: November 5-9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Sign off on Expert Model  (if necessary)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Sign off on Resources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Sign off on Model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Sign off on Storyline Script outlines for simulation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Sign off on Topic Content (second half)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8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Sign off on Glossary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3962520" y="1600200"/>
            <a:ext cx="0" cy="44197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304920" y="6172200"/>
            <a:ext cx="685800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* To be revised as necessary after Needs Analysis Phase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8686800" y="6546960"/>
            <a:ext cx="40644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"/>
          <p:cNvSpPr/>
          <p:nvPr/>
        </p:nvSpPr>
        <p:spPr>
          <a:xfrm>
            <a:off x="304920" y="1066680"/>
            <a:ext cx="8076960" cy="527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177840" indent="-177840">
              <a:lnSpc>
                <a:spcPct val="8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Model Building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80000"/>
              </a:lnSpc>
              <a:spcBef>
                <a:spcPts val="1125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Hexagon session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A hexagon session is a brainstorming technique widely used in systems thinking.  It is designed to extract experts’ mental model and intuition on how a system works.  It also fits well with the idea of building system dynamics models as the hexagon session naturally follows the event-behavior-structure sequence</a:t>
            </a: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.</a:t>
            </a: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80000"/>
              </a:lnSpc>
              <a:spcBef>
                <a:spcPts val="1125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Causal loop modeling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Systems modeler further defined the influence, causal loop, and component diagrams with SMEs. Iterative process.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80000"/>
              </a:lnSpc>
              <a:spcBef>
                <a:spcPts val="1125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Detail design sign off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SME team designated by a steering committee signs off on the detail design.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80000"/>
              </a:lnSpc>
              <a:spcBef>
                <a:spcPts val="1125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Quantification interviews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Systems modeler meets with SMEs deep in subject matter expertise in particular areas.</a:t>
            </a: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80000"/>
              </a:lnSpc>
              <a:spcBef>
                <a:spcPts val="1125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Tuning sessions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Systems Modeler meets with SMEs to tune model.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80000"/>
              </a:lnSpc>
              <a:spcBef>
                <a:spcPts val="1125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Model Validation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SME team designated by a steering committee validates and verifies results are reasonable and in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line with learning objectives.  Some tuning will be required.  SMEs should be at a high enough level that their buy in and validation is golden.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8686800" y="6546960"/>
            <a:ext cx="40644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"/>
          <p:cNvSpPr/>
          <p:nvPr/>
        </p:nvSpPr>
        <p:spPr>
          <a:xfrm>
            <a:off x="152280" y="914400"/>
            <a:ext cx="807732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marL="58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Sign Off Process - Simulation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219320" y="2514600"/>
            <a:ext cx="1371600" cy="1066680"/>
          </a:xfrm>
          <a:prstGeom prst="rect">
            <a:avLst/>
          </a:prstGeom>
          <a:noFill/>
          <a:ln cap="rnd" w="12600">
            <a:solidFill>
              <a:srgbClr val="ffffff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Content Development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Laura de la Torre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Mery Brown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1219320" y="4381560"/>
            <a:ext cx="1523880" cy="180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114480" indent="-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Check for: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Consistency within Simulation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Performance Objectives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Common Mistakes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Usability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3124080" y="2133720"/>
            <a:ext cx="1447920" cy="1828800"/>
          </a:xfrm>
          <a:prstGeom prst="rect">
            <a:avLst/>
          </a:prstGeom>
          <a:solidFill>
            <a:srgbClr val="dddddd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SME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Dutch Quigley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Lewis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Reese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Connie Estrem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5105520" y="2362320"/>
            <a:ext cx="1295280" cy="1371600"/>
          </a:xfrm>
          <a:prstGeom prst="rect">
            <a:avLst/>
          </a:prstGeom>
          <a:solidFill>
            <a:srgbClr val="dddddd"/>
          </a:solidFill>
          <a:ln w="12600">
            <a:solidFill>
              <a:srgbClr val="ffffff"/>
            </a:solidFill>
            <a:miter/>
          </a:ln>
          <a:effectLst>
            <a:outerShdw dist="107932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Management Review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Kirk McDaniel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 Barnhart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3276720" y="4381560"/>
            <a:ext cx="1523880" cy="10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114480" indent="-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Review for: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Content Accuracy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Realism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Best Practices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5181480" y="4381560"/>
            <a:ext cx="1524240" cy="144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114480" indent="-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Review for: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Consistency across components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Appropriate scope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6934320" y="2438280"/>
            <a:ext cx="1218960" cy="1219320"/>
          </a:xfrm>
          <a:prstGeom prst="rect">
            <a:avLst/>
          </a:prstGeom>
          <a:solidFill>
            <a:srgbClr val="dddddd"/>
          </a:solidFill>
          <a:ln w="12600">
            <a:solidFill>
              <a:srgbClr val="ffffff"/>
            </a:solidFill>
            <a:miter/>
          </a:ln>
          <a:effectLst>
            <a:outerShdw dist="107932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Signoff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Phillip Allen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Arnold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7010280" y="4381560"/>
            <a:ext cx="1524240" cy="12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114480" indent="-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Review for: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Appropriate strategic direction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Incorporation of key messages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76320" y="2789280"/>
            <a:ext cx="15238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Review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76320" y="4419720"/>
            <a:ext cx="15238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Goals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03" name=""/>
          <p:cNvCxnSpPr>
            <a:stCxn id="193" idx="3"/>
            <a:endCxn id="195" idx="1"/>
          </p:cNvCxnSpPr>
          <p:nvPr/>
        </p:nvCxnSpPr>
        <p:spPr>
          <a:xfrm>
            <a:off x="2590560" y="3047760"/>
            <a:ext cx="533880" cy="1080"/>
          </a:xfrm>
          <a:prstGeom prst="straightConnector1">
            <a:avLst/>
          </a:prstGeom>
          <a:ln w="12600">
            <a:solidFill>
              <a:srgbClr val="ffffff"/>
            </a:solidFill>
            <a:miter/>
            <a:tailEnd len="med" type="triangle" w="med"/>
          </a:ln>
        </p:spPr>
      </p:cxnSp>
      <p:cxnSp>
        <p:nvCxnSpPr>
          <p:cNvPr id="204" name=""/>
          <p:cNvCxnSpPr>
            <a:stCxn id="195" idx="3"/>
            <a:endCxn id="196" idx="1"/>
          </p:cNvCxnSpPr>
          <p:nvPr/>
        </p:nvCxnSpPr>
        <p:spPr>
          <a:xfrm>
            <a:off x="4572000" y="3047760"/>
            <a:ext cx="534240" cy="1080"/>
          </a:xfrm>
          <a:prstGeom prst="straightConnector1">
            <a:avLst/>
          </a:prstGeom>
          <a:ln w="12600">
            <a:solidFill>
              <a:srgbClr val="ffffff"/>
            </a:solidFill>
            <a:miter/>
            <a:tailEnd len="med" type="triangle" w="med"/>
          </a:ln>
        </p:spPr>
      </p:cxnSp>
      <p:cxnSp>
        <p:nvCxnSpPr>
          <p:cNvPr id="205" name=""/>
          <p:cNvCxnSpPr>
            <a:stCxn id="196" idx="3"/>
            <a:endCxn id="199" idx="1"/>
          </p:cNvCxnSpPr>
          <p:nvPr/>
        </p:nvCxnSpPr>
        <p:spPr>
          <a:xfrm>
            <a:off x="6400800" y="3047760"/>
            <a:ext cx="534240" cy="1080"/>
          </a:xfrm>
          <a:prstGeom prst="straightConnector1">
            <a:avLst/>
          </a:prstGeom>
          <a:ln w="12600">
            <a:solidFill>
              <a:srgbClr val="ffffff"/>
            </a:solidFill>
            <a:miter/>
            <a:tailEnd len="med" type="triangle" w="med"/>
          </a:ln>
        </p:spPr>
      </p:cxnSp>
      <p:sp>
        <p:nvSpPr>
          <p:cNvPr id="206" name=""/>
          <p:cNvSpPr/>
          <p:nvPr/>
        </p:nvSpPr>
        <p:spPr>
          <a:xfrm>
            <a:off x="1828800" y="3581280"/>
            <a:ext cx="0" cy="7621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886200" y="3962520"/>
            <a:ext cx="0" cy="3808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5791320" y="3733920"/>
            <a:ext cx="0" cy="6094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7543800" y="3657600"/>
            <a:ext cx="0" cy="68580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228600" y="1476360"/>
            <a:ext cx="8686800" cy="43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sign off process will occur at the end of each phase. Deliverables will not be passed to the next review until the previous reviewers have approved it.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8686800" y="6546960"/>
            <a:ext cx="40644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"/>
          <p:cNvSpPr/>
          <p:nvPr/>
        </p:nvSpPr>
        <p:spPr>
          <a:xfrm>
            <a:off x="152280" y="914400"/>
            <a:ext cx="807732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marL="58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Sign Off Process - Topics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1219320" y="2133720"/>
            <a:ext cx="1371600" cy="1828800"/>
          </a:xfrm>
          <a:prstGeom prst="rect">
            <a:avLst/>
          </a:prstGeom>
          <a:noFill/>
          <a:ln cap="rnd" w="12600">
            <a:solidFill>
              <a:srgbClr val="ffffff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Topic Development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Dutch Quigley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Andy Lewis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 Reese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Connie Estrem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3124080" y="2438280"/>
            <a:ext cx="1371600" cy="1219320"/>
          </a:xfrm>
          <a:prstGeom prst="rect">
            <a:avLst/>
          </a:prstGeom>
          <a:solidFill>
            <a:srgbClr val="6600cc"/>
          </a:solidFill>
          <a:ln cap="rnd" w="12600">
            <a:solidFill>
              <a:srgbClr val="ffffff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Topics Team Edits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Monica Brown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Sheri Righi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105520" y="2362320"/>
            <a:ext cx="1295280" cy="1371600"/>
          </a:xfrm>
          <a:prstGeom prst="rect">
            <a:avLst/>
          </a:prstGeom>
          <a:solidFill>
            <a:srgbClr val="dddddd"/>
          </a:solidFill>
          <a:ln w="12600">
            <a:solidFill>
              <a:srgbClr val="ffffff"/>
            </a:solidFill>
            <a:miter/>
          </a:ln>
          <a:effectLst>
            <a:outerShdw dist="107932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Management Review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Kirk McDaniel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 Barnhart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3200400" y="4381560"/>
            <a:ext cx="1523880" cy="217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114480" indent="-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Edit for: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Consistency of tone and style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Consistency of content across topics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Performance Objectives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Common Mistakes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5181480" y="4381560"/>
            <a:ext cx="1524240" cy="144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114480" indent="-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Review for: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Consistency across components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Appropriate scope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6934320" y="2438280"/>
            <a:ext cx="1218960" cy="1219320"/>
          </a:xfrm>
          <a:prstGeom prst="rect">
            <a:avLst/>
          </a:prstGeom>
          <a:solidFill>
            <a:srgbClr val="dddddd"/>
          </a:solidFill>
          <a:ln w="12600">
            <a:solidFill>
              <a:srgbClr val="ffffff"/>
            </a:solidFill>
            <a:miter/>
          </a:ln>
          <a:effectLst>
            <a:outerShdw dist="107932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Signoff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Phillip Allen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Arnold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7010280" y="4381560"/>
            <a:ext cx="1524240" cy="12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114480" indent="-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Review for: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Appropriate strategic direction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Incorporation of key messages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76320" y="2789280"/>
            <a:ext cx="15238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Review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76320" y="4419720"/>
            <a:ext cx="15238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Goals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22" name=""/>
          <p:cNvCxnSpPr>
            <a:stCxn id="213" idx="3"/>
            <a:endCxn id="214" idx="1"/>
          </p:cNvCxnSpPr>
          <p:nvPr/>
        </p:nvCxnSpPr>
        <p:spPr>
          <a:xfrm>
            <a:off x="2590560" y="3047760"/>
            <a:ext cx="533880" cy="1080"/>
          </a:xfrm>
          <a:prstGeom prst="straightConnector1">
            <a:avLst/>
          </a:prstGeom>
          <a:ln w="12600">
            <a:solidFill>
              <a:srgbClr val="ffffff"/>
            </a:solidFill>
            <a:miter/>
            <a:tailEnd len="med" type="triangle" w="med"/>
          </a:ln>
        </p:spPr>
      </p:cxnSp>
      <p:cxnSp>
        <p:nvCxnSpPr>
          <p:cNvPr id="223" name=""/>
          <p:cNvCxnSpPr>
            <a:stCxn id="214" idx="3"/>
            <a:endCxn id="215" idx="1"/>
          </p:cNvCxnSpPr>
          <p:nvPr/>
        </p:nvCxnSpPr>
        <p:spPr>
          <a:xfrm>
            <a:off x="4495680" y="3047760"/>
            <a:ext cx="610560" cy="1080"/>
          </a:xfrm>
          <a:prstGeom prst="straightConnector1">
            <a:avLst/>
          </a:prstGeom>
          <a:ln w="12600">
            <a:solidFill>
              <a:srgbClr val="ffffff"/>
            </a:solidFill>
            <a:miter/>
            <a:tailEnd len="med" type="triangle" w="med"/>
          </a:ln>
        </p:spPr>
      </p:cxnSp>
      <p:cxnSp>
        <p:nvCxnSpPr>
          <p:cNvPr id="224" name=""/>
          <p:cNvCxnSpPr>
            <a:stCxn id="215" idx="3"/>
            <a:endCxn id="218" idx="1"/>
          </p:cNvCxnSpPr>
          <p:nvPr/>
        </p:nvCxnSpPr>
        <p:spPr>
          <a:xfrm>
            <a:off x="6400800" y="3047760"/>
            <a:ext cx="534240" cy="1080"/>
          </a:xfrm>
          <a:prstGeom prst="straightConnector1">
            <a:avLst/>
          </a:prstGeom>
          <a:ln w="12600">
            <a:solidFill>
              <a:srgbClr val="ffffff"/>
            </a:solidFill>
            <a:miter/>
            <a:tailEnd len="med" type="triangle" w="med"/>
          </a:ln>
        </p:spPr>
      </p:cxnSp>
      <p:sp>
        <p:nvSpPr>
          <p:cNvPr id="225" name=""/>
          <p:cNvSpPr/>
          <p:nvPr/>
        </p:nvSpPr>
        <p:spPr>
          <a:xfrm>
            <a:off x="3809880" y="3657600"/>
            <a:ext cx="0" cy="6094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5791320" y="3733920"/>
            <a:ext cx="0" cy="6094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7543800" y="3657600"/>
            <a:ext cx="0" cy="68580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228600" y="1476360"/>
            <a:ext cx="8686800" cy="43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sign off process will occur at the end of each phase. Deliverables will not be passed to the next review until the previous reviewers have approved it.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8686800" y="6546960"/>
            <a:ext cx="40644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152280" y="914400"/>
            <a:ext cx="632484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marL="58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Meeting Objectives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990720" y="1752480"/>
            <a:ext cx="6324480" cy="105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280" rIns="71280" tIns="36360" bIns="36360" anchor="t">
            <a:spAutoFit/>
          </a:bodyPr>
          <a:p>
            <a:pPr marL="114480" indent="-114480" algn="ctr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 algn="ctr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 algn="ctr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 algn="ctr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57200" y="1663560"/>
            <a:ext cx="7696080" cy="22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1" marL="685800" indent="-457200">
              <a:lnSpc>
                <a:spcPct val="100000"/>
              </a:lnSpc>
              <a:spcBef>
                <a:spcPts val="25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Demonstrate Performance Simulation and its benefits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5800" indent="-457200">
              <a:lnSpc>
                <a:spcPct val="100000"/>
              </a:lnSpc>
              <a:spcBef>
                <a:spcPts val="25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Review Roles and Responsibilities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5800" indent="-457200">
              <a:lnSpc>
                <a:spcPct val="100000"/>
              </a:lnSpc>
              <a:spcBef>
                <a:spcPts val="25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Confirm Target Audience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5800" indent="-457200">
              <a:lnSpc>
                <a:spcPct val="100000"/>
              </a:lnSpc>
              <a:spcBef>
                <a:spcPts val="25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Define Desired Performance Outcomes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209680" y="4648320"/>
            <a:ext cx="4724640" cy="152388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12600">
            <a:solidFill>
              <a:srgbClr val="ffffff"/>
            </a:solidFill>
            <a:miter/>
          </a:ln>
          <a:effectLst>
            <a:outerShdw dist="107932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520" rIns="9252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“Tell me, I will forget.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Show me, I may remember.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Involve me, I will understand.”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Chinese Saying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763120" y="6546960"/>
            <a:ext cx="33012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228960" y="990720"/>
            <a:ext cx="167220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Accenture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0" y="1523880"/>
            <a:ext cx="8839080" cy="552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1" marL="571680" indent="-343080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Over 1,000 hours of performance simulation solutions including: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828800" indent="-457200">
              <a:lnSpc>
                <a:spcPct val="105000"/>
              </a:lnSpc>
              <a:spcBef>
                <a:spcPts val="2251"/>
              </a:spcBef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$500M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annually from increased productivity due to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50% reduction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in time-to-proficiency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828800" indent="-457200">
              <a:lnSpc>
                <a:spcPct val="105000"/>
              </a:lnSpc>
              <a:spcAft>
                <a:spcPts val="499"/>
              </a:spcAft>
              <a:buClr>
                <a:srgbClr val="ffffff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828800" indent="-457200">
              <a:lnSpc>
                <a:spcPct val="105000"/>
              </a:lnSpc>
              <a:spcAft>
                <a:spcPts val="1125"/>
              </a:spcAft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 to 30% increase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in learning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retention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for participants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828800" indent="-457200">
              <a:lnSpc>
                <a:spcPct val="105000"/>
              </a:lnSpc>
              <a:spcAft>
                <a:spcPts val="499"/>
              </a:spcAft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828800" indent="-457200">
              <a:lnSpc>
                <a:spcPct val="105000"/>
              </a:lnSpc>
              <a:spcAft>
                <a:spcPts val="1125"/>
              </a:spcAft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$11.25M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annually by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16% increase in upselling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revenue and decrease  in time to proficiency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571680" indent="-343080">
              <a:lnSpc>
                <a:spcPct val="9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Performance Simulation Capabilities: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092240" indent="-177840">
              <a:lnSpc>
                <a:spcPct val="100000"/>
              </a:lnSpc>
              <a:spcBef>
                <a:spcPts val="561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 years of simulation experience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092240" indent="-177840">
              <a:lnSpc>
                <a:spcPct val="100000"/>
              </a:lnSpc>
              <a:spcBef>
                <a:spcPts val="561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2,000 worldwide resources with simulation experience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092240" indent="-177840">
              <a:lnSpc>
                <a:spcPct val="100000"/>
              </a:lnSpc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Patented Simulation technology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(36 patents filed, 25 patents approved, 11 pending)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092240" indent="-177840">
              <a:lnSpc>
                <a:spcPct val="100000"/>
              </a:lnSpc>
              <a:spcBef>
                <a:spcPts val="561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Scalable architecture delivered in a net-sourced environment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092240" indent="-177840">
              <a:lnSpc>
                <a:spcPct val="100000"/>
              </a:lnSpc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Artificial intelligence expert engine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(up to 30,000 variables)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092240" indent="-177840">
              <a:lnSpc>
                <a:spcPct val="90000"/>
              </a:lnSpc>
              <a:spcBef>
                <a:spcPts val="1125"/>
              </a:spcBef>
              <a:buClr>
                <a:srgbClr val="ffffff"/>
              </a:buClr>
              <a:buFont typeface="Wingdings" charset="2"/>
              <a:buChar char="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828800" indent="-457200">
              <a:lnSpc>
                <a:spcPct val="105000"/>
              </a:lnSpc>
              <a:spcAft>
                <a:spcPts val="1125"/>
              </a:spcAft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990720" y="2133720"/>
            <a:ext cx="609480" cy="533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" name="p&amp;w" descr=""/>
          <p:cNvPicPr/>
          <p:nvPr/>
        </p:nvPicPr>
        <p:blipFill>
          <a:blip r:embed="rId2"/>
          <a:stretch/>
        </p:blipFill>
        <p:spPr>
          <a:xfrm>
            <a:off x="533520" y="2895480"/>
            <a:ext cx="1218960" cy="3603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34" name=""/>
          <p:cNvGraphicFramePr/>
          <p:nvPr/>
        </p:nvGraphicFramePr>
        <p:xfrm>
          <a:off x="914400" y="3505320"/>
          <a:ext cx="762120" cy="4381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914400" y="3505320"/>
                    <a:ext cx="762120" cy="43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8763120" y="6546960"/>
            <a:ext cx="33012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1981080" y="152280"/>
            <a:ext cx="63248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marL="58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are the benefits of Performance Simulation to Enron?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28600" y="990720"/>
            <a:ext cx="8458200" cy="221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1" marL="406440" indent="-177840">
              <a:lnSpc>
                <a:spcPct val="100000"/>
              </a:lnSpc>
              <a:spcAft>
                <a:spcPts val="751"/>
              </a:spcAft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75% retention level vs. classroom based training (10%)*   (*National Training Laboratory)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06440" indent="-177840">
              <a:lnSpc>
                <a:spcPct val="100000"/>
              </a:lnSpc>
              <a:spcAft>
                <a:spcPts val="751"/>
              </a:spcAft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Marginal cost of additional participants beyond 1</a:t>
            </a:r>
            <a:r>
              <a:rPr b="0" lang="en-US" sz="12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st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year is only Admin Cost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06440" indent="-177840">
              <a:lnSpc>
                <a:spcPct val="100000"/>
              </a:lnSpc>
              <a:spcAft>
                <a:spcPts val="751"/>
              </a:spcAft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Current Yearly Class Attendance: 1,710 @ cost of $1,843,398 (includes Diverted Labor Cost)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06440" indent="-177840">
              <a:lnSpc>
                <a:spcPct val="100000"/>
              </a:lnSpc>
              <a:spcAft>
                <a:spcPts val="751"/>
              </a:spcAft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Break Even is @ 1830 participant @ cost of $1,973,409 (includes Diverted Labor Cost)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06440" indent="-177840">
              <a:lnSpc>
                <a:spcPct val="100000"/>
              </a:lnSpc>
              <a:spcAft>
                <a:spcPts val="751"/>
              </a:spcAft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Estimated Savings over next 3 years: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092240" indent="-177840">
              <a:lnSpc>
                <a:spcPct val="100000"/>
              </a:lnSpc>
              <a:spcAft>
                <a:spcPts val="751"/>
              </a:spcAft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Keeping # of participants constant: 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$2,362,125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$618/Person vs 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Current $1,078/Person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092240" indent="-177840">
              <a:lnSpc>
                <a:spcPct val="100000"/>
              </a:lnSpc>
              <a:spcAft>
                <a:spcPts val="751"/>
              </a:spcAft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Increasing # of Participants by 50%: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$4,874,608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$445/Person vs 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Current $1,078/Person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06440" indent="-177840">
              <a:lnSpc>
                <a:spcPct val="100000"/>
              </a:lnSpc>
              <a:spcAft>
                <a:spcPts val="751"/>
              </a:spcAft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Reduction in time to proficiency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419200" y="5486400"/>
            <a:ext cx="6039000" cy="503280"/>
          </a:xfrm>
          <a:custGeom>
            <a:avLst/>
            <a:gdLst/>
            <a:ahLst/>
            <a:rect l="l" t="t" r="r" b="b"/>
            <a:pathLst>
              <a:path w="3804" h="388">
                <a:moveTo>
                  <a:pt x="0" y="388"/>
                </a:moveTo>
                <a:lnTo>
                  <a:pt x="359" y="0"/>
                </a:lnTo>
                <a:lnTo>
                  <a:pt x="3804" y="0"/>
                </a:lnTo>
                <a:lnTo>
                  <a:pt x="3445" y="388"/>
                </a:lnTo>
                <a:lnTo>
                  <a:pt x="0" y="388"/>
                </a:lnTo>
                <a:close/>
              </a:path>
            </a:pathLst>
          </a:cu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141720" y="4856040"/>
            <a:ext cx="720720" cy="98928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429000" y="4359240"/>
            <a:ext cx="43380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40%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684520" y="5945040"/>
            <a:ext cx="1466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2-Year MBA Grads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592280" y="4878360"/>
            <a:ext cx="1467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Average</a:t>
            </a:r>
            <a:br>
              <a:rPr sz="1200"/>
            </a:b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Comparative</a:t>
            </a:r>
            <a:br>
              <a:rPr sz="1200"/>
            </a:b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Test Scores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964040" y="4241880"/>
            <a:ext cx="731880" cy="160344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249880" y="3749760"/>
            <a:ext cx="43380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65%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419720" y="5945040"/>
            <a:ext cx="1784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Classroom Learning</a:t>
            </a:r>
            <a:br>
              <a:rPr sz="1200"/>
            </a:b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(Control Group)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786720" y="3551400"/>
            <a:ext cx="731520" cy="229392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086600" y="3063960"/>
            <a:ext cx="43380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93%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172200" y="5945040"/>
            <a:ext cx="2092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Performance  Simulation</a:t>
            </a:r>
            <a:br>
              <a:rPr sz="1200"/>
            </a:b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(Test Group)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" name=""/>
          <p:cNvGrpSpPr/>
          <p:nvPr/>
        </p:nvGrpSpPr>
        <p:grpSpPr>
          <a:xfrm>
            <a:off x="5334120" y="5081760"/>
            <a:ext cx="2828520" cy="679680"/>
            <a:chOff x="5334120" y="5081760"/>
            <a:chExt cx="2828520" cy="679680"/>
          </a:xfrm>
        </p:grpSpPr>
        <p:sp>
          <p:nvSpPr>
            <p:cNvPr id="51" name=""/>
            <p:cNvSpPr/>
            <p:nvPr/>
          </p:nvSpPr>
          <p:spPr>
            <a:xfrm>
              <a:off x="5334120" y="5081760"/>
              <a:ext cx="1861200" cy="562680"/>
            </a:xfrm>
            <a:prstGeom prst="line">
              <a:avLst/>
            </a:prstGeom>
            <a:ln w="28440">
              <a:solidFill>
                <a:srgbClr val="66ff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7141320" y="5591880"/>
              <a:ext cx="98280" cy="96840"/>
            </a:xfrm>
            <a:prstGeom prst="ellipse">
              <a:avLst/>
            </a:prstGeom>
            <a:solidFill>
              <a:srgbClr val="66ff33"/>
            </a:solidFill>
            <a:ln w="9360">
              <a:solidFill>
                <a:srgbClr val="66ff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7299720" y="5547600"/>
              <a:ext cx="8629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100 Hours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4" name=""/>
          <p:cNvSpPr/>
          <p:nvPr/>
        </p:nvSpPr>
        <p:spPr>
          <a:xfrm>
            <a:off x="3693960" y="3749760"/>
            <a:ext cx="1678320" cy="1347840"/>
          </a:xfrm>
          <a:prstGeom prst="line">
            <a:avLst/>
          </a:prstGeom>
          <a:ln w="28440">
            <a:solidFill>
              <a:srgbClr val="66ff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646440" y="3703680"/>
            <a:ext cx="88920" cy="76320"/>
          </a:xfrm>
          <a:prstGeom prst="ellipse">
            <a:avLst/>
          </a:prstGeom>
          <a:solidFill>
            <a:srgbClr val="66ff33"/>
          </a:solidFill>
          <a:ln w="9360">
            <a:solidFill>
              <a:srgbClr val="66ff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322960" y="5049720"/>
            <a:ext cx="88920" cy="76320"/>
          </a:xfrm>
          <a:prstGeom prst="ellipse">
            <a:avLst/>
          </a:prstGeom>
          <a:solidFill>
            <a:srgbClr val="66ff33"/>
          </a:solidFill>
          <a:ln w="9360">
            <a:solidFill>
              <a:srgbClr val="66ff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467320" y="4853160"/>
            <a:ext cx="10098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250 Hours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886200" y="3809880"/>
            <a:ext cx="10098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700 Hours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694640" y="4419720"/>
            <a:ext cx="115272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**GE results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8763120" y="6546960"/>
            <a:ext cx="33012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/>
          <p:nvPr/>
        </p:nvSpPr>
        <p:spPr>
          <a:xfrm>
            <a:off x="1143000" y="1905120"/>
            <a:ext cx="6781680" cy="213336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28440">
            <a:solidFill>
              <a:srgbClr val="00cc66"/>
            </a:solidFill>
            <a:miter/>
          </a:ln>
          <a:effectLst>
            <a:outerShdw dist="107932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360" rIns="90360" tIns="137160" bIns="44280" anchor="t">
            <a:noAutofit/>
          </a:bodyPr>
          <a:p>
            <a:pPr marL="228600" indent="-228600"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Simulation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 algn="ctr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 algn="ctr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 algn="ctr">
              <a:lnSpc>
                <a:spcPct val="100000"/>
              </a:lnSpc>
              <a:buClr>
                <a:srgbClr val="000000"/>
              </a:buClr>
              <a:buFont typeface="Arial"/>
              <a:buAutoNum type="arabicPeriod" startAt="3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4-6 hours of learner experience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143000" y="4038480"/>
            <a:ext cx="6781680" cy="2133720"/>
          </a:xfrm>
          <a:prstGeom prst="rect">
            <a:avLst/>
          </a:prstGeom>
          <a:solidFill>
            <a:srgbClr val="c0c0c0"/>
          </a:solidFill>
          <a:ln w="28440">
            <a:solidFill>
              <a:srgbClr val="00cc66"/>
            </a:solidFill>
            <a:miter/>
          </a:ln>
          <a:effectLst>
            <a:outerShdw dist="107932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0" rIns="90360" tIns="137160" bIns="44280" anchor="t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Knowledge System Possible Topics/Practices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4- 6 hours of learner experience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475240" y="4519440"/>
            <a:ext cx="2220840" cy="155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Reporting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Delivery and Other Risks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Analysis Model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Mitigation Steps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at Risk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Profit and Loss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Overviews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057400" y="4497480"/>
            <a:ext cx="2743200" cy="136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and Short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Derivative Basics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Fundamentals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Hedging Basics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Stages of Commoditization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Curves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Marking to Market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962520" y="2666880"/>
            <a:ext cx="1066680" cy="762120"/>
          </a:xfrm>
          <a:prstGeom prst="triangle">
            <a:avLst>
              <a:gd name="adj" fmla="val 50000"/>
            </a:avLst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276720" y="2408400"/>
            <a:ext cx="24382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8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6600cc"/>
                </a:solidFill>
                <a:effectLst/>
                <a:uFillTx/>
                <a:latin typeface="Arial"/>
              </a:rPr>
              <a:t>Identify Risk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447920" y="3276720"/>
            <a:ext cx="2819160" cy="45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Select Hedging Instruments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(Futures, Forwards, Swaps, Options, EFPs)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029200" y="3322800"/>
            <a:ext cx="19810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Manage Positions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28600" y="990720"/>
            <a:ext cx="868680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simulation is expected to provide an alternative to the basic derivative courses you already have 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to lay the foundation for future modules increasing in market complexity.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rot="4062000">
            <a:off x="5434200" y="3465720"/>
            <a:ext cx="3519720" cy="67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969696"/>
                </a:solidFill>
                <a:effectLst/>
                <a:uFillTx/>
                <a:latin typeface="Arial"/>
              </a:rPr>
              <a:t>TO BE DEFINED WITH SMEs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8763120" y="6546960"/>
            <a:ext cx="33012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152280" y="4267080"/>
            <a:ext cx="3810240" cy="1828800"/>
          </a:xfrm>
          <a:prstGeom prst="rect">
            <a:avLst/>
          </a:prstGeom>
          <a:noFill/>
          <a:ln w="381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SMEs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267080" y="3886200"/>
            <a:ext cx="1143000" cy="2438280"/>
          </a:xfrm>
          <a:prstGeom prst="rect">
            <a:avLst/>
          </a:prstGeom>
          <a:noFill/>
          <a:ln w="381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52280" y="838080"/>
            <a:ext cx="899172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marL="5868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Introductions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388120" y="2971800"/>
            <a:ext cx="1089000" cy="457200"/>
          </a:xfrm>
          <a:prstGeom prst="rect">
            <a:avLst/>
          </a:prstGeom>
          <a:solidFill>
            <a:srgbClr val="dddddd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Leader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 Barnhart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7369200" y="2971800"/>
            <a:ext cx="1089000" cy="453960"/>
          </a:xfrm>
          <a:prstGeom prst="rect">
            <a:avLst/>
          </a:prstGeom>
          <a:solidFill>
            <a:srgbClr val="dddddd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Advisor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Jon Stahl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752480" y="2971800"/>
            <a:ext cx="1371600" cy="453960"/>
          </a:xfrm>
          <a:prstGeom prst="rect">
            <a:avLst/>
          </a:prstGeom>
          <a:solidFill>
            <a:srgbClr val="dddddd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Leader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Kirk McDaniel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371600" y="4495680"/>
            <a:ext cx="1676520" cy="457200"/>
          </a:xfrm>
          <a:prstGeom prst="rect">
            <a:avLst/>
          </a:prstGeom>
          <a:solidFill>
            <a:srgbClr val="dddddd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SMEs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Phillip Allen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Arnold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676520" y="1981080"/>
            <a:ext cx="1523880" cy="685800"/>
          </a:xfrm>
          <a:prstGeom prst="rect">
            <a:avLst/>
          </a:prstGeom>
          <a:solidFill>
            <a:srgbClr val="dddddd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Sponsors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 O’Rourke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Brad Coleman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Yevgeny Frolov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6320" y="2895480"/>
            <a:ext cx="1295280" cy="609840"/>
          </a:xfrm>
          <a:prstGeom prst="rect">
            <a:avLst/>
          </a:prstGeom>
          <a:solidFill>
            <a:srgbClr val="dddddd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Marketing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Brandon Bangerter 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562720" y="3886200"/>
            <a:ext cx="3504960" cy="2286000"/>
          </a:xfrm>
          <a:prstGeom prst="rect">
            <a:avLst/>
          </a:prstGeom>
          <a:noFill/>
          <a:ln w="381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343400" y="4267080"/>
            <a:ext cx="914400" cy="381240"/>
          </a:xfrm>
          <a:prstGeom prst="rect">
            <a:avLst/>
          </a:prstGeom>
          <a:solidFill>
            <a:srgbClr val="dddddd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 Arch Lead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Gilchrist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343400" y="4952880"/>
            <a:ext cx="914400" cy="533520"/>
          </a:xfrm>
          <a:prstGeom prst="rect">
            <a:avLst/>
          </a:prstGeom>
          <a:solidFill>
            <a:srgbClr val="dddddd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SimPack Lead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Kurt Desserich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8001000" y="4495680"/>
            <a:ext cx="914400" cy="381240"/>
          </a:xfrm>
          <a:prstGeom prst="rect">
            <a:avLst/>
          </a:prstGeom>
          <a:solidFill>
            <a:srgbClr val="dddddd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Media/Topics Lead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Sheri Righi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343400" y="5715000"/>
            <a:ext cx="914400" cy="457200"/>
          </a:xfrm>
          <a:prstGeom prst="rect">
            <a:avLst/>
          </a:prstGeom>
          <a:solidFill>
            <a:srgbClr val="dddddd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Developer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Shane Cisco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858000" y="4495680"/>
            <a:ext cx="871560" cy="381240"/>
          </a:xfrm>
          <a:prstGeom prst="rect">
            <a:avLst/>
          </a:prstGeom>
          <a:solidFill>
            <a:srgbClr val="dddddd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Simulation Lead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Mery Brown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638680" y="5334120"/>
            <a:ext cx="990720" cy="457200"/>
          </a:xfrm>
          <a:prstGeom prst="rect">
            <a:avLst/>
          </a:prstGeom>
          <a:solidFill>
            <a:srgbClr val="dddddd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Advisor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Willow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638680" y="4495680"/>
            <a:ext cx="990720" cy="381240"/>
          </a:xfrm>
          <a:prstGeom prst="rect">
            <a:avLst/>
          </a:prstGeom>
          <a:solidFill>
            <a:srgbClr val="dddddd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Modeling Lead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 Chen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815160" y="5334120"/>
            <a:ext cx="957240" cy="457200"/>
          </a:xfrm>
          <a:prstGeom prst="rect">
            <a:avLst/>
          </a:prstGeom>
          <a:solidFill>
            <a:srgbClr val="dddddd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 Developer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Laura de la Torre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8001000" y="5334120"/>
            <a:ext cx="914400" cy="457200"/>
          </a:xfrm>
          <a:prstGeom prst="rect">
            <a:avLst/>
          </a:prstGeom>
          <a:solidFill>
            <a:srgbClr val="dddddd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Topics Developer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Monica Brown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267080" y="3962520"/>
            <a:ext cx="1447920" cy="21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Technical Team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705720" y="3962520"/>
            <a:ext cx="1828800" cy="21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Functional Team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3" name=""/>
          <p:cNvCxnSpPr>
            <a:stCxn id="75" idx="3"/>
            <a:endCxn id="76" idx="1"/>
          </p:cNvCxnSpPr>
          <p:nvPr/>
        </p:nvCxnSpPr>
        <p:spPr>
          <a:xfrm flipV="1">
            <a:off x="6477120" y="3198600"/>
            <a:ext cx="892800" cy="2160"/>
          </a:xfrm>
          <a:prstGeom prst="straightConnector1">
            <a:avLst/>
          </a:prstGeom>
          <a:ln w="12600">
            <a:solidFill>
              <a:srgbClr val="00cc66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94" name=""/>
          <p:cNvCxnSpPr>
            <a:stCxn id="82" idx="2"/>
            <a:endCxn id="83" idx="0"/>
          </p:cNvCxnSpPr>
          <p:nvPr/>
        </p:nvCxnSpPr>
        <p:spPr>
          <a:xfrm>
            <a:off x="4800240" y="4648320"/>
            <a:ext cx="1080" cy="305280"/>
          </a:xfrm>
          <a:prstGeom prst="straightConnector1">
            <a:avLst/>
          </a:prstGeom>
          <a:ln w="12600">
            <a:solidFill>
              <a:srgbClr val="00cc66"/>
            </a:solidFill>
            <a:miter/>
            <a:tailEnd len="med" type="triangle" w="med"/>
          </a:ln>
        </p:spPr>
      </p:cxnSp>
      <p:cxnSp>
        <p:nvCxnSpPr>
          <p:cNvPr id="95" name=""/>
          <p:cNvCxnSpPr>
            <a:stCxn id="83" idx="2"/>
            <a:endCxn id="85" idx="0"/>
          </p:cNvCxnSpPr>
          <p:nvPr/>
        </p:nvCxnSpPr>
        <p:spPr>
          <a:xfrm>
            <a:off x="4800240" y="5486040"/>
            <a:ext cx="1080" cy="229320"/>
          </a:xfrm>
          <a:prstGeom prst="straightConnector1">
            <a:avLst/>
          </a:prstGeom>
          <a:ln w="12600">
            <a:solidFill>
              <a:srgbClr val="00cc66"/>
            </a:solidFill>
            <a:miter/>
            <a:tailEnd len="med" type="triangle" w="med"/>
          </a:ln>
        </p:spPr>
      </p:cxnSp>
      <p:cxnSp>
        <p:nvCxnSpPr>
          <p:cNvPr id="96" name=""/>
          <p:cNvCxnSpPr>
            <a:stCxn id="82" idx="3"/>
            <a:endCxn id="88" idx="1"/>
          </p:cNvCxnSpPr>
          <p:nvPr/>
        </p:nvCxnSpPr>
        <p:spPr>
          <a:xfrm>
            <a:off x="5257800" y="4457520"/>
            <a:ext cx="381600" cy="229320"/>
          </a:xfrm>
          <a:prstGeom prst="straightConnector1">
            <a:avLst/>
          </a:prstGeom>
          <a:ln w="0">
            <a:solidFill>
              <a:srgbClr val="00cc66"/>
            </a:solidFill>
            <a:prstDash val="dash"/>
            <a:headEnd len="med" type="triangle" w="med"/>
            <a:tailEnd len="med" type="triangle" w="med"/>
          </a:ln>
        </p:spPr>
      </p:cxnSp>
      <p:cxnSp>
        <p:nvCxnSpPr>
          <p:cNvPr id="97" name=""/>
          <p:cNvCxnSpPr>
            <a:stCxn id="88" idx="3"/>
            <a:endCxn id="86" idx="1"/>
          </p:cNvCxnSpPr>
          <p:nvPr/>
        </p:nvCxnSpPr>
        <p:spPr>
          <a:xfrm>
            <a:off x="6629040" y="4686120"/>
            <a:ext cx="229320" cy="1080"/>
          </a:xfrm>
          <a:prstGeom prst="straightConnector1">
            <a:avLst/>
          </a:prstGeom>
          <a:ln w="0">
            <a:solidFill>
              <a:srgbClr val="00cc66"/>
            </a:solidFill>
            <a:prstDash val="dash"/>
            <a:headEnd len="med" type="triangle" w="med"/>
            <a:tailEnd len="med" type="triangle" w="med"/>
          </a:ln>
        </p:spPr>
      </p:cxnSp>
      <p:cxnSp>
        <p:nvCxnSpPr>
          <p:cNvPr id="98" name=""/>
          <p:cNvCxnSpPr>
            <a:stCxn id="86" idx="3"/>
            <a:endCxn id="84" idx="1"/>
          </p:cNvCxnSpPr>
          <p:nvPr/>
        </p:nvCxnSpPr>
        <p:spPr>
          <a:xfrm>
            <a:off x="7729560" y="4686120"/>
            <a:ext cx="272160" cy="1080"/>
          </a:xfrm>
          <a:prstGeom prst="straightConnector1">
            <a:avLst/>
          </a:prstGeom>
          <a:ln w="0">
            <a:solidFill>
              <a:srgbClr val="00cc66"/>
            </a:solidFill>
            <a:prstDash val="dash"/>
            <a:headEnd len="med" type="triangle" w="med"/>
            <a:tailEnd len="med" type="triangle" w="med"/>
          </a:ln>
        </p:spPr>
      </p:cxnSp>
      <p:cxnSp>
        <p:nvCxnSpPr>
          <p:cNvPr id="99" name=""/>
          <p:cNvCxnSpPr>
            <a:stCxn id="75" idx="2"/>
            <a:endCxn id="73" idx="0"/>
          </p:cNvCxnSpPr>
          <p:nvPr/>
        </p:nvCxnSpPr>
        <p:spPr>
          <a:xfrm rot="5400000">
            <a:off x="5166000" y="3101040"/>
            <a:ext cx="438840" cy="1094400"/>
          </a:xfrm>
          <a:prstGeom prst="bentConnector3">
            <a:avLst>
              <a:gd name="adj1" fmla="val 52134"/>
            </a:avLst>
          </a:prstGeom>
          <a:ln w="12600">
            <a:solidFill>
              <a:srgbClr val="00cc66"/>
            </a:solidFill>
            <a:miter/>
            <a:tailEnd len="med" type="triangle" w="med"/>
          </a:ln>
        </p:spPr>
      </p:cxnSp>
      <p:cxnSp>
        <p:nvCxnSpPr>
          <p:cNvPr id="100" name=""/>
          <p:cNvCxnSpPr>
            <a:stCxn id="75" idx="2"/>
            <a:endCxn id="81" idx="0"/>
          </p:cNvCxnSpPr>
          <p:nvPr/>
        </p:nvCxnSpPr>
        <p:spPr>
          <a:xfrm flipH="1" rot="16200000">
            <a:off x="6403680" y="2956320"/>
            <a:ext cx="438840" cy="1383480"/>
          </a:xfrm>
          <a:prstGeom prst="bentConnector3">
            <a:avLst>
              <a:gd name="adj1" fmla="val 52134"/>
            </a:avLst>
          </a:prstGeom>
          <a:ln w="12600">
            <a:solidFill>
              <a:srgbClr val="00cc66"/>
            </a:solidFill>
            <a:miter/>
            <a:tailEnd len="med" type="triangle" w="med"/>
          </a:ln>
        </p:spPr>
      </p:cxnSp>
      <p:sp>
        <p:nvSpPr>
          <p:cNvPr id="101" name=""/>
          <p:cNvSpPr/>
          <p:nvPr/>
        </p:nvSpPr>
        <p:spPr>
          <a:xfrm>
            <a:off x="1600200" y="1066680"/>
            <a:ext cx="1676520" cy="609840"/>
          </a:xfrm>
          <a:prstGeom prst="rect">
            <a:avLst/>
          </a:prstGeom>
          <a:solidFill>
            <a:srgbClr val="dddddd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13716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Enron Sponsors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Keane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Cindy Olson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Oxley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04920" y="5257800"/>
            <a:ext cx="1904760" cy="609480"/>
          </a:xfrm>
          <a:prstGeom prst="rect">
            <a:avLst/>
          </a:prstGeom>
          <a:solidFill>
            <a:srgbClr val="dddddd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Content SMEs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Dutch Quigley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Lewis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Bernie Aucion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Reese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 McMichael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Port*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514600" y="5257800"/>
            <a:ext cx="1219320" cy="609480"/>
          </a:xfrm>
          <a:prstGeom prst="rect">
            <a:avLst/>
          </a:prstGeom>
          <a:solidFill>
            <a:srgbClr val="dddddd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Peripheral SMEs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Vince Kaminski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Connie Estrem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04" name=""/>
          <p:cNvCxnSpPr>
            <a:stCxn id="78" idx="2"/>
            <a:endCxn id="102" idx="0"/>
          </p:cNvCxnSpPr>
          <p:nvPr/>
        </p:nvCxnSpPr>
        <p:spPr>
          <a:xfrm rot="5400000">
            <a:off x="1580400" y="4628880"/>
            <a:ext cx="305640" cy="952920"/>
          </a:xfrm>
          <a:prstGeom prst="bentConnector3">
            <a:avLst>
              <a:gd name="adj1" fmla="val 50000"/>
            </a:avLst>
          </a:prstGeom>
          <a:ln w="12600">
            <a:solidFill>
              <a:srgbClr val="00cc66"/>
            </a:solidFill>
            <a:miter/>
            <a:tailEnd len="med" type="triangle" w="med"/>
          </a:ln>
        </p:spPr>
      </p:cxnSp>
      <p:cxnSp>
        <p:nvCxnSpPr>
          <p:cNvPr id="105" name=""/>
          <p:cNvCxnSpPr>
            <a:stCxn id="78" idx="2"/>
            <a:endCxn id="103" idx="0"/>
          </p:cNvCxnSpPr>
          <p:nvPr/>
        </p:nvCxnSpPr>
        <p:spPr>
          <a:xfrm flipH="1" rot="16200000">
            <a:off x="2514240" y="4647600"/>
            <a:ext cx="305640" cy="915120"/>
          </a:xfrm>
          <a:prstGeom prst="bentConnector3">
            <a:avLst>
              <a:gd name="adj1" fmla="val 50000"/>
            </a:avLst>
          </a:prstGeom>
          <a:ln w="12600">
            <a:solidFill>
              <a:srgbClr val="00cc66"/>
            </a:solidFill>
            <a:miter/>
            <a:tailEnd len="med" type="triangle" w="med"/>
          </a:ln>
        </p:spPr>
      </p:cxnSp>
      <p:sp>
        <p:nvSpPr>
          <p:cNvPr id="106" name=""/>
          <p:cNvSpPr/>
          <p:nvPr/>
        </p:nvSpPr>
        <p:spPr>
          <a:xfrm>
            <a:off x="2438280" y="3505320"/>
            <a:ext cx="0" cy="761760"/>
          </a:xfrm>
          <a:prstGeom prst="line">
            <a:avLst/>
          </a:prstGeom>
          <a:ln w="12600">
            <a:solidFill>
              <a:srgbClr val="00cc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07" name=""/>
          <p:cNvCxnSpPr>
            <a:stCxn id="77" idx="3"/>
            <a:endCxn id="75" idx="1"/>
          </p:cNvCxnSpPr>
          <p:nvPr/>
        </p:nvCxnSpPr>
        <p:spPr>
          <a:xfrm>
            <a:off x="3123720" y="3198960"/>
            <a:ext cx="2264760" cy="2160"/>
          </a:xfrm>
          <a:prstGeom prst="straightConnector1">
            <a:avLst/>
          </a:prstGeom>
          <a:ln w="12600">
            <a:solidFill>
              <a:srgbClr val="00cc66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108" name=""/>
          <p:cNvCxnSpPr>
            <a:stCxn id="86" idx="2"/>
            <a:endCxn id="89" idx="0"/>
          </p:cNvCxnSpPr>
          <p:nvPr/>
        </p:nvCxnSpPr>
        <p:spPr>
          <a:xfrm>
            <a:off x="7294320" y="4876920"/>
            <a:ext cx="1080" cy="457920"/>
          </a:xfrm>
          <a:prstGeom prst="straightConnector1">
            <a:avLst/>
          </a:prstGeom>
          <a:ln w="12600">
            <a:solidFill>
              <a:srgbClr val="00cc66"/>
            </a:solidFill>
            <a:miter/>
            <a:tailEnd len="med" type="triangle" w="med"/>
          </a:ln>
        </p:spPr>
      </p:cxnSp>
      <p:cxnSp>
        <p:nvCxnSpPr>
          <p:cNvPr id="109" name=""/>
          <p:cNvCxnSpPr>
            <a:stCxn id="88" idx="2"/>
            <a:endCxn id="87" idx="0"/>
          </p:cNvCxnSpPr>
          <p:nvPr/>
        </p:nvCxnSpPr>
        <p:spPr>
          <a:xfrm>
            <a:off x="6133680" y="4876920"/>
            <a:ext cx="1080" cy="457920"/>
          </a:xfrm>
          <a:prstGeom prst="straightConnector1">
            <a:avLst/>
          </a:prstGeom>
          <a:ln w="12600">
            <a:solidFill>
              <a:srgbClr val="00cc66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110" name=""/>
          <p:cNvCxnSpPr>
            <a:stCxn id="84" idx="2"/>
            <a:endCxn id="90" idx="0"/>
          </p:cNvCxnSpPr>
          <p:nvPr/>
        </p:nvCxnSpPr>
        <p:spPr>
          <a:xfrm>
            <a:off x="8457840" y="4876920"/>
            <a:ext cx="1080" cy="457920"/>
          </a:xfrm>
          <a:prstGeom prst="straightConnector1">
            <a:avLst/>
          </a:prstGeom>
          <a:ln w="12600">
            <a:solidFill>
              <a:srgbClr val="00cc66"/>
            </a:solidFill>
            <a:miter/>
            <a:tailEnd len="med" type="triangle" w="med"/>
          </a:ln>
        </p:spPr>
      </p:cxnSp>
      <p:cxnSp>
        <p:nvCxnSpPr>
          <p:cNvPr id="111" name=""/>
          <p:cNvCxnSpPr>
            <a:stCxn id="101" idx="2"/>
            <a:endCxn id="79" idx="0"/>
          </p:cNvCxnSpPr>
          <p:nvPr/>
        </p:nvCxnSpPr>
        <p:spPr>
          <a:xfrm>
            <a:off x="2437920" y="1676520"/>
            <a:ext cx="1080" cy="305280"/>
          </a:xfrm>
          <a:prstGeom prst="straightConnector1">
            <a:avLst/>
          </a:prstGeom>
          <a:ln w="12600">
            <a:solidFill>
              <a:srgbClr val="33cc33"/>
            </a:solidFill>
            <a:miter/>
            <a:tailEnd len="med" type="triangle" w="med"/>
          </a:ln>
        </p:spPr>
      </p:cxnSp>
      <p:cxnSp>
        <p:nvCxnSpPr>
          <p:cNvPr id="112" name=""/>
          <p:cNvCxnSpPr>
            <a:stCxn id="79" idx="2"/>
            <a:endCxn id="77" idx="0"/>
          </p:cNvCxnSpPr>
          <p:nvPr/>
        </p:nvCxnSpPr>
        <p:spPr>
          <a:xfrm>
            <a:off x="2437920" y="2666520"/>
            <a:ext cx="1080" cy="305640"/>
          </a:xfrm>
          <a:prstGeom prst="straightConnector1">
            <a:avLst/>
          </a:prstGeom>
          <a:ln w="12600">
            <a:solidFill>
              <a:srgbClr val="33cc33"/>
            </a:solidFill>
            <a:miter/>
            <a:tailEnd len="med" type="triangle" w="med"/>
          </a:ln>
        </p:spPr>
      </p:cxnSp>
      <p:cxnSp>
        <p:nvCxnSpPr>
          <p:cNvPr id="113" name=""/>
          <p:cNvCxnSpPr>
            <a:stCxn id="80" idx="3"/>
            <a:endCxn id="77" idx="1"/>
          </p:cNvCxnSpPr>
          <p:nvPr/>
        </p:nvCxnSpPr>
        <p:spPr>
          <a:xfrm flipV="1">
            <a:off x="1371600" y="3198600"/>
            <a:ext cx="381600" cy="2160"/>
          </a:xfrm>
          <a:prstGeom prst="straightConnector1">
            <a:avLst/>
          </a:prstGeom>
          <a:ln w="12600">
            <a:solidFill>
              <a:srgbClr val="33cc33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114" name=""/>
          <p:cNvSpPr/>
          <p:nvPr/>
        </p:nvSpPr>
        <p:spPr>
          <a:xfrm>
            <a:off x="8763120" y="6546960"/>
            <a:ext cx="33012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"/>
          <p:cNvSpPr/>
          <p:nvPr/>
        </p:nvSpPr>
        <p:spPr>
          <a:xfrm>
            <a:off x="7729560" y="1523880"/>
            <a:ext cx="1206360" cy="762120"/>
          </a:xfrm>
          <a:custGeom>
            <a:avLst/>
            <a:gdLst>
              <a:gd name="textAreaLeft" fmla="*/ 0 w 1206360"/>
              <a:gd name="textAreaRight" fmla="*/ 1206720 w 1206360"/>
              <a:gd name="textAreaTop" fmla="*/ 0 h 762120"/>
              <a:gd name="textAreaBottom" fmla="*/ 762480 h 7621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noFill/>
          <a:ln w="2844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dddddd"/>
                </a:solidFill>
                <a:effectLst/>
                <a:uFillTx/>
                <a:latin typeface="Univers"/>
              </a:rPr>
              <a:t>Delivery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402240" y="1498680"/>
            <a:ext cx="1206720" cy="761760"/>
          </a:xfrm>
          <a:custGeom>
            <a:avLst/>
            <a:gdLst>
              <a:gd name="textAreaLeft" fmla="*/ 0 w 1206720"/>
              <a:gd name="textAreaRight" fmla="*/ 1206720 w 1206720"/>
              <a:gd name="textAreaTop" fmla="*/ 0 h 761760"/>
              <a:gd name="textAreaBottom" fmla="*/ 762120 h 761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noFill/>
          <a:ln w="2844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dddddd"/>
                </a:solidFill>
                <a:effectLst/>
                <a:uFillTx/>
                <a:latin typeface="Univers"/>
              </a:rPr>
              <a:t>Test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129280" y="1498680"/>
            <a:ext cx="1206360" cy="761760"/>
          </a:xfrm>
          <a:custGeom>
            <a:avLst/>
            <a:gdLst>
              <a:gd name="textAreaLeft" fmla="*/ 0 w 1206360"/>
              <a:gd name="textAreaRight" fmla="*/ 1206720 w 1206360"/>
              <a:gd name="textAreaTop" fmla="*/ 0 h 761760"/>
              <a:gd name="textAreaBottom" fmla="*/ 762120 h 761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noFill/>
          <a:ln w="2844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dddddd"/>
                </a:solidFill>
                <a:effectLst/>
                <a:uFillTx/>
                <a:latin typeface="Univers"/>
              </a:rPr>
              <a:t>Build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04920" y="1498680"/>
            <a:ext cx="2743200" cy="482400"/>
          </a:xfrm>
          <a:custGeom>
            <a:avLst/>
            <a:gdLst>
              <a:gd name="textAreaLeft" fmla="*/ 0 w 2743200"/>
              <a:gd name="textAreaRight" fmla="*/ 2743560 w 2743200"/>
              <a:gd name="textAreaTop" fmla="*/ 0 h 482400"/>
              <a:gd name="textAreaBottom" fmla="*/ 482760 h 482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8576" y="0"/>
                </a:lnTo>
                <a:lnTo>
                  <a:pt x="21600" y="10800"/>
                </a:lnTo>
                <a:lnTo>
                  <a:pt x="18576" y="21600"/>
                </a:lnTo>
                <a:lnTo>
                  <a:pt x="0" y="21600"/>
                </a:lnTo>
                <a:lnTo>
                  <a:pt x="3024" y="10800"/>
                </a:lnTo>
                <a:close/>
              </a:path>
            </a:pathLst>
          </a:custGeom>
          <a:noFill/>
          <a:ln w="5724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Univers"/>
              </a:rPr>
              <a:t>Needs Analysis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048120" y="1498680"/>
            <a:ext cx="1904760" cy="482400"/>
          </a:xfrm>
          <a:custGeom>
            <a:avLst/>
            <a:gdLst>
              <a:gd name="textAreaLeft" fmla="*/ 0 w 1904760"/>
              <a:gd name="textAreaRight" fmla="*/ 1905120 w 1904760"/>
              <a:gd name="textAreaTop" fmla="*/ 0 h 482400"/>
              <a:gd name="textAreaBottom" fmla="*/ 482760 h 482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8854" y="0"/>
                </a:lnTo>
                <a:lnTo>
                  <a:pt x="21600" y="10800"/>
                </a:lnTo>
                <a:lnTo>
                  <a:pt x="18854" y="21600"/>
                </a:lnTo>
                <a:lnTo>
                  <a:pt x="0" y="21600"/>
                </a:lnTo>
                <a:lnTo>
                  <a:pt x="2746" y="10800"/>
                </a:lnTo>
                <a:close/>
              </a:path>
            </a:pathLst>
          </a:custGeom>
          <a:noFill/>
          <a:ln w="2844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572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dddddd"/>
                </a:solidFill>
                <a:effectLst/>
                <a:uFillTx/>
                <a:latin typeface="Univers"/>
              </a:rPr>
              <a:t>Content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dddddd"/>
                </a:solidFill>
                <a:effectLst/>
                <a:uFillTx/>
                <a:latin typeface="Univers"/>
              </a:rPr>
              <a:t>Development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200400" y="2514600"/>
            <a:ext cx="1752480" cy="3898800"/>
          </a:xfrm>
          <a:prstGeom prst="rect">
            <a:avLst/>
          </a:prstGeom>
          <a:noFill/>
          <a:ln w="2844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462720" y="2514600"/>
            <a:ext cx="1249200" cy="3886200"/>
          </a:xfrm>
          <a:prstGeom prst="rect">
            <a:avLst/>
          </a:prstGeom>
          <a:noFill/>
          <a:ln w="2844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ddddd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772400" y="2514600"/>
            <a:ext cx="1206360" cy="3886200"/>
          </a:xfrm>
          <a:prstGeom prst="rect">
            <a:avLst/>
          </a:prstGeom>
          <a:noFill/>
          <a:ln w="2844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          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             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029200" y="2514600"/>
            <a:ext cx="1387440" cy="3886200"/>
          </a:xfrm>
          <a:prstGeom prst="rect">
            <a:avLst/>
          </a:prstGeom>
          <a:noFill/>
          <a:ln w="2844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52280" y="838080"/>
            <a:ext cx="899172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marL="58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Performance Simulation Development Process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52280" y="2514600"/>
            <a:ext cx="2971800" cy="3906720"/>
          </a:xfrm>
          <a:prstGeom prst="rect">
            <a:avLst/>
          </a:prstGeom>
          <a:noFill/>
          <a:ln w="5724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85800" y="2514600"/>
            <a:ext cx="213372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Aug. 27 – Sept. 21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105520" y="2514600"/>
            <a:ext cx="12952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Nov. 5 – Dec. 7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352680" y="2514600"/>
            <a:ext cx="14479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Sept. 24 – Nov. 9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6400800" y="2514600"/>
            <a:ext cx="137160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Dec. 10 - Jan. 11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7880400" y="2514600"/>
            <a:ext cx="9907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Jan. 14- 18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52280" y="2905200"/>
            <a:ext cx="3048120" cy="301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Identify: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Target audience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Industry best practices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 performance objectives/Causal Model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Finalize: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Simulation design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Topic List and Outlines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Technical Architecture Approach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149640" y="2847960"/>
            <a:ext cx="1879560" cy="37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Develop Simulation: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ddddd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Storyline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ddddd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Resources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ddddd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Feedback outline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ddddd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Systems Model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ddddd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Data Model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ddddd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Tune Causal Model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ddddd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Develop Topics: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ddddd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Content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ddddd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Practices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ddddd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Glossary</a:t>
            </a:r>
            <a:br>
              <a:rPr sz="1200"/>
            </a:b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Develop Media: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ddddd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Graphics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ddddd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Video/Audio scripts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Technical architecture customization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ddddd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80880" y="2057400"/>
            <a:ext cx="4724640" cy="304920"/>
          </a:xfrm>
          <a:custGeom>
            <a:avLst/>
            <a:gdLst>
              <a:gd name="textAreaLeft" fmla="*/ 0 w 4724640"/>
              <a:gd name="textAreaRight" fmla="*/ 4724640 w 4724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9742" y="0"/>
                </a:lnTo>
                <a:lnTo>
                  <a:pt x="21600" y="10800"/>
                </a:lnTo>
                <a:lnTo>
                  <a:pt x="19742" y="21600"/>
                </a:lnTo>
                <a:lnTo>
                  <a:pt x="0" y="21600"/>
                </a:lnTo>
                <a:lnTo>
                  <a:pt x="1858" y="10800"/>
                </a:lnTo>
                <a:close/>
              </a:path>
            </a:pathLst>
          </a:custGeom>
          <a:noFill/>
          <a:ln w="2844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dddddd"/>
                </a:solidFill>
                <a:effectLst/>
                <a:uFillTx/>
                <a:latin typeface="Univers"/>
              </a:rPr>
              <a:t>Technical Development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965840" y="2847960"/>
            <a:ext cx="1511280" cy="246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Develop: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ddddd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Feedback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ddddd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Video/Audio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ddddd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Test Scripts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Integrate content into simulation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Conduct high- fidelity test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426360" y="2847960"/>
            <a:ext cx="1269720" cy="63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Conduct: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177840" indent="-63360">
              <a:lnSpc>
                <a:spcPct val="100000"/>
              </a:lnSpc>
              <a:buClr>
                <a:srgbClr val="ddddd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System Test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177840" indent="-63360">
              <a:lnSpc>
                <a:spcPct val="100000"/>
              </a:lnSpc>
              <a:buClr>
                <a:srgbClr val="ddddd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Pilot Test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759800" y="2819520"/>
            <a:ext cx="142236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Deliver Final Product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8763120" y="6546960"/>
            <a:ext cx="33012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7729560" y="1523880"/>
            <a:ext cx="1206360" cy="762120"/>
          </a:xfrm>
          <a:custGeom>
            <a:avLst/>
            <a:gdLst>
              <a:gd name="textAreaLeft" fmla="*/ 0 w 1206360"/>
              <a:gd name="textAreaRight" fmla="*/ 1206720 w 1206360"/>
              <a:gd name="textAreaTop" fmla="*/ 0 h 762120"/>
              <a:gd name="textAreaBottom" fmla="*/ 762480 h 7621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noFill/>
          <a:ln w="2844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Univers"/>
              </a:rPr>
              <a:t>Delivery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402240" y="1498680"/>
            <a:ext cx="1206720" cy="761760"/>
          </a:xfrm>
          <a:custGeom>
            <a:avLst/>
            <a:gdLst>
              <a:gd name="textAreaLeft" fmla="*/ 0 w 1206720"/>
              <a:gd name="textAreaRight" fmla="*/ 1206720 w 1206720"/>
              <a:gd name="textAreaTop" fmla="*/ 0 h 761760"/>
              <a:gd name="textAreaBottom" fmla="*/ 762120 h 761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noFill/>
          <a:ln w="2844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Univers"/>
              </a:rPr>
              <a:t>Test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129280" y="1498680"/>
            <a:ext cx="1206360" cy="761760"/>
          </a:xfrm>
          <a:custGeom>
            <a:avLst/>
            <a:gdLst>
              <a:gd name="textAreaLeft" fmla="*/ 0 w 1206360"/>
              <a:gd name="textAreaRight" fmla="*/ 1206720 w 1206360"/>
              <a:gd name="textAreaTop" fmla="*/ 0 h 761760"/>
              <a:gd name="textAreaBottom" fmla="*/ 762120 h 761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noFill/>
          <a:ln w="2844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Univers"/>
              </a:rPr>
              <a:t>Build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304920" y="1498680"/>
            <a:ext cx="2743200" cy="482400"/>
          </a:xfrm>
          <a:custGeom>
            <a:avLst/>
            <a:gdLst>
              <a:gd name="textAreaLeft" fmla="*/ 0 w 2743200"/>
              <a:gd name="textAreaRight" fmla="*/ 2743560 w 2743200"/>
              <a:gd name="textAreaTop" fmla="*/ 0 h 482400"/>
              <a:gd name="textAreaBottom" fmla="*/ 482760 h 482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8576" y="0"/>
                </a:lnTo>
                <a:lnTo>
                  <a:pt x="21600" y="10800"/>
                </a:lnTo>
                <a:lnTo>
                  <a:pt x="18576" y="21600"/>
                </a:lnTo>
                <a:lnTo>
                  <a:pt x="0" y="21600"/>
                </a:lnTo>
                <a:lnTo>
                  <a:pt x="3024" y="10800"/>
                </a:lnTo>
                <a:close/>
              </a:path>
            </a:pathLst>
          </a:custGeom>
          <a:noFill/>
          <a:ln w="5724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Univers"/>
              </a:rPr>
              <a:t>Needs Analysis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048120" y="1498680"/>
            <a:ext cx="1904760" cy="482400"/>
          </a:xfrm>
          <a:custGeom>
            <a:avLst/>
            <a:gdLst>
              <a:gd name="textAreaLeft" fmla="*/ 0 w 1904760"/>
              <a:gd name="textAreaRight" fmla="*/ 1905120 w 1904760"/>
              <a:gd name="textAreaTop" fmla="*/ 0 h 482400"/>
              <a:gd name="textAreaBottom" fmla="*/ 482760 h 482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8854" y="0"/>
                </a:lnTo>
                <a:lnTo>
                  <a:pt x="21600" y="10800"/>
                </a:lnTo>
                <a:lnTo>
                  <a:pt x="18854" y="21600"/>
                </a:lnTo>
                <a:lnTo>
                  <a:pt x="0" y="21600"/>
                </a:lnTo>
                <a:lnTo>
                  <a:pt x="2746" y="10800"/>
                </a:lnTo>
                <a:close/>
              </a:path>
            </a:pathLst>
          </a:custGeom>
          <a:noFill/>
          <a:ln w="2844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572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Univers"/>
              </a:rPr>
              <a:t>Content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Univers"/>
              </a:rPr>
              <a:t>Development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200400" y="2514600"/>
            <a:ext cx="1752480" cy="3898800"/>
          </a:xfrm>
          <a:prstGeom prst="rect">
            <a:avLst/>
          </a:prstGeom>
          <a:noFill/>
          <a:ln w="2844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462720" y="2514600"/>
            <a:ext cx="1249200" cy="3886200"/>
          </a:xfrm>
          <a:prstGeom prst="rect">
            <a:avLst/>
          </a:prstGeom>
          <a:noFill/>
          <a:ln w="2844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772400" y="2514600"/>
            <a:ext cx="1206360" cy="3886200"/>
          </a:xfrm>
          <a:prstGeom prst="rect">
            <a:avLst/>
          </a:prstGeom>
          <a:noFill/>
          <a:ln w="2844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   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5029200" y="2514600"/>
            <a:ext cx="1387440" cy="3886200"/>
          </a:xfrm>
          <a:prstGeom prst="rect">
            <a:avLst/>
          </a:prstGeom>
          <a:noFill/>
          <a:ln w="2844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152280" y="838080"/>
            <a:ext cx="899172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marL="58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Performance Simulation Development Process: SME Responsibility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52280" y="2514600"/>
            <a:ext cx="2971800" cy="3906720"/>
          </a:xfrm>
          <a:prstGeom prst="rect">
            <a:avLst/>
          </a:prstGeom>
          <a:noFill/>
          <a:ln w="5724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838080" y="2514600"/>
            <a:ext cx="160020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Aug. 27 – Sept. 21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105520" y="2514600"/>
            <a:ext cx="12952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Nov. 5 – Dec. 7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352680" y="2514600"/>
            <a:ext cx="14479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Sept. 24 – Nov. 9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6413400" y="2514600"/>
            <a:ext cx="137160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Dec. 10 - Jan. 11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7880400" y="2514600"/>
            <a:ext cx="9907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Jan. 14-18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52280" y="2847960"/>
            <a:ext cx="3048120" cy="350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August 27- August 31: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ffff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 hr kick-off meeting 8/28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2-3 hr Hexagon Session 8/29 or 9/4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September 4-7: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Two 2 hr meetings: 9/4, TBD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2-3 hr Hexagon Session TBD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September 10-14: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Two 2 hr. meetings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 hrs to review deliverables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September 17-21: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 hr meeting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 hrs to review deliverables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149640" y="2847960"/>
            <a:ext cx="1892160" cy="350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 hrs/week for the first four weeks (until 10/19) to:</a:t>
            </a:r>
            <a:br>
              <a:rPr sz="1400"/>
            </a:b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228600" indent="-11412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Write Topics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228600" indent="-11412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Provide simulation content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228600" indent="-11412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Review deliverables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228600" indent="-1141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 hrs/week for the last three weeks (until 11/9):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228600" indent="-11412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Complete topics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228600" indent="-11412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Review deliverables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80880" y="2057400"/>
            <a:ext cx="4724640" cy="304920"/>
          </a:xfrm>
          <a:custGeom>
            <a:avLst/>
            <a:gdLst>
              <a:gd name="textAreaLeft" fmla="*/ 0 w 4724640"/>
              <a:gd name="textAreaRight" fmla="*/ 4724640 w 4724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9742" y="0"/>
                </a:lnTo>
                <a:lnTo>
                  <a:pt x="21600" y="10800"/>
                </a:lnTo>
                <a:lnTo>
                  <a:pt x="19742" y="21600"/>
                </a:lnTo>
                <a:lnTo>
                  <a:pt x="0" y="21600"/>
                </a:lnTo>
                <a:lnTo>
                  <a:pt x="1858" y="10800"/>
                </a:lnTo>
                <a:close/>
              </a:path>
            </a:pathLst>
          </a:custGeom>
          <a:noFill/>
          <a:ln w="2844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7432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Univers"/>
              </a:rPr>
              <a:t>Technical Development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016600" y="2847960"/>
            <a:ext cx="1511280" cy="94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 hrs/week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413400" y="2847960"/>
            <a:ext cx="1435320" cy="94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 hrs/week to test the simulation and topics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8763120" y="6546960"/>
            <a:ext cx="33012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"/>
          <p:cNvSpPr/>
          <p:nvPr/>
        </p:nvSpPr>
        <p:spPr>
          <a:xfrm>
            <a:off x="152280" y="914400"/>
            <a:ext cx="899172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marL="58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Confirm Target Audience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57200" y="1371600"/>
            <a:ext cx="7696080" cy="51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1" marL="343080" indent="-11448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Group Size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85800" indent="-1652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Analysts and Associates Program - 700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85800" indent="-1652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Trading Track – 50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85800" indent="-1652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Ops, Structuring, Logistics, etc.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85800" indent="-1652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Age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: 22-30 years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85800" indent="-16524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Level of Trading and Risk Management Knowledge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85800" indent="-1652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Economics and Finance – some knowledge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85800" indent="-1652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Commodities and Derivatives – little knowledge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85800" indent="-16524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Career Goals and Motivation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Analysts and Associates want to: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85800" indent="-1652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Become managers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85800" indent="-1652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 new markets for Enron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85800" indent="-1652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Differentiate themselves from the group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Trading track want to: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85800" indent="-1652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Become star traders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85800" indent="-1652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Expand risk limits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85800" indent="-1652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Get promoted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8763120" y="6546960"/>
            <a:ext cx="33012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2001-03-26T22:44:31Z</dcterms:created>
  <dc:creator>Lin Franks</dc:creator>
  <dc:description/>
  <dc:language>en-US</dc:language>
  <cp:lastModifiedBy>Andersen Consulting</cp:lastModifiedBy>
  <dcterms:modified xsi:type="dcterms:W3CDTF">2001-08-28T19:15:15Z</dcterms:modified>
  <cp:revision>358</cp:revision>
  <dc:subject/>
  <dc:title>Course Outline 1</dc:title>
</cp:coreProperties>
</file>