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png" ContentType="image/png"/>
  <Override PartName="/ppt/media/image6.wmf" ContentType="image/x-wmf"/>
  <Override PartName="/ppt/media/image7.png" ContentType="image/png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767880" y="66600"/>
            <a:ext cx="270000" cy="27000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227D911-6BA1-4AB9-92F8-F226B077B7CD}" type="slidenum"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image" Target="../media/image6.wmf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314880" y="2263680"/>
            <a:ext cx="32130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Compensation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Structure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5251320" y="2759040"/>
            <a:ext cx="3679920" cy="432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enronlogo_CMYK" descr=""/>
          <p:cNvPicPr/>
          <p:nvPr/>
        </p:nvPicPr>
        <p:blipFill>
          <a:blip r:embed="rId1"/>
          <a:stretch/>
        </p:blipFill>
        <p:spPr>
          <a:xfrm>
            <a:off x="3645000" y="1882800"/>
            <a:ext cx="2987640" cy="29876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728640" y="888840"/>
            <a:ext cx="8839080" cy="1035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4871880" y="2416320"/>
            <a:ext cx="560520" cy="409896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4628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Situation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46280" y="2670120"/>
            <a:ext cx="4268520" cy="31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2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Compensation is mix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2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salary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2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cash bonus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2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LTIP - restricted stock and options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2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Previous structures provided special equity participation to individuals starting new businesses; now all on Enron currency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2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P/L focus may make leaders unwillingly to share resources with new businesses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2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vunerable to loss of talent in the event of shock to ENE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719280" y="880920"/>
            <a:ext cx="8839080" cy="1035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559440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Objectives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4628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Situation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871880" y="2416320"/>
            <a:ext cx="560520" cy="409896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735520" y="2540160"/>
            <a:ext cx="3483000" cy="156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2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Compensation structure which enhances collaboration and resource sharing across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2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 additional compensation which may remain valuable in the event of shock to ENE stock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46280" y="2670120"/>
            <a:ext cx="4268520" cy="31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2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Compensation is mix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2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salary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2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cash bonus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2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LTIP - restricted stock and options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2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Previous structures provided special equity participation to individuals starting new businesses; now all on Enron currency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2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P/L focus may make leaders unwillingly to share resources with new businesses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2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vunerable to loss of talent in the event of shock to ENE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175520" y="4211640"/>
            <a:ext cx="485640" cy="976320"/>
          </a:xfrm>
          <a:prstGeom prst="downArrow">
            <a:avLst>
              <a:gd name="adj1" fmla="val 50000"/>
              <a:gd name="adj2" fmla="val 50259"/>
            </a:avLst>
          </a:prstGeom>
          <a:solidFill>
            <a:srgbClr val="e0000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665680" y="5362560"/>
            <a:ext cx="34830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 algn="ctr"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Investment vehicle in which all partners share in new business creation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" descr=""/>
          <p:cNvPicPr/>
          <p:nvPr/>
        </p:nvPicPr>
        <p:blipFill>
          <a:blip r:embed="rId1"/>
          <a:stretch/>
        </p:blipFill>
        <p:spPr>
          <a:xfrm>
            <a:off x="719280" y="8780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46280" y="1974960"/>
            <a:ext cx="26604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Issues/Considerations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857240" y="2828880"/>
            <a:ext cx="7097760" cy="28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How much of compensation must come from investment vehicle to create real incentives to collaborate?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Investment vehicle may have a delayed effect on management incentives to collaborate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may need to use additional levers: e.g. performance management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 what extent should management incentives be “de-linked” from ENE price?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What decision making process for making investment decisions?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76320" y="2575080"/>
            <a:ext cx="3219480" cy="4089240"/>
          </a:xfrm>
          <a:prstGeom prst="rect">
            <a:avLst/>
          </a:prstGeom>
          <a:solidFill>
            <a:srgbClr val="e0000b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Compensation tenets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04840" y="3249720"/>
            <a:ext cx="2819520" cy="325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71360" indent="-169920">
              <a:lnSpc>
                <a:spcPct val="100000"/>
              </a:lnSpc>
              <a:spcBef>
                <a:spcPts val="451"/>
              </a:spcBef>
              <a:spcAft>
                <a:spcPts val="1576"/>
              </a:spcAft>
              <a:buClr>
                <a:srgbClr val="ffffff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Partners have more compensation at risk than a typical corporate executive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 indent="-169920">
              <a:lnSpc>
                <a:spcPct val="100000"/>
              </a:lnSpc>
              <a:spcBef>
                <a:spcPts val="451"/>
              </a:spcBef>
              <a:spcAft>
                <a:spcPts val="1576"/>
              </a:spcAft>
              <a:buClr>
                <a:srgbClr val="ffffff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Increasing variability/ spread in compensation ranges by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 indent="-169920">
              <a:lnSpc>
                <a:spcPct val="100000"/>
              </a:lnSpc>
              <a:spcBef>
                <a:spcPts val="451"/>
              </a:spcBef>
              <a:spcAft>
                <a:spcPts val="1576"/>
              </a:spcAft>
              <a:buClr>
                <a:srgbClr val="ffffff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Corporate-wide bonus pools for each partnership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3583080" y="3005280"/>
          <a:ext cx="5288040" cy="2847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83080" y="3005280"/>
                    <a:ext cx="5288040" cy="2847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" name=""/>
          <p:cNvSpPr/>
          <p:nvPr/>
        </p:nvSpPr>
        <p:spPr>
          <a:xfrm>
            <a:off x="9018720" y="3602880"/>
            <a:ext cx="1263600" cy="73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Options/ restricted shares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9018720" y="5742000"/>
            <a:ext cx="11588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Base salary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765600" y="5967360"/>
            <a:ext cx="10634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VP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456520" y="5967360"/>
            <a:ext cx="35204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Range of MD compensation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522600" y="2792520"/>
            <a:ext cx="5800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Relative level of compensation at-risk for partners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9018720" y="4975560"/>
            <a:ext cx="90000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Cash bonus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0240" y="0"/>
            <a:ext cx="46263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Compensation Structure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6" name="" descr=""/>
          <p:cNvPicPr/>
          <p:nvPr/>
        </p:nvPicPr>
        <p:blipFill>
          <a:blip r:embed="rId3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" name=""/>
          <p:cNvSpPr/>
          <p:nvPr/>
        </p:nvSpPr>
        <p:spPr>
          <a:xfrm>
            <a:off x="746280" y="2060640"/>
            <a:ext cx="26604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1827360" y="5595840"/>
            <a:ext cx="2927160" cy="114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374"/>
              </a:spcBef>
              <a:spcAft>
                <a:spcPts val="131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Create specific compensation vehicles linked to building new businesses, but with distributed ownership across entire partnership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827360" y="1994040"/>
            <a:ext cx="29271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5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Methodology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971960" y="1994040"/>
            <a:ext cx="40370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5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Challenges/implications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65240" y="2401920"/>
            <a:ext cx="1473120" cy="5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Approach 1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827360" y="2401920"/>
            <a:ext cx="2927160" cy="114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374"/>
              </a:spcBef>
              <a:spcAft>
                <a:spcPts val="131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Use salary, cash bonus, and Enron corporate options/ restricted shares as the sole tools to compensate all partners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971960" y="2401920"/>
            <a:ext cx="4654800" cy="119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743040" indent="-28584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Easy to lose focus on the importance of business building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Partners reluctant to donate best people to a new venture with more distant and indirect impact on stock price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827360" y="3778200"/>
            <a:ext cx="2927160" cy="137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374"/>
              </a:spcBef>
              <a:spcAft>
                <a:spcPts val="131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Create special incentives (e.g., formulaic compensation vehicles) to be shared by those individuals directly involved with the creation of new businesses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971960" y="3778200"/>
            <a:ext cx="4654800" cy="169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743040" indent="-28584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Violates key tenet of partnership (i.e., single profit pool)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Value of new ventures may not be readily or accurately reflected in stock price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Leaders with formulaic compensation may be reluctant to “pull the plug” on non-performing businesses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971960" y="5595840"/>
            <a:ext cx="4654800" cy="119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743040" indent="-28584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Aligns entire leadership group toward creation of new businesses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Allows partners to have a portion of compensation tied to long term Enron growth in a vehicle other than stock price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827360" y="2309760"/>
            <a:ext cx="831672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65240" y="3778200"/>
            <a:ext cx="179064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Approach 2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65240" y="5595840"/>
            <a:ext cx="147312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Approach 3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9615600" y="5595840"/>
            <a:ext cx="501480" cy="91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</a:t>
            </a:r>
            <a:endParaRPr b="0" lang="en-US" sz="6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9615600" y="2401920"/>
            <a:ext cx="501480" cy="100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16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6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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9615600" y="3778200"/>
            <a:ext cx="501480" cy="100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16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6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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0240" y="0"/>
            <a:ext cx="46263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Compensation Structure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4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 flipH="1" flipV="1">
            <a:off x="4809600" y="4555800"/>
            <a:ext cx="1576440" cy="974520"/>
          </a:xfrm>
          <a:prstGeom prst="line">
            <a:avLst/>
          </a:prstGeom>
          <a:ln w="63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 flipV="1">
            <a:off x="4745160" y="5758920"/>
            <a:ext cx="1582560" cy="142920"/>
          </a:xfrm>
          <a:prstGeom prst="line">
            <a:avLst/>
          </a:prstGeom>
          <a:ln w="63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4808160" y="3924360"/>
            <a:ext cx="1568520" cy="512640"/>
          </a:xfrm>
          <a:prstGeom prst="line">
            <a:avLst/>
          </a:prstGeom>
          <a:ln w="63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4484160" y="4711680"/>
            <a:ext cx="1893960" cy="789120"/>
          </a:xfrm>
          <a:prstGeom prst="line">
            <a:avLst/>
          </a:prstGeom>
          <a:ln w="63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334200" y="5283360"/>
            <a:ext cx="2682720" cy="896760"/>
          </a:xfrm>
          <a:prstGeom prst="rect">
            <a:avLst/>
          </a:prstGeom>
          <a:gradFill rotWithShape="0">
            <a:gsLst>
              <a:gs pos="0">
                <a:srgbClr val="003b1d"/>
              </a:gs>
              <a:gs pos="50000">
                <a:srgbClr val="008240"/>
              </a:gs>
              <a:gs pos="100000">
                <a:srgbClr val="003b1d"/>
              </a:gs>
            </a:gsLst>
            <a:lin ang="13500000"/>
          </a:gra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334200" y="2819520"/>
            <a:ext cx="2682720" cy="2442960"/>
          </a:xfrm>
          <a:prstGeom prst="rect">
            <a:avLst/>
          </a:prstGeom>
          <a:gradFill rotWithShape="0">
            <a:gsLst>
              <a:gs pos="0">
                <a:srgbClr val="04294c"/>
              </a:gs>
              <a:gs pos="50000">
                <a:srgbClr val="095ba6"/>
              </a:gs>
              <a:gs pos="100000">
                <a:srgbClr val="04294c"/>
              </a:gs>
            </a:gsLst>
            <a:lin ang="13500000"/>
          </a:gra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023840" y="2009880"/>
            <a:ext cx="42148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Type of growth opportunity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334200" y="2419200"/>
            <a:ext cx="23191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Funding 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" name=""/>
          <p:cNvGrpSpPr/>
          <p:nvPr/>
        </p:nvGrpSpPr>
        <p:grpSpPr>
          <a:xfrm>
            <a:off x="1450800" y="2414520"/>
            <a:ext cx="3359160" cy="1390680"/>
            <a:chOff x="1450800" y="2414520"/>
            <a:chExt cx="3359160" cy="1390680"/>
          </a:xfrm>
        </p:grpSpPr>
        <p:sp>
          <p:nvSpPr>
            <p:cNvPr id="64" name=""/>
            <p:cNvSpPr/>
            <p:nvPr/>
          </p:nvSpPr>
          <p:spPr>
            <a:xfrm>
              <a:off x="1450800" y="2414520"/>
              <a:ext cx="3359160" cy="1390680"/>
            </a:xfrm>
            <a:prstGeom prst="ellipse">
              <a:avLst/>
            </a:prstGeom>
            <a:gradFill rotWithShape="0">
              <a:gsLst>
                <a:gs pos="0">
                  <a:srgbClr val="095ba6"/>
                </a:gs>
                <a:gs pos="100000">
                  <a:srgbClr val="04294c"/>
                </a:gs>
              </a:gsLst>
              <a:path path="rect">
                <a:fillToRect l="50000" t="50000" r="50000" b="50000"/>
              </a:path>
            </a:gradFill>
            <a:ln w="9360">
              <a:solidFill>
                <a:srgbClr val="00cc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1614600" y="2754360"/>
              <a:ext cx="3070080" cy="82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8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Existing core business growth opportunity (e.g., Enron Europe, Enron Japan)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" name=""/>
          <p:cNvSpPr/>
          <p:nvPr/>
        </p:nvSpPr>
        <p:spPr>
          <a:xfrm>
            <a:off x="6415200" y="3664080"/>
            <a:ext cx="26017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equity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7" name=""/>
          <p:cNvGrpSpPr/>
          <p:nvPr/>
        </p:nvGrpSpPr>
        <p:grpSpPr>
          <a:xfrm>
            <a:off x="1450800" y="3840120"/>
            <a:ext cx="3359160" cy="1390680"/>
            <a:chOff x="1450800" y="3840120"/>
            <a:chExt cx="3359160" cy="1390680"/>
          </a:xfrm>
        </p:grpSpPr>
        <p:sp>
          <p:nvSpPr>
            <p:cNvPr id="68" name=""/>
            <p:cNvSpPr/>
            <p:nvPr/>
          </p:nvSpPr>
          <p:spPr>
            <a:xfrm>
              <a:off x="1450800" y="3840120"/>
              <a:ext cx="3359160" cy="1390680"/>
            </a:xfrm>
            <a:prstGeom prst="ellipse">
              <a:avLst/>
            </a:prstGeom>
            <a:gradFill rotWithShape="0">
              <a:gsLst>
                <a:gs pos="0">
                  <a:srgbClr val="095ba6"/>
                </a:gs>
                <a:gs pos="100000">
                  <a:srgbClr val="04294c"/>
                </a:gs>
              </a:gsLst>
              <a:path path="rect">
                <a:fillToRect l="50000" t="50000" r="50000" b="50000"/>
              </a:path>
            </a:gradFill>
            <a:ln w="9360">
              <a:solidFill>
                <a:srgbClr val="00cc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1576440" y="4101840"/>
              <a:ext cx="3070080" cy="82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8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Future or potential core business (e.g., Networks, original EES, Data Storage)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" name=""/>
          <p:cNvGrpSpPr/>
          <p:nvPr/>
        </p:nvGrpSpPr>
        <p:grpSpPr>
          <a:xfrm>
            <a:off x="1450800" y="5265720"/>
            <a:ext cx="3359160" cy="1390680"/>
            <a:chOff x="1450800" y="5265720"/>
            <a:chExt cx="3359160" cy="1390680"/>
          </a:xfrm>
        </p:grpSpPr>
        <p:sp>
          <p:nvSpPr>
            <p:cNvPr id="71" name=""/>
            <p:cNvSpPr/>
            <p:nvPr/>
          </p:nvSpPr>
          <p:spPr>
            <a:xfrm>
              <a:off x="1450800" y="5265720"/>
              <a:ext cx="3359160" cy="1390680"/>
            </a:xfrm>
            <a:prstGeom prst="ellipse">
              <a:avLst/>
            </a:prstGeom>
            <a:gradFill rotWithShape="0">
              <a:gsLst>
                <a:gs pos="0">
                  <a:srgbClr val="095ba6"/>
                </a:gs>
                <a:gs pos="100000">
                  <a:srgbClr val="04294c"/>
                </a:gs>
              </a:gsLst>
              <a:path path="rect">
                <a:fillToRect l="50000" t="50000" r="50000" b="50000"/>
              </a:path>
            </a:gradFill>
            <a:ln w="9360">
              <a:solidFill>
                <a:srgbClr val="00cc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1585800" y="5519880"/>
              <a:ext cx="3070440" cy="1097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8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Non-core business ventures that leverage proprietary knowledge (e.g., NewPower Corp., Wind)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3" name=""/>
          <p:cNvSpPr/>
          <p:nvPr/>
        </p:nvSpPr>
        <p:spPr>
          <a:xfrm flipH="1">
            <a:off x="4792320" y="3125880"/>
            <a:ext cx="1523880" cy="0"/>
          </a:xfrm>
          <a:prstGeom prst="line">
            <a:avLst/>
          </a:prstGeom>
          <a:ln w="63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415200" y="5457960"/>
            <a:ext cx="260172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Deferred partnership compensation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0240" y="0"/>
            <a:ext cx="46263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Compensation Structure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20160" y="0"/>
            <a:ext cx="1980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Decisions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60120" y="0"/>
            <a:ext cx="21499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Next Steps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2001-01-15T12:58:47Z</dcterms:created>
  <dc:creator>Simon Shih</dc:creator>
  <dc:description/>
  <dc:language>en-US</dc:language>
  <cp:lastModifiedBy>Simon Shih</cp:lastModifiedBy>
  <cp:lastPrinted>2001-01-16T11:24:05Z</cp:lastPrinted>
  <dcterms:modified xsi:type="dcterms:W3CDTF">2001-01-16T11:24:08Z</dcterms:modified>
  <cp:revision>42</cp:revision>
  <dc:subject/>
  <dc:title>No Slide Title</dc:title>
</cp:coreProperties>
</file>