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0288588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9767880" y="66600"/>
            <a:ext cx="270000" cy="27000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05BAE84-3259-4ACA-98E8-4D56514B900A}" type="slidenum"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/>
          <p:nvPr/>
        </p:nvSpPr>
        <p:spPr>
          <a:xfrm>
            <a:off x="2862360" y="2700360"/>
            <a:ext cx="32130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Committees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" name="" descr=""/>
          <p:cNvPicPr/>
          <p:nvPr/>
        </p:nvPicPr>
        <p:blipFill>
          <a:blip r:embed="rId1"/>
          <a:stretch/>
        </p:blipFill>
        <p:spPr>
          <a:xfrm>
            <a:off x="5251320" y="2759040"/>
            <a:ext cx="3679920" cy="43200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"/>
          <p:cNvSpPr/>
          <p:nvPr/>
        </p:nvSpPr>
        <p:spPr>
          <a:xfrm>
            <a:off x="60840" y="0"/>
            <a:ext cx="23616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Committees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" descr=""/>
          <p:cNvPicPr/>
          <p:nvPr/>
        </p:nvPicPr>
        <p:blipFill>
          <a:blip r:embed="rId1"/>
          <a:stretch/>
        </p:blipFill>
        <p:spPr>
          <a:xfrm>
            <a:off x="728640" y="888840"/>
            <a:ext cx="8839080" cy="1035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"/>
          <p:cNvSpPr/>
          <p:nvPr/>
        </p:nvSpPr>
        <p:spPr>
          <a:xfrm>
            <a:off x="4871880" y="2416320"/>
            <a:ext cx="560520" cy="4098960"/>
          </a:xfrm>
          <a:custGeom>
            <a:avLst/>
            <a:gdLst/>
            <a:ahLst/>
            <a:rect l="l" t="t" r="r" b="b"/>
            <a:pathLst>
              <a:path w="353" h="732">
                <a:moveTo>
                  <a:pt x="0" y="0"/>
                </a:moveTo>
                <a:lnTo>
                  <a:pt x="243" y="358"/>
                </a:lnTo>
                <a:lnTo>
                  <a:pt x="22" y="732"/>
                </a:lnTo>
                <a:lnTo>
                  <a:pt x="353" y="358"/>
                </a:lnTo>
                <a:lnTo>
                  <a:pt x="0" y="0"/>
                </a:lnTo>
                <a:close/>
              </a:path>
            </a:pathLst>
          </a:cu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746280" y="1965240"/>
            <a:ext cx="18828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Current Situation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746280" y="2975040"/>
            <a:ext cx="3686040" cy="265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50000"/>
              </a:lnSpc>
              <a:spcBef>
                <a:spcPts val="1276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Decision making concentrated in few hands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50000"/>
              </a:lnSpc>
              <a:spcBef>
                <a:spcPts val="1276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Increasing size of organization makes hierarchical structure less effective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50000"/>
              </a:lnSpc>
              <a:spcBef>
                <a:spcPts val="1276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Desire among younger management to have more involvement in direction-setting and decision making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" descr=""/>
          <p:cNvPicPr/>
          <p:nvPr/>
        </p:nvPicPr>
        <p:blipFill>
          <a:blip r:embed="rId1"/>
          <a:stretch/>
        </p:blipFill>
        <p:spPr>
          <a:xfrm>
            <a:off x="719280" y="880920"/>
            <a:ext cx="8839080" cy="1035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5594400" y="1965240"/>
            <a:ext cx="18828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Objectives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746280" y="1965240"/>
            <a:ext cx="188280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Current Situation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4871880" y="2416320"/>
            <a:ext cx="560520" cy="4098960"/>
          </a:xfrm>
          <a:custGeom>
            <a:avLst/>
            <a:gdLst/>
            <a:ahLst/>
            <a:rect l="l" t="t" r="r" b="b"/>
            <a:pathLst>
              <a:path w="353" h="732">
                <a:moveTo>
                  <a:pt x="0" y="0"/>
                </a:moveTo>
                <a:lnTo>
                  <a:pt x="243" y="358"/>
                </a:lnTo>
                <a:lnTo>
                  <a:pt x="22" y="732"/>
                </a:lnTo>
                <a:lnTo>
                  <a:pt x="353" y="358"/>
                </a:lnTo>
                <a:lnTo>
                  <a:pt x="0" y="0"/>
                </a:lnTo>
                <a:close/>
              </a:path>
            </a:pathLst>
          </a:cu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5697360" y="2975040"/>
            <a:ext cx="3686400" cy="249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50000"/>
              </a:lnSpc>
              <a:spcBef>
                <a:spcPts val="1276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Structure which expands opportunities for participation, networking, collaboration and leadership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50000"/>
              </a:lnSpc>
              <a:spcBef>
                <a:spcPts val="1276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Structure which creates greater organizational buy-in and improves access to information and ideas as decisions are made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746280" y="2975040"/>
            <a:ext cx="3686040" cy="265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50000"/>
              </a:lnSpc>
              <a:spcBef>
                <a:spcPts val="1276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Decision making concentrated in few hands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50000"/>
              </a:lnSpc>
              <a:spcBef>
                <a:spcPts val="1276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Increasing size of organization makes hierarchical structure less effective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50000"/>
              </a:lnSpc>
              <a:spcBef>
                <a:spcPts val="1276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Desire among younger management to have more involvement in direction-setting and decision making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0840" y="0"/>
            <a:ext cx="23616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Committees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" descr=""/>
          <p:cNvPicPr/>
          <p:nvPr/>
        </p:nvPicPr>
        <p:blipFill>
          <a:blip r:embed="rId1"/>
          <a:stretch/>
        </p:blipFill>
        <p:spPr>
          <a:xfrm>
            <a:off x="719280" y="878040"/>
            <a:ext cx="8839080" cy="1035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" name=""/>
          <p:cNvSpPr/>
          <p:nvPr/>
        </p:nvSpPr>
        <p:spPr>
          <a:xfrm>
            <a:off x="746280" y="1974960"/>
            <a:ext cx="266040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7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Issues/Considerations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241720" y="2828880"/>
            <a:ext cx="6249960" cy="243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4600" indent="-174600">
              <a:lnSpc>
                <a:spcPct val="125000"/>
              </a:lnSpc>
              <a:spcBef>
                <a:spcPts val="1125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Risk that decisions will “look-like” committee decisions--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i.e.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compromised, internally inconsistent, vague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25000"/>
              </a:lnSpc>
              <a:spcBef>
                <a:spcPts val="1125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Rotation--should all committees (including CPC) be rotational?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25000"/>
              </a:lnSpc>
              <a:spcBef>
                <a:spcPts val="1125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How should committee be structured?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60840" y="0"/>
            <a:ext cx="23616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Committees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5450040" y="2970360"/>
            <a:ext cx="2778120" cy="323640"/>
          </a:xfrm>
          <a:prstGeom prst="rect">
            <a:avLst/>
          </a:prstGeom>
          <a:solidFill>
            <a:srgbClr val="e0000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839880" y="2970360"/>
            <a:ext cx="2778120" cy="323640"/>
          </a:xfrm>
          <a:prstGeom prst="rect">
            <a:avLst/>
          </a:prstGeom>
          <a:solidFill>
            <a:srgbClr val="e0000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0840" y="0"/>
            <a:ext cx="23616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Committees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2" name="" descr=""/>
          <p:cNvPicPr/>
          <p:nvPr/>
        </p:nvPicPr>
        <p:blipFill>
          <a:blip r:embed="rId1"/>
          <a:stretch/>
        </p:blipFill>
        <p:spPr>
          <a:xfrm>
            <a:off x="723960" y="890640"/>
            <a:ext cx="8839080" cy="1035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"/>
          <p:cNvSpPr/>
          <p:nvPr/>
        </p:nvSpPr>
        <p:spPr>
          <a:xfrm>
            <a:off x="484200" y="2062080"/>
            <a:ext cx="4495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“Strawman” - Committee List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893880" y="2916360"/>
            <a:ext cx="3576600" cy="307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4600" indent="-174600">
              <a:lnSpc>
                <a:spcPct val="125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Standing Committees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25000"/>
              </a:lnSpc>
              <a:spcBef>
                <a:spcPts val="1001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Corporate Policy Committee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25000"/>
              </a:lnSpc>
              <a:spcBef>
                <a:spcPts val="1001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PRCs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VP support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25000"/>
              </a:lnSpc>
              <a:spcBef>
                <a:spcPts val="1001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Analyst/Associate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25000"/>
              </a:lnSpc>
              <a:spcBef>
                <a:spcPts val="1001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Executive Committee-- Information/Updates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587920" y="2907360"/>
            <a:ext cx="3960720" cy="341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174600" indent="-174600">
              <a:lnSpc>
                <a:spcPct val="125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Special Initiatives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25000"/>
              </a:lnSpc>
              <a:spcBef>
                <a:spcPts val="1001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“Accelerator”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25000"/>
              </a:lnSpc>
              <a:spcBef>
                <a:spcPts val="1001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Cost reduction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25000"/>
              </a:lnSpc>
              <a:spcBef>
                <a:spcPts val="1001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ROIC/balance sheet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25000"/>
              </a:lnSpc>
              <a:spcBef>
                <a:spcPts val="1001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“One Enron”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implementation of partnership model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common systems/processes for sharing 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buClr>
                <a:srgbClr val="095ba6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culture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25000"/>
              </a:lnSpc>
              <a:spcBef>
                <a:spcPts val="1001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Others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"/>
          <p:cNvSpPr/>
          <p:nvPr/>
        </p:nvSpPr>
        <p:spPr>
          <a:xfrm>
            <a:off x="60840" y="0"/>
            <a:ext cx="23616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Committees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7" name="" descr=""/>
          <p:cNvPicPr/>
          <p:nvPr/>
        </p:nvPicPr>
        <p:blipFill>
          <a:blip r:embed="rId1"/>
          <a:stretch/>
        </p:blipFill>
        <p:spPr>
          <a:xfrm>
            <a:off x="723960" y="890640"/>
            <a:ext cx="8839080" cy="1035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8" name=""/>
          <p:cNvSpPr/>
          <p:nvPr/>
        </p:nvSpPr>
        <p:spPr>
          <a:xfrm>
            <a:off x="484200" y="2062080"/>
            <a:ext cx="7024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“Strawman” - Committee Structure and Process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241720" y="2828880"/>
            <a:ext cx="6249960" cy="326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4600" indent="-174600">
              <a:lnSpc>
                <a:spcPct val="125000"/>
              </a:lnSpc>
              <a:spcBef>
                <a:spcPts val="1125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Committee membership drawn from high perfoming MD and VP list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25000"/>
              </a:lnSpc>
              <a:spcBef>
                <a:spcPts val="1125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Support staff drawn from high performing support personnel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25000"/>
              </a:lnSpc>
              <a:spcBef>
                <a:spcPts val="1125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Should be given substantial deference (like VP PRC)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25000"/>
              </a:lnSpc>
              <a:spcBef>
                <a:spcPts val="1125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Process should require decisions to be made from among coherent, internally consistent alternatives (not compromises among competing views)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"/>
          <p:cNvSpPr/>
          <p:nvPr/>
        </p:nvSpPr>
        <p:spPr>
          <a:xfrm>
            <a:off x="63000" y="-9360"/>
            <a:ext cx="19807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Decisions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744560" y="1609560"/>
            <a:ext cx="6249960" cy="263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4600" indent="-174600">
              <a:lnSpc>
                <a:spcPct val="125000"/>
              </a:lnSpc>
              <a:spcBef>
                <a:spcPts val="1250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Objectives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25000"/>
              </a:lnSpc>
              <a:spcBef>
                <a:spcPts val="1250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25000"/>
              </a:lnSpc>
              <a:spcBef>
                <a:spcPts val="1250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Authority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25000"/>
              </a:lnSpc>
              <a:spcBef>
                <a:spcPts val="1250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25000"/>
              </a:lnSpc>
              <a:spcBef>
                <a:spcPts val="1250"/>
              </a:spcBef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Membership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"/>
          <p:cNvSpPr/>
          <p:nvPr/>
        </p:nvSpPr>
        <p:spPr>
          <a:xfrm>
            <a:off x="102960" y="0"/>
            <a:ext cx="21499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Next Steps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2001-01-15T12:58:47Z</dcterms:created>
  <dc:creator>Simon Shih</dc:creator>
  <dc:description/>
  <dc:language>en-US</dc:language>
  <cp:lastModifiedBy>Simon Shih</cp:lastModifiedBy>
  <cp:lastPrinted>2001-01-16T11:22:40Z</cp:lastPrinted>
  <dcterms:modified xsi:type="dcterms:W3CDTF">2001-01-16T11:22:48Z</dcterms:modified>
  <cp:revision>46</cp:revision>
  <dc:subject/>
  <dc:title>No Slide Title</dc:title>
</cp:coreProperties>
</file>