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288588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9767880" y="66600"/>
            <a:ext cx="270000" cy="27000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62E6EF6-7F77-4AA3-BC65-AAC06EA1ED7A}" type="slidenum"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374840" y="2668680"/>
            <a:ext cx="591336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Review and Discussion of Partnership Model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" name="" descr=""/>
          <p:cNvPicPr/>
          <p:nvPr/>
        </p:nvPicPr>
        <p:blipFill>
          <a:blip r:embed="rId1"/>
          <a:stretch/>
        </p:blipFill>
        <p:spPr>
          <a:xfrm flipH="1" rot="10800000">
            <a:off x="5030640" y="3184200"/>
            <a:ext cx="3873600" cy="45396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68040" y="-4680"/>
            <a:ext cx="35046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Partnership Model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84200" y="1960560"/>
            <a:ext cx="18828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Current Situation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241800" y="2122560"/>
            <a:ext cx="482400" cy="1468440"/>
          </a:xfrm>
          <a:custGeom>
            <a:avLst/>
            <a:gdLst/>
            <a:ahLst/>
            <a:rect l="l" t="t" r="r" b="b"/>
            <a:pathLst>
              <a:path w="353" h="732">
                <a:moveTo>
                  <a:pt x="0" y="0"/>
                </a:moveTo>
                <a:lnTo>
                  <a:pt x="243" y="358"/>
                </a:lnTo>
                <a:lnTo>
                  <a:pt x="22" y="732"/>
                </a:lnTo>
                <a:lnTo>
                  <a:pt x="353" y="358"/>
                </a:lnTo>
                <a:lnTo>
                  <a:pt x="0" y="0"/>
                </a:lnTo>
                <a:close/>
              </a:path>
            </a:pathLst>
          </a:cu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241800" y="3697200"/>
            <a:ext cx="560160" cy="2149560"/>
          </a:xfrm>
          <a:custGeom>
            <a:avLst/>
            <a:gdLst/>
            <a:ahLst/>
            <a:rect l="l" t="t" r="r" b="b"/>
            <a:pathLst>
              <a:path w="353" h="732">
                <a:moveTo>
                  <a:pt x="0" y="0"/>
                </a:moveTo>
                <a:lnTo>
                  <a:pt x="243" y="358"/>
                </a:lnTo>
                <a:lnTo>
                  <a:pt x="22" y="732"/>
                </a:lnTo>
                <a:lnTo>
                  <a:pt x="353" y="358"/>
                </a:lnTo>
                <a:lnTo>
                  <a:pt x="0" y="0"/>
                </a:lnTo>
                <a:close/>
              </a:path>
            </a:pathLst>
          </a:cu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" name="" descr=""/>
          <p:cNvPicPr/>
          <p:nvPr/>
        </p:nvPicPr>
        <p:blipFill>
          <a:blip r:embed="rId1"/>
          <a:stretch/>
        </p:blipFill>
        <p:spPr>
          <a:xfrm>
            <a:off x="158760" y="890640"/>
            <a:ext cx="9972720" cy="103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>
            <a:off x="3241800" y="6116760"/>
            <a:ext cx="298440" cy="690480"/>
          </a:xfrm>
          <a:custGeom>
            <a:avLst/>
            <a:gdLst/>
            <a:ahLst/>
            <a:rect l="l" t="t" r="r" b="b"/>
            <a:pathLst>
              <a:path w="353" h="732">
                <a:moveTo>
                  <a:pt x="0" y="0"/>
                </a:moveTo>
                <a:lnTo>
                  <a:pt x="243" y="358"/>
                </a:lnTo>
                <a:lnTo>
                  <a:pt x="22" y="732"/>
                </a:lnTo>
                <a:lnTo>
                  <a:pt x="353" y="358"/>
                </a:lnTo>
                <a:lnTo>
                  <a:pt x="0" y="0"/>
                </a:lnTo>
                <a:close/>
              </a:path>
            </a:pathLst>
          </a:cu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84200" y="2382840"/>
            <a:ext cx="2852640" cy="123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Current stock price 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ALREADY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implies substantial earnings growth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Further stock price appreciation will require 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EVEN HIGHER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growth rates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82760" y="3906720"/>
            <a:ext cx="3058920" cy="211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Perception that “room at the top” is limited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Perception that stock options have less upside than in the past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Reality that several executives have become wealthy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Substantial external demand for Enron talent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Exposed to talent loss if ENE stock declines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82760" y="6195960"/>
            <a:ext cx="26827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As organization grows larger, hierarchical structure becomes less effective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3830760" y="1965240"/>
            <a:ext cx="18828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Objectives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811680" y="2797200"/>
            <a:ext cx="28526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BUSINESS BUILDING-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achieving this growth will require rapid development of new businesses and growth of existing businesses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811680" y="4189320"/>
            <a:ext cx="3058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TALENT ATTRACTION AND RETENTION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478560" y="2416320"/>
            <a:ext cx="560520" cy="4098960"/>
          </a:xfrm>
          <a:custGeom>
            <a:avLst/>
            <a:gdLst/>
            <a:ahLst/>
            <a:rect l="l" t="t" r="r" b="b"/>
            <a:pathLst>
              <a:path w="353" h="732">
                <a:moveTo>
                  <a:pt x="0" y="0"/>
                </a:moveTo>
                <a:lnTo>
                  <a:pt x="243" y="358"/>
                </a:lnTo>
                <a:lnTo>
                  <a:pt x="22" y="732"/>
                </a:lnTo>
                <a:lnTo>
                  <a:pt x="353" y="358"/>
                </a:lnTo>
                <a:lnTo>
                  <a:pt x="0" y="0"/>
                </a:lnTo>
                <a:close/>
              </a:path>
            </a:pathLst>
          </a:cu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45720" y="0"/>
            <a:ext cx="35046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Partnership Model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84200" y="1965240"/>
            <a:ext cx="18828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Current Situation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241800" y="2127240"/>
            <a:ext cx="482400" cy="1468440"/>
          </a:xfrm>
          <a:custGeom>
            <a:avLst/>
            <a:gdLst/>
            <a:ahLst/>
            <a:rect l="l" t="t" r="r" b="b"/>
            <a:pathLst>
              <a:path w="353" h="732">
                <a:moveTo>
                  <a:pt x="0" y="0"/>
                </a:moveTo>
                <a:lnTo>
                  <a:pt x="243" y="358"/>
                </a:lnTo>
                <a:lnTo>
                  <a:pt x="22" y="732"/>
                </a:lnTo>
                <a:lnTo>
                  <a:pt x="353" y="358"/>
                </a:lnTo>
                <a:lnTo>
                  <a:pt x="0" y="0"/>
                </a:lnTo>
                <a:close/>
              </a:path>
            </a:pathLst>
          </a:cu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241800" y="3701880"/>
            <a:ext cx="560160" cy="2149560"/>
          </a:xfrm>
          <a:custGeom>
            <a:avLst/>
            <a:gdLst/>
            <a:ahLst/>
            <a:rect l="l" t="t" r="r" b="b"/>
            <a:pathLst>
              <a:path w="353" h="732">
                <a:moveTo>
                  <a:pt x="0" y="0"/>
                </a:moveTo>
                <a:lnTo>
                  <a:pt x="243" y="358"/>
                </a:lnTo>
                <a:lnTo>
                  <a:pt x="22" y="732"/>
                </a:lnTo>
                <a:lnTo>
                  <a:pt x="353" y="358"/>
                </a:lnTo>
                <a:lnTo>
                  <a:pt x="0" y="0"/>
                </a:lnTo>
                <a:close/>
              </a:path>
            </a:pathLst>
          </a:cu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241800" y="6121440"/>
            <a:ext cx="298440" cy="690480"/>
          </a:xfrm>
          <a:custGeom>
            <a:avLst/>
            <a:gdLst/>
            <a:ahLst/>
            <a:rect l="l" t="t" r="r" b="b"/>
            <a:pathLst>
              <a:path w="353" h="732">
                <a:moveTo>
                  <a:pt x="0" y="0"/>
                </a:moveTo>
                <a:lnTo>
                  <a:pt x="243" y="358"/>
                </a:lnTo>
                <a:lnTo>
                  <a:pt x="22" y="732"/>
                </a:lnTo>
                <a:lnTo>
                  <a:pt x="353" y="358"/>
                </a:lnTo>
                <a:lnTo>
                  <a:pt x="0" y="0"/>
                </a:lnTo>
                <a:close/>
              </a:path>
            </a:pathLst>
          </a:cu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5" name="" descr=""/>
          <p:cNvPicPr/>
          <p:nvPr/>
        </p:nvPicPr>
        <p:blipFill>
          <a:blip r:embed="rId1"/>
          <a:stretch/>
        </p:blipFill>
        <p:spPr>
          <a:xfrm>
            <a:off x="171360" y="900000"/>
            <a:ext cx="9972720" cy="103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" name=""/>
          <p:cNvSpPr/>
          <p:nvPr/>
        </p:nvSpPr>
        <p:spPr>
          <a:xfrm>
            <a:off x="3811680" y="6195960"/>
            <a:ext cx="2682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REVISE GOVERNANCE STRUCTURE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84200" y="2382840"/>
            <a:ext cx="2852640" cy="123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Current stock price 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ALREADY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implies substantial earnings growth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Further stock price appreciation will require 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EVEN HIGHER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growth rates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82760" y="3906720"/>
            <a:ext cx="3058920" cy="211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Perception that “room at the top” is limited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Perception that stock options have less upside than in the past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Reality that several executives have become wealthy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Substantial external demand for Enron talent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Exposed to talent loss if ENE stock declines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82760" y="6195960"/>
            <a:ext cx="26827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As organization grows larger, hierarchical structure becomes less effective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"/>
          <p:cNvSpPr/>
          <p:nvPr/>
        </p:nvSpPr>
        <p:spPr>
          <a:xfrm>
            <a:off x="7116840" y="1965240"/>
            <a:ext cx="18828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Requirements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097760" y="2797200"/>
            <a:ext cx="2852640" cy="105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Develop and reward business building skills; emphasize transferability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Financially align management with business building/development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7097760" y="4189320"/>
            <a:ext cx="3058920" cy="257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Compensation structure which prevents talent loss in the event of shocks to ENE price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Unlimited partnership opportunities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68440" indent="-11124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Meritocracy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Collegiality and community; shared purpose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Participation in management of the enterprise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68440" indent="-11124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Nonhierarchical governance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68440" indent="-11124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Rotation; involvement in leadership roles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3" name="" descr=""/>
          <p:cNvPicPr/>
          <p:nvPr/>
        </p:nvPicPr>
        <p:blipFill>
          <a:blip r:embed="rId1"/>
          <a:stretch/>
        </p:blipFill>
        <p:spPr>
          <a:xfrm>
            <a:off x="166680" y="887400"/>
            <a:ext cx="9972720" cy="103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4" name=""/>
          <p:cNvSpPr/>
          <p:nvPr/>
        </p:nvSpPr>
        <p:spPr>
          <a:xfrm>
            <a:off x="3830760" y="1965240"/>
            <a:ext cx="18828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Objectives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811680" y="2797200"/>
            <a:ext cx="28526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BUSINESS BUILDING-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achieving this growth will require rapid development of new businesses and growth of existing businesses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811680" y="4189320"/>
            <a:ext cx="3058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TALENT ATTRACTION AND RETENTION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478560" y="2416320"/>
            <a:ext cx="560520" cy="4098960"/>
          </a:xfrm>
          <a:custGeom>
            <a:avLst/>
            <a:gdLst/>
            <a:ahLst/>
            <a:rect l="l" t="t" r="r" b="b"/>
            <a:pathLst>
              <a:path w="353" h="732">
                <a:moveTo>
                  <a:pt x="0" y="0"/>
                </a:moveTo>
                <a:lnTo>
                  <a:pt x="243" y="358"/>
                </a:lnTo>
                <a:lnTo>
                  <a:pt x="22" y="732"/>
                </a:lnTo>
                <a:lnTo>
                  <a:pt x="353" y="358"/>
                </a:lnTo>
                <a:lnTo>
                  <a:pt x="0" y="0"/>
                </a:lnTo>
                <a:close/>
              </a:path>
            </a:pathLst>
          </a:cu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3000" y="0"/>
            <a:ext cx="35046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Partnership Model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84200" y="1965240"/>
            <a:ext cx="18828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Current Situation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484200" y="2382840"/>
            <a:ext cx="2852640" cy="123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Current stock price 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ALREADY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implies substantial earnings growth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Further stock price appreciation will require 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EVEN HIGHER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growth rates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82760" y="3906720"/>
            <a:ext cx="3058920" cy="211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Perception that “room at the top” is limited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Perception that stock options have less upside than in the past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Reality that several executives have become wealthy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Substantial external demand for Enron talent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Exposed to talent loss if ENE stock declines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3241800" y="2127240"/>
            <a:ext cx="482400" cy="1468440"/>
          </a:xfrm>
          <a:custGeom>
            <a:avLst/>
            <a:gdLst/>
            <a:ahLst/>
            <a:rect l="l" t="t" r="r" b="b"/>
            <a:pathLst>
              <a:path w="353" h="732">
                <a:moveTo>
                  <a:pt x="0" y="0"/>
                </a:moveTo>
                <a:lnTo>
                  <a:pt x="243" y="358"/>
                </a:lnTo>
                <a:lnTo>
                  <a:pt x="22" y="732"/>
                </a:lnTo>
                <a:lnTo>
                  <a:pt x="353" y="358"/>
                </a:lnTo>
                <a:lnTo>
                  <a:pt x="0" y="0"/>
                </a:lnTo>
                <a:close/>
              </a:path>
            </a:pathLst>
          </a:cu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241800" y="3701880"/>
            <a:ext cx="560160" cy="2149560"/>
          </a:xfrm>
          <a:custGeom>
            <a:avLst/>
            <a:gdLst/>
            <a:ahLst/>
            <a:rect l="l" t="t" r="r" b="b"/>
            <a:pathLst>
              <a:path w="353" h="732">
                <a:moveTo>
                  <a:pt x="0" y="0"/>
                </a:moveTo>
                <a:lnTo>
                  <a:pt x="243" y="358"/>
                </a:lnTo>
                <a:lnTo>
                  <a:pt x="22" y="732"/>
                </a:lnTo>
                <a:lnTo>
                  <a:pt x="353" y="358"/>
                </a:lnTo>
                <a:lnTo>
                  <a:pt x="0" y="0"/>
                </a:lnTo>
                <a:close/>
              </a:path>
            </a:pathLst>
          </a:cu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82760" y="6195960"/>
            <a:ext cx="26827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As organization grows larger, hierarchical structure becomes less effective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241800" y="6121440"/>
            <a:ext cx="298440" cy="690480"/>
          </a:xfrm>
          <a:custGeom>
            <a:avLst/>
            <a:gdLst/>
            <a:ahLst/>
            <a:rect l="l" t="t" r="r" b="b"/>
            <a:pathLst>
              <a:path w="353" h="732">
                <a:moveTo>
                  <a:pt x="0" y="0"/>
                </a:moveTo>
                <a:lnTo>
                  <a:pt x="243" y="358"/>
                </a:lnTo>
                <a:lnTo>
                  <a:pt x="22" y="732"/>
                </a:lnTo>
                <a:lnTo>
                  <a:pt x="353" y="358"/>
                </a:lnTo>
                <a:lnTo>
                  <a:pt x="0" y="0"/>
                </a:lnTo>
                <a:close/>
              </a:path>
            </a:pathLst>
          </a:cu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811680" y="6195960"/>
            <a:ext cx="2682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spcBef>
                <a:spcPts val="37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REVISE GOVERNANCE STRUCTURE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"/>
          <p:cNvSpPr/>
          <p:nvPr/>
        </p:nvSpPr>
        <p:spPr>
          <a:xfrm>
            <a:off x="72720" y="0"/>
            <a:ext cx="35046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Partnership Model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84200" y="1906560"/>
            <a:ext cx="33955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Issues/Considerations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893880" y="2478240"/>
            <a:ext cx="9099360" cy="437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4600" indent="-174600">
              <a:lnSpc>
                <a:spcPct val="115000"/>
              </a:lnSpc>
              <a:spcBef>
                <a:spcPts val="499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Substantive differences between Enron and professional partnership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15000"/>
              </a:lnSpc>
              <a:spcBef>
                <a:spcPts val="499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Legal structure--different form of organization; different obligations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15000"/>
              </a:lnSpc>
              <a:spcBef>
                <a:spcPts val="499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Different functions/operations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4320" indent="-169920">
              <a:lnSpc>
                <a:spcPct val="115000"/>
              </a:lnSpc>
              <a:spcBef>
                <a:spcPts val="437"/>
              </a:spcBef>
              <a:buClr>
                <a:srgbClr val="095ba6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asset operations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4320" indent="-169920">
              <a:lnSpc>
                <a:spcPct val="115000"/>
              </a:lnSpc>
              <a:spcBef>
                <a:spcPts val="437"/>
              </a:spcBef>
              <a:buClr>
                <a:srgbClr val="095ba6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capital/financing needs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4320" indent="-169920">
              <a:lnSpc>
                <a:spcPct val="115000"/>
              </a:lnSpc>
              <a:spcBef>
                <a:spcPts val="437"/>
              </a:spcBef>
              <a:buClr>
                <a:srgbClr val="095ba6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need for line authority/chain of command for ongoing business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15000"/>
              </a:lnSpc>
              <a:spcBef>
                <a:spcPts val="499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Arguably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greater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need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for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specialization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15000"/>
              </a:lnSpc>
              <a:spcBef>
                <a:spcPts val="499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How important is transferability?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15000"/>
              </a:lnSpc>
              <a:spcBef>
                <a:spcPts val="499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Compensation structure not sufficient to change behavior and change culture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15000"/>
              </a:lnSpc>
              <a:spcBef>
                <a:spcPts val="499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Need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for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reform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of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people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processes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15000"/>
              </a:lnSpc>
              <a:spcBef>
                <a:spcPts val="499"/>
              </a:spcBef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Broader participation in management (committee structure)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15000"/>
              </a:lnSpc>
              <a:spcBef>
                <a:spcPts val="499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Currently have strong accountability to P/L; how can accountability be maintained while pursuing a more cooperative/collaborative environment?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0" name="" descr=""/>
          <p:cNvPicPr/>
          <p:nvPr/>
        </p:nvPicPr>
        <p:blipFill>
          <a:blip r:embed="rId1"/>
          <a:stretch/>
        </p:blipFill>
        <p:spPr>
          <a:xfrm>
            <a:off x="920880" y="882720"/>
            <a:ext cx="8454960" cy="102384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"/>
          <p:cNvSpPr/>
          <p:nvPr/>
        </p:nvSpPr>
        <p:spPr>
          <a:xfrm>
            <a:off x="72720" y="0"/>
            <a:ext cx="35046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Partnership Model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84200" y="2254320"/>
            <a:ext cx="2057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“Strawman”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893880" y="3195720"/>
            <a:ext cx="5735520" cy="270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4600" indent="-174600">
              <a:lnSpc>
                <a:spcPct val="100000"/>
              </a:lnSpc>
              <a:spcBef>
                <a:spcPts val="62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Outline of Enron Partnership model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62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62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Overview of governance and roles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62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62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Overview of partnership architecture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62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spcBef>
                <a:spcPts val="624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Overview of compensation 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4" name="" descr=""/>
          <p:cNvPicPr/>
          <p:nvPr/>
        </p:nvPicPr>
        <p:blipFill>
          <a:blip r:embed="rId1"/>
          <a:stretch/>
        </p:blipFill>
        <p:spPr>
          <a:xfrm>
            <a:off x="723960" y="890640"/>
            <a:ext cx="8839080" cy="103500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"/>
          <p:cNvSpPr/>
          <p:nvPr/>
        </p:nvSpPr>
        <p:spPr>
          <a:xfrm>
            <a:off x="241200" y="2419200"/>
            <a:ext cx="9796680" cy="18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41200" y="3171960"/>
            <a:ext cx="9786960" cy="144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41200" y="4046400"/>
            <a:ext cx="9786960" cy="18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41200" y="4684680"/>
            <a:ext cx="9786960" cy="18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41200" y="5330880"/>
            <a:ext cx="9786960" cy="144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41200" y="5969160"/>
            <a:ext cx="9786960" cy="144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41200" y="6424560"/>
            <a:ext cx="9786960" cy="18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314960" y="2022480"/>
            <a:ext cx="3063600" cy="4808520"/>
          </a:xfrm>
          <a:prstGeom prst="rect">
            <a:avLst/>
          </a:prstGeom>
          <a:solidFill>
            <a:srgbClr val="e0000b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3" name=""/>
          <p:cNvGrpSpPr/>
          <p:nvPr/>
        </p:nvGrpSpPr>
        <p:grpSpPr>
          <a:xfrm>
            <a:off x="1946160" y="2141640"/>
            <a:ext cx="8086680" cy="335880"/>
            <a:chOff x="1946160" y="2141640"/>
            <a:chExt cx="8086680" cy="335880"/>
          </a:xfrm>
        </p:grpSpPr>
        <p:sp>
          <p:nvSpPr>
            <p:cNvPr id="64" name=""/>
            <p:cNvSpPr/>
            <p:nvPr/>
          </p:nvSpPr>
          <p:spPr>
            <a:xfrm>
              <a:off x="1946160" y="2141640"/>
              <a:ext cx="221940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27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Traditional Corporate Model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4524480" y="2141640"/>
              <a:ext cx="2574720" cy="335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27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1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Enron’s Professional Partnership Model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7790040" y="2141640"/>
              <a:ext cx="224280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27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High performing partnership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7" name=""/>
          <p:cNvGrpSpPr/>
          <p:nvPr/>
        </p:nvGrpSpPr>
        <p:grpSpPr>
          <a:xfrm>
            <a:off x="433440" y="2610000"/>
            <a:ext cx="9599400" cy="503640"/>
            <a:chOff x="433440" y="2610000"/>
            <a:chExt cx="9599400" cy="503640"/>
          </a:xfrm>
        </p:grpSpPr>
        <p:sp>
          <p:nvSpPr>
            <p:cNvPr id="68" name=""/>
            <p:cNvSpPr/>
            <p:nvPr/>
          </p:nvSpPr>
          <p:spPr>
            <a:xfrm>
              <a:off x="433440" y="2610000"/>
              <a:ext cx="140652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marL="343080" indent="-343080">
                <a:lnSpc>
                  <a:spcPct val="100000"/>
                </a:lnSpc>
                <a:spcBef>
                  <a:spcPts val="27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Leadership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1946160" y="2610000"/>
              <a:ext cx="1987560" cy="335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27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Appointed by Board and senior management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4524480" y="2610000"/>
              <a:ext cx="2778120" cy="503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27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1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Board appoints corporate officers; OTC appoints other key positions; most partners elected by peers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7790040" y="2610000"/>
              <a:ext cx="224280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marL="343080" indent="-343080">
                <a:lnSpc>
                  <a:spcPct val="100000"/>
                </a:lnSpc>
                <a:spcBef>
                  <a:spcPts val="27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Elected by peers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2" name=""/>
          <p:cNvGrpSpPr/>
          <p:nvPr/>
        </p:nvGrpSpPr>
        <p:grpSpPr>
          <a:xfrm>
            <a:off x="433440" y="6129360"/>
            <a:ext cx="9599400" cy="168120"/>
            <a:chOff x="433440" y="6129360"/>
            <a:chExt cx="9599400" cy="168120"/>
          </a:xfrm>
        </p:grpSpPr>
        <p:sp>
          <p:nvSpPr>
            <p:cNvPr id="73" name=""/>
            <p:cNvSpPr/>
            <p:nvPr/>
          </p:nvSpPr>
          <p:spPr>
            <a:xfrm>
              <a:off x="433440" y="6129360"/>
              <a:ext cx="151452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marL="343080" indent="-343080">
                <a:lnSpc>
                  <a:spcPct val="100000"/>
                </a:lnSpc>
                <a:spcBef>
                  <a:spcPts val="27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Compensation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1946160" y="6129360"/>
              <a:ext cx="221940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marL="343080" indent="-343080">
                <a:lnSpc>
                  <a:spcPct val="100000"/>
                </a:lnSpc>
                <a:spcBef>
                  <a:spcPts val="27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Some bonus at risk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4524480" y="6129360"/>
              <a:ext cx="277812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marL="343080" indent="-343080">
                <a:lnSpc>
                  <a:spcPct val="100000"/>
                </a:lnSpc>
                <a:spcBef>
                  <a:spcPts val="27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1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Significant pay at risk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7790040" y="6129360"/>
              <a:ext cx="224280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marL="343080" indent="-343080">
                <a:lnSpc>
                  <a:spcPct val="100000"/>
                </a:lnSpc>
                <a:spcBef>
                  <a:spcPts val="27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Significant pay at risk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7" name=""/>
          <p:cNvGrpSpPr/>
          <p:nvPr/>
        </p:nvGrpSpPr>
        <p:grpSpPr>
          <a:xfrm>
            <a:off x="433440" y="4856040"/>
            <a:ext cx="9599400" cy="335880"/>
            <a:chOff x="433440" y="4856040"/>
            <a:chExt cx="9599400" cy="335880"/>
          </a:xfrm>
        </p:grpSpPr>
        <p:sp>
          <p:nvSpPr>
            <p:cNvPr id="78" name=""/>
            <p:cNvSpPr/>
            <p:nvPr/>
          </p:nvSpPr>
          <p:spPr>
            <a:xfrm>
              <a:off x="433440" y="4856040"/>
              <a:ext cx="151452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marL="343080" indent="-343080">
                <a:lnSpc>
                  <a:spcPct val="100000"/>
                </a:lnSpc>
                <a:spcBef>
                  <a:spcPts val="27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Career paths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1946160" y="4856040"/>
              <a:ext cx="2219400" cy="335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27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Well defined, inflexible career tracks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4524480" y="4856040"/>
              <a:ext cx="2778120" cy="335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27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1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Mix of traditional career tracks and flexible tracks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7790040" y="4856040"/>
              <a:ext cx="224280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27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Flexible tracks; up or out policy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2" name=""/>
          <p:cNvGrpSpPr/>
          <p:nvPr/>
        </p:nvGrpSpPr>
        <p:grpSpPr>
          <a:xfrm>
            <a:off x="433440" y="5492880"/>
            <a:ext cx="9599400" cy="335880"/>
            <a:chOff x="433440" y="5492880"/>
            <a:chExt cx="9599400" cy="335880"/>
          </a:xfrm>
        </p:grpSpPr>
        <p:sp>
          <p:nvSpPr>
            <p:cNvPr id="83" name=""/>
            <p:cNvSpPr/>
            <p:nvPr/>
          </p:nvSpPr>
          <p:spPr>
            <a:xfrm>
              <a:off x="433440" y="5492880"/>
              <a:ext cx="151452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marL="343080" indent="-343080">
                <a:lnSpc>
                  <a:spcPct val="100000"/>
                </a:lnSpc>
                <a:spcBef>
                  <a:spcPts val="27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Advancement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1946160" y="5492880"/>
              <a:ext cx="2219400" cy="335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27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Tenure based; assessed by direct supervisor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4524480" y="5492880"/>
              <a:ext cx="2778120" cy="335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27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1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Meritocracy based on clear criteria; assessed by peers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7790040" y="5492880"/>
              <a:ext cx="2242800" cy="335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27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Meritocracy based on clear criteria; assessed by peers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7" name=""/>
          <p:cNvGrpSpPr/>
          <p:nvPr/>
        </p:nvGrpSpPr>
        <p:grpSpPr>
          <a:xfrm>
            <a:off x="433440" y="3414600"/>
            <a:ext cx="9599400" cy="503640"/>
            <a:chOff x="433440" y="3414600"/>
            <a:chExt cx="9599400" cy="503640"/>
          </a:xfrm>
        </p:grpSpPr>
        <p:sp>
          <p:nvSpPr>
            <p:cNvPr id="88" name=""/>
            <p:cNvSpPr/>
            <p:nvPr/>
          </p:nvSpPr>
          <p:spPr>
            <a:xfrm>
              <a:off x="433440" y="3414600"/>
              <a:ext cx="1569960" cy="335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27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Organizational structure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1946160" y="3414600"/>
              <a:ext cx="2219400" cy="503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27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Hierarchical line organization (e.g., small number of executives at the top)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4524480" y="3414600"/>
              <a:ext cx="2778120" cy="335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27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1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Some hierarchy/line authority, but few layers; no limits on number of partners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7790040" y="3414600"/>
              <a:ext cx="2242800" cy="335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27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Relatively flat organization; no limits on number of partners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2" name=""/>
          <p:cNvGrpSpPr/>
          <p:nvPr/>
        </p:nvGrpSpPr>
        <p:grpSpPr>
          <a:xfrm>
            <a:off x="433440" y="6599160"/>
            <a:ext cx="9599400" cy="168120"/>
            <a:chOff x="433440" y="6599160"/>
            <a:chExt cx="9599400" cy="168120"/>
          </a:xfrm>
        </p:grpSpPr>
        <p:sp>
          <p:nvSpPr>
            <p:cNvPr id="93" name=""/>
            <p:cNvSpPr/>
            <p:nvPr/>
          </p:nvSpPr>
          <p:spPr>
            <a:xfrm>
              <a:off x="433440" y="6599160"/>
              <a:ext cx="151452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marL="343080" indent="-343080">
                <a:lnSpc>
                  <a:spcPct val="100000"/>
                </a:lnSpc>
                <a:spcBef>
                  <a:spcPts val="27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Accountability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1946160" y="6599160"/>
              <a:ext cx="221940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27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Top down, metric driven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4524480" y="6599160"/>
              <a:ext cx="277812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27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1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Mutual accountability; holistic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7790040" y="6599160"/>
              <a:ext cx="224280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27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Mutual accountability; holistic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7" name=""/>
          <p:cNvGrpSpPr/>
          <p:nvPr/>
        </p:nvGrpSpPr>
        <p:grpSpPr>
          <a:xfrm>
            <a:off x="433440" y="4219560"/>
            <a:ext cx="9599400" cy="335880"/>
            <a:chOff x="433440" y="4219560"/>
            <a:chExt cx="9599400" cy="335880"/>
          </a:xfrm>
        </p:grpSpPr>
        <p:sp>
          <p:nvSpPr>
            <p:cNvPr id="98" name=""/>
            <p:cNvSpPr/>
            <p:nvPr/>
          </p:nvSpPr>
          <p:spPr>
            <a:xfrm>
              <a:off x="433440" y="4219560"/>
              <a:ext cx="137628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marL="343080" indent="-343080">
                <a:lnSpc>
                  <a:spcPct val="100000"/>
                </a:lnSpc>
                <a:spcBef>
                  <a:spcPts val="27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Governance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1946160" y="4219560"/>
              <a:ext cx="221940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marL="343080" indent="-343080">
                <a:lnSpc>
                  <a:spcPct val="100000"/>
                </a:lnSpc>
                <a:spcBef>
                  <a:spcPts val="27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Hierarchical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4524480" y="4219560"/>
              <a:ext cx="2778120" cy="335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27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1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Mix of Board, OTC, and committee leadership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7790040" y="4219560"/>
              <a:ext cx="224280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27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1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Participative, led by committees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2" name=""/>
          <p:cNvSpPr/>
          <p:nvPr/>
        </p:nvSpPr>
        <p:spPr>
          <a:xfrm>
            <a:off x="4330800" y="2408400"/>
            <a:ext cx="3039840" cy="1080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126360" y="0"/>
            <a:ext cx="70812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Strawman - Outline of an Enron Model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4330800" y="3160800"/>
            <a:ext cx="3039840" cy="1116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4330800" y="4035600"/>
            <a:ext cx="3039840" cy="1080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4330800" y="4662360"/>
            <a:ext cx="3039840" cy="1116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4330800" y="5319720"/>
            <a:ext cx="3039840" cy="1116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4330800" y="5948280"/>
            <a:ext cx="3039840" cy="1116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4330800" y="6402240"/>
            <a:ext cx="3039840" cy="1116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0" name="" descr=""/>
          <p:cNvPicPr/>
          <p:nvPr/>
        </p:nvPicPr>
        <p:blipFill>
          <a:blip r:embed="rId1"/>
          <a:stretch/>
        </p:blipFill>
        <p:spPr>
          <a:xfrm>
            <a:off x="723960" y="890640"/>
            <a:ext cx="8839080" cy="103500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"/>
          <p:cNvSpPr/>
          <p:nvPr/>
        </p:nvSpPr>
        <p:spPr>
          <a:xfrm>
            <a:off x="20160" y="0"/>
            <a:ext cx="19807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Decisions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"/>
          <p:cNvSpPr/>
          <p:nvPr/>
        </p:nvSpPr>
        <p:spPr>
          <a:xfrm>
            <a:off x="60120" y="0"/>
            <a:ext cx="21499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Next Steps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2001-01-15T12:58:47Z</dcterms:created>
  <dc:creator>Simon Shih</dc:creator>
  <dc:description/>
  <dc:language>en-US</dc:language>
  <cp:lastModifiedBy>Simon Shih</cp:lastModifiedBy>
  <cp:lastPrinted>2001-01-16T13:29:00Z</cp:lastPrinted>
  <dcterms:modified xsi:type="dcterms:W3CDTF">2001-01-16T13:29:04Z</dcterms:modified>
  <cp:revision>44</cp:revision>
  <dc:subject/>
  <dc:title>No Slide Title</dc:title>
</cp:coreProperties>
</file>