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jpeg" ContentType="image/jpeg"/>
  <Override PartName="/ppt/media/image4.jpeg" ContentType="image/jpeg"/>
  <Override PartName="/ppt/media/image5.jpeg" ContentType="image/jpeg"/>
  <Override PartName="/ppt/media/image6.jpeg" ContentType="image/jpeg"/>
  <Override PartName="/ppt/media/image8.wmf" ContentType="image/x-wmf"/>
  <Override PartName="/ppt/media/image9.png" ContentType="image/png"/>
  <Override PartName="/ppt/media/image7.wmf" ContentType="image/x-wmf"/>
  <Override PartName="/ppt/media/image10.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14.xml" ContentType="application/vnd.openxmlformats-officedocument.presentationml.notesSlide+xml"/>
  <Override PartName="/ppt/notesSlides/_rels/notesSlide8.xml.rels" ContentType="application/vnd.openxmlformats-package.relationships+xml"/>
  <Override PartName="/ppt/notesSlides/_rels/notesSlide23.xml.rels" ContentType="application/vnd.openxmlformats-package.relationships+xml"/>
  <Override PartName="/ppt/notesSlides/_rels/notesSlide13.xml.rels" ContentType="application/vnd.openxmlformats-package.relationships+xml"/>
  <Override PartName="/ppt/notesSlides/_rels/notesSlide4.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12.xml.rels" ContentType="application/vnd.openxmlformats-package.relationships+xml"/>
  <Override PartName="/ppt/notesSlides/_rels/notesSlide6.xml.rels" ContentType="application/vnd.openxmlformats-package.relationships+xml"/>
  <Override PartName="/ppt/notesSlides/_rels/notesSlide21.xml.rels" ContentType="application/vnd.openxmlformats-package.relationships+xml"/>
  <Override PartName="/ppt/notesSlides/_rels/notesSlide20.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notesSlide13.xml" ContentType="application/vnd.openxmlformats-officedocument.presentationml.notesSlide+xml"/>
  <Override PartName="/ppt/notesSlides/notesSlide23.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796800" cy="992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0" y="0"/>
            <a:ext cx="2946240" cy="4968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1"/>
          </p:nvPr>
        </p:nvSpPr>
        <p:spPr>
          <a:xfrm>
            <a:off x="3851280" y="0"/>
            <a:ext cx="2946240" cy="4968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917280" y="744120"/>
            <a:ext cx="4964040" cy="3722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2"/>
          </p:nvPr>
        </p:nvSpPr>
        <p:spPr>
          <a:xfrm>
            <a:off x="0" y="9429840"/>
            <a:ext cx="2946240" cy="4968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3"/>
          </p:nvPr>
        </p:nvSpPr>
        <p:spPr>
          <a:xfrm>
            <a:off x="3851280" y="9429840"/>
            <a:ext cx="2946240" cy="4968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A66923E-9907-40F3-9F4C-6F0DA454A14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7" name="PlaceHolder 1"/>
          <p:cNvSpPr>
            <a:spLocks noGrp="1"/>
          </p:cNvSpPr>
          <p:nvPr>
            <p:ph type="sldImg"/>
          </p:nvPr>
        </p:nvSpPr>
        <p:spPr>
          <a:xfrm>
            <a:off x="917640" y="744480"/>
            <a:ext cx="4964040" cy="3722760"/>
          </a:xfrm>
          <a:prstGeom prst="rect">
            <a:avLst/>
          </a:prstGeom>
          <a:ln w="0">
            <a:noFill/>
          </a:ln>
        </p:spPr>
      </p:sp>
      <p:sp>
        <p:nvSpPr>
          <p:cNvPr id="378"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Notes for Presentation</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presentation is designed to provide an international perspective to the liberalization of electricity markets, in the context of the Japanese emerging markets.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conference coincides with the public release of the Brattle paper.</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audience is broad, including utilities, large-lot customers, ministry officials, consultants, and other interested parties.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PRESS WILL BE ATTENDING</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Key Themes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measure of deregulated markets is the number of consumers that have switched suppliers – no switching no competition</a:t>
            </a:r>
            <a:endParaRPr b="0" lang="en-US" sz="1200" strike="noStrike" u="none">
              <a:solidFill>
                <a:srgbClr val="000000"/>
              </a:solidFill>
              <a:effectLst/>
              <a:uFillTx/>
              <a:latin typeface="Times New Roman"/>
            </a:endParaRPr>
          </a:p>
          <a:p>
            <a:pPr lvl="2" marL="914400">
              <a:lnSpc>
                <a:spcPct val="100000"/>
              </a:lnSpc>
              <a:spcBef>
                <a:spcPts val="7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New entrants have secured less than .2% of generation</a:t>
            </a:r>
            <a:endParaRPr b="0" lang="en-US" sz="1200" strike="noStrike" u="none">
              <a:solidFill>
                <a:srgbClr val="000000"/>
              </a:solidFill>
              <a:effectLst/>
              <a:uFillTx/>
              <a:latin typeface="Times New Roman"/>
            </a:endParaRPr>
          </a:p>
          <a:p>
            <a:pPr lvl="2" marL="914400">
              <a:lnSpc>
                <a:spcPct val="100000"/>
              </a:lnSpc>
              <a:spcBef>
                <a:spcPts val="7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Less than 20 eligible consumers changed (total of 8300)</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deregulated market needs a strong and independent regulator with the authority and willingness to enforce market rules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Regulated third party access where costs and contractual terms are consistent, transparent and affordable is required. Negotiated third party access is no access.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1" name="PlaceHolder 1"/>
          <p:cNvSpPr>
            <a:spLocks noGrp="1"/>
          </p:cNvSpPr>
          <p:nvPr>
            <p:ph type="sldImg"/>
          </p:nvPr>
        </p:nvSpPr>
        <p:spPr>
          <a:xfrm>
            <a:off x="917640" y="744480"/>
            <a:ext cx="4964040" cy="3722760"/>
          </a:xfrm>
          <a:prstGeom prst="rect">
            <a:avLst/>
          </a:prstGeom>
          <a:ln w="0">
            <a:noFill/>
          </a:ln>
        </p:spPr>
      </p:sp>
      <p:sp>
        <p:nvSpPr>
          <p:cNvPr id="392"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Approaches to carbon emissions.</a:t>
            </a:r>
            <a:r>
              <a:rPr b="0" lang="en-US" sz="1200" strike="noStrike" u="none">
                <a:solidFill>
                  <a:srgbClr val="000000"/>
                </a:solidFill>
                <a:effectLst/>
                <a:uFillTx/>
                <a:latin typeface="Times New Roman"/>
              </a:rPr>
              <a:t> In the Brattle paper tradable carbon permits are suggested as a way for Japan to achieve its targets at least cost. Japan’s Kyoto protocol commitment is to reduce its greenhouse gas emissions to 6% below 1990 levels over the period 2008-12. This will be difficult to achieve.</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3" name="PlaceHolder 1"/>
          <p:cNvSpPr>
            <a:spLocks noGrp="1"/>
          </p:cNvSpPr>
          <p:nvPr>
            <p:ph type="sldImg"/>
          </p:nvPr>
        </p:nvSpPr>
        <p:spPr>
          <a:xfrm>
            <a:off x="917640" y="744480"/>
            <a:ext cx="4964040" cy="3722760"/>
          </a:xfrm>
          <a:prstGeom prst="rect">
            <a:avLst/>
          </a:prstGeom>
          <a:ln w="0">
            <a:noFill/>
          </a:ln>
        </p:spPr>
      </p:sp>
      <p:sp>
        <p:nvSpPr>
          <p:cNvPr id="394"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Japan’s key public energy goals are</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Reliability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Energy security. Japan traditionally sees itself as a resource poor country and energy security is a key concern of long-term energy policy. This is currently pursued through an active nuclear generation program and promotion of energy efficiency.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Environmental protection</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PlaceHolder 1"/>
          <p:cNvSpPr>
            <a:spLocks noGrp="1"/>
          </p:cNvSpPr>
          <p:nvPr>
            <p:ph type="sldImg"/>
          </p:nvPr>
        </p:nvSpPr>
        <p:spPr>
          <a:xfrm>
            <a:off x="917640" y="744480"/>
            <a:ext cx="4964040" cy="3722760"/>
          </a:xfrm>
          <a:prstGeom prst="rect">
            <a:avLst/>
          </a:prstGeom>
          <a:ln w="0">
            <a:noFill/>
          </a:ln>
        </p:spPr>
      </p:sp>
      <p:sp>
        <p:nvSpPr>
          <p:cNvPr id="39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Measures to support programs aimed at ensuring system reliability, energy security and other public goals.</a:t>
            </a:r>
            <a:r>
              <a:rPr b="0" lang="en-US" sz="1200" strike="noStrike" u="none">
                <a:solidFill>
                  <a:srgbClr val="000000"/>
                </a:solidFill>
                <a:effectLst/>
                <a:uFillTx/>
                <a:latin typeface="Times New Roman"/>
              </a:rPr>
              <a:t> The Japanese government remains committed to nuclear power as a tool for ensuring energy security, one of the key public goals of Japanese energy planning.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Brattle Proposals for Public Policy Issues: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System Reliability:</a:t>
            </a:r>
            <a:r>
              <a:rPr b="0" lang="en-US" sz="1200" strike="noStrike" u="none">
                <a:solidFill>
                  <a:srgbClr val="000000"/>
                </a:solidFill>
                <a:effectLst/>
                <a:uFillTx/>
                <a:latin typeface="Times New Roman"/>
              </a:rPr>
              <a:t> Reliance on market. (If more required politically - adoption of a competitively neutral mechanism for providing reliability, such as: Tenders for Capacity or Reserve Requirements – PJM)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Nuclear Power: </a:t>
            </a:r>
            <a:r>
              <a:rPr b="0" lang="en-US" sz="1200" strike="noStrike" u="none">
                <a:solidFill>
                  <a:srgbClr val="000000"/>
                </a:solidFill>
                <a:effectLst/>
                <a:uFillTx/>
                <a:latin typeface="Times New Roman"/>
              </a:rPr>
              <a:t>“Franchise auction” for nuclear investment. Government subsidizes nuclear plant construction. Plant built and operated by firm willing to accept the least subsidy or, tendering for plant construction with regulated nuclear power rates.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Carbon Emissions: </a:t>
            </a:r>
            <a:r>
              <a:rPr b="0" lang="en-US" sz="1200" strike="noStrike" u="none">
                <a:solidFill>
                  <a:srgbClr val="000000"/>
                </a:solidFill>
                <a:effectLst/>
                <a:uFillTx/>
                <a:latin typeface="Times New Roman"/>
              </a:rPr>
              <a:t>Tradable carbon permits.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Stranded Costs: </a:t>
            </a:r>
            <a:r>
              <a:rPr b="0" lang="en-US" sz="1200" strike="noStrike" u="none">
                <a:solidFill>
                  <a:srgbClr val="000000"/>
                </a:solidFill>
                <a:effectLst/>
                <a:uFillTx/>
                <a:latin typeface="Times New Roman"/>
              </a:rPr>
              <a:t>Incumbents who de-merger or sell assets get stranded cost compensation</a:t>
            </a:r>
            <a:r>
              <a:rPr b="1" lang="en-US" sz="1200" strike="noStrike" u="none">
                <a:solidFill>
                  <a:srgbClr val="000000"/>
                </a:solidFill>
                <a:effectLst/>
                <a:uFillTx/>
                <a:latin typeface="Times New Roman"/>
              </a:rPr>
              <a:t>.</a:t>
            </a:r>
            <a:r>
              <a:rPr b="0" lang="en-US" sz="1200" strike="noStrike" u="none">
                <a:solidFill>
                  <a:srgbClr val="000000"/>
                </a:solidFill>
                <a:effectLst/>
                <a:uFillTx/>
                <a:latin typeface="Times New Roman"/>
              </a:rPr>
              <a:t> Stranded cost recovery through competitively neutral levy on the pool price.</a:t>
            </a: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7" name="PlaceHolder 1"/>
          <p:cNvSpPr>
            <a:spLocks noGrp="1"/>
          </p:cNvSpPr>
          <p:nvPr>
            <p:ph type="sldImg"/>
          </p:nvPr>
        </p:nvSpPr>
        <p:spPr>
          <a:xfrm>
            <a:off x="917640" y="744480"/>
            <a:ext cx="4964040" cy="3722760"/>
          </a:xfrm>
          <a:prstGeom prst="rect">
            <a:avLst/>
          </a:prstGeom>
          <a:ln w="0">
            <a:noFill/>
          </a:ln>
        </p:spPr>
      </p:sp>
      <p:sp>
        <p:nvSpPr>
          <p:cNvPr id="398"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paper makes the following recommendations: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Virtual Independent Power Producer auctions (VIPP) – France, Ireland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and horizontal de-merger of generation (Stage One)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Separation of transmission, distribution, and retail supply (Stage Two)</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Privatization of EPDC assets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Limiting capacity expansion by incumbents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of technical regulations for power plants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Liberalization of the natural gas industry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Full market opening, with aim of achieving full eligibility within the next 3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Japanese Pool with bilateral financial trading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Establishment of an independent regulator</a:t>
            </a: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9" name="PlaceHolder 1"/>
          <p:cNvSpPr>
            <a:spLocks noGrp="1"/>
          </p:cNvSpPr>
          <p:nvPr>
            <p:ph type="sldImg"/>
          </p:nvPr>
        </p:nvSpPr>
        <p:spPr>
          <a:xfrm>
            <a:off x="920880" y="744480"/>
            <a:ext cx="4964040" cy="3722760"/>
          </a:xfrm>
          <a:prstGeom prst="rect">
            <a:avLst/>
          </a:prstGeom>
          <a:ln w="0">
            <a:noFill/>
          </a:ln>
        </p:spPr>
      </p:sp>
      <p:sp>
        <p:nvSpPr>
          <p:cNvPr id="400" name="PlaceHolder 2"/>
          <p:cNvSpPr>
            <a:spLocks noGrp="1"/>
          </p:cNvSpPr>
          <p:nvPr>
            <p:ph type="body"/>
          </p:nvPr>
        </p:nvSpPr>
        <p:spPr>
          <a:xfrm>
            <a:off x="904680" y="4714560"/>
            <a:ext cx="4987800" cy="4467240"/>
          </a:xfrm>
          <a:prstGeom prst="rect">
            <a:avLst/>
          </a:prstGeom>
          <a:solidFill>
            <a:srgbClr val="ffffff"/>
          </a:solidFill>
          <a:ln w="9360">
            <a:solidFill>
              <a:srgbClr val="000000"/>
            </a:solidFill>
            <a:miter/>
          </a:ln>
        </p:spPr>
        <p:txBody>
          <a:bodyPr lIns="90000" rIns="90000" tIns="45000" bIns="450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Online Statistics (as of April 27</a:t>
            </a:r>
            <a:r>
              <a:rPr b="1" lang="en-US" sz="1200" strike="noStrike" u="none" baseline="30000">
                <a:solidFill>
                  <a:srgbClr val="000000"/>
                </a:solidFill>
                <a:effectLst/>
                <a:uFillTx/>
                <a:latin typeface="Times New Roman"/>
              </a:rPr>
              <a:t>th</a:t>
            </a:r>
            <a:r>
              <a:rPr b="1" lang="en-US" sz="1200" strike="noStrike" u="none">
                <a:solidFill>
                  <a:srgbClr val="000000"/>
                </a:solidFill>
                <a:effectLst/>
                <a:uFillTx/>
                <a:latin typeface="Times New Roman"/>
              </a:rPr>
              <a:t>, 2001)</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Life to Date Transactions &gt; 900,000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Average Daily Transactions &gt; 4,500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Life to Date Notional Value of Transactions &gt; $540 billion</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Daily Notional Value Approximately $2.6 billion</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Products Offered: Approximately 1,500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Currencies Traded in = 13</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Online Transactions as a % of Total Transactions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1999 4Q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77%  EOL 23%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1Q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46%  EOL 54%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2Q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61%  EOL 39%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3Q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67%  EOL 33%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4Q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74%  EOL 26%</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Japanese government is publicly committed to making Japan a leading IT nation within the next 5 years. Energy companies in Japan must therefore also embrace these lessons.</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1" name="PlaceHolder 1"/>
          <p:cNvSpPr>
            <a:spLocks noGrp="1"/>
          </p:cNvSpPr>
          <p:nvPr>
            <p:ph type="sldImg"/>
          </p:nvPr>
        </p:nvSpPr>
        <p:spPr>
          <a:xfrm>
            <a:off x="917640" y="744480"/>
            <a:ext cx="4964040" cy="3722760"/>
          </a:xfrm>
          <a:prstGeom prst="rect">
            <a:avLst/>
          </a:prstGeom>
          <a:ln w="0">
            <a:noFill/>
          </a:ln>
        </p:spPr>
      </p:sp>
      <p:sp>
        <p:nvSpPr>
          <p:cNvPr id="402"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1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has taken the decision to temporarily suspend all further activities in power marketing in Japan. Though Japan continues to make progress towards a liberalized electricity market, significant barriers to electricity sales by new entrants remain under the arrangements introduced in March of last year. Those barriers include the absence of fair and non-discriminatory regulated access to the transmission network and the absence of an independent regulator with the power to regulate the market.</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3" name="PlaceHolder 1"/>
          <p:cNvSpPr>
            <a:spLocks noGrp="1"/>
          </p:cNvSpPr>
          <p:nvPr>
            <p:ph type="sldImg"/>
          </p:nvPr>
        </p:nvSpPr>
        <p:spPr>
          <a:xfrm>
            <a:off x="917640" y="744480"/>
            <a:ext cx="4964040" cy="3722760"/>
          </a:xfrm>
          <a:prstGeom prst="rect">
            <a:avLst/>
          </a:prstGeom>
          <a:ln w="0">
            <a:noFill/>
          </a:ln>
        </p:spPr>
      </p:sp>
      <p:sp>
        <p:nvSpPr>
          <p:cNvPr id="404"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2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remains committed to Japan. We have established several businesses here including metals, coal, LNG, weather derivatives, power plant development (via EPower) and electricity sales, and we have closed transactions with Japanese companies in each of those businesses. Significant additional opportunities exist in our non-electricity businesses and, if energy deregulation in Japan proceeds as expected, significant opportunities will exist in future in our power marketing businesses.”</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5" name="PlaceHolder 1"/>
          <p:cNvSpPr>
            <a:spLocks noGrp="1"/>
          </p:cNvSpPr>
          <p:nvPr>
            <p:ph type="sldImg"/>
          </p:nvPr>
        </p:nvSpPr>
        <p:spPr>
          <a:xfrm>
            <a:off x="917640" y="744480"/>
            <a:ext cx="4964040" cy="3722760"/>
          </a:xfrm>
          <a:prstGeom prst="rect">
            <a:avLst/>
          </a:prstGeom>
          <a:ln w="0">
            <a:noFill/>
          </a:ln>
        </p:spPr>
      </p:sp>
      <p:sp>
        <p:nvSpPr>
          <p:cNvPr id="40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Currently there exists no formal notification from the Ministry of Economy and Trade (METI) to contestable customers.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Nearly one-third of Japan’s electricity market is open to competition by allowing eligible customers to choose their supplier.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9" name="PlaceHolder 1"/>
          <p:cNvSpPr>
            <a:spLocks noGrp="1"/>
          </p:cNvSpPr>
          <p:nvPr>
            <p:ph type="sldImg"/>
          </p:nvPr>
        </p:nvSpPr>
        <p:spPr>
          <a:xfrm>
            <a:off x="917640" y="744480"/>
            <a:ext cx="4964040" cy="3722760"/>
          </a:xfrm>
          <a:prstGeom prst="rect">
            <a:avLst/>
          </a:prstGeom>
          <a:ln w="0">
            <a:noFill/>
          </a:ln>
        </p:spPr>
      </p:sp>
      <p:sp>
        <p:nvSpPr>
          <p:cNvPr id="380"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Industrial Electricity Prices 1998 (PPP basis)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16.81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OECD Ave.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13.55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(IEA, Energy Policies of IEA Countries, Japan 1999 Review)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 introduced wholesale competition in 1995 and partial retail competition in March 2000.</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 (1995): </a:t>
            </a:r>
            <a:r>
              <a:rPr b="0" lang="en-US" sz="1200" strike="noStrike" u="none">
                <a:solidFill>
                  <a:srgbClr val="000000"/>
                </a:solidFill>
                <a:effectLst/>
                <a:uFillTx/>
                <a:latin typeface="Times New Roman"/>
              </a:rPr>
              <a:t>Introduction of bidding system for supply to electricity companies from IPPs.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II (2000): </a:t>
            </a:r>
            <a:r>
              <a:rPr b="0" lang="en-US" sz="1200" strike="noStrike" u="none">
                <a:solidFill>
                  <a:srgbClr val="000000"/>
                </a:solidFill>
                <a:effectLst/>
                <a:uFillTx/>
                <a:latin typeface="Times New Roman"/>
              </a:rPr>
              <a:t>Partial liberalization of retail supply. Customers which take electric service at 20kV or higher able to choose their supplier.</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High electricity prices are harming Japanese industry’s international competitiveness.</a:t>
            </a:r>
            <a:r>
              <a:rPr b="0" lang="en-US" sz="1200" strike="noStrike" u="none">
                <a:solidFill>
                  <a:srgbClr val="000000"/>
                </a:solidFill>
                <a:effectLst/>
                <a:uFillTx/>
                <a:latin typeface="Times New Roman"/>
              </a:rPr>
              <a:t> The Japanese Ministry of Economic and Industry (METI) White Paper on International Trade 2000 states that </a:t>
            </a:r>
            <a:r>
              <a:rPr b="0" lang="en-US" sz="1200" strike="noStrike" u="none">
                <a:solidFill>
                  <a:srgbClr val="000000"/>
                </a:solidFill>
                <a:effectLst/>
                <a:uFillTx/>
                <a:latin typeface="Times New Roman"/>
              </a:rPr>
              <a:t>a significant contributor to Japan's loss in global market share is the inefficiency in Japan's energy sector - specifically low productivity and high prices. It says that these inefficiencies are a result of the absence of market competition.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1" name="PlaceHolder 1"/>
          <p:cNvSpPr>
            <a:spLocks noGrp="1"/>
          </p:cNvSpPr>
          <p:nvPr>
            <p:ph type="sldImg"/>
          </p:nvPr>
        </p:nvSpPr>
        <p:spPr>
          <a:xfrm>
            <a:off x="917640" y="744480"/>
            <a:ext cx="4964040" cy="3722760"/>
          </a:xfrm>
          <a:prstGeom prst="rect">
            <a:avLst/>
          </a:prstGeom>
          <a:ln w="0">
            <a:noFill/>
          </a:ln>
        </p:spPr>
      </p:sp>
      <p:sp>
        <p:nvSpPr>
          <p:cNvPr id="382"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Trucking</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Rail</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Air</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Telec.</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Gas</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2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13</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11</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24</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5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34</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10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29</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Japanese consumers have also benefited from deregulation.</a:t>
            </a:r>
            <a:r>
              <a:rPr b="0" lang="en-US" sz="1200" strike="noStrike" u="none">
                <a:solidFill>
                  <a:srgbClr val="000000"/>
                </a:solidFill>
                <a:effectLst/>
                <a:uFillTx/>
                <a:latin typeface="Times New Roman"/>
              </a:rPr>
              <a:t> The Japanese Economic Planning Agency estimated in a January 2000 report that 8.6 trillion yen of “consumer benefit” (a function of lower prices and increased demand) was achieved between 1995 and 1998 in eight key industries through deregulation (telecoms, domestic airlines, car insurance, electricity, gasoline, gas, brokering).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3" name="PlaceHolder 1"/>
          <p:cNvSpPr>
            <a:spLocks noGrp="1"/>
          </p:cNvSpPr>
          <p:nvPr>
            <p:ph type="sldImg"/>
          </p:nvPr>
        </p:nvSpPr>
        <p:spPr>
          <a:xfrm>
            <a:off x="917640" y="744480"/>
            <a:ext cx="4964040" cy="3722760"/>
          </a:xfrm>
          <a:prstGeom prst="rect">
            <a:avLst/>
          </a:prstGeom>
          <a:ln w="0">
            <a:noFill/>
          </a:ln>
        </p:spPr>
      </p:sp>
      <p:sp>
        <p:nvSpPr>
          <p:cNvPr id="384"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Real Price Comparisons</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1995</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1996</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1997</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1998</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1999</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Japan</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102.3</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103.7</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105.3</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Europe</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98.8</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95.5</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94.3</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94.8</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USA</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95.2</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90.7</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83.9</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80.9</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200" strike="noStrike" u="none">
                <a:solidFill>
                  <a:srgbClr val="000000"/>
                </a:solidFill>
                <a:effectLst/>
                <a:uFillTx/>
                <a:latin typeface="Times New Roman"/>
              </a:rPr>
              <a:t>“Real” price indices are the current price indices divided by the country specific Producer Price Index. </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i="1" lang="en-US" sz="1200" strike="noStrike" u="none">
                <a:solidFill>
                  <a:srgbClr val="000000"/>
                </a:solidFill>
                <a:effectLst/>
                <a:uFillTx/>
                <a:latin typeface="Times New Roman"/>
              </a:rPr>
              <a:t>(Source: IEA, Electricity Information 2000)</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rPr>
              <a:t>Small Reductions in Japan’s electricity prices.</a:t>
            </a:r>
            <a:r>
              <a:rPr b="0" lang="en-US" sz="1200" strike="noStrike" u="none">
                <a:solidFill>
                  <a:srgbClr val="000000"/>
                </a:solidFill>
                <a:effectLst/>
                <a:uFillTx/>
                <a:latin typeface="Times New Roman"/>
              </a:rPr>
              <a:t> Prices for electricity consumers in Japan have reduced by between 3.78 - 6.90 per cent (</a:t>
            </a:r>
            <a:r>
              <a:rPr b="1" lang="en-US" sz="1200" strike="noStrike" u="none">
                <a:solidFill>
                  <a:srgbClr val="000000"/>
                </a:solidFill>
                <a:effectLst/>
                <a:uFillTx/>
                <a:latin typeface="Times New Roman"/>
              </a:rPr>
              <a:t>average 5.42 per cent</a:t>
            </a:r>
            <a:r>
              <a:rPr b="0" lang="en-US" sz="1200" strike="noStrike" u="none">
                <a:solidFill>
                  <a:srgbClr val="000000"/>
                </a:solidFill>
                <a:effectLst/>
                <a:uFillTx/>
                <a:latin typeface="Times New Roman"/>
              </a:rPr>
              <a:t>) since the introduction of the second phase of deregulation. However, these price reductions were unilateral reductions made by the utilities in the expectation of competition, rather than as a result of competition. Further, the price reductions were partially negated by increases in electricity charges introduced as a result of rising fuel prices.</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5" name="PlaceHolder 1"/>
          <p:cNvSpPr>
            <a:spLocks noGrp="1"/>
          </p:cNvSpPr>
          <p:nvPr>
            <p:ph type="sldImg"/>
          </p:nvPr>
        </p:nvSpPr>
        <p:spPr>
          <a:xfrm>
            <a:off x="917640" y="744480"/>
            <a:ext cx="4964040" cy="3722760"/>
          </a:xfrm>
          <a:prstGeom prst="rect">
            <a:avLst/>
          </a:prstGeom>
          <a:ln w="0">
            <a:noFill/>
          </a:ln>
        </p:spPr>
      </p:sp>
      <p:sp>
        <p:nvSpPr>
          <p:cNvPr id="38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report makes three recommendations in order to ensure system reliability: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Ensure that incentives exist to expand generation and transmission capacity </a:t>
            </a:r>
            <a:r>
              <a:rPr b="0" i="1" lang="en-US" sz="1200" strike="noStrike" u="none">
                <a:solidFill>
                  <a:srgbClr val="000000"/>
                </a:solidFill>
                <a:effectLst/>
                <a:uFillTx/>
                <a:latin typeface="Times New Roman"/>
              </a:rPr>
              <a:t>before</a:t>
            </a:r>
            <a:r>
              <a:rPr b="0" lang="en-US" sz="1200" strike="noStrike" u="none">
                <a:solidFill>
                  <a:srgbClr val="000000"/>
                </a:solidFill>
                <a:effectLst/>
                <a:uFillTx/>
                <a:latin typeface="Times New Roman"/>
              </a:rPr>
              <a:t> reserve margins fall too low. Regulator should provide as much </a:t>
            </a:r>
            <a:r>
              <a:rPr b="1" lang="en-US" sz="1200" strike="noStrike" u="none">
                <a:solidFill>
                  <a:srgbClr val="000000"/>
                </a:solidFill>
                <a:effectLst/>
                <a:uFillTx/>
                <a:latin typeface="Times New Roman"/>
              </a:rPr>
              <a:t>regulatory certainty</a:t>
            </a:r>
            <a:r>
              <a:rPr b="0" lang="en-US" sz="1200" strike="noStrike" u="none">
                <a:solidFill>
                  <a:srgbClr val="000000"/>
                </a:solidFill>
                <a:effectLst/>
                <a:uFillTx/>
                <a:latin typeface="Times New Roman"/>
              </a:rPr>
              <a:t> as possible regarding the process for liberalizing the market. Utilities should continue to </a:t>
            </a:r>
            <a:r>
              <a:rPr b="1" lang="en-US" sz="1200" strike="noStrike" u="none">
                <a:solidFill>
                  <a:srgbClr val="000000"/>
                </a:solidFill>
                <a:effectLst/>
                <a:uFillTx/>
                <a:latin typeface="Times New Roman"/>
              </a:rPr>
              <a:t>hedge risks</a:t>
            </a:r>
            <a:r>
              <a:rPr b="0" lang="en-US" sz="1200" strike="noStrike" u="none">
                <a:solidFill>
                  <a:srgbClr val="000000"/>
                </a:solidFill>
                <a:effectLst/>
                <a:uFillTx/>
                <a:latin typeface="Times New Roman"/>
              </a:rPr>
              <a:t> through long-term financial contracts.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Implement liberalization</a:t>
            </a:r>
            <a:r>
              <a:rPr b="0" lang="en-US" sz="1200" strike="noStrike" u="none">
                <a:solidFill>
                  <a:srgbClr val="000000"/>
                </a:solidFill>
                <a:effectLst/>
                <a:uFillTx/>
                <a:latin typeface="Times New Roman"/>
              </a:rPr>
              <a:t> as </a:t>
            </a:r>
            <a:r>
              <a:rPr b="1" lang="en-US" sz="1200" strike="noStrike" u="none">
                <a:solidFill>
                  <a:srgbClr val="000000"/>
                </a:solidFill>
                <a:effectLst/>
                <a:uFillTx/>
                <a:latin typeface="Times New Roman"/>
              </a:rPr>
              <a:t>rapidly as possible</a:t>
            </a:r>
            <a:r>
              <a:rPr b="0" lang="en-US" sz="1200" strike="noStrike" u="none">
                <a:solidFill>
                  <a:srgbClr val="000000"/>
                </a:solidFill>
                <a:effectLst/>
                <a:uFillTx/>
                <a:latin typeface="Times New Roman"/>
              </a:rPr>
              <a:t> to avoid problems with transition periods, to send real-time price signals to consumers, and to deter market power abuse.</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Monitor demand growth, capacity requirements, and new investments</a:t>
            </a:r>
            <a:r>
              <a:rPr b="0" lang="en-US" sz="1200" strike="noStrike" u="none">
                <a:solidFill>
                  <a:srgbClr val="000000"/>
                </a:solidFill>
                <a:effectLst/>
                <a:uFillTx/>
                <a:latin typeface="Times New Roman"/>
              </a:rPr>
              <a:t>, and ensure that appropriate incentives exist for cost effective </a:t>
            </a:r>
            <a:r>
              <a:rPr b="1" lang="en-US" sz="1200" strike="noStrike" u="none">
                <a:solidFill>
                  <a:srgbClr val="000000"/>
                </a:solidFill>
                <a:effectLst/>
                <a:uFillTx/>
                <a:latin typeface="Times New Roman"/>
              </a:rPr>
              <a:t>energy efficiency programs</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Reliability is not achieved at least cost in a regulated market.</a:t>
            </a:r>
            <a:r>
              <a:rPr b="0" lang="en-US" sz="1200" strike="noStrike" u="none">
                <a:solidFill>
                  <a:srgbClr val="000000"/>
                </a:solidFill>
                <a:effectLst/>
                <a:uFillTx/>
                <a:latin typeface="Times New Roman"/>
              </a:rPr>
              <a:t> The US EIA noted that the reserve margin in 1982 was 33% and concluded that “Utilities had planned and built more capacity than was actually needed by the time the capacity was created.” (Performance Issues for a Changing Electric Power Industry, DOE/EIA, Jan. 1995, p.vii)</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Japanese Reliability Figures.</a:t>
            </a:r>
            <a:r>
              <a:rPr b="0" lang="en-US" sz="1200" strike="noStrike" u="none">
                <a:solidFill>
                  <a:srgbClr val="000000"/>
                </a:solidFill>
                <a:effectLst/>
                <a:uFillTx/>
                <a:latin typeface="Times New Roman"/>
              </a:rPr>
              <a:t> In 1998 Japanese utilities quoted reliability figures of 99.995 per cent as being significantly better than their US or European counterparts. Yet Japan's largest utility and New York's largest utility, which have similar network configurations, have similar reliability performances - 99.999 per cent, according to 1995 figures. However, the Japanese company's transmission prices are more than twice New York's and estimates of costs for the New York company's constant supply to a 1MW load are approximately a third of those in Japan</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7" name="PlaceHolder 1"/>
          <p:cNvSpPr>
            <a:spLocks noGrp="1"/>
          </p:cNvSpPr>
          <p:nvPr>
            <p:ph type="sldImg"/>
          </p:nvPr>
        </p:nvSpPr>
        <p:spPr>
          <a:xfrm>
            <a:off x="917640" y="744480"/>
            <a:ext cx="4964040" cy="3722760"/>
          </a:xfrm>
          <a:prstGeom prst="rect">
            <a:avLst/>
          </a:prstGeom>
          <a:ln w="0">
            <a:noFill/>
          </a:ln>
        </p:spPr>
      </p:sp>
      <p:sp>
        <p:nvSpPr>
          <p:cNvPr id="388"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marL="228600" indent="-22860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227mins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1995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104mins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1996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87mins </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107mins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1997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96mins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1998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81mins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1999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71mins</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All companies reported figures for 1999/00 which were better than their 10 year average performance. </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(Source: Ofgem)</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Examples of market forces responding most effectively to supply/demand imbalances.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1996: 100 year drought in Norway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1998: US Mid-West</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9" name="PlaceHolder 1"/>
          <p:cNvSpPr>
            <a:spLocks noGrp="1"/>
          </p:cNvSpPr>
          <p:nvPr>
            <p:ph type="sldImg"/>
          </p:nvPr>
        </p:nvSpPr>
        <p:spPr>
          <a:xfrm>
            <a:off x="917640" y="744480"/>
            <a:ext cx="4964040" cy="3722760"/>
          </a:xfrm>
          <a:prstGeom prst="rect">
            <a:avLst/>
          </a:prstGeom>
          <a:ln w="0">
            <a:noFill/>
          </a:ln>
        </p:spPr>
      </p:sp>
      <p:sp>
        <p:nvSpPr>
          <p:cNvPr id="390"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Should also reference potential issues in New York and Florida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Regulatory requirements for new plants in Japan.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 base-load plant development cycle is 10-15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Permitting is sequential not concurrent.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Environmental assessment process takes 3 years.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明朝"/>
              </a:rPr>
              <a:t>Japan is not factoring in the impact of the Internet on electricity demand.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The Japanese government through its E-Japan initiative wants to be at the forefront of e-business development by the end of the decade. Under the initiative, the Government is aiming to increase household Internet penetration from the current 19% to 60% by 2005.</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Over the last decade electricity demand in Japan has increased at an average rate of 2-3%, and Japan is not anticipating a significant change in demand over the next decade.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rcRect l="3459" t="0" r="0" b="2390"/>
          <a:stretch/>
        </p:blipFill>
        <p:spPr>
          <a:xfrm>
            <a:off x="61920" y="0"/>
            <a:ext cx="1461960" cy="6805440"/>
          </a:xfrm>
          <a:prstGeom prst="rect">
            <a:avLst/>
          </a:prstGeom>
          <a:noFill/>
          <a:ln w="0">
            <a:noFill/>
          </a:ln>
        </p:spPr>
      </p:pic>
      <p:sp>
        <p:nvSpPr>
          <p:cNvPr id="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jpeg"/><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1" Type="http://schemas.openxmlformats.org/officeDocument/2006/relationships/image" Target="../media/image1.png"/><Relationship Id="rId12" Type="http://schemas.openxmlformats.org/officeDocument/2006/relationships/slideLayout" Target="../slideLayouts/slideLayout3.xml"/><Relationship Id="rId1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 name=""/>
          <p:cNvGrpSpPr/>
          <p:nvPr/>
        </p:nvGrpSpPr>
        <p:grpSpPr>
          <a:xfrm>
            <a:off x="1752480" y="1295280"/>
            <a:ext cx="6247800" cy="5476680"/>
            <a:chOff x="1752480" y="1295280"/>
            <a:chExt cx="6247800" cy="5476680"/>
          </a:xfrm>
        </p:grpSpPr>
        <p:sp>
          <p:nvSpPr>
            <p:cNvPr id="14"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8"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9"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0"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0"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1"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2"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6"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7"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8"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3"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4"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5"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6"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7"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8"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9"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0"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1"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2"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3"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4"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5"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6"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7"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8"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9"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0"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1"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2"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3"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4"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5"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6"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7"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8"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69"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0"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1"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5"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6"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7"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8"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9"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0"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1"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2"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3"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5"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6"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3"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4"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5"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8" name=""/>
          <p:cNvSpPr/>
          <p:nvPr/>
        </p:nvSpPr>
        <p:spPr>
          <a:xfrm>
            <a:off x="1676520" y="2725560"/>
            <a:ext cx="6705360" cy="18464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cc"/>
                </a:solidFill>
                <a:effectLst/>
                <a:uFillTx/>
                <a:latin typeface="Arial"/>
              </a:rPr>
              <a:t> </a:t>
            </a:r>
            <a:r>
              <a:rPr b="1" lang="en-US" sz="3600" strike="noStrike" u="none">
                <a:solidFill>
                  <a:srgbClr val="000066"/>
                </a:solidFill>
                <a:effectLst/>
                <a:uFillTx/>
                <a:latin typeface="Arial"/>
              </a:rPr>
              <a:t>Succeeding in a Restructured Energy Market</a:t>
            </a:r>
            <a:endParaRPr b="0" lang="en-US" sz="3600" strike="noStrike" u="none">
              <a:solidFill>
                <a:srgbClr val="000000"/>
              </a:solidFill>
              <a:effectLst/>
              <a:uFillTx/>
              <a:latin typeface="Times New Roman"/>
            </a:endParaRPr>
          </a:p>
        </p:txBody>
      </p:sp>
      <p:pic>
        <p:nvPicPr>
          <p:cNvPr id="99" name="blanco" descr=""/>
          <p:cNvPicPr/>
          <p:nvPr/>
        </p:nvPicPr>
        <p:blipFill>
          <a:blip r:embed="rId1"/>
          <a:stretch/>
        </p:blipFill>
        <p:spPr>
          <a:xfrm>
            <a:off x="5568840" y="3262320"/>
            <a:ext cx="9720" cy="11160"/>
          </a:xfrm>
          <a:prstGeom prst="rect">
            <a:avLst/>
          </a:prstGeom>
          <a:noFill/>
          <a:ln w="0">
            <a:noFill/>
          </a:ln>
        </p:spPr>
      </p:pic>
      <p:pic>
        <p:nvPicPr>
          <p:cNvPr id="100" name="blanco" descr=""/>
          <p:cNvPicPr/>
          <p:nvPr/>
        </p:nvPicPr>
        <p:blipFill>
          <a:blip r:embed="rId2"/>
          <a:stretch/>
        </p:blipFill>
        <p:spPr>
          <a:xfrm>
            <a:off x="2341440" y="7337520"/>
            <a:ext cx="11160" cy="11160"/>
          </a:xfrm>
          <a:prstGeom prst="rect">
            <a:avLst/>
          </a:prstGeom>
          <a:noFill/>
          <a:ln w="0">
            <a:noFill/>
          </a:ln>
        </p:spPr>
      </p:pic>
      <p:pic>
        <p:nvPicPr>
          <p:cNvPr id="101" name="blanco" descr=""/>
          <p:cNvPicPr/>
          <p:nvPr/>
        </p:nvPicPr>
        <p:blipFill>
          <a:blip r:embed="rId3"/>
          <a:stretch/>
        </p:blipFill>
        <p:spPr>
          <a:xfrm>
            <a:off x="2725560" y="7640640"/>
            <a:ext cx="9720" cy="11160"/>
          </a:xfrm>
          <a:prstGeom prst="rect">
            <a:avLst/>
          </a:prstGeom>
          <a:noFill/>
          <a:ln w="0">
            <a:noFill/>
          </a:ln>
        </p:spPr>
      </p:pic>
      <p:sp>
        <p:nvSpPr>
          <p:cNvPr id="102" name=""/>
          <p:cNvSpPr/>
          <p:nvPr/>
        </p:nvSpPr>
        <p:spPr>
          <a:xfrm>
            <a:off x="965160" y="6832440"/>
            <a:ext cx="9144000" cy="360"/>
          </a:xfrm>
          <a:prstGeom prst="rect">
            <a:avLst/>
          </a:prstGeom>
          <a:noFill/>
          <a:ln w="0">
            <a:noFill/>
          </a:ln>
          <a:effectLst>
            <a:outerShdw dist="53966" dir="2700000" blurRad="0" rotWithShape="0">
              <a:srgbClr val="808080"/>
            </a:outerShdw>
          </a:effectLst>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03" name="blanco" descr=""/>
          <p:cNvPicPr/>
          <p:nvPr/>
        </p:nvPicPr>
        <p:blipFill>
          <a:blip r:embed="rId4"/>
          <a:stretch/>
        </p:blipFill>
        <p:spPr>
          <a:xfrm>
            <a:off x="5568840" y="4311720"/>
            <a:ext cx="9720" cy="11160"/>
          </a:xfrm>
          <a:prstGeom prst="rect">
            <a:avLst/>
          </a:prstGeom>
          <a:noFill/>
          <a:ln w="0">
            <a:noFill/>
          </a:ln>
        </p:spPr>
      </p:pic>
      <p:pic>
        <p:nvPicPr>
          <p:cNvPr id="104" name="blanco" descr=""/>
          <p:cNvPicPr/>
          <p:nvPr/>
        </p:nvPicPr>
        <p:blipFill>
          <a:blip r:embed="rId5"/>
          <a:stretch/>
        </p:blipFill>
        <p:spPr>
          <a:xfrm>
            <a:off x="2050920" y="0"/>
            <a:ext cx="1932120" cy="11160"/>
          </a:xfrm>
          <a:prstGeom prst="rect">
            <a:avLst/>
          </a:prstGeom>
          <a:noFill/>
          <a:ln w="0">
            <a:noFill/>
          </a:ln>
        </p:spPr>
      </p:pic>
      <p:pic>
        <p:nvPicPr>
          <p:cNvPr id="105" name="blanco" descr=""/>
          <p:cNvPicPr/>
          <p:nvPr/>
        </p:nvPicPr>
        <p:blipFill>
          <a:blip r:embed="rId6"/>
          <a:stretch/>
        </p:blipFill>
        <p:spPr>
          <a:xfrm>
            <a:off x="2563920" y="2738520"/>
            <a:ext cx="896760" cy="11160"/>
          </a:xfrm>
          <a:prstGeom prst="rect">
            <a:avLst/>
          </a:prstGeom>
          <a:noFill/>
          <a:ln w="0">
            <a:noFill/>
          </a:ln>
        </p:spPr>
      </p:pic>
      <p:sp>
        <p:nvSpPr>
          <p:cNvPr id="106" name=""/>
          <p:cNvSpPr/>
          <p:nvPr/>
        </p:nvSpPr>
        <p:spPr>
          <a:xfrm>
            <a:off x="2514600" y="5867280"/>
            <a:ext cx="4724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rPr>
              <a:t>May 15, 2001</a:t>
            </a:r>
            <a:endParaRPr b="0" lang="en-US" sz="2800" strike="noStrike" u="none">
              <a:solidFill>
                <a:srgbClr val="000000"/>
              </a:solidFill>
              <a:effectLst/>
              <a:uFillTx/>
              <a:latin typeface="Times New Roman"/>
            </a:endParaRPr>
          </a:p>
        </p:txBody>
      </p:sp>
      <p:pic>
        <p:nvPicPr>
          <p:cNvPr id="107" name="Enron1" descr=""/>
          <p:cNvPicPr/>
          <p:nvPr/>
        </p:nvPicPr>
        <p:blipFill>
          <a:blip r:embed="rId7"/>
          <a:stretch/>
        </p:blipFill>
        <p:spPr>
          <a:xfrm>
            <a:off x="1600200" y="304920"/>
            <a:ext cx="1295280" cy="1087200"/>
          </a:xfrm>
          <a:prstGeom prst="rect">
            <a:avLst/>
          </a:prstGeom>
          <a:noFill/>
          <a:ln w="0">
            <a:noFill/>
          </a:ln>
        </p:spPr>
      </p:pic>
      <p:pic>
        <p:nvPicPr>
          <p:cNvPr id="108" name="Enron2" descr=""/>
          <p:cNvPicPr/>
          <p:nvPr/>
        </p:nvPicPr>
        <p:blipFill>
          <a:blip r:embed="rId8"/>
          <a:stretch/>
        </p:blipFill>
        <p:spPr>
          <a:xfrm>
            <a:off x="3581280" y="304920"/>
            <a:ext cx="1295640" cy="1068120"/>
          </a:xfrm>
          <a:prstGeom prst="rect">
            <a:avLst/>
          </a:prstGeom>
          <a:noFill/>
          <a:ln w="0">
            <a:noFill/>
          </a:ln>
        </p:spPr>
      </p:pic>
      <p:pic>
        <p:nvPicPr>
          <p:cNvPr id="109" name="Enron3" descr=""/>
          <p:cNvPicPr/>
          <p:nvPr/>
        </p:nvPicPr>
        <p:blipFill>
          <a:blip r:embed="rId9"/>
          <a:stretch/>
        </p:blipFill>
        <p:spPr>
          <a:xfrm>
            <a:off x="5562720" y="304920"/>
            <a:ext cx="1269720" cy="1065240"/>
          </a:xfrm>
          <a:prstGeom prst="rect">
            <a:avLst/>
          </a:prstGeom>
          <a:noFill/>
          <a:ln w="0">
            <a:noFill/>
          </a:ln>
        </p:spPr>
      </p:pic>
      <p:pic>
        <p:nvPicPr>
          <p:cNvPr id="110" name="enron4" descr=""/>
          <p:cNvPicPr/>
          <p:nvPr/>
        </p:nvPicPr>
        <p:blipFill>
          <a:blip r:embed="rId10"/>
          <a:stretch/>
        </p:blipFill>
        <p:spPr>
          <a:xfrm>
            <a:off x="7543800" y="304920"/>
            <a:ext cx="1244520" cy="1030320"/>
          </a:xfrm>
          <a:prstGeom prst="rect">
            <a:avLst/>
          </a:prstGeom>
          <a:noFill/>
          <a:ln w="0">
            <a:noFill/>
          </a:ln>
        </p:spPr>
      </p:pic>
      <p:sp>
        <p:nvSpPr>
          <p:cNvPr id="111" name=""/>
          <p:cNvSpPr/>
          <p:nvPr/>
        </p:nvSpPr>
        <p:spPr>
          <a:xfrm>
            <a:off x="1676520" y="6248520"/>
            <a:ext cx="190476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pic>
        <p:nvPicPr>
          <p:cNvPr id="112" name="" descr=""/>
          <p:cNvPicPr/>
          <p:nvPr/>
        </p:nvPicPr>
        <p:blipFill>
          <a:blip r:embed="rId11"/>
          <a:srcRect l="3459" t="0" r="0" b="2390"/>
          <a:stretch/>
        </p:blipFill>
        <p:spPr>
          <a:xfrm>
            <a:off x="61920" y="0"/>
            <a:ext cx="1461960" cy="68054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7" name=""/>
          <p:cNvSpPr/>
          <p:nvPr/>
        </p:nvSpPr>
        <p:spPr>
          <a:xfrm>
            <a:off x="1676520" y="1066680"/>
            <a:ext cx="6705360" cy="4920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Efficiency in capital investment</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Open market produces forward price signalssignals producers when investment in new facilities will be supported by the market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Forces producers to find lowest cost solutions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More efficient allocation of risk</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In an open market risk is allocated to those in the best position to manage it, rather than end consumers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Environmental Benefits</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Environmental goals achieved at least cost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Provides an opportunity for firms to reduce costs and find new sources of profit through innovative approaches to carbon emissions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28" name="PlaceHolder 1"/>
          <p:cNvSpPr>
            <a:spLocks noGrp="1"/>
          </p:cNvSpPr>
          <p:nvPr>
            <p:ph type="title"/>
          </p:nvPr>
        </p:nvSpPr>
        <p:spPr>
          <a:xfrm>
            <a:off x="1447560" y="533160"/>
            <a:ext cx="7010280" cy="53316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Other Benefits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30" name=""/>
          <p:cNvGrpSpPr/>
          <p:nvPr/>
        </p:nvGrpSpPr>
        <p:grpSpPr>
          <a:xfrm>
            <a:off x="2286000" y="3048120"/>
            <a:ext cx="5943240" cy="609480"/>
            <a:chOff x="2286000" y="3048120"/>
            <a:chExt cx="5943240" cy="609480"/>
          </a:xfrm>
        </p:grpSpPr>
        <p:sp>
          <p:nvSpPr>
            <p:cNvPr id="231" name=""/>
            <p:cNvSpPr/>
            <p:nvPr/>
          </p:nvSpPr>
          <p:spPr>
            <a:xfrm>
              <a:off x="822924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228600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3" name=""/>
          <p:cNvSpPr/>
          <p:nvPr/>
        </p:nvSpPr>
        <p:spPr>
          <a:xfrm>
            <a:off x="1711440" y="1903320"/>
            <a:ext cx="6975360" cy="2597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800" strike="noStrike" u="none">
                <a:solidFill>
                  <a:srgbClr val="000000"/>
                </a:solidFill>
                <a:effectLst/>
                <a:uFillTx/>
                <a:latin typeface="Arial"/>
              </a:rPr>
              <a:t>Every country’s circumstances are unique - tailored approach is required</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Typical concerns</a:t>
            </a:r>
            <a:endParaRPr b="0" lang="en-US" sz="18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reliability and security of supply</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disruption to existing firms (employees, existing investments and institutions)</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environmental concerns </a:t>
            </a:r>
            <a:endParaRPr b="0" lang="en-US" sz="1600" strike="noStrike" u="none">
              <a:solidFill>
                <a:srgbClr val="000000"/>
              </a:solidFill>
              <a:effectLst/>
              <a:uFillTx/>
              <a:latin typeface="Times New Roman"/>
            </a:endParaRPr>
          </a:p>
        </p:txBody>
      </p:sp>
      <p:sp>
        <p:nvSpPr>
          <p:cNvPr id="234"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5" name=""/>
          <p:cNvSpPr/>
          <p:nvPr/>
        </p:nvSpPr>
        <p:spPr>
          <a:xfrm rot="10800000">
            <a:off x="4495320" y="1447560"/>
            <a:ext cx="685800" cy="3809880"/>
          </a:xfrm>
          <a:prstGeom prst="diamond">
            <a:avLst/>
          </a:prstGeom>
          <a:gradFill rotWithShape="0">
            <a:gsLst>
              <a:gs pos="0">
                <a:srgbClr val="3399ff"/>
              </a:gs>
              <a:gs pos="50000">
                <a:srgbClr val="fefefe"/>
              </a:gs>
              <a:gs pos="100000">
                <a:srgbClr val="33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1800360" y="1295280"/>
            <a:ext cx="2923920" cy="3843360"/>
          </a:xfrm>
          <a:prstGeom prst="rect">
            <a:avLst/>
          </a:prstGeom>
          <a:noFill/>
          <a:ln w="0">
            <a:noFill/>
          </a:ln>
        </p:spPr>
        <p:style>
          <a:lnRef idx="0"/>
          <a:fillRef idx="0"/>
          <a:effectRef idx="0"/>
          <a:fontRef idx="minor"/>
        </p:style>
        <p:txBody>
          <a:bodyPr lIns="90000" rIns="90000" tIns="46800" bIns="46800" anchor="t">
            <a:normAutofit fontScale="85000" lnSpcReduction="9999"/>
          </a:bodyPr>
          <a:p>
            <a:pPr>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sng">
                <a:solidFill>
                  <a:srgbClr val="000000"/>
                </a:solidFill>
                <a:effectLst/>
                <a:uFillTx/>
                <a:latin typeface="Verdana"/>
              </a:rPr>
              <a:t>Promoting efficiency...</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Non-discriminatory regulated access to transmission and distribution</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Deregulation of sales terms and prices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Choice of supplier for all customers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Strong and independent regulator with a clear charter</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Transparent rules for information disclosure</a:t>
            </a:r>
            <a:endParaRPr b="0" lang="en-US" sz="1600" strike="noStrike" u="none">
              <a:solidFill>
                <a:srgbClr val="000000"/>
              </a:solidFill>
              <a:effectLst/>
              <a:uFillTx/>
              <a:latin typeface="Times New Roman"/>
            </a:endParaRPr>
          </a:p>
        </p:txBody>
      </p:sp>
      <p:sp>
        <p:nvSpPr>
          <p:cNvPr id="237" name=""/>
          <p:cNvSpPr/>
          <p:nvPr/>
        </p:nvSpPr>
        <p:spPr>
          <a:xfrm>
            <a:off x="5369040" y="1295280"/>
            <a:ext cx="3725640" cy="3048120"/>
          </a:xfrm>
          <a:prstGeom prst="rect">
            <a:avLst/>
          </a:prstGeom>
          <a:noFill/>
          <a:ln w="0">
            <a:noFill/>
          </a:ln>
        </p:spPr>
        <p:style>
          <a:lnRef idx="0"/>
          <a:fillRef idx="0"/>
          <a:effectRef idx="0"/>
          <a:fontRef idx="minor"/>
        </p:style>
        <p:txBody>
          <a:bodyPr lIns="90000" rIns="90000" tIns="46800" bIns="46800" anchor="t">
            <a:normAutofit fontScale="85000" lnSpcReduction="9999"/>
          </a:bodyPr>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sng">
                <a:solidFill>
                  <a:srgbClr val="000000"/>
                </a:solidFill>
                <a:effectLst/>
                <a:uFillTx/>
                <a:latin typeface="Verdana"/>
              </a:rPr>
              <a:t>…while reducing disruption</a:t>
            </a:r>
            <a:endParaRPr b="0" lang="en-US" sz="1600" strike="noStrike" u="none">
              <a:solidFill>
                <a:srgbClr val="000000"/>
              </a:solidFill>
              <a:effectLst/>
              <a:uFillTx/>
              <a:latin typeface="Times New Roman"/>
            </a:endParaRPr>
          </a:p>
          <a:p>
            <a:pPr>
              <a:lnSpc>
                <a:spcPct val="100000"/>
              </a:lnSpc>
              <a:spcBef>
                <a:spcPts val="1100"/>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Market based determination of stranded costs, with recovery through a neutral levy</a:t>
            </a:r>
            <a:endParaRPr b="0" lang="en-US" sz="1600" strike="noStrike" u="none">
              <a:solidFill>
                <a:srgbClr val="000000"/>
              </a:solidFill>
              <a:effectLst/>
              <a:uFillTx/>
              <a:latin typeface="Times New Roman"/>
            </a:endParaRPr>
          </a:p>
          <a:p>
            <a:pPr>
              <a:lnSpc>
                <a:spcPct val="100000"/>
              </a:lnSpc>
              <a:spcBef>
                <a:spcPts val="1100"/>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600" strike="noStrike" u="none">
              <a:solidFill>
                <a:srgbClr val="000000"/>
              </a:solidFill>
              <a:effectLst/>
              <a:uFillTx/>
              <a:latin typeface="Times New Roman"/>
            </a:endParaRPr>
          </a:p>
          <a:p>
            <a:pPr>
              <a:lnSpc>
                <a:spcPct val="100000"/>
              </a:lnSpc>
              <a:spcBef>
                <a:spcPts val="499"/>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 Measures to support programs aimed at ensuring system reliability and energy security, and other public goals</a:t>
            </a:r>
            <a:endParaRPr b="0" lang="en-US" sz="1600" strike="noStrike" u="none">
              <a:solidFill>
                <a:srgbClr val="000000"/>
              </a:solidFill>
              <a:effectLst/>
              <a:uFillTx/>
              <a:latin typeface="Times New Roman"/>
            </a:endParaRPr>
          </a:p>
          <a:p>
            <a:pPr>
              <a:lnSpc>
                <a:spcPct val="100000"/>
              </a:lnSpc>
              <a:spcBef>
                <a:spcPts val="499"/>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600" strike="noStrike" u="none">
              <a:solidFill>
                <a:srgbClr val="000000"/>
              </a:solidFill>
              <a:effectLst/>
              <a:uFillTx/>
              <a:latin typeface="Times New Roman"/>
            </a:endParaRPr>
          </a:p>
          <a:p>
            <a:pPr>
              <a:lnSpc>
                <a:spcPct val="100000"/>
              </a:lnSpc>
              <a:spcBef>
                <a:spcPts val="499"/>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 Carbon emissions regulation through market based mechanisms</a:t>
            </a:r>
            <a:endParaRPr b="0" lang="en-US" sz="1600" strike="noStrike" u="none">
              <a:solidFill>
                <a:srgbClr val="000000"/>
              </a:solidFill>
              <a:effectLst/>
              <a:uFillTx/>
              <a:latin typeface="Times New Roman"/>
            </a:endParaRPr>
          </a:p>
        </p:txBody>
      </p:sp>
      <p:sp>
        <p:nvSpPr>
          <p:cNvPr id="238"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
          <p:cNvSpPr/>
          <p:nvPr/>
        </p:nvSpPr>
        <p:spPr>
          <a:xfrm>
            <a:off x="1676520" y="1143000"/>
            <a:ext cx="7238880" cy="6025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Existing utilities given superior access to transmission and distribution service - higher rates to new entrants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separate competitive and monopoly businesses in existing utilities - US power market (FERC Order 888)</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Allocation of all available savings to existing utilities (high charges to third parties) - California power market</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Allocation of price risk to regulated utilities (financial crisis for utilities) – California power market</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divide existing assets among numerous owners - UK power market</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Lack of a strong and independent regulator – Netherlands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40" name="PlaceHolder 1"/>
          <p:cNvSpPr>
            <a:spLocks noGrp="1"/>
          </p:cNvSpPr>
          <p:nvPr>
            <p:ph type="title"/>
          </p:nvPr>
        </p:nvSpPr>
        <p:spPr>
          <a:xfrm>
            <a:off x="1523880" y="304920"/>
            <a:ext cx="6934320" cy="8380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Transition Issues</a:t>
            </a:r>
            <a:br>
              <a:rPr sz="2800"/>
            </a:br>
            <a:r>
              <a:rPr b="0" lang="en-US" sz="1600" strike="noStrike" u="none">
                <a:solidFill>
                  <a:srgbClr val="003399"/>
                </a:solidFill>
                <a:effectLst/>
                <a:uFillTx/>
                <a:latin typeface="Verdana"/>
              </a:rPr>
              <a:t>-Unsuccessful Approaches-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
          <p:cNvSpPr/>
          <p:nvPr/>
        </p:nvSpPr>
        <p:spPr>
          <a:xfrm>
            <a:off x="1752480" y="1371600"/>
            <a:ext cx="70106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2"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3399ff"/>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43" name=""/>
          <p:cNvGrpSpPr/>
          <p:nvPr/>
        </p:nvGrpSpPr>
        <p:grpSpPr>
          <a:xfrm>
            <a:off x="2286000" y="3733920"/>
            <a:ext cx="5943240" cy="609480"/>
            <a:chOff x="2286000" y="3733920"/>
            <a:chExt cx="5943240" cy="609480"/>
          </a:xfrm>
        </p:grpSpPr>
        <p:sp>
          <p:nvSpPr>
            <p:cNvPr id="244" name=""/>
            <p:cNvSpPr/>
            <p:nvPr/>
          </p:nvSpPr>
          <p:spPr>
            <a:xfrm>
              <a:off x="822924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228600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
          <p:cNvSpPr/>
          <p:nvPr/>
        </p:nvSpPr>
        <p:spPr>
          <a:xfrm>
            <a:off x="1546200" y="2743200"/>
            <a:ext cx="7216920" cy="3366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“We’ve reached the limits of incrementalism…The goal is to transform industries, not just organizations…To be a leader, a company must take charge of the process of industry transformation.”</a:t>
            </a:r>
            <a:endParaRPr b="0" lang="en-US" sz="2000" strike="noStrike" u="none">
              <a:solidFill>
                <a:srgbClr val="000000"/>
              </a:solidFill>
              <a:effectLst/>
              <a:uFillTx/>
              <a:latin typeface="Times New Roman"/>
            </a:endParaRPr>
          </a:p>
        </p:txBody>
      </p:sp>
      <p:sp>
        <p:nvSpPr>
          <p:cNvPr id="247" name=""/>
          <p:cNvSpPr/>
          <p:nvPr/>
        </p:nvSpPr>
        <p:spPr>
          <a:xfrm>
            <a:off x="5375160" y="4295880"/>
            <a:ext cx="3381840" cy="581400"/>
          </a:xfrm>
          <a:prstGeom prst="rect">
            <a:avLst/>
          </a:prstGeom>
          <a:noFill/>
          <a:ln w="0">
            <a:noFill/>
          </a:ln>
        </p:spPr>
        <p:style>
          <a:lnRef idx="0"/>
          <a:fillRef idx="0"/>
          <a:effectRef idx="0"/>
          <a:fontRef idx="minor"/>
        </p:style>
        <p:txBody>
          <a:bodyPr wrap="none" lIns="90000" rIns="90000" tIns="46800" bIns="46800" anchor="t">
            <a:spAutoFit/>
          </a:bodyPr>
          <a:p>
            <a:pPr marL="227160" indent="-227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Gary Hamel and C.K. Prahalad,</a:t>
            </a:r>
            <a:endParaRPr b="0" lang="en-US" sz="1600" strike="noStrike" u="none">
              <a:solidFill>
                <a:srgbClr val="000000"/>
              </a:solidFill>
              <a:effectLst/>
              <a:uFillTx/>
              <a:latin typeface="Times New Roman"/>
            </a:endParaRPr>
          </a:p>
          <a:p>
            <a:pPr marL="227160" indent="-227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Competing for the Future</a:t>
            </a:r>
            <a:endParaRPr b="0" lang="en-US" sz="1600" strike="noStrike" u="none">
              <a:solidFill>
                <a:srgbClr val="000000"/>
              </a:solidFill>
              <a:effectLst/>
              <a:uFillTx/>
              <a:latin typeface="Times New Roman"/>
            </a:endParaRPr>
          </a:p>
        </p:txBody>
      </p:sp>
      <p:sp>
        <p:nvSpPr>
          <p:cNvPr id="248" name="PlaceHolder 1"/>
          <p:cNvSpPr>
            <a:spLocks noGrp="1"/>
          </p:cNvSpPr>
          <p:nvPr>
            <p:ph type="title"/>
          </p:nvPr>
        </p:nvSpPr>
        <p:spPr>
          <a:xfrm>
            <a:off x="1371600" y="609120"/>
            <a:ext cx="777240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The New Management Philosophy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9" name=""/>
          <p:cNvSpPr/>
          <p:nvPr/>
        </p:nvSpPr>
        <p:spPr>
          <a:xfrm>
            <a:off x="1446120" y="151452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20th Century Energy Company</a:t>
            </a:r>
            <a:endParaRPr b="0" lang="en-US" sz="2400" strike="noStrike" u="none">
              <a:solidFill>
                <a:srgbClr val="000000"/>
              </a:solidFill>
              <a:effectLst/>
              <a:uFillTx/>
              <a:latin typeface="Times New Roman"/>
            </a:endParaRPr>
          </a:p>
        </p:txBody>
      </p:sp>
      <p:sp>
        <p:nvSpPr>
          <p:cNvPr id="250" name=""/>
          <p:cNvSpPr/>
          <p:nvPr/>
        </p:nvSpPr>
        <p:spPr>
          <a:xfrm>
            <a:off x="1446120" y="403236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21st Century Energy Company</a:t>
            </a:r>
            <a:endParaRPr b="0" lang="en-US" sz="2400" strike="noStrike" u="none">
              <a:solidFill>
                <a:srgbClr val="000000"/>
              </a:solidFill>
              <a:effectLst/>
              <a:uFillTx/>
              <a:latin typeface="Times New Roman"/>
            </a:endParaRPr>
          </a:p>
        </p:txBody>
      </p:sp>
      <p:sp>
        <p:nvSpPr>
          <p:cNvPr id="251" name=""/>
          <p:cNvSpPr/>
          <p:nvPr/>
        </p:nvSpPr>
        <p:spPr>
          <a:xfrm>
            <a:off x="4495680" y="1447920"/>
            <a:ext cx="4419720" cy="2286000"/>
          </a:xfrm>
          <a:prstGeom prst="ellipse">
            <a:avLst/>
          </a:prstGeom>
          <a:gradFill rotWithShape="0">
            <a:gsLst>
              <a:gs pos="0">
                <a:srgbClr val="fefdf7"/>
              </a:gs>
              <a:gs pos="100000">
                <a:srgbClr val="ffe80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2" name=""/>
          <p:cNvSpPr/>
          <p:nvPr/>
        </p:nvSpPr>
        <p:spPr>
          <a:xfrm>
            <a:off x="4572000" y="3809880"/>
            <a:ext cx="4406760" cy="2362320"/>
          </a:xfrm>
          <a:prstGeom prst="ellipse">
            <a:avLst/>
          </a:prstGeom>
          <a:gradFill rotWithShape="0">
            <a:gsLst>
              <a:gs pos="0">
                <a:srgbClr val="fcfcfe"/>
              </a:gs>
              <a:gs pos="100000">
                <a:srgbClr val="cccc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5027400" y="1712880"/>
            <a:ext cx="3852000" cy="161856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Capital-intensive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Vertically integrated</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Geographically dominant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 price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Hierarchical</a:t>
            </a:r>
            <a:endParaRPr b="0" lang="en-US" sz="2000" strike="noStrike" u="none">
              <a:solidFill>
                <a:srgbClr val="000000"/>
              </a:solidFill>
              <a:effectLst/>
              <a:uFillTx/>
              <a:latin typeface="Times New Roman"/>
            </a:endParaRPr>
          </a:p>
        </p:txBody>
      </p:sp>
      <p:sp>
        <p:nvSpPr>
          <p:cNvPr id="254" name=""/>
          <p:cNvSpPr/>
          <p:nvPr/>
        </p:nvSpPr>
        <p:spPr>
          <a:xfrm>
            <a:off x="4948200" y="4317840"/>
            <a:ext cx="3796200" cy="131364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Intellectual capital 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Network integrator</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Differentiation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Entrepreneurial culture</a:t>
            </a:r>
            <a:endParaRPr b="0" lang="en-US" sz="2000" strike="noStrike" u="none">
              <a:solidFill>
                <a:srgbClr val="000000"/>
              </a:solidFill>
              <a:effectLst/>
              <a:uFillTx/>
              <a:latin typeface="Times New Roman"/>
            </a:endParaRPr>
          </a:p>
        </p:txBody>
      </p:sp>
      <p:sp>
        <p:nvSpPr>
          <p:cNvPr id="255" name="PlaceHolder 1"/>
          <p:cNvSpPr>
            <a:spLocks noGrp="1"/>
          </p:cNvSpPr>
          <p:nvPr>
            <p:ph type="title"/>
          </p:nvPr>
        </p:nvSpPr>
        <p:spPr>
          <a:xfrm>
            <a:off x="1523520" y="533160"/>
            <a:ext cx="6908760" cy="53316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Two Energy Models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
          <p:cNvSpPr/>
          <p:nvPr/>
        </p:nvSpPr>
        <p:spPr>
          <a:xfrm>
            <a:off x="1971720" y="1407960"/>
            <a:ext cx="6943680" cy="3528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New Economy Business Model is Fundamentally Different than the Old Economy Model</a:t>
            </a:r>
            <a:endParaRPr b="0" lang="en-US" sz="1800" strike="noStrike" u="none">
              <a:solidFill>
                <a:srgbClr val="000000"/>
              </a:solidFill>
              <a:effectLst/>
              <a:uFillTx/>
              <a:latin typeface="Times New Roman"/>
            </a:endParaRPr>
          </a:p>
          <a:p>
            <a:pPr lvl="1" marL="749160" indent="-291960">
              <a:lnSpc>
                <a:spcPct val="100000"/>
              </a:lnSpc>
              <a:spcBef>
                <a:spcPts val="100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Successful Companies are Increasingly Knowledge-Based Businesses (with Increasing Incremental Returns)</a:t>
            </a:r>
            <a:endParaRPr b="0" lang="en-US" sz="1600" strike="noStrike" u="none">
              <a:solidFill>
                <a:srgbClr val="000000"/>
              </a:solidFill>
              <a:effectLst/>
              <a:uFillTx/>
              <a:latin typeface="Times New Roman"/>
            </a:endParaRPr>
          </a:p>
          <a:p>
            <a:pPr lvl="1" marL="749160" indent="-291960">
              <a:lnSpc>
                <a:spcPct val="100000"/>
              </a:lnSpc>
              <a:spcBef>
                <a:spcPts val="100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Network-Based Businesses Lead to Market Share Gains and Continued Scale Advantages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Technology, Innovation and Intellectual Capital are Critical</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Metcalfe’s Law</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Internet is Changing Everything</a:t>
            </a:r>
            <a:endParaRPr b="0" lang="en-US" sz="1800" strike="noStrike" u="none">
              <a:solidFill>
                <a:srgbClr val="000000"/>
              </a:solidFill>
              <a:effectLst/>
              <a:uFillTx/>
              <a:latin typeface="Times New Roman"/>
            </a:endParaRPr>
          </a:p>
        </p:txBody>
      </p:sp>
      <p:sp>
        <p:nvSpPr>
          <p:cNvPr id="257" name="PlaceHolder 1"/>
          <p:cNvSpPr>
            <a:spLocks noGrp="1"/>
          </p:cNvSpPr>
          <p:nvPr>
            <p:ph type="title"/>
          </p:nvPr>
        </p:nvSpPr>
        <p:spPr>
          <a:xfrm>
            <a:off x="1447920" y="456840"/>
            <a:ext cx="77724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Today’s New Economy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8" name=""/>
          <p:cNvSpPr/>
          <p:nvPr/>
        </p:nvSpPr>
        <p:spPr>
          <a:xfrm>
            <a:off x="5494320" y="3090960"/>
            <a:ext cx="3203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2116080" y="3200400"/>
            <a:ext cx="3141720" cy="378540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North America and UK</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North America, Australia,   Europe</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Global Coal</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Non-Ferrous Metals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Pulp and Paper</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260" name=""/>
          <p:cNvSpPr/>
          <p:nvPr/>
        </p:nvSpPr>
        <p:spPr>
          <a:xfrm>
            <a:off x="1447920" y="1528920"/>
            <a:ext cx="1341360" cy="981000"/>
          </a:xfrm>
          <a:custGeom>
            <a:avLst/>
            <a:gdLst>
              <a:gd name="textAreaLeft" fmla="*/ 0 w 1341360"/>
              <a:gd name="textAreaRight" fmla="*/ 1341720 w 13413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99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2666880" y="1528920"/>
            <a:ext cx="1397160" cy="981000"/>
          </a:xfrm>
          <a:custGeom>
            <a:avLst/>
            <a:gdLst>
              <a:gd name="textAreaLeft" fmla="*/ 0 w 1397160"/>
              <a:gd name="textAreaRight" fmla="*/ 1397520 w 13971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a:off x="3886200" y="1528920"/>
            <a:ext cx="1444680" cy="981000"/>
          </a:xfrm>
          <a:custGeom>
            <a:avLst/>
            <a:gdLst>
              <a:gd name="textAreaLeft" fmla="*/ 0 w 1444680"/>
              <a:gd name="textAreaRight" fmla="*/ 1444680 w 144468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3" name=""/>
          <p:cNvSpPr/>
          <p:nvPr/>
        </p:nvSpPr>
        <p:spPr>
          <a:xfrm>
            <a:off x="5105520" y="1528920"/>
            <a:ext cx="1600200" cy="981000"/>
          </a:xfrm>
          <a:custGeom>
            <a:avLst/>
            <a:gdLst>
              <a:gd name="textAreaLeft" fmla="*/ 0 w 1600200"/>
              <a:gd name="textAreaRight" fmla="*/ 1600560 w 160020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7772400" y="1528920"/>
            <a:ext cx="1219320" cy="981000"/>
          </a:xfrm>
          <a:custGeom>
            <a:avLst/>
            <a:gdLst>
              <a:gd name="textAreaLeft" fmla="*/ 0 w 1219320"/>
              <a:gd name="textAreaRight" fmla="*/ 1219680 w 121932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1523880" y="1620720"/>
            <a:ext cx="1295640" cy="7650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Define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Standards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and Contracts</a:t>
            </a:r>
            <a:endParaRPr b="0" lang="en-US" sz="1100" strike="noStrike" u="none">
              <a:solidFill>
                <a:srgbClr val="000000"/>
              </a:solidFill>
              <a:effectLst/>
              <a:uFillTx/>
              <a:latin typeface="Times New Roman"/>
            </a:endParaRPr>
          </a:p>
        </p:txBody>
      </p:sp>
      <p:sp>
        <p:nvSpPr>
          <p:cNvPr id="266" name=""/>
          <p:cNvSpPr/>
          <p:nvPr/>
        </p:nvSpPr>
        <p:spPr>
          <a:xfrm>
            <a:off x="5715000" y="1790640"/>
            <a:ext cx="611280" cy="45720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Market Making</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Establishes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Liquidity</a:t>
            </a:r>
            <a:endParaRPr b="0" lang="en-US" sz="1100" strike="noStrike" u="none">
              <a:solidFill>
                <a:srgbClr val="000000"/>
              </a:solidFill>
              <a:effectLst/>
              <a:uFillTx/>
              <a:latin typeface="Times New Roman"/>
            </a:endParaRPr>
          </a:p>
        </p:txBody>
      </p:sp>
      <p:sp>
        <p:nvSpPr>
          <p:cNvPr id="267" name=""/>
          <p:cNvSpPr/>
          <p:nvPr/>
        </p:nvSpPr>
        <p:spPr>
          <a:xfrm>
            <a:off x="2895120" y="1711440"/>
            <a:ext cx="115488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Obtain Access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to 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p:txBody>
      </p:sp>
      <p:sp>
        <p:nvSpPr>
          <p:cNvPr id="268" name=""/>
          <p:cNvSpPr/>
          <p:nvPr/>
        </p:nvSpPr>
        <p:spPr>
          <a:xfrm>
            <a:off x="4267080" y="1711440"/>
            <a:ext cx="96732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Develop</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Distribution</a:t>
            </a:r>
            <a:endParaRPr b="0" lang="en-US" sz="1100" strike="noStrike" u="none">
              <a:solidFill>
                <a:srgbClr val="000000"/>
              </a:solidFill>
              <a:effectLst/>
              <a:uFillTx/>
              <a:latin typeface="Times New Roman"/>
            </a:endParaRPr>
          </a:p>
        </p:txBody>
      </p:sp>
      <p:sp>
        <p:nvSpPr>
          <p:cNvPr id="269" name=""/>
          <p:cNvSpPr/>
          <p:nvPr/>
        </p:nvSpPr>
        <p:spPr>
          <a:xfrm>
            <a:off x="8001360" y="1711440"/>
            <a:ext cx="88956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Innovative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Structured</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Products</a:t>
            </a:r>
            <a:endParaRPr b="0" lang="en-US" sz="1100" strike="noStrike" u="none">
              <a:solidFill>
                <a:srgbClr val="000000"/>
              </a:solidFill>
              <a:effectLst/>
              <a:uFillTx/>
              <a:latin typeface="Times New Roman"/>
            </a:endParaRPr>
          </a:p>
        </p:txBody>
      </p:sp>
      <p:sp>
        <p:nvSpPr>
          <p:cNvPr id="270" name=""/>
          <p:cNvSpPr/>
          <p:nvPr/>
        </p:nvSpPr>
        <p:spPr>
          <a:xfrm>
            <a:off x="6477120" y="1528920"/>
            <a:ext cx="1447560" cy="981000"/>
          </a:xfrm>
          <a:custGeom>
            <a:avLst/>
            <a:gdLst>
              <a:gd name="textAreaLeft" fmla="*/ 0 w 1447560"/>
              <a:gd name="textAreaRight" fmla="*/ 1447920 w 14475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6781680" y="1803240"/>
            <a:ext cx="1037880" cy="4294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Risk</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Management</a:t>
            </a:r>
            <a:endParaRPr b="0" lang="en-US" sz="1100" strike="noStrike" u="none">
              <a:solidFill>
                <a:srgbClr val="000000"/>
              </a:solidFill>
              <a:effectLst/>
              <a:uFillTx/>
              <a:latin typeface="Times New Roman"/>
            </a:endParaRPr>
          </a:p>
        </p:txBody>
      </p:sp>
      <p:sp>
        <p:nvSpPr>
          <p:cNvPr id="272" name=""/>
          <p:cNvSpPr/>
          <p:nvPr/>
        </p:nvSpPr>
        <p:spPr>
          <a:xfrm>
            <a:off x="1600200" y="2743200"/>
            <a:ext cx="358128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1600200" y="2743200"/>
            <a:ext cx="358128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Transformed Markets</a:t>
            </a:r>
            <a:endParaRPr b="0" lang="en-US" sz="2000" strike="noStrike" u="none">
              <a:solidFill>
                <a:srgbClr val="000000"/>
              </a:solidFill>
              <a:effectLst/>
              <a:uFillTx/>
              <a:latin typeface="Times New Roman"/>
            </a:endParaRPr>
          </a:p>
        </p:txBody>
      </p:sp>
      <p:sp>
        <p:nvSpPr>
          <p:cNvPr id="274" name=""/>
          <p:cNvSpPr/>
          <p:nvPr/>
        </p:nvSpPr>
        <p:spPr>
          <a:xfrm>
            <a:off x="5961240" y="3438360"/>
            <a:ext cx="2268360" cy="167256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LNG</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Broadband</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Emissions Credits</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75" name=""/>
          <p:cNvSpPr/>
          <p:nvPr/>
        </p:nvSpPr>
        <p:spPr>
          <a:xfrm>
            <a:off x="5319720" y="2743200"/>
            <a:ext cx="351936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5319720" y="2743200"/>
            <a:ext cx="351936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Transformation in Process</a:t>
            </a:r>
            <a:endParaRPr b="0" lang="en-US" sz="2000" strike="noStrike" u="none">
              <a:solidFill>
                <a:srgbClr val="000000"/>
              </a:solidFill>
              <a:effectLst/>
              <a:uFillTx/>
              <a:latin typeface="Times New Roman"/>
            </a:endParaRPr>
          </a:p>
        </p:txBody>
      </p:sp>
      <p:sp>
        <p:nvSpPr>
          <p:cNvPr id="277" name="PlaceHolder 1"/>
          <p:cNvSpPr>
            <a:spLocks noGrp="1"/>
          </p:cNvSpPr>
          <p:nvPr>
            <p:ph type="title"/>
          </p:nvPr>
        </p:nvSpPr>
        <p:spPr>
          <a:xfrm>
            <a:off x="1447920" y="685800"/>
            <a:ext cx="77724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Components of Transformation Process</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2209680" y="14875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14" name=""/>
          <p:cNvGrpSpPr/>
          <p:nvPr/>
        </p:nvGrpSpPr>
        <p:grpSpPr>
          <a:xfrm>
            <a:off x="2057400" y="2438280"/>
            <a:ext cx="5943240" cy="609480"/>
            <a:chOff x="2057400" y="2438280"/>
            <a:chExt cx="5943240" cy="609480"/>
          </a:xfrm>
        </p:grpSpPr>
        <p:sp>
          <p:nvSpPr>
            <p:cNvPr id="115" name=""/>
            <p:cNvSpPr/>
            <p:nvPr/>
          </p:nvSpPr>
          <p:spPr>
            <a:xfrm>
              <a:off x="800064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205740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
          <p:cNvSpPr/>
          <p:nvPr/>
        </p:nvSpPr>
        <p:spPr>
          <a:xfrm>
            <a:off x="1582560" y="1828800"/>
            <a:ext cx="7274160" cy="3346200"/>
          </a:xfrm>
          <a:prstGeom prst="roundRect">
            <a:avLst>
              <a:gd name="adj" fmla="val 16667"/>
            </a:avLst>
          </a:prstGeom>
          <a:noFill/>
          <a:ln w="38160">
            <a:solidFill>
              <a:srgbClr val="ff0000"/>
            </a:solidFill>
            <a:miter/>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ＭＳ Ｐゴシック"/>
              </a:rPr>
              <a:t>Create multi-commodity merchant business with flexibility to capitalize on opportunities in newly opened electricity market, developing capital markets, rapidly expanding e-commerce, internet-based and broadband markets and other Enron-specialized capabilities in metals, pulp and paper, weather, credit, gas, coal, petroleum products and foreign exchange.</a:t>
            </a:r>
            <a:endParaRPr b="0" lang="en-US" sz="2400" strike="noStrike" u="none">
              <a:solidFill>
                <a:srgbClr val="000000"/>
              </a:solidFill>
              <a:effectLst/>
              <a:uFillTx/>
              <a:latin typeface="Times New Roman"/>
            </a:endParaRPr>
          </a:p>
        </p:txBody>
      </p:sp>
      <p:sp>
        <p:nvSpPr>
          <p:cNvPr id="279" name="PlaceHolder 1"/>
          <p:cNvSpPr>
            <a:spLocks noGrp="1"/>
          </p:cNvSpPr>
          <p:nvPr>
            <p:ph type="title"/>
          </p:nvPr>
        </p:nvSpPr>
        <p:spPr>
          <a:xfrm>
            <a:off x="1371240" y="609120"/>
            <a:ext cx="746748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and the Japanese Market</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0" name=""/>
          <p:cNvSpPr/>
          <p:nvPr/>
        </p:nvSpPr>
        <p:spPr>
          <a:xfrm>
            <a:off x="1523880" y="990720"/>
            <a:ext cx="7315200" cy="563868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4599000" y="159696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2" name=""/>
          <p:cNvSpPr/>
          <p:nvPr/>
        </p:nvSpPr>
        <p:spPr>
          <a:xfrm>
            <a:off x="4154400" y="3530520"/>
            <a:ext cx="1090800" cy="938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3" name=""/>
          <p:cNvGrpSpPr/>
          <p:nvPr/>
        </p:nvGrpSpPr>
        <p:grpSpPr>
          <a:xfrm>
            <a:off x="6400080" y="1676520"/>
            <a:ext cx="1690560" cy="2768040"/>
            <a:chOff x="6400080" y="1676520"/>
            <a:chExt cx="1690560" cy="2768040"/>
          </a:xfrm>
        </p:grpSpPr>
        <p:grpSp>
          <p:nvGrpSpPr>
            <p:cNvPr id="284" name=""/>
            <p:cNvGrpSpPr/>
            <p:nvPr/>
          </p:nvGrpSpPr>
          <p:grpSpPr>
            <a:xfrm>
              <a:off x="6426000" y="2057760"/>
              <a:ext cx="1422000" cy="2386800"/>
              <a:chOff x="6426000" y="2057760"/>
              <a:chExt cx="1422000" cy="2386800"/>
            </a:xfrm>
          </p:grpSpPr>
          <p:sp>
            <p:nvSpPr>
              <p:cNvPr id="285" name=""/>
              <p:cNvSpPr/>
              <p:nvPr/>
            </p:nvSpPr>
            <p:spPr>
              <a:xfrm>
                <a:off x="6426000" y="2057760"/>
                <a:ext cx="1422000" cy="2355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6537600" y="207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87" name=""/>
              <p:cNvSpPr/>
              <p:nvPr/>
            </p:nvSpPr>
            <p:spPr>
              <a:xfrm>
                <a:off x="6700680" y="210204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Commodity</a:t>
                </a:r>
                <a:endParaRPr b="0" lang="en-US" sz="1400" strike="noStrike" u="none">
                  <a:solidFill>
                    <a:srgbClr val="000000"/>
                  </a:solidFill>
                  <a:effectLst/>
                  <a:uFillTx/>
                  <a:latin typeface="Times New Roman"/>
                </a:endParaRPr>
              </a:p>
            </p:txBody>
          </p:sp>
          <p:sp>
            <p:nvSpPr>
              <p:cNvPr id="288" name=""/>
              <p:cNvSpPr/>
              <p:nvPr/>
            </p:nvSpPr>
            <p:spPr>
              <a:xfrm>
                <a:off x="6671880" y="2243160"/>
                <a:ext cx="466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linked</a:t>
                </a:r>
                <a:endParaRPr b="0" lang="en-US" sz="1400" strike="noStrike" u="none">
                  <a:solidFill>
                    <a:srgbClr val="000000"/>
                  </a:solidFill>
                  <a:effectLst/>
                  <a:uFillTx/>
                  <a:latin typeface="Times New Roman"/>
                </a:endParaRPr>
              </a:p>
            </p:txBody>
          </p:sp>
          <p:sp>
            <p:nvSpPr>
              <p:cNvPr id="289" name=""/>
              <p:cNvSpPr/>
              <p:nvPr/>
            </p:nvSpPr>
            <p:spPr>
              <a:xfrm>
                <a:off x="6670800" y="2387520"/>
                <a:ext cx="714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financing</a:t>
                </a:r>
                <a:endParaRPr b="0" lang="en-US" sz="1400" strike="noStrike" u="none">
                  <a:solidFill>
                    <a:srgbClr val="000000"/>
                  </a:solidFill>
                  <a:effectLst/>
                  <a:uFillTx/>
                  <a:latin typeface="Times New Roman"/>
                </a:endParaRPr>
              </a:p>
            </p:txBody>
          </p:sp>
          <p:sp>
            <p:nvSpPr>
              <p:cNvPr id="290" name=""/>
              <p:cNvSpPr/>
              <p:nvPr/>
            </p:nvSpPr>
            <p:spPr>
              <a:xfrm>
                <a:off x="6537600" y="26449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1" name=""/>
              <p:cNvSpPr/>
              <p:nvPr/>
            </p:nvSpPr>
            <p:spPr>
              <a:xfrm>
                <a:off x="6701040" y="267012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Vendor</a:t>
                </a:r>
                <a:endParaRPr b="0" lang="en-US" sz="1400" strike="noStrike" u="none">
                  <a:solidFill>
                    <a:srgbClr val="000000"/>
                  </a:solidFill>
                  <a:effectLst/>
                  <a:uFillTx/>
                  <a:latin typeface="Times New Roman"/>
                </a:endParaRPr>
              </a:p>
            </p:txBody>
          </p:sp>
          <p:sp>
            <p:nvSpPr>
              <p:cNvPr id="292" name=""/>
              <p:cNvSpPr/>
              <p:nvPr/>
            </p:nvSpPr>
            <p:spPr>
              <a:xfrm>
                <a:off x="6671520" y="281304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293" name=""/>
              <p:cNvSpPr/>
              <p:nvPr/>
            </p:nvSpPr>
            <p:spPr>
              <a:xfrm>
                <a:off x="6537600" y="3070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4" name=""/>
              <p:cNvSpPr/>
              <p:nvPr/>
            </p:nvSpPr>
            <p:spPr>
              <a:xfrm>
                <a:off x="6701040" y="3095640"/>
                <a:ext cx="823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295" name=""/>
              <p:cNvSpPr/>
              <p:nvPr/>
            </p:nvSpPr>
            <p:spPr>
              <a:xfrm>
                <a:off x="6671520" y="323856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296" name=""/>
              <p:cNvSpPr/>
              <p:nvPr/>
            </p:nvSpPr>
            <p:spPr>
              <a:xfrm>
                <a:off x="6671520" y="338004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297" name=""/>
              <p:cNvSpPr/>
              <p:nvPr/>
            </p:nvSpPr>
            <p:spPr>
              <a:xfrm>
                <a:off x="6537600" y="3638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8" name=""/>
              <p:cNvSpPr/>
              <p:nvPr/>
            </p:nvSpPr>
            <p:spPr>
              <a:xfrm>
                <a:off x="6700680" y="366408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Distressed</a:t>
                </a:r>
                <a:endParaRPr b="0" lang="en-US" sz="1400" strike="noStrike" u="none">
                  <a:solidFill>
                    <a:srgbClr val="000000"/>
                  </a:solidFill>
                  <a:effectLst/>
                  <a:uFillTx/>
                  <a:latin typeface="Times New Roman"/>
                </a:endParaRPr>
              </a:p>
            </p:txBody>
          </p:sp>
          <p:sp>
            <p:nvSpPr>
              <p:cNvPr id="299" name=""/>
              <p:cNvSpPr/>
              <p:nvPr/>
            </p:nvSpPr>
            <p:spPr>
              <a:xfrm>
                <a:off x="6672240" y="3805200"/>
                <a:ext cx="347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debt</a:t>
                </a:r>
                <a:endParaRPr b="0" lang="en-US" sz="1400" strike="noStrike" u="none">
                  <a:solidFill>
                    <a:srgbClr val="000000"/>
                  </a:solidFill>
                  <a:effectLst/>
                  <a:uFillTx/>
                  <a:latin typeface="Times New Roman"/>
                </a:endParaRPr>
              </a:p>
            </p:txBody>
          </p:sp>
          <p:sp>
            <p:nvSpPr>
              <p:cNvPr id="300" name=""/>
              <p:cNvSpPr/>
              <p:nvPr/>
            </p:nvSpPr>
            <p:spPr>
              <a:xfrm>
                <a:off x="6669720" y="3946680"/>
                <a:ext cx="9918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restructuring</a:t>
                </a:r>
                <a:endParaRPr b="0" lang="en-US" sz="1400" strike="noStrike" u="none">
                  <a:solidFill>
                    <a:srgbClr val="000000"/>
                  </a:solidFill>
                  <a:effectLst/>
                  <a:uFillTx/>
                  <a:latin typeface="Times New Roman"/>
                </a:endParaRPr>
              </a:p>
            </p:txBody>
          </p:sp>
          <p:sp>
            <p:nvSpPr>
              <p:cNvPr id="301" name=""/>
              <p:cNvSpPr/>
              <p:nvPr/>
            </p:nvSpPr>
            <p:spPr>
              <a:xfrm>
                <a:off x="6537600" y="4205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2" name=""/>
              <p:cNvSpPr/>
              <p:nvPr/>
            </p:nvSpPr>
            <p:spPr>
              <a:xfrm>
                <a:off x="6702120" y="42307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 &amp; A</a:t>
                </a:r>
                <a:endParaRPr b="0" lang="en-US" sz="1400" strike="noStrike" u="none">
                  <a:solidFill>
                    <a:srgbClr val="000000"/>
                  </a:solidFill>
                  <a:effectLst/>
                  <a:uFillTx/>
                  <a:latin typeface="Times New Roman"/>
                </a:endParaRPr>
              </a:p>
            </p:txBody>
          </p:sp>
        </p:grpSp>
        <p:sp>
          <p:nvSpPr>
            <p:cNvPr id="303" name=""/>
            <p:cNvSpPr/>
            <p:nvPr/>
          </p:nvSpPr>
          <p:spPr>
            <a:xfrm>
              <a:off x="6400080" y="1676520"/>
              <a:ext cx="169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Capital Markets</a:t>
              </a:r>
              <a:endParaRPr b="0" lang="en-US" sz="1800" strike="noStrike" u="none">
                <a:solidFill>
                  <a:srgbClr val="000000"/>
                </a:solidFill>
                <a:effectLst/>
                <a:uFillTx/>
                <a:latin typeface="Times New Roman"/>
              </a:endParaRPr>
            </a:p>
          </p:txBody>
        </p:sp>
      </p:grpSp>
      <p:grpSp>
        <p:nvGrpSpPr>
          <p:cNvPr id="304" name=""/>
          <p:cNvGrpSpPr/>
          <p:nvPr/>
        </p:nvGrpSpPr>
        <p:grpSpPr>
          <a:xfrm>
            <a:off x="4219560" y="4191120"/>
            <a:ext cx="1266480" cy="869400"/>
            <a:chOff x="4219560" y="4191120"/>
            <a:chExt cx="1266480" cy="869400"/>
          </a:xfrm>
        </p:grpSpPr>
        <p:sp>
          <p:nvSpPr>
            <p:cNvPr id="305" name=""/>
            <p:cNvSpPr/>
            <p:nvPr/>
          </p:nvSpPr>
          <p:spPr>
            <a:xfrm>
              <a:off x="4219560" y="4191120"/>
              <a:ext cx="1266480" cy="869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a:off x="4316760" y="42242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7" name=""/>
            <p:cNvSpPr/>
            <p:nvPr/>
          </p:nvSpPr>
          <p:spPr>
            <a:xfrm>
              <a:off x="4459680" y="4255920"/>
              <a:ext cx="982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Extension of</a:t>
              </a:r>
              <a:endParaRPr b="0" lang="en-US" sz="1400" strike="noStrike" u="none">
                <a:solidFill>
                  <a:srgbClr val="000000"/>
                </a:solidFill>
                <a:effectLst/>
                <a:uFillTx/>
                <a:latin typeface="Times New Roman"/>
              </a:endParaRPr>
            </a:p>
          </p:txBody>
        </p:sp>
        <p:sp>
          <p:nvSpPr>
            <p:cNvPr id="308" name=""/>
            <p:cNvSpPr/>
            <p:nvPr/>
          </p:nvSpPr>
          <p:spPr>
            <a:xfrm>
              <a:off x="4434480" y="4447800"/>
              <a:ext cx="476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a:t>
              </a:r>
              <a:endParaRPr b="0" lang="en-US" sz="1400" strike="noStrike" u="none">
                <a:solidFill>
                  <a:srgbClr val="000000"/>
                </a:solidFill>
                <a:effectLst/>
                <a:uFillTx/>
                <a:latin typeface="Times New Roman"/>
              </a:endParaRPr>
            </a:p>
          </p:txBody>
        </p:sp>
        <p:sp>
          <p:nvSpPr>
            <p:cNvPr id="309" name=""/>
            <p:cNvSpPr/>
            <p:nvPr/>
          </p:nvSpPr>
          <p:spPr>
            <a:xfrm>
              <a:off x="4433040" y="4635000"/>
              <a:ext cx="932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platforms to</a:t>
              </a:r>
              <a:endParaRPr b="0" lang="en-US" sz="1400" strike="noStrike" u="none">
                <a:solidFill>
                  <a:srgbClr val="000000"/>
                </a:solidFill>
                <a:effectLst/>
                <a:uFillTx/>
                <a:latin typeface="Times New Roman"/>
              </a:endParaRPr>
            </a:p>
          </p:txBody>
        </p:sp>
        <p:sp>
          <p:nvSpPr>
            <p:cNvPr id="310" name=""/>
            <p:cNvSpPr/>
            <p:nvPr/>
          </p:nvSpPr>
          <p:spPr>
            <a:xfrm>
              <a:off x="4434480" y="48229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Japan</a:t>
              </a:r>
              <a:endParaRPr b="0" lang="en-US" sz="1400" strike="noStrike" u="none">
                <a:solidFill>
                  <a:srgbClr val="000000"/>
                </a:solidFill>
                <a:effectLst/>
                <a:uFillTx/>
                <a:latin typeface="Times New Roman"/>
              </a:endParaRPr>
            </a:p>
          </p:txBody>
        </p:sp>
      </p:grpSp>
      <p:sp>
        <p:nvSpPr>
          <p:cNvPr id="311" name=""/>
          <p:cNvSpPr/>
          <p:nvPr/>
        </p:nvSpPr>
        <p:spPr>
          <a:xfrm>
            <a:off x="4190400" y="3809880"/>
            <a:ext cx="14490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e-Commerce</a:t>
            </a:r>
            <a:endParaRPr b="0" lang="en-US" sz="1800" strike="noStrike" u="none">
              <a:solidFill>
                <a:srgbClr val="000000"/>
              </a:solidFill>
              <a:effectLst/>
              <a:uFillTx/>
              <a:latin typeface="Times New Roman"/>
            </a:endParaRPr>
          </a:p>
        </p:txBody>
      </p:sp>
      <p:sp>
        <p:nvSpPr>
          <p:cNvPr id="312" name=""/>
          <p:cNvSpPr/>
          <p:nvPr/>
        </p:nvSpPr>
        <p:spPr>
          <a:xfrm>
            <a:off x="2044800" y="4151160"/>
            <a:ext cx="979560" cy="2173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2124360" y="4178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14" name=""/>
          <p:cNvSpPr/>
          <p:nvPr/>
        </p:nvSpPr>
        <p:spPr>
          <a:xfrm>
            <a:off x="2247120" y="4216320"/>
            <a:ext cx="773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&amp;</a:t>
            </a:r>
            <a:endParaRPr b="0" lang="en-US" sz="1400" strike="noStrike" u="none">
              <a:solidFill>
                <a:srgbClr val="000000"/>
              </a:solidFill>
              <a:effectLst/>
              <a:uFillTx/>
              <a:latin typeface="Times New Roman"/>
            </a:endParaRPr>
          </a:p>
        </p:txBody>
      </p:sp>
      <p:sp>
        <p:nvSpPr>
          <p:cNvPr id="315" name=""/>
          <p:cNvSpPr/>
          <p:nvPr/>
        </p:nvSpPr>
        <p:spPr>
          <a:xfrm>
            <a:off x="2224440" y="4403880"/>
            <a:ext cx="783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marketing</a:t>
            </a:r>
            <a:endParaRPr b="0" lang="en-US" sz="1400" strike="noStrike" u="none">
              <a:solidFill>
                <a:srgbClr val="000000"/>
              </a:solidFill>
              <a:effectLst/>
              <a:uFillTx/>
              <a:latin typeface="Times New Roman"/>
            </a:endParaRPr>
          </a:p>
        </p:txBody>
      </p:sp>
      <p:sp>
        <p:nvSpPr>
          <p:cNvPr id="316" name=""/>
          <p:cNvSpPr/>
          <p:nvPr/>
        </p:nvSpPr>
        <p:spPr>
          <a:xfrm>
            <a:off x="2217960" y="459108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a:t>
            </a:r>
            <a:endParaRPr b="0" lang="en-US" sz="1400" strike="noStrike" u="none">
              <a:solidFill>
                <a:srgbClr val="000000"/>
              </a:solidFill>
              <a:effectLst/>
              <a:uFillTx/>
              <a:latin typeface="Times New Roman"/>
            </a:endParaRPr>
          </a:p>
        </p:txBody>
      </p:sp>
      <p:sp>
        <p:nvSpPr>
          <p:cNvPr id="317" name=""/>
          <p:cNvSpPr/>
          <p:nvPr/>
        </p:nvSpPr>
        <p:spPr>
          <a:xfrm>
            <a:off x="2531520" y="4591080"/>
            <a:ext cx="60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318" name=""/>
          <p:cNvSpPr/>
          <p:nvPr/>
        </p:nvSpPr>
        <p:spPr>
          <a:xfrm>
            <a:off x="2570760" y="45910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ferrous</a:t>
            </a:r>
            <a:endParaRPr b="0" lang="en-US" sz="1400" strike="noStrike" u="none">
              <a:solidFill>
                <a:srgbClr val="000000"/>
              </a:solidFill>
              <a:effectLst/>
              <a:uFillTx/>
              <a:latin typeface="Times New Roman"/>
            </a:endParaRPr>
          </a:p>
        </p:txBody>
      </p:sp>
      <p:sp>
        <p:nvSpPr>
          <p:cNvPr id="319" name=""/>
          <p:cNvSpPr/>
          <p:nvPr/>
        </p:nvSpPr>
        <p:spPr>
          <a:xfrm>
            <a:off x="2225520" y="4778280"/>
            <a:ext cx="525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metals</a:t>
            </a:r>
            <a:endParaRPr b="0" lang="en-US" sz="1400" strike="noStrike" u="none">
              <a:solidFill>
                <a:srgbClr val="000000"/>
              </a:solidFill>
              <a:effectLst/>
              <a:uFillTx/>
              <a:latin typeface="Times New Roman"/>
            </a:endParaRPr>
          </a:p>
        </p:txBody>
      </p:sp>
      <p:sp>
        <p:nvSpPr>
          <p:cNvPr id="320" name=""/>
          <p:cNvSpPr/>
          <p:nvPr/>
        </p:nvSpPr>
        <p:spPr>
          <a:xfrm>
            <a:off x="2124360" y="5113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21" name=""/>
          <p:cNvSpPr/>
          <p:nvPr/>
        </p:nvSpPr>
        <p:spPr>
          <a:xfrm>
            <a:off x="2246400" y="5153040"/>
            <a:ext cx="8730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322" name=""/>
          <p:cNvSpPr/>
          <p:nvPr/>
        </p:nvSpPr>
        <p:spPr>
          <a:xfrm>
            <a:off x="2224440" y="533880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customized</a:t>
            </a:r>
            <a:endParaRPr b="0" lang="en-US" sz="1400" strike="noStrike" u="none">
              <a:solidFill>
                <a:srgbClr val="000000"/>
              </a:solidFill>
              <a:effectLst/>
              <a:uFillTx/>
              <a:latin typeface="Times New Roman"/>
            </a:endParaRPr>
          </a:p>
        </p:txBody>
      </p:sp>
      <p:sp>
        <p:nvSpPr>
          <p:cNvPr id="323" name=""/>
          <p:cNvSpPr/>
          <p:nvPr/>
        </p:nvSpPr>
        <p:spPr>
          <a:xfrm>
            <a:off x="2225160" y="552600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324" name=""/>
          <p:cNvSpPr/>
          <p:nvPr/>
        </p:nvSpPr>
        <p:spPr>
          <a:xfrm>
            <a:off x="2124360" y="5861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25" name=""/>
          <p:cNvSpPr/>
          <p:nvPr/>
        </p:nvSpPr>
        <p:spPr>
          <a:xfrm>
            <a:off x="2247120" y="5900760"/>
            <a:ext cx="635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26" name=""/>
          <p:cNvSpPr/>
          <p:nvPr/>
        </p:nvSpPr>
        <p:spPr>
          <a:xfrm>
            <a:off x="2224800" y="6086520"/>
            <a:ext cx="783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structures</a:t>
            </a:r>
            <a:endParaRPr b="0" lang="en-US" sz="1400" strike="noStrike" u="none">
              <a:solidFill>
                <a:srgbClr val="000000"/>
              </a:solidFill>
              <a:effectLst/>
              <a:uFillTx/>
              <a:latin typeface="Times New Roman"/>
            </a:endParaRPr>
          </a:p>
        </p:txBody>
      </p:sp>
      <p:sp>
        <p:nvSpPr>
          <p:cNvPr id="327" name=""/>
          <p:cNvSpPr/>
          <p:nvPr/>
        </p:nvSpPr>
        <p:spPr>
          <a:xfrm>
            <a:off x="2285640" y="3809880"/>
            <a:ext cx="7120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Metals</a:t>
            </a:r>
            <a:endParaRPr b="0" lang="en-US" sz="1800" strike="noStrike" u="none">
              <a:solidFill>
                <a:srgbClr val="000000"/>
              </a:solidFill>
              <a:effectLst/>
              <a:uFillTx/>
              <a:latin typeface="Times New Roman"/>
            </a:endParaRPr>
          </a:p>
        </p:txBody>
      </p:sp>
      <p:grpSp>
        <p:nvGrpSpPr>
          <p:cNvPr id="328" name=""/>
          <p:cNvGrpSpPr/>
          <p:nvPr/>
        </p:nvGrpSpPr>
        <p:grpSpPr>
          <a:xfrm>
            <a:off x="6548760" y="4691160"/>
            <a:ext cx="1271160" cy="1481760"/>
            <a:chOff x="6548760" y="4691160"/>
            <a:chExt cx="1271160" cy="1481760"/>
          </a:xfrm>
        </p:grpSpPr>
        <p:grpSp>
          <p:nvGrpSpPr>
            <p:cNvPr id="329" name=""/>
            <p:cNvGrpSpPr/>
            <p:nvPr/>
          </p:nvGrpSpPr>
          <p:grpSpPr>
            <a:xfrm>
              <a:off x="6548760" y="5224320"/>
              <a:ext cx="1138680" cy="948600"/>
              <a:chOff x="6548760" y="5224320"/>
              <a:chExt cx="1138680" cy="948600"/>
            </a:xfrm>
          </p:grpSpPr>
          <p:sp>
            <p:nvSpPr>
              <p:cNvPr id="330" name=""/>
              <p:cNvSpPr/>
              <p:nvPr/>
            </p:nvSpPr>
            <p:spPr>
              <a:xfrm>
                <a:off x="6548760" y="52243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1" name=""/>
              <p:cNvSpPr/>
              <p:nvPr/>
            </p:nvSpPr>
            <p:spPr>
              <a:xfrm>
                <a:off x="6672600" y="5248080"/>
                <a:ext cx="1001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Weather risk</a:t>
                </a:r>
                <a:endParaRPr b="0" lang="en-US" sz="1400" strike="noStrike" u="none">
                  <a:solidFill>
                    <a:srgbClr val="000000"/>
                  </a:solidFill>
                  <a:effectLst/>
                  <a:uFillTx/>
                  <a:latin typeface="Times New Roman"/>
                </a:endParaRPr>
              </a:p>
            </p:txBody>
          </p:sp>
          <p:sp>
            <p:nvSpPr>
              <p:cNvPr id="332" name=""/>
              <p:cNvSpPr/>
              <p:nvPr/>
            </p:nvSpPr>
            <p:spPr>
              <a:xfrm>
                <a:off x="6645960" y="5389200"/>
                <a:ext cx="10414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33" name=""/>
              <p:cNvSpPr/>
              <p:nvPr/>
            </p:nvSpPr>
            <p:spPr>
              <a:xfrm>
                <a:off x="6647760" y="5533560"/>
                <a:ext cx="595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product</a:t>
                </a:r>
                <a:endParaRPr b="0" lang="en-US" sz="1400" strike="noStrike" u="none">
                  <a:solidFill>
                    <a:srgbClr val="000000"/>
                  </a:solidFill>
                  <a:effectLst/>
                  <a:uFillTx/>
                  <a:latin typeface="Times New Roman"/>
                </a:endParaRPr>
              </a:p>
            </p:txBody>
          </p:sp>
          <p:sp>
            <p:nvSpPr>
              <p:cNvPr id="334" name=""/>
              <p:cNvSpPr/>
              <p:nvPr/>
            </p:nvSpPr>
            <p:spPr>
              <a:xfrm>
                <a:off x="6548760" y="57909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5" name=""/>
              <p:cNvSpPr/>
              <p:nvPr/>
            </p:nvSpPr>
            <p:spPr>
              <a:xfrm>
                <a:off x="6672960" y="581616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Alternative</a:t>
                </a:r>
                <a:endParaRPr b="0" lang="en-US" sz="1400" strike="noStrike" u="none">
                  <a:solidFill>
                    <a:srgbClr val="000000"/>
                  </a:solidFill>
                  <a:effectLst/>
                  <a:uFillTx/>
                  <a:latin typeface="Times New Roman"/>
                </a:endParaRPr>
              </a:p>
            </p:txBody>
          </p:sp>
          <p:sp>
            <p:nvSpPr>
              <p:cNvPr id="336" name=""/>
              <p:cNvSpPr/>
              <p:nvPr/>
            </p:nvSpPr>
            <p:spPr>
              <a:xfrm>
                <a:off x="6646680" y="5959080"/>
                <a:ext cx="932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transfer</a:t>
                </a:r>
                <a:endParaRPr b="0" lang="en-US" sz="1400" strike="noStrike" u="none">
                  <a:solidFill>
                    <a:srgbClr val="000000"/>
                  </a:solidFill>
                  <a:effectLst/>
                  <a:uFillTx/>
                  <a:latin typeface="Times New Roman"/>
                </a:endParaRPr>
              </a:p>
            </p:txBody>
          </p:sp>
        </p:grpSp>
        <p:sp>
          <p:nvSpPr>
            <p:cNvPr id="337" name=""/>
            <p:cNvSpPr/>
            <p:nvPr/>
          </p:nvSpPr>
          <p:spPr>
            <a:xfrm>
              <a:off x="6600960" y="4691160"/>
              <a:ext cx="1218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Weather</a:t>
              </a:r>
              <a:endParaRPr b="0" lang="en-US" sz="1800" strike="noStrike" u="none">
                <a:solidFill>
                  <a:srgbClr val="000000"/>
                </a:solidFill>
                <a:effectLst/>
                <a:uFillTx/>
                <a:latin typeface="Times New Roman"/>
              </a:endParaRPr>
            </a:p>
          </p:txBody>
        </p:sp>
      </p:grpSp>
      <p:sp>
        <p:nvSpPr>
          <p:cNvPr id="338" name=""/>
          <p:cNvSpPr/>
          <p:nvPr/>
        </p:nvSpPr>
        <p:spPr>
          <a:xfrm>
            <a:off x="4038480" y="1066680"/>
            <a:ext cx="2133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Japan</a:t>
            </a:r>
            <a:endParaRPr b="0" lang="en-US" sz="2400" strike="noStrike" u="none">
              <a:solidFill>
                <a:srgbClr val="000000"/>
              </a:solidFill>
              <a:effectLst/>
              <a:uFillTx/>
              <a:latin typeface="Times New Roman"/>
            </a:endParaRPr>
          </a:p>
        </p:txBody>
      </p:sp>
      <p:sp>
        <p:nvSpPr>
          <p:cNvPr id="339" name=""/>
          <p:cNvSpPr/>
          <p:nvPr/>
        </p:nvSpPr>
        <p:spPr>
          <a:xfrm>
            <a:off x="2033640" y="2062080"/>
            <a:ext cx="1547640" cy="136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 name=""/>
          <p:cNvSpPr/>
          <p:nvPr/>
        </p:nvSpPr>
        <p:spPr>
          <a:xfrm>
            <a:off x="2143440" y="2084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1" name=""/>
          <p:cNvSpPr/>
          <p:nvPr/>
        </p:nvSpPr>
        <p:spPr>
          <a:xfrm>
            <a:off x="2301480" y="2109960"/>
            <a:ext cx="11998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   </a:t>
            </a:r>
            <a:endParaRPr b="0" lang="en-US" sz="1400" strike="noStrike" u="none">
              <a:solidFill>
                <a:srgbClr val="000000"/>
              </a:solidFill>
              <a:effectLst/>
              <a:uFillTx/>
              <a:latin typeface="Times New Roman"/>
            </a:endParaRPr>
          </a:p>
        </p:txBody>
      </p:sp>
      <p:sp>
        <p:nvSpPr>
          <p:cNvPr id="342" name=""/>
          <p:cNvSpPr/>
          <p:nvPr/>
        </p:nvSpPr>
        <p:spPr>
          <a:xfrm>
            <a:off x="2143440" y="25113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3" name=""/>
          <p:cNvSpPr/>
          <p:nvPr/>
        </p:nvSpPr>
        <p:spPr>
          <a:xfrm>
            <a:off x="2301120" y="2535120"/>
            <a:ext cx="10414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Electricity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44" name=""/>
          <p:cNvSpPr/>
          <p:nvPr/>
        </p:nvSpPr>
        <p:spPr>
          <a:xfrm>
            <a:off x="2108160" y="1604880"/>
            <a:ext cx="13716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Electricity</a:t>
            </a:r>
            <a:endParaRPr b="0" lang="en-US" sz="1800" strike="noStrike" u="none">
              <a:solidFill>
                <a:srgbClr val="000000"/>
              </a:solidFill>
              <a:effectLst/>
              <a:uFillTx/>
              <a:latin typeface="Times New Roman"/>
            </a:endParaRPr>
          </a:p>
        </p:txBody>
      </p:sp>
      <p:sp>
        <p:nvSpPr>
          <p:cNvPr id="345" name=""/>
          <p:cNvSpPr/>
          <p:nvPr/>
        </p:nvSpPr>
        <p:spPr>
          <a:xfrm>
            <a:off x="4197240" y="2014560"/>
            <a:ext cx="1371600" cy="15667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6" name=""/>
          <p:cNvSpPr/>
          <p:nvPr/>
        </p:nvSpPr>
        <p:spPr>
          <a:xfrm>
            <a:off x="4313880" y="2057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7" name=""/>
          <p:cNvSpPr/>
          <p:nvPr/>
        </p:nvSpPr>
        <p:spPr>
          <a:xfrm>
            <a:off x="4483080" y="2104920"/>
            <a:ext cx="13082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Petrochemicals</a:t>
            </a:r>
            <a:endParaRPr b="0" lang="en-US" sz="1400" strike="noStrike" u="none">
              <a:solidFill>
                <a:srgbClr val="000000"/>
              </a:solidFill>
              <a:effectLst/>
              <a:uFillTx/>
              <a:latin typeface="Times New Roman"/>
            </a:endParaRPr>
          </a:p>
        </p:txBody>
      </p:sp>
      <p:sp>
        <p:nvSpPr>
          <p:cNvPr id="348" name=""/>
          <p:cNvSpPr/>
          <p:nvPr/>
        </p:nvSpPr>
        <p:spPr>
          <a:xfrm>
            <a:off x="4313880" y="243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9" name=""/>
          <p:cNvSpPr/>
          <p:nvPr/>
        </p:nvSpPr>
        <p:spPr>
          <a:xfrm>
            <a:off x="4479480" y="2454120"/>
            <a:ext cx="1100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Crude/Liquids</a:t>
            </a:r>
            <a:endParaRPr b="0" lang="en-US" sz="1400" strike="noStrike" u="none">
              <a:solidFill>
                <a:srgbClr val="000000"/>
              </a:solidFill>
              <a:effectLst/>
              <a:uFillTx/>
              <a:latin typeface="Times New Roman"/>
            </a:endParaRPr>
          </a:p>
        </p:txBody>
      </p:sp>
      <p:sp>
        <p:nvSpPr>
          <p:cNvPr id="350" name=""/>
          <p:cNvSpPr/>
          <p:nvPr/>
        </p:nvSpPr>
        <p:spPr>
          <a:xfrm>
            <a:off x="4313880" y="2819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1" name=""/>
          <p:cNvSpPr/>
          <p:nvPr/>
        </p:nvSpPr>
        <p:spPr>
          <a:xfrm>
            <a:off x="4482000" y="2835360"/>
            <a:ext cx="367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Coal</a:t>
            </a:r>
            <a:endParaRPr b="0" lang="en-US" sz="1400" strike="noStrike" u="none">
              <a:solidFill>
                <a:srgbClr val="000000"/>
              </a:solidFill>
              <a:effectLst/>
              <a:uFillTx/>
              <a:latin typeface="Times New Roman"/>
            </a:endParaRPr>
          </a:p>
        </p:txBody>
      </p:sp>
      <p:sp>
        <p:nvSpPr>
          <p:cNvPr id="352" name=""/>
          <p:cNvSpPr/>
          <p:nvPr/>
        </p:nvSpPr>
        <p:spPr>
          <a:xfrm>
            <a:off x="3962520" y="1633680"/>
            <a:ext cx="1981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Global Markets</a:t>
            </a:r>
            <a:endParaRPr b="0" lang="en-US" sz="1800" strike="noStrike" u="none">
              <a:solidFill>
                <a:srgbClr val="000000"/>
              </a:solidFill>
              <a:effectLst/>
              <a:uFillTx/>
              <a:latin typeface="Times New Roman"/>
            </a:endParaRPr>
          </a:p>
        </p:txBody>
      </p:sp>
      <p:sp>
        <p:nvSpPr>
          <p:cNvPr id="353" name="PlaceHolder 1"/>
          <p:cNvSpPr>
            <a:spLocks noGrp="1"/>
          </p:cNvSpPr>
          <p:nvPr>
            <p:ph type="title"/>
          </p:nvPr>
        </p:nvSpPr>
        <p:spPr>
          <a:xfrm>
            <a:off x="1447560" y="380880"/>
            <a:ext cx="70866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ea typeface="ＭＳ Ｐゴシック"/>
              </a:rPr>
              <a:t>Enron and the Japanese Market</a:t>
            </a:r>
            <a:endParaRPr b="0" lang="en-US" sz="2800" strike="noStrike" u="none">
              <a:solidFill>
                <a:srgbClr val="000000"/>
              </a:solidFill>
              <a:effectLst/>
              <a:uFillTx/>
              <a:latin typeface="Times New Roman"/>
            </a:endParaRPr>
          </a:p>
        </p:txBody>
      </p:sp>
      <p:sp>
        <p:nvSpPr>
          <p:cNvPr id="354" name=""/>
          <p:cNvSpPr/>
          <p:nvPr/>
        </p:nvSpPr>
        <p:spPr>
          <a:xfrm>
            <a:off x="4339080" y="3200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5" name=""/>
          <p:cNvSpPr/>
          <p:nvPr/>
        </p:nvSpPr>
        <p:spPr>
          <a:xfrm>
            <a:off x="4495680" y="3124080"/>
            <a:ext cx="16765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p:txBody>
      </p:sp>
      <p:sp>
        <p:nvSpPr>
          <p:cNvPr id="356" name=""/>
          <p:cNvSpPr/>
          <p:nvPr/>
        </p:nvSpPr>
        <p:spPr>
          <a:xfrm>
            <a:off x="1600200" y="1600200"/>
            <a:ext cx="7162920" cy="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7" name=""/>
          <p:cNvGrpSpPr/>
          <p:nvPr/>
        </p:nvGrpSpPr>
        <p:grpSpPr>
          <a:xfrm>
            <a:off x="4263480" y="5181480"/>
            <a:ext cx="1766160" cy="1481040"/>
            <a:chOff x="4263480" y="5181480"/>
            <a:chExt cx="1766160" cy="1481040"/>
          </a:xfrm>
        </p:grpSpPr>
        <p:grpSp>
          <p:nvGrpSpPr>
            <p:cNvPr id="358" name=""/>
            <p:cNvGrpSpPr/>
            <p:nvPr/>
          </p:nvGrpSpPr>
          <p:grpSpPr>
            <a:xfrm>
              <a:off x="4263480" y="5715000"/>
              <a:ext cx="1766160" cy="947520"/>
              <a:chOff x="4263480" y="5715000"/>
              <a:chExt cx="1766160" cy="947520"/>
            </a:xfrm>
          </p:grpSpPr>
          <p:sp>
            <p:nvSpPr>
              <p:cNvPr id="359" name=""/>
              <p:cNvSpPr/>
              <p:nvPr/>
            </p:nvSpPr>
            <p:spPr>
              <a:xfrm>
                <a:off x="4263480" y="57150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0" name=""/>
              <p:cNvSpPr/>
              <p:nvPr/>
            </p:nvSpPr>
            <p:spPr>
              <a:xfrm>
                <a:off x="4423320" y="5738760"/>
                <a:ext cx="1606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&amp; marketing</a:t>
                </a:r>
                <a:endParaRPr b="0" lang="en-US" sz="1400" strike="noStrike" u="none">
                  <a:solidFill>
                    <a:srgbClr val="000000"/>
                  </a:solidFill>
                  <a:effectLst/>
                  <a:uFillTx/>
                  <a:latin typeface="Times New Roman"/>
                </a:endParaRPr>
              </a:p>
            </p:txBody>
          </p:sp>
          <p:sp>
            <p:nvSpPr>
              <p:cNvPr id="361" name=""/>
              <p:cNvSpPr/>
              <p:nvPr/>
            </p:nvSpPr>
            <p:spPr>
              <a:xfrm>
                <a:off x="4395240" y="587988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2" name=""/>
              <p:cNvSpPr/>
              <p:nvPr/>
            </p:nvSpPr>
            <p:spPr>
              <a:xfrm>
                <a:off x="4395240" y="602424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3" name=""/>
              <p:cNvSpPr/>
              <p:nvPr/>
            </p:nvSpPr>
            <p:spPr>
              <a:xfrm>
                <a:off x="4263480" y="62816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4" name=""/>
              <p:cNvSpPr/>
              <p:nvPr/>
            </p:nvSpPr>
            <p:spPr>
              <a:xfrm>
                <a:off x="4424400" y="6306840"/>
                <a:ext cx="1289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Content delivery</a:t>
                </a:r>
                <a:endParaRPr b="0" lang="en-US" sz="1400" strike="noStrike" u="none">
                  <a:solidFill>
                    <a:srgbClr val="000000"/>
                  </a:solidFill>
                  <a:effectLst/>
                  <a:uFillTx/>
                  <a:latin typeface="Times New Roman"/>
                </a:endParaRPr>
              </a:p>
            </p:txBody>
          </p:sp>
          <p:sp>
            <p:nvSpPr>
              <p:cNvPr id="365" name=""/>
              <p:cNvSpPr/>
              <p:nvPr/>
            </p:nvSpPr>
            <p:spPr>
              <a:xfrm>
                <a:off x="4395240" y="644976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66" name=""/>
            <p:cNvSpPr/>
            <p:nvPr/>
          </p:nvSpPr>
          <p:spPr>
            <a:xfrm>
              <a:off x="4330440" y="5181480"/>
              <a:ext cx="1613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Broadband</a:t>
              </a:r>
              <a:endParaRPr b="0" lang="en-US" sz="18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67" name="" descr=""/>
          <p:cNvPicPr/>
          <p:nvPr/>
        </p:nvPicPr>
        <p:blipFill>
          <a:blip r:embed="rId1"/>
          <a:stretch/>
        </p:blipFill>
        <p:spPr>
          <a:xfrm>
            <a:off x="1828800" y="1238400"/>
            <a:ext cx="6781680" cy="5086080"/>
          </a:xfrm>
          <a:prstGeom prst="rect">
            <a:avLst/>
          </a:prstGeom>
          <a:noFill/>
          <a:ln w="0">
            <a:noFill/>
          </a:ln>
        </p:spPr>
      </p:pic>
      <p:sp>
        <p:nvSpPr>
          <p:cNvPr id="368" name="PlaceHolder 1"/>
          <p:cNvSpPr>
            <a:spLocks noGrp="1"/>
          </p:cNvSpPr>
          <p:nvPr>
            <p:ph type="title"/>
          </p:nvPr>
        </p:nvSpPr>
        <p:spPr>
          <a:xfrm>
            <a:off x="1447560" y="457200"/>
            <a:ext cx="701028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Japan Website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1371240" y="380880"/>
            <a:ext cx="754380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Strategies for Success for Consumers</a:t>
            </a:r>
            <a:br>
              <a:rPr sz="2800"/>
            </a:br>
            <a:endParaRPr b="0" lang="en-US" sz="2800" strike="noStrike" u="none">
              <a:solidFill>
                <a:srgbClr val="000000"/>
              </a:solidFill>
              <a:effectLst/>
              <a:uFillTx/>
              <a:latin typeface="Times New Roman"/>
            </a:endParaRPr>
          </a:p>
        </p:txBody>
      </p:sp>
      <p:sp>
        <p:nvSpPr>
          <p:cNvPr id="370" name=""/>
          <p:cNvSpPr/>
          <p:nvPr/>
        </p:nvSpPr>
        <p:spPr>
          <a:xfrm>
            <a:off x="1600200" y="1022400"/>
            <a:ext cx="7391520" cy="5071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If your company is supplied power at Extra High Voltage (20,000V or higher) , you </a:t>
            </a:r>
            <a:r>
              <a:rPr b="1" i="1" lang="en-US" sz="1600" strike="noStrike" u="none">
                <a:solidFill>
                  <a:srgbClr val="000000"/>
                </a:solidFill>
                <a:effectLst/>
                <a:uFillTx/>
                <a:latin typeface="Verdana"/>
              </a:rPr>
              <a:t>may be able to</a:t>
            </a:r>
            <a:r>
              <a:rPr b="0" lang="en-US" sz="1600" strike="noStrike" u="none">
                <a:solidFill>
                  <a:srgbClr val="000000"/>
                </a:solidFill>
                <a:effectLst/>
                <a:uFillTx/>
                <a:latin typeface="Verdana"/>
              </a:rPr>
              <a:t> obtain a more competitive price for your electricity.</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how your electricity costs could be reduced by varying your contract structure to better fit your load pattern.</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Ask</a:t>
            </a:r>
            <a:r>
              <a:rPr b="0" lang="en-US" sz="1600" strike="noStrike" u="none">
                <a:solidFill>
                  <a:srgbClr val="000000"/>
                </a:solidFill>
                <a:effectLst/>
                <a:uFillTx/>
                <a:latin typeface="Verdana"/>
              </a:rPr>
              <a:t> for pricing information from your supplier to find out how your electricity costs are constructed.</a:t>
            </a:r>
            <a:r>
              <a:rPr b="1" i="1" lang="en-US" sz="1600" strike="noStrike" u="none">
                <a:solidFill>
                  <a:srgbClr val="000000"/>
                </a:solidFill>
                <a:effectLst/>
                <a:uFillTx/>
                <a:latin typeface="Verdana"/>
              </a:rPr>
              <a:t> </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Request</a:t>
            </a:r>
            <a:r>
              <a:rPr b="0" lang="en-US" sz="1600" strike="noStrike" u="none">
                <a:solidFill>
                  <a:srgbClr val="000000"/>
                </a:solidFill>
                <a:effectLst/>
                <a:uFillTx/>
                <a:latin typeface="Verdana"/>
              </a:rPr>
              <a:t> more pricing options from your current electricity supplier.</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If you have excess generation then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selling it competitively in order to maximize profits.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Use</a:t>
            </a:r>
            <a:r>
              <a:rPr b="0" lang="en-US" sz="1600" strike="noStrike" u="none">
                <a:solidFill>
                  <a:srgbClr val="000000"/>
                </a:solidFill>
                <a:effectLst/>
                <a:uFillTx/>
                <a:latin typeface="Verdana"/>
              </a:rPr>
              <a:t> regulatory and competition authorities to your best advantage.</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Think </a:t>
            </a:r>
            <a:r>
              <a:rPr b="0" lang="en-US" sz="1600" strike="noStrike" u="none">
                <a:solidFill>
                  <a:srgbClr val="000000"/>
                </a:solidFill>
                <a:effectLst/>
                <a:uFillTx/>
                <a:latin typeface="Verdana"/>
              </a:rPr>
              <a:t>about how your electricity costs could be reduced through utilizing risk management instruments.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Be inventive</a:t>
            </a:r>
            <a:r>
              <a:rPr b="0" lang="en-US" sz="1600" strike="noStrike" u="none">
                <a:solidFill>
                  <a:srgbClr val="000000"/>
                </a:solidFill>
                <a:effectLst/>
                <a:uFillTx/>
                <a:latin typeface="Verdana"/>
              </a:rPr>
              <a:t> in thinking about reducing costs. Contract structures can be designed to fit virtually any customer need.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1"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Succeeding in a Restructured Energy Market - Conclusion</a:t>
            </a:r>
            <a:endParaRPr b="0" lang="en-US" sz="2800" strike="noStrike" u="none">
              <a:solidFill>
                <a:srgbClr val="000000"/>
              </a:solidFill>
              <a:effectLst/>
              <a:uFillTx/>
              <a:latin typeface="Times New Roman"/>
            </a:endParaRPr>
          </a:p>
        </p:txBody>
      </p:sp>
      <p:sp>
        <p:nvSpPr>
          <p:cNvPr id="372" name=""/>
          <p:cNvSpPr/>
          <p:nvPr/>
        </p:nvSpPr>
        <p:spPr>
          <a:xfrm>
            <a:off x="1676520" y="1981080"/>
            <a:ext cx="7086600" cy="4469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Liberalization is not a “zero-sum game”</a:t>
            </a:r>
            <a:endParaRPr b="0" lang="en-US" sz="1800" strike="noStrike" u="none">
              <a:solidFill>
                <a:srgbClr val="000000"/>
              </a:solidFill>
              <a:effectLst/>
              <a:uFillTx/>
              <a:latin typeface="Times New Roman"/>
            </a:endParaRPr>
          </a:p>
          <a:p>
            <a:pPr lvl="1" marL="596880" indent="-223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net benefits created</a:t>
            </a:r>
            <a:endParaRPr b="0" lang="en-US" sz="1600" strike="noStrike" u="none">
              <a:solidFill>
                <a:srgbClr val="000000"/>
              </a:solidFill>
              <a:effectLst/>
              <a:uFillTx/>
              <a:latin typeface="Times New Roman"/>
            </a:endParaRPr>
          </a:p>
          <a:p>
            <a:pPr lvl="1" marL="596880" indent="-22320">
              <a:lnSpc>
                <a:spcPct val="100000"/>
              </a:lnSpc>
              <a:spcBef>
                <a:spcPts val="1001"/>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better solutions to transition issues</a:t>
            </a:r>
            <a:endParaRPr b="0" lang="en-US" sz="1600" strike="noStrike" u="none">
              <a:solidFill>
                <a:srgbClr val="000000"/>
              </a:solidFill>
              <a:effectLst/>
              <a:uFillTx/>
              <a:latin typeface="Times New Roman"/>
            </a:endParaRPr>
          </a:p>
          <a:p>
            <a:pPr lvl="1" marL="596880" indent="-22320">
              <a:lnSpc>
                <a:spcPct val="100000"/>
              </a:lnSpc>
              <a:spcBef>
                <a:spcPts val="1125"/>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Successful transition achieved by promoting efficiency while reducing disruption</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Energy industry is being transformed in the new economy – energy companies must adapt to this change</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All stakeholders need to be involved in the shaping of deregulation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73" name=""/>
          <p:cNvGrpSpPr/>
          <p:nvPr/>
        </p:nvGrpSpPr>
        <p:grpSpPr>
          <a:xfrm>
            <a:off x="3686040" y="1832040"/>
            <a:ext cx="2723760" cy="2644560"/>
            <a:chOff x="3686040" y="1832040"/>
            <a:chExt cx="2723760" cy="2644560"/>
          </a:xfrm>
        </p:grpSpPr>
        <p:pic>
          <p:nvPicPr>
            <p:cNvPr id="374" name="ENE_C_WHI" descr=""/>
            <p:cNvPicPr/>
            <p:nvPr/>
          </p:nvPicPr>
          <p:blipFill>
            <a:blip r:embed="rId1"/>
            <a:stretch/>
          </p:blipFill>
          <p:spPr>
            <a:xfrm>
              <a:off x="3686040" y="1832040"/>
              <a:ext cx="2635200" cy="2644560"/>
            </a:xfrm>
            <a:prstGeom prst="rect">
              <a:avLst/>
            </a:prstGeom>
            <a:noFill/>
            <a:ln w="0">
              <a:noFill/>
            </a:ln>
          </p:spPr>
        </p:pic>
        <p:sp>
          <p:nvSpPr>
            <p:cNvPr id="375" name=""/>
            <p:cNvSpPr/>
            <p:nvPr/>
          </p:nvSpPr>
          <p:spPr>
            <a:xfrm>
              <a:off x="5997600" y="3260520"/>
              <a:ext cx="4122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bff"/>
                  </a:solidFill>
                  <a:effectLst/>
                  <a:uFillTx/>
                  <a:latin typeface="Frutiger"/>
                </a:rPr>
                <a:t>®</a:t>
              </a:r>
              <a:endParaRPr b="0" lang="en-US" sz="2400" strike="noStrike" u="none">
                <a:solidFill>
                  <a:srgbClr val="000000"/>
                </a:solidFill>
                <a:effectLst/>
                <a:uFillTx/>
                <a:latin typeface="Times New Roman"/>
              </a:endParaRPr>
            </a:p>
          </p:txBody>
        </p:sp>
      </p:grpSp>
      <p:sp>
        <p:nvSpPr>
          <p:cNvPr id="376" name=""/>
          <p:cNvSpPr/>
          <p:nvPr/>
        </p:nvSpPr>
        <p:spPr>
          <a:xfrm>
            <a:off x="1600200" y="5076720"/>
            <a:ext cx="7010280" cy="14047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This presentation is intended only to facilitate discussion, which may later result in the negotiation and execution of binding definitive written agreements. The transactions described are not intended to create a binding or enforceable contract nor do they constitute an offer by Enron Japan Corp. or any parent or affiliate thereof.  The validity, effectiveness and enforceability of any transactions described herein are subject to further review and approval of  Enron Japan Corp.’s Board of Directors, execution of definitive agreements containing all appropriate provisions, including those relating to credit, limitation of damages, remedies and Enron Japan Corp.’s satisfaction as to all economic, regulatory, tax, legal and other matters</a:t>
            </a:r>
            <a:r>
              <a:rPr b="0" i="1"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rot="10800000">
            <a:off x="4881600" y="1066320"/>
            <a:ext cx="985680" cy="4800600"/>
          </a:xfrm>
          <a:prstGeom prst="leftArrow">
            <a:avLst>
              <a:gd name="adj1" fmla="val 48685"/>
              <a:gd name="adj2" fmla="val 55310"/>
            </a:avLst>
          </a:prstGeom>
          <a:gradFill rotWithShape="0">
            <a:gsLst>
              <a:gs pos="0">
                <a:srgbClr val="3399ff"/>
              </a:gs>
              <a:gs pos="100000">
                <a:srgbClr val="fefe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1798560" y="1219320"/>
            <a:ext cx="3382920" cy="4224240"/>
          </a:xfrm>
          <a:prstGeom prst="rect">
            <a:avLst/>
          </a:prstGeom>
          <a:noFill/>
          <a:ln w="0">
            <a:noFill/>
          </a:ln>
        </p:spPr>
        <p:style>
          <a:lnRef idx="0"/>
          <a:fillRef idx="0"/>
          <a:effectRef idx="0"/>
          <a:fontRef idx="minor"/>
        </p:style>
        <p:txBody>
          <a:bodyPr lIns="90000" rIns="90000" tIns="46800" bIns="46800" anchor="t">
            <a:normAutofit fontScale="85000" lnSpcReduction="19999"/>
          </a:bodyPr>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Not a “zero sum game”</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Net benefits created</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Better solutions to    transition issues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Cost savings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reliability</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product choice</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capital</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risk to those best able to manage</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Environmental benefits</a:t>
            </a:r>
            <a:endParaRPr b="0" lang="en-US" sz="1600" strike="noStrike" u="none">
              <a:solidFill>
                <a:srgbClr val="000000"/>
              </a:solidFill>
              <a:effectLst/>
              <a:uFillTx/>
              <a:latin typeface="Times New Roman"/>
            </a:endParaRPr>
          </a:p>
        </p:txBody>
      </p:sp>
      <p:sp>
        <p:nvSpPr>
          <p:cNvPr id="119" name=""/>
          <p:cNvSpPr/>
          <p:nvPr/>
        </p:nvSpPr>
        <p:spPr>
          <a:xfrm>
            <a:off x="6161040" y="2324160"/>
            <a:ext cx="2982960" cy="224784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Improved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speed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flexibility</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solutions</a:t>
            </a:r>
            <a:endParaRPr b="0" lang="en-US" sz="1600" strike="noStrike" u="none">
              <a:solidFill>
                <a:srgbClr val="000000"/>
              </a:solidFill>
              <a:effectLst/>
              <a:uFillTx/>
              <a:latin typeface="Times New Roman"/>
            </a:endParaRPr>
          </a:p>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to problems in the market</a:t>
            </a:r>
            <a:endParaRPr b="0" lang="en-US" sz="1600" strike="noStrike" u="none">
              <a:solidFill>
                <a:srgbClr val="000000"/>
              </a:solidFill>
              <a:effectLst/>
              <a:uFillTx/>
              <a:latin typeface="Times New Roman"/>
            </a:endParaRPr>
          </a:p>
        </p:txBody>
      </p:sp>
      <p:sp>
        <p:nvSpPr>
          <p:cNvPr id="120" name=""/>
          <p:cNvSpPr/>
          <p:nvPr/>
        </p:nvSpPr>
        <p:spPr>
          <a:xfrm>
            <a:off x="2057400" y="187956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2057400" y="2362320"/>
            <a:ext cx="228600" cy="12600"/>
          </a:xfrm>
          <a:prstGeom prst="line">
            <a:avLst/>
          </a:prstGeom>
          <a:ln w="19080">
            <a:solidFill>
              <a:srgbClr val="000000"/>
            </a:solidFill>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22" name="PlaceHolder 1"/>
          <p:cNvSpPr>
            <a:spLocks noGrp="1"/>
          </p:cNvSpPr>
          <p:nvPr>
            <p:ph type="title"/>
          </p:nvPr>
        </p:nvSpPr>
        <p:spPr>
          <a:xfrm>
            <a:off x="1447920" y="380880"/>
            <a:ext cx="769608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of Liberalization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1447920" y="368280"/>
            <a:ext cx="7696080" cy="851040"/>
          </a:xfrm>
          <a:prstGeom prst="rect">
            <a:avLst/>
          </a:prstGeom>
          <a:solidFill>
            <a:srgbClr val="ffffff"/>
          </a:solidFill>
          <a:ln w="0">
            <a:noFill/>
          </a:ln>
        </p:spPr>
        <p:txBody>
          <a:bodyPr lIns="90000" rIns="90000" tIns="46800" bIns="46800" anchor="t">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br>
              <a:rPr sz="2800"/>
            </a:br>
            <a:r>
              <a:rPr b="0" lang="en-US" sz="2000" strike="noStrike" u="none">
                <a:solidFill>
                  <a:srgbClr val="003399"/>
                </a:solidFill>
                <a:effectLst/>
                <a:uFillTx/>
                <a:latin typeface="Verdana"/>
              </a:rPr>
              <a:t>Price Decrease from Deregulation in Five U.S. Industries</a:t>
            </a:r>
            <a:endParaRPr b="0" lang="en-US" sz="2000" strike="noStrike" u="none">
              <a:solidFill>
                <a:srgbClr val="000000"/>
              </a:solidFill>
              <a:effectLst/>
              <a:uFillTx/>
              <a:latin typeface="Times New Roman"/>
            </a:endParaRPr>
          </a:p>
        </p:txBody>
      </p:sp>
      <p:sp>
        <p:nvSpPr>
          <p:cNvPr id="124" name="PlaceHolder 2"/>
          <p:cNvSpPr>
            <a:spLocks noGrp="1"/>
          </p:cNvSpPr>
          <p:nvPr>
            <p:ph/>
          </p:nvPr>
        </p:nvSpPr>
        <p:spPr>
          <a:xfrm>
            <a:off x="1447920" y="6324120"/>
            <a:ext cx="3047760" cy="304920"/>
          </a:xfrm>
          <a:prstGeom prst="rect">
            <a:avLst/>
          </a:prstGeom>
          <a:solidFill>
            <a:srgbClr val="ffffff"/>
          </a:solidFill>
          <a:ln w="0">
            <a:noFill/>
          </a:ln>
        </p:spPr>
        <p:txBody>
          <a:bodyPr lIns="90000" rIns="90000" tIns="46800" bIns="46800" anchor="t">
            <a:normAutofit/>
          </a:bodyPr>
          <a:p>
            <a:pPr marL="343080" indent="-34308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Brookings Institution/George Mason University</a:t>
            </a:r>
            <a:endParaRPr b="0" lang="en-US" sz="1000" strike="noStrike" u="none">
              <a:solidFill>
                <a:srgbClr val="000000"/>
              </a:solidFill>
              <a:effectLst/>
              <a:uFillTx/>
              <a:latin typeface="Times New Roman"/>
            </a:endParaRPr>
          </a:p>
        </p:txBody>
      </p:sp>
      <p:grpSp>
        <p:nvGrpSpPr>
          <p:cNvPr id="125" name=""/>
          <p:cNvGrpSpPr/>
          <p:nvPr/>
        </p:nvGrpSpPr>
        <p:grpSpPr>
          <a:xfrm>
            <a:off x="1600200" y="1085760"/>
            <a:ext cx="7375680" cy="5010120"/>
            <a:chOff x="1600200" y="1085760"/>
            <a:chExt cx="7375680" cy="5010120"/>
          </a:xfrm>
        </p:grpSpPr>
        <p:sp>
          <p:nvSpPr>
            <p:cNvPr id="126" name=""/>
            <p:cNvSpPr/>
            <p:nvPr/>
          </p:nvSpPr>
          <p:spPr>
            <a:xfrm>
              <a:off x="1944720" y="5454720"/>
              <a:ext cx="6037200" cy="65160"/>
            </a:xfrm>
            <a:custGeom>
              <a:avLst/>
              <a:gdLst/>
              <a:ahLst/>
              <a:rect l="l" t="t" r="r" b="b"/>
              <a:pathLst>
                <a:path w="3803" h="41">
                  <a:moveTo>
                    <a:pt x="0" y="41"/>
                  </a:moveTo>
                  <a:lnTo>
                    <a:pt x="59" y="0"/>
                  </a:lnTo>
                  <a:lnTo>
                    <a:pt x="3803" y="0"/>
                  </a:lnTo>
                  <a:lnTo>
                    <a:pt x="3744" y="41"/>
                  </a:lnTo>
                  <a:lnTo>
                    <a:pt x="0" y="41"/>
                  </a:lnTo>
                  <a:close/>
                </a:path>
              </a:pathLst>
            </a:custGeom>
            <a:solidFill>
              <a:srgbClr val="80808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7"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2038320" y="1528920"/>
              <a:ext cx="5943600" cy="392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1944720" y="5454720"/>
              <a:ext cx="6037200" cy="65160"/>
            </a:xfrm>
            <a:custGeom>
              <a:avLst/>
              <a:gdLst/>
              <a:ahLst/>
              <a:rect l="l" t="t" r="r" b="b"/>
              <a:pathLst>
                <a:path w="3803" h="41">
                  <a:moveTo>
                    <a:pt x="3803" y="0"/>
                  </a:moveTo>
                  <a:lnTo>
                    <a:pt x="3744" y="41"/>
                  </a:lnTo>
                  <a:lnTo>
                    <a:pt x="0" y="41"/>
                  </a:lnTo>
                  <a:lnTo>
                    <a:pt x="59" y="0"/>
                  </a:lnTo>
                  <a:lnTo>
                    <a:pt x="3803" y="0"/>
                  </a:lnTo>
                  <a:close/>
                </a:path>
              </a:pathLst>
            </a:custGeom>
            <a:noFill/>
            <a:ln w="792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0"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2038320" y="1528920"/>
              <a:ext cx="5943600" cy="3925800"/>
            </a:xfrm>
            <a:prstGeom prst="rect">
              <a:avLst/>
            </a:prstGeom>
            <a:no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139840" y="54547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3" name=""/>
            <p:cNvSpPr/>
            <p:nvPr/>
          </p:nvSpPr>
          <p:spPr>
            <a:xfrm>
              <a:off x="2670120" y="4672080"/>
              <a:ext cx="93600" cy="847800"/>
            </a:xfrm>
            <a:custGeom>
              <a:avLst/>
              <a:gdLst/>
              <a:ahLst/>
              <a:rect l="l" t="t" r="r" b="b"/>
              <a:pathLst>
                <a:path w="59" h="534">
                  <a:moveTo>
                    <a:pt x="0" y="534"/>
                  </a:moveTo>
                  <a:lnTo>
                    <a:pt x="0" y="40"/>
                  </a:lnTo>
                  <a:lnTo>
                    <a:pt x="59" y="0"/>
                  </a:lnTo>
                  <a:lnTo>
                    <a:pt x="59" y="493"/>
                  </a:lnTo>
                  <a:lnTo>
                    <a:pt x="0" y="534"/>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2409840" y="4735440"/>
              <a:ext cx="260280" cy="7844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2409840" y="4672080"/>
              <a:ext cx="353880" cy="63360"/>
            </a:xfrm>
            <a:custGeom>
              <a:avLst/>
              <a:gdLst/>
              <a:ahLst/>
              <a:rect l="l" t="t" r="r" b="b"/>
              <a:pathLst>
                <a:path w="223" h="40">
                  <a:moveTo>
                    <a:pt x="164" y="40"/>
                  </a:moveTo>
                  <a:lnTo>
                    <a:pt x="223" y="0"/>
                  </a:lnTo>
                  <a:lnTo>
                    <a:pt x="53"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6" name=""/>
            <p:cNvSpPr/>
            <p:nvPr/>
          </p:nvSpPr>
          <p:spPr>
            <a:xfrm>
              <a:off x="2932200" y="2151000"/>
              <a:ext cx="92160" cy="3368880"/>
            </a:xfrm>
            <a:custGeom>
              <a:avLst/>
              <a:gdLst/>
              <a:ahLst/>
              <a:rect l="l" t="t" r="r" b="b"/>
              <a:pathLst>
                <a:path w="58" h="2122">
                  <a:moveTo>
                    <a:pt x="0" y="2122"/>
                  </a:moveTo>
                  <a:lnTo>
                    <a:pt x="0" y="46"/>
                  </a:lnTo>
                  <a:lnTo>
                    <a:pt x="58" y="0"/>
                  </a:lnTo>
                  <a:lnTo>
                    <a:pt x="58"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267012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2670120" y="2151000"/>
              <a:ext cx="354240" cy="73080"/>
            </a:xfrm>
            <a:custGeom>
              <a:avLst/>
              <a:gdLst/>
              <a:ahLst/>
              <a:rect l="l" t="t" r="r" b="b"/>
              <a:pathLst>
                <a:path w="223" h="46">
                  <a:moveTo>
                    <a:pt x="165" y="46"/>
                  </a:moveTo>
                  <a:lnTo>
                    <a:pt x="223" y="0"/>
                  </a:lnTo>
                  <a:lnTo>
                    <a:pt x="59"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39" name=""/>
            <p:cNvSpPr/>
            <p:nvPr/>
          </p:nvSpPr>
          <p:spPr>
            <a:xfrm>
              <a:off x="3597480" y="5140440"/>
              <a:ext cx="93600" cy="379440"/>
            </a:xfrm>
            <a:custGeom>
              <a:avLst/>
              <a:gdLst/>
              <a:ahLst/>
              <a:rect l="l" t="t" r="r" b="b"/>
              <a:pathLst>
                <a:path w="59" h="239">
                  <a:moveTo>
                    <a:pt x="0" y="239"/>
                  </a:moveTo>
                  <a:lnTo>
                    <a:pt x="0" y="46"/>
                  </a:lnTo>
                  <a:lnTo>
                    <a:pt x="59" y="0"/>
                  </a:lnTo>
                  <a:lnTo>
                    <a:pt x="59" y="198"/>
                  </a:lnTo>
                  <a:lnTo>
                    <a:pt x="0" y="239"/>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3327480" y="5213520"/>
              <a:ext cx="270000" cy="306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3327480" y="5140440"/>
              <a:ext cx="363600" cy="73080"/>
            </a:xfrm>
            <a:custGeom>
              <a:avLst/>
              <a:gdLst/>
              <a:ahLst/>
              <a:rect l="l" t="t" r="r" b="b"/>
              <a:pathLst>
                <a:path w="229" h="46">
                  <a:moveTo>
                    <a:pt x="170" y="46"/>
                  </a:moveTo>
                  <a:lnTo>
                    <a:pt x="229" y="0"/>
                  </a:lnTo>
                  <a:lnTo>
                    <a:pt x="59" y="0"/>
                  </a:lnTo>
                  <a:lnTo>
                    <a:pt x="0" y="46"/>
                  </a:lnTo>
                  <a:lnTo>
                    <a:pt x="170" y="46"/>
                  </a:lnTo>
                  <a:close/>
                </a:path>
              </a:pathLst>
            </a:custGeom>
            <a:solidFill>
              <a:srgbClr val="bf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2" name=""/>
            <p:cNvSpPr/>
            <p:nvPr/>
          </p:nvSpPr>
          <p:spPr>
            <a:xfrm>
              <a:off x="3859200" y="3887640"/>
              <a:ext cx="92160" cy="1632240"/>
            </a:xfrm>
            <a:custGeom>
              <a:avLst/>
              <a:gdLst/>
              <a:ahLst/>
              <a:rect l="l" t="t" r="r" b="b"/>
              <a:pathLst>
                <a:path w="58" h="1028">
                  <a:moveTo>
                    <a:pt x="0" y="1028"/>
                  </a:moveTo>
                  <a:lnTo>
                    <a:pt x="0" y="41"/>
                  </a:lnTo>
                  <a:lnTo>
                    <a:pt x="58" y="0"/>
                  </a:lnTo>
                  <a:lnTo>
                    <a:pt x="58" y="987"/>
                  </a:lnTo>
                  <a:lnTo>
                    <a:pt x="0" y="1028"/>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3597480" y="3952800"/>
              <a:ext cx="261720" cy="156708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597480" y="3887640"/>
              <a:ext cx="353880" cy="65160"/>
            </a:xfrm>
            <a:custGeom>
              <a:avLst/>
              <a:gdLst/>
              <a:ahLst/>
              <a:rect l="l" t="t" r="r" b="b"/>
              <a:pathLst>
                <a:path w="223" h="41">
                  <a:moveTo>
                    <a:pt x="165" y="41"/>
                  </a:moveTo>
                  <a:lnTo>
                    <a:pt x="223" y="0"/>
                  </a:lnTo>
                  <a:lnTo>
                    <a:pt x="59"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5" name=""/>
            <p:cNvSpPr/>
            <p:nvPr/>
          </p:nvSpPr>
          <p:spPr>
            <a:xfrm>
              <a:off x="4129200" y="1996920"/>
              <a:ext cx="84240" cy="3522960"/>
            </a:xfrm>
            <a:custGeom>
              <a:avLst/>
              <a:gdLst/>
              <a:ahLst/>
              <a:rect l="l" t="t" r="r" b="b"/>
              <a:pathLst>
                <a:path w="53" h="2219">
                  <a:moveTo>
                    <a:pt x="0" y="2219"/>
                  </a:moveTo>
                  <a:lnTo>
                    <a:pt x="0" y="41"/>
                  </a:lnTo>
                  <a:lnTo>
                    <a:pt x="53" y="0"/>
                  </a:lnTo>
                  <a:lnTo>
                    <a:pt x="53"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859200" y="2062080"/>
              <a:ext cx="27000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3859200" y="19969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8" name=""/>
            <p:cNvSpPr/>
            <p:nvPr/>
          </p:nvSpPr>
          <p:spPr>
            <a:xfrm>
              <a:off x="4786200" y="4437000"/>
              <a:ext cx="92160" cy="1082880"/>
            </a:xfrm>
            <a:custGeom>
              <a:avLst/>
              <a:gdLst/>
              <a:ahLst/>
              <a:rect l="l" t="t" r="r" b="b"/>
              <a:pathLst>
                <a:path w="58" h="682">
                  <a:moveTo>
                    <a:pt x="0" y="682"/>
                  </a:moveTo>
                  <a:lnTo>
                    <a:pt x="0" y="41"/>
                  </a:lnTo>
                  <a:lnTo>
                    <a:pt x="58" y="0"/>
                  </a:lnTo>
                  <a:lnTo>
                    <a:pt x="58" y="641"/>
                  </a:lnTo>
                  <a:lnTo>
                    <a:pt x="0" y="682"/>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4524480" y="4502160"/>
              <a:ext cx="261720" cy="1017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4524480" y="4437000"/>
              <a:ext cx="353880" cy="65160"/>
            </a:xfrm>
            <a:custGeom>
              <a:avLst/>
              <a:gdLst/>
              <a:ahLst/>
              <a:rect l="l" t="t" r="r" b="b"/>
              <a:pathLst>
                <a:path w="223" h="41">
                  <a:moveTo>
                    <a:pt x="165" y="41"/>
                  </a:moveTo>
                  <a:lnTo>
                    <a:pt x="223" y="0"/>
                  </a:lnTo>
                  <a:lnTo>
                    <a:pt x="54" y="0"/>
                  </a:lnTo>
                  <a:lnTo>
                    <a:pt x="0" y="41"/>
                  </a:lnTo>
                  <a:lnTo>
                    <a:pt x="165"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1" name=""/>
            <p:cNvSpPr/>
            <p:nvPr/>
          </p:nvSpPr>
          <p:spPr>
            <a:xfrm>
              <a:off x="5048280" y="4518000"/>
              <a:ext cx="92160" cy="1001880"/>
            </a:xfrm>
            <a:custGeom>
              <a:avLst/>
              <a:gdLst/>
              <a:ahLst/>
              <a:rect l="l" t="t" r="r" b="b"/>
              <a:pathLst>
                <a:path w="58" h="631">
                  <a:moveTo>
                    <a:pt x="0" y="631"/>
                  </a:moveTo>
                  <a:lnTo>
                    <a:pt x="0" y="41"/>
                  </a:lnTo>
                  <a:lnTo>
                    <a:pt x="58" y="0"/>
                  </a:lnTo>
                  <a:lnTo>
                    <a:pt x="58" y="590"/>
                  </a:lnTo>
                  <a:lnTo>
                    <a:pt x="0" y="631"/>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4786200" y="4583160"/>
              <a:ext cx="262080" cy="93672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786200" y="4518000"/>
              <a:ext cx="354240" cy="65160"/>
            </a:xfrm>
            <a:custGeom>
              <a:avLst/>
              <a:gdLst/>
              <a:ahLst/>
              <a:rect l="l" t="t" r="r" b="b"/>
              <a:pathLst>
                <a:path w="223" h="41">
                  <a:moveTo>
                    <a:pt x="165" y="41"/>
                  </a:moveTo>
                  <a:lnTo>
                    <a:pt x="223" y="0"/>
                  </a:lnTo>
                  <a:lnTo>
                    <a:pt x="58"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4" name=""/>
            <p:cNvSpPr/>
            <p:nvPr/>
          </p:nvSpPr>
          <p:spPr>
            <a:xfrm>
              <a:off x="5318280" y="3176640"/>
              <a:ext cx="83880" cy="2343240"/>
            </a:xfrm>
            <a:custGeom>
              <a:avLst/>
              <a:gdLst/>
              <a:ahLst/>
              <a:rect l="l" t="t" r="r" b="b"/>
              <a:pathLst>
                <a:path w="53" h="1476">
                  <a:moveTo>
                    <a:pt x="0" y="1476"/>
                  </a:moveTo>
                  <a:lnTo>
                    <a:pt x="0" y="41"/>
                  </a:lnTo>
                  <a:lnTo>
                    <a:pt x="53" y="0"/>
                  </a:lnTo>
                  <a:lnTo>
                    <a:pt x="53" y="1435"/>
                  </a:lnTo>
                  <a:lnTo>
                    <a:pt x="0" y="1476"/>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5048280" y="3241800"/>
              <a:ext cx="270000" cy="22780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5048280" y="3176640"/>
              <a:ext cx="35388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7" name=""/>
            <p:cNvSpPr/>
            <p:nvPr/>
          </p:nvSpPr>
          <p:spPr>
            <a:xfrm>
              <a:off x="5975280" y="4591080"/>
              <a:ext cx="92160" cy="928800"/>
            </a:xfrm>
            <a:custGeom>
              <a:avLst/>
              <a:gdLst/>
              <a:ahLst/>
              <a:rect l="l" t="t" r="r" b="b"/>
              <a:pathLst>
                <a:path w="58" h="585">
                  <a:moveTo>
                    <a:pt x="0" y="585"/>
                  </a:moveTo>
                  <a:lnTo>
                    <a:pt x="0" y="40"/>
                  </a:lnTo>
                  <a:lnTo>
                    <a:pt x="58" y="0"/>
                  </a:lnTo>
                  <a:lnTo>
                    <a:pt x="58" y="544"/>
                  </a:lnTo>
                  <a:lnTo>
                    <a:pt x="0" y="585"/>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5713560" y="4654440"/>
              <a:ext cx="261720" cy="865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5713560" y="4591080"/>
              <a:ext cx="353880" cy="63360"/>
            </a:xfrm>
            <a:custGeom>
              <a:avLst/>
              <a:gdLst/>
              <a:ahLst/>
              <a:rect l="l" t="t" r="r" b="b"/>
              <a:pathLst>
                <a:path w="223" h="40">
                  <a:moveTo>
                    <a:pt x="165" y="40"/>
                  </a:moveTo>
                  <a:lnTo>
                    <a:pt x="223" y="0"/>
                  </a:lnTo>
                  <a:lnTo>
                    <a:pt x="53" y="0"/>
                  </a:lnTo>
                  <a:lnTo>
                    <a:pt x="0" y="40"/>
                  </a:lnTo>
                  <a:lnTo>
                    <a:pt x="165" y="40"/>
                  </a:lnTo>
                  <a:close/>
                </a:path>
              </a:pathLst>
            </a:custGeom>
            <a:solidFill>
              <a:srgbClr val="bf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0" name=""/>
            <p:cNvSpPr/>
            <p:nvPr/>
          </p:nvSpPr>
          <p:spPr>
            <a:xfrm>
              <a:off x="6235920" y="2943360"/>
              <a:ext cx="93600" cy="2576520"/>
            </a:xfrm>
            <a:custGeom>
              <a:avLst/>
              <a:gdLst/>
              <a:ahLst/>
              <a:rect l="l" t="t" r="r" b="b"/>
              <a:pathLst>
                <a:path w="59" h="1623">
                  <a:moveTo>
                    <a:pt x="0" y="1623"/>
                  </a:moveTo>
                  <a:lnTo>
                    <a:pt x="0" y="40"/>
                  </a:lnTo>
                  <a:lnTo>
                    <a:pt x="59" y="0"/>
                  </a:lnTo>
                  <a:lnTo>
                    <a:pt x="59" y="1582"/>
                  </a:lnTo>
                  <a:lnTo>
                    <a:pt x="0" y="1623"/>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5975280" y="3006720"/>
              <a:ext cx="260640" cy="25131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5975280" y="2943360"/>
              <a:ext cx="354240" cy="63360"/>
            </a:xfrm>
            <a:custGeom>
              <a:avLst/>
              <a:gdLst/>
              <a:ahLst/>
              <a:rect l="l" t="t" r="r" b="b"/>
              <a:pathLst>
                <a:path w="223" h="40">
                  <a:moveTo>
                    <a:pt x="164" y="40"/>
                  </a:moveTo>
                  <a:lnTo>
                    <a:pt x="223" y="0"/>
                  </a:lnTo>
                  <a:lnTo>
                    <a:pt x="58"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3" name=""/>
            <p:cNvSpPr/>
            <p:nvPr/>
          </p:nvSpPr>
          <p:spPr>
            <a:xfrm>
              <a:off x="6505560" y="1996920"/>
              <a:ext cx="93600" cy="3522960"/>
            </a:xfrm>
            <a:custGeom>
              <a:avLst/>
              <a:gdLst/>
              <a:ahLst/>
              <a:rect l="l" t="t" r="r" b="b"/>
              <a:pathLst>
                <a:path w="59" h="2219">
                  <a:moveTo>
                    <a:pt x="0" y="2219"/>
                  </a:moveTo>
                  <a:lnTo>
                    <a:pt x="0" y="41"/>
                  </a:lnTo>
                  <a:lnTo>
                    <a:pt x="59" y="0"/>
                  </a:lnTo>
                  <a:lnTo>
                    <a:pt x="59"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6235920" y="2062080"/>
              <a:ext cx="26964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6235920" y="1996920"/>
              <a:ext cx="363240" cy="65160"/>
            </a:xfrm>
            <a:custGeom>
              <a:avLst/>
              <a:gdLst/>
              <a:ahLst/>
              <a:rect l="l" t="t" r="r" b="b"/>
              <a:pathLst>
                <a:path w="229" h="41">
                  <a:moveTo>
                    <a:pt x="170" y="41"/>
                  </a:moveTo>
                  <a:lnTo>
                    <a:pt x="229" y="0"/>
                  </a:lnTo>
                  <a:lnTo>
                    <a:pt x="59"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66" name=""/>
            <p:cNvSpPr/>
            <p:nvPr/>
          </p:nvSpPr>
          <p:spPr>
            <a:xfrm>
              <a:off x="7164360" y="3573360"/>
              <a:ext cx="92160" cy="1946520"/>
            </a:xfrm>
            <a:custGeom>
              <a:avLst/>
              <a:gdLst/>
              <a:ahLst/>
              <a:rect l="l" t="t" r="r" b="b"/>
              <a:pathLst>
                <a:path w="58" h="1226">
                  <a:moveTo>
                    <a:pt x="0" y="1226"/>
                  </a:moveTo>
                  <a:lnTo>
                    <a:pt x="0" y="40"/>
                  </a:lnTo>
                  <a:lnTo>
                    <a:pt x="58" y="0"/>
                  </a:lnTo>
                  <a:lnTo>
                    <a:pt x="58" y="1185"/>
                  </a:lnTo>
                  <a:lnTo>
                    <a:pt x="0" y="1226"/>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6902640" y="3637080"/>
              <a:ext cx="261720" cy="1882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902640" y="3573360"/>
              <a:ext cx="353880" cy="63720"/>
            </a:xfrm>
            <a:custGeom>
              <a:avLst/>
              <a:gdLst/>
              <a:ahLst/>
              <a:rect l="l" t="t" r="r" b="b"/>
              <a:pathLst>
                <a:path w="223" h="40">
                  <a:moveTo>
                    <a:pt x="165" y="40"/>
                  </a:moveTo>
                  <a:lnTo>
                    <a:pt x="223" y="0"/>
                  </a:lnTo>
                  <a:lnTo>
                    <a:pt x="58" y="0"/>
                  </a:lnTo>
                  <a:lnTo>
                    <a:pt x="0" y="40"/>
                  </a:lnTo>
                  <a:lnTo>
                    <a:pt x="165" y="40"/>
                  </a:lnTo>
                  <a:close/>
                </a:path>
              </a:pathLst>
            </a:custGeom>
            <a:solidFill>
              <a:srgbClr val="bf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69" name=""/>
            <p:cNvSpPr/>
            <p:nvPr/>
          </p:nvSpPr>
          <p:spPr>
            <a:xfrm>
              <a:off x="7432560" y="2781360"/>
              <a:ext cx="86040" cy="2738520"/>
            </a:xfrm>
            <a:custGeom>
              <a:avLst/>
              <a:gdLst/>
              <a:ahLst/>
              <a:rect l="l" t="t" r="r" b="b"/>
              <a:pathLst>
                <a:path w="54" h="1725">
                  <a:moveTo>
                    <a:pt x="0" y="1725"/>
                  </a:moveTo>
                  <a:lnTo>
                    <a:pt x="0" y="41"/>
                  </a:lnTo>
                  <a:lnTo>
                    <a:pt x="54" y="0"/>
                  </a:lnTo>
                  <a:lnTo>
                    <a:pt x="54" y="1684"/>
                  </a:lnTo>
                  <a:lnTo>
                    <a:pt x="0" y="1725"/>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7164360" y="2846520"/>
              <a:ext cx="268200" cy="26733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7164360" y="2781360"/>
              <a:ext cx="354240" cy="65160"/>
            </a:xfrm>
            <a:custGeom>
              <a:avLst/>
              <a:gdLst/>
              <a:ahLst/>
              <a:rect l="l" t="t" r="r" b="b"/>
              <a:pathLst>
                <a:path w="223" h="41">
                  <a:moveTo>
                    <a:pt x="169" y="41"/>
                  </a:moveTo>
                  <a:lnTo>
                    <a:pt x="223" y="0"/>
                  </a:lnTo>
                  <a:lnTo>
                    <a:pt x="58" y="0"/>
                  </a:lnTo>
                  <a:lnTo>
                    <a:pt x="0" y="41"/>
                  </a:lnTo>
                  <a:lnTo>
                    <a:pt x="169"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72" name=""/>
            <p:cNvSpPr/>
            <p:nvPr/>
          </p:nvSpPr>
          <p:spPr>
            <a:xfrm>
              <a:off x="7694640" y="2151000"/>
              <a:ext cx="93600" cy="3368880"/>
            </a:xfrm>
            <a:custGeom>
              <a:avLst/>
              <a:gdLst/>
              <a:ahLst/>
              <a:rect l="l" t="t" r="r" b="b"/>
              <a:pathLst>
                <a:path w="59" h="2122">
                  <a:moveTo>
                    <a:pt x="0" y="2122"/>
                  </a:moveTo>
                  <a:lnTo>
                    <a:pt x="0" y="46"/>
                  </a:lnTo>
                  <a:lnTo>
                    <a:pt x="59" y="0"/>
                  </a:lnTo>
                  <a:lnTo>
                    <a:pt x="59"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743256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7432560" y="2151000"/>
              <a:ext cx="355680" cy="73080"/>
            </a:xfrm>
            <a:custGeom>
              <a:avLst/>
              <a:gdLst/>
              <a:ahLst/>
              <a:rect l="l" t="t" r="r" b="b"/>
              <a:pathLst>
                <a:path w="224" h="46">
                  <a:moveTo>
                    <a:pt x="165" y="46"/>
                  </a:moveTo>
                  <a:lnTo>
                    <a:pt x="224" y="0"/>
                  </a:lnTo>
                  <a:lnTo>
                    <a:pt x="54"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75" name=""/>
            <p:cNvSpPr/>
            <p:nvPr/>
          </p:nvSpPr>
          <p:spPr>
            <a:xfrm flipV="1">
              <a:off x="1944720" y="1593720"/>
              <a:ext cx="1440" cy="39261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flipH="1">
              <a:off x="1885680" y="551988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7" name=""/>
            <p:cNvSpPr/>
            <p:nvPr/>
          </p:nvSpPr>
          <p:spPr>
            <a:xfrm flipH="1">
              <a:off x="1885680" y="473544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1885680" y="395280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9" name=""/>
            <p:cNvSpPr/>
            <p:nvPr/>
          </p:nvSpPr>
          <p:spPr>
            <a:xfrm flipH="1">
              <a:off x="1885680" y="316080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flipH="1">
              <a:off x="1885680" y="237636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1" name=""/>
            <p:cNvSpPr/>
            <p:nvPr/>
          </p:nvSpPr>
          <p:spPr>
            <a:xfrm flipH="1">
              <a:off x="1885680" y="159372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2" name=""/>
            <p:cNvSpPr/>
            <p:nvPr/>
          </p:nvSpPr>
          <p:spPr>
            <a:xfrm>
              <a:off x="1767960" y="54309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83" name=""/>
            <p:cNvSpPr/>
            <p:nvPr/>
          </p:nvSpPr>
          <p:spPr>
            <a:xfrm>
              <a:off x="1675440" y="46465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84" name=""/>
            <p:cNvSpPr/>
            <p:nvPr/>
          </p:nvSpPr>
          <p:spPr>
            <a:xfrm>
              <a:off x="1675440" y="3863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85" name=""/>
            <p:cNvSpPr/>
            <p:nvPr/>
          </p:nvSpPr>
          <p:spPr>
            <a:xfrm>
              <a:off x="1675440" y="3071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86" name=""/>
            <p:cNvSpPr/>
            <p:nvPr/>
          </p:nvSpPr>
          <p:spPr>
            <a:xfrm>
              <a:off x="1675440" y="22874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87" name=""/>
            <p:cNvSpPr/>
            <p:nvPr/>
          </p:nvSpPr>
          <p:spPr>
            <a:xfrm>
              <a:off x="1675440" y="1504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88" name=""/>
            <p:cNvSpPr/>
            <p:nvPr/>
          </p:nvSpPr>
          <p:spPr>
            <a:xfrm>
              <a:off x="1944720" y="5519880"/>
              <a:ext cx="59436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 name=""/>
            <p:cNvSpPr/>
            <p:nvPr/>
          </p:nvSpPr>
          <p:spPr>
            <a:xfrm>
              <a:off x="19447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0" name=""/>
            <p:cNvSpPr/>
            <p:nvPr/>
          </p:nvSpPr>
          <p:spPr>
            <a:xfrm>
              <a:off x="313380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1" name=""/>
            <p:cNvSpPr/>
            <p:nvPr/>
          </p:nvSpPr>
          <p:spPr>
            <a:xfrm>
              <a:off x="432288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2" name=""/>
            <p:cNvSpPr/>
            <p:nvPr/>
          </p:nvSpPr>
          <p:spPr>
            <a:xfrm>
              <a:off x="551196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3" name=""/>
            <p:cNvSpPr/>
            <p:nvPr/>
          </p:nvSpPr>
          <p:spPr>
            <a:xfrm>
              <a:off x="6699240" y="5519880"/>
              <a:ext cx="180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4" name=""/>
            <p:cNvSpPr/>
            <p:nvPr/>
          </p:nvSpPr>
          <p:spPr>
            <a:xfrm>
              <a:off x="78883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grpSp>
          <p:nvGrpSpPr>
            <p:cNvPr id="195" name=""/>
            <p:cNvGrpSpPr/>
            <p:nvPr/>
          </p:nvGrpSpPr>
          <p:grpSpPr>
            <a:xfrm>
              <a:off x="8074080" y="3156120"/>
              <a:ext cx="901800" cy="653760"/>
              <a:chOff x="8074080" y="3156120"/>
              <a:chExt cx="901800" cy="653760"/>
            </a:xfrm>
          </p:grpSpPr>
          <p:sp>
            <p:nvSpPr>
              <p:cNvPr id="196" name=""/>
              <p:cNvSpPr/>
              <p:nvPr/>
            </p:nvSpPr>
            <p:spPr>
              <a:xfrm>
                <a:off x="8074080" y="3156120"/>
                <a:ext cx="901800" cy="653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8124840" y="3237120"/>
                <a:ext cx="101520" cy="96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8267760" y="318780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2 years</a:t>
                </a:r>
                <a:endParaRPr b="0" lang="en-US" sz="1200" strike="noStrike" u="none">
                  <a:solidFill>
                    <a:srgbClr val="000000"/>
                  </a:solidFill>
                  <a:effectLst/>
                  <a:uFillTx/>
                  <a:latin typeface="Times New Roman"/>
                </a:endParaRPr>
              </a:p>
            </p:txBody>
          </p:sp>
          <p:sp>
            <p:nvSpPr>
              <p:cNvPr id="199" name=""/>
              <p:cNvSpPr/>
              <p:nvPr/>
            </p:nvSpPr>
            <p:spPr>
              <a:xfrm>
                <a:off x="8124840" y="3454560"/>
                <a:ext cx="101520" cy="968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8267760" y="340524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5 years</a:t>
                </a:r>
                <a:endParaRPr b="0" lang="en-US" sz="1200" strike="noStrike" u="none">
                  <a:solidFill>
                    <a:srgbClr val="000000"/>
                  </a:solidFill>
                  <a:effectLst/>
                  <a:uFillTx/>
                  <a:latin typeface="Times New Roman"/>
                </a:endParaRPr>
              </a:p>
            </p:txBody>
          </p:sp>
          <p:sp>
            <p:nvSpPr>
              <p:cNvPr id="201" name=""/>
              <p:cNvSpPr/>
              <p:nvPr/>
            </p:nvSpPr>
            <p:spPr>
              <a:xfrm>
                <a:off x="8124840" y="3672000"/>
                <a:ext cx="101520" cy="982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8267760" y="3624120"/>
                <a:ext cx="664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10 years</a:t>
                </a:r>
                <a:endParaRPr b="0" lang="en-US" sz="1200" strike="noStrike" u="none">
                  <a:solidFill>
                    <a:srgbClr val="000000"/>
                  </a:solidFill>
                  <a:effectLst/>
                  <a:uFillTx/>
                  <a:latin typeface="Times New Roman"/>
                </a:endParaRPr>
              </a:p>
            </p:txBody>
          </p:sp>
        </p:grpSp>
        <p:sp>
          <p:nvSpPr>
            <p:cNvPr id="203" name=""/>
            <p:cNvSpPr/>
            <p:nvPr/>
          </p:nvSpPr>
          <p:spPr>
            <a:xfrm>
              <a:off x="2003400" y="2379600"/>
              <a:ext cx="6299280" cy="1800"/>
            </a:xfrm>
            <a:prstGeom prst="line">
              <a:avLst/>
            </a:prstGeom>
            <a:ln w="12600">
              <a:solidFill>
                <a:srgbClr val="000000"/>
              </a:solidFill>
              <a:prstDash val="dash"/>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204" name=""/>
            <p:cNvSpPr/>
            <p:nvPr/>
          </p:nvSpPr>
          <p:spPr>
            <a:xfrm>
              <a:off x="8264520" y="2097000"/>
              <a:ext cx="64764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Verdana"/>
                </a:rPr>
                <a:t>40%</a:t>
              </a:r>
              <a:endParaRPr b="0" lang="en-US" sz="1400" strike="noStrike" u="none">
                <a:solidFill>
                  <a:srgbClr val="000000"/>
                </a:solidFill>
                <a:effectLst/>
                <a:uFillTx/>
                <a:latin typeface="Times New Roman"/>
              </a:endParaRPr>
            </a:p>
          </p:txBody>
        </p:sp>
        <p:sp>
          <p:nvSpPr>
            <p:cNvPr id="205" name=""/>
            <p:cNvSpPr/>
            <p:nvPr/>
          </p:nvSpPr>
          <p:spPr>
            <a:xfrm>
              <a:off x="1600200" y="1085760"/>
              <a:ext cx="206208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Percent Decrease</a:t>
              </a:r>
              <a:endParaRPr b="0" lang="en-US" sz="1400" strike="noStrike" u="none">
                <a:solidFill>
                  <a:srgbClr val="000000"/>
                </a:solidFill>
                <a:effectLst/>
                <a:uFillTx/>
                <a:latin typeface="Times New Roman"/>
              </a:endParaRPr>
            </a:p>
          </p:txBody>
        </p:sp>
        <p:sp>
          <p:nvSpPr>
            <p:cNvPr id="206" name=""/>
            <p:cNvSpPr/>
            <p:nvPr/>
          </p:nvSpPr>
          <p:spPr>
            <a:xfrm>
              <a:off x="3197160" y="5508720"/>
              <a:ext cx="11430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Railroads</a:t>
              </a:r>
              <a:endParaRPr b="0" lang="en-US" sz="1400" strike="noStrike" u="none">
                <a:solidFill>
                  <a:srgbClr val="000000"/>
                </a:solidFill>
                <a:effectLst/>
                <a:uFillTx/>
                <a:latin typeface="Times New Roman"/>
              </a:endParaRPr>
            </a:p>
          </p:txBody>
        </p:sp>
        <p:sp>
          <p:nvSpPr>
            <p:cNvPr id="207" name=""/>
            <p:cNvSpPr/>
            <p:nvPr/>
          </p:nvSpPr>
          <p:spPr>
            <a:xfrm>
              <a:off x="2054160" y="5508720"/>
              <a:ext cx="116856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Trucking</a:t>
              </a:r>
              <a:endParaRPr b="0" lang="en-US" sz="1400" strike="noStrike" u="none">
                <a:solidFill>
                  <a:srgbClr val="000000"/>
                </a:solidFill>
                <a:effectLst/>
                <a:uFillTx/>
                <a:latin typeface="Times New Roman"/>
              </a:endParaRPr>
            </a:p>
          </p:txBody>
        </p:sp>
        <p:sp>
          <p:nvSpPr>
            <p:cNvPr id="208" name=""/>
            <p:cNvSpPr/>
            <p:nvPr/>
          </p:nvSpPr>
          <p:spPr>
            <a:xfrm>
              <a:off x="4514760" y="5508720"/>
              <a:ext cx="101448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Airlines</a:t>
              </a:r>
              <a:endParaRPr b="0" lang="en-US" sz="1400" strike="noStrike" u="none">
                <a:solidFill>
                  <a:srgbClr val="000000"/>
                </a:solidFill>
                <a:effectLst/>
                <a:uFillTx/>
                <a:latin typeface="Times New Roman"/>
              </a:endParaRPr>
            </a:p>
          </p:txBody>
        </p:sp>
        <p:sp>
          <p:nvSpPr>
            <p:cNvPr id="209" name=""/>
            <p:cNvSpPr/>
            <p:nvPr/>
          </p:nvSpPr>
          <p:spPr>
            <a:xfrm>
              <a:off x="5470560" y="5675400"/>
              <a:ext cx="1384200" cy="4204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Long Distance</a:t>
              </a:r>
              <a:br>
                <a:rPr sz="1400"/>
              </a:br>
              <a:r>
                <a:rPr b="1" lang="en-US" sz="1400" strike="noStrike" u="none">
                  <a:solidFill>
                    <a:srgbClr val="000000"/>
                  </a:solidFill>
                  <a:effectLst/>
                  <a:uFillTx/>
                  <a:latin typeface="Verdana"/>
                </a:rPr>
                <a:t>Telecom</a:t>
              </a:r>
              <a:endParaRPr b="0" lang="en-US" sz="1400" strike="noStrike" u="none">
                <a:solidFill>
                  <a:srgbClr val="000000"/>
                </a:solidFill>
                <a:effectLst/>
                <a:uFillTx/>
                <a:latin typeface="Times New Roman"/>
              </a:endParaRPr>
            </a:p>
          </p:txBody>
        </p:sp>
        <p:sp>
          <p:nvSpPr>
            <p:cNvPr id="210" name=""/>
            <p:cNvSpPr/>
            <p:nvPr/>
          </p:nvSpPr>
          <p:spPr>
            <a:xfrm>
              <a:off x="6702480" y="5508720"/>
              <a:ext cx="13842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Natural Gas</a:t>
              </a:r>
              <a:endParaRPr b="0" lang="en-US" sz="1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1" name=""/>
          <p:cNvGraphicFramePr/>
          <p:nvPr/>
        </p:nvGraphicFramePr>
        <p:xfrm>
          <a:off x="2133720" y="1295280"/>
          <a:ext cx="6095880" cy="4686480"/>
        </p:xfrm>
        <a:graphic>
          <a:graphicData uri="http://schemas.openxmlformats.org/presentationml/2006/ole">
            <p:oleObj progId="Excel.Sheet.12" r:id="rId1" spid="">
              <p:embed/>
              <p:pic>
                <p:nvPicPr>
                  <p:cNvPr id="212" name="" descr=""/>
                  <p:cNvPicPr/>
                  <p:nvPr/>
                </p:nvPicPr>
                <p:blipFill>
                  <a:blip r:embed="rId2"/>
                  <a:stretch/>
                </p:blipFill>
                <p:spPr>
                  <a:xfrm>
                    <a:off x="2133720" y="1295280"/>
                    <a:ext cx="6095880" cy="4686480"/>
                  </a:xfrm>
                  <a:prstGeom prst="rect">
                    <a:avLst/>
                  </a:prstGeom>
                  <a:noFill/>
                  <a:ln w="0">
                    <a:noFill/>
                  </a:ln>
                </p:spPr>
              </p:pic>
            </p:oleObj>
          </a:graphicData>
        </a:graphic>
      </p:graphicFrame>
      <p:sp>
        <p:nvSpPr>
          <p:cNvPr id="213" name="PlaceHolder 1"/>
          <p:cNvSpPr>
            <a:spLocks noGrp="1"/>
          </p:cNvSpPr>
          <p:nvPr>
            <p:ph type="title"/>
          </p:nvPr>
        </p:nvSpPr>
        <p:spPr>
          <a:xfrm>
            <a:off x="1447560" y="533160"/>
            <a:ext cx="75438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endParaRPr b="0" lang="en-US" sz="2800" strike="noStrike" u="none">
              <a:solidFill>
                <a:srgbClr val="000000"/>
              </a:solidFill>
              <a:effectLst/>
              <a:uFillTx/>
              <a:latin typeface="Times New Roman"/>
            </a:endParaRPr>
          </a:p>
        </p:txBody>
      </p:sp>
      <p:sp>
        <p:nvSpPr>
          <p:cNvPr id="214" name=""/>
          <p:cNvSpPr/>
          <p:nvPr/>
        </p:nvSpPr>
        <p:spPr>
          <a:xfrm>
            <a:off x="1905120" y="5943600"/>
            <a:ext cx="5333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Source: IEA</a:t>
            </a:r>
            <a:endParaRPr b="0" lang="en-US" sz="1000" strike="noStrike" u="none">
              <a:solidFill>
                <a:srgbClr val="000000"/>
              </a:solidFill>
              <a:effectLst/>
              <a:uFillTx/>
              <a:latin typeface="Times New Roman"/>
            </a:endParaRPr>
          </a:p>
        </p:txBody>
      </p:sp>
      <p:sp>
        <p:nvSpPr>
          <p:cNvPr id="215" name=""/>
          <p:cNvSpPr/>
          <p:nvPr/>
        </p:nvSpPr>
        <p:spPr>
          <a:xfrm>
            <a:off x="2505600" y="1371600"/>
            <a:ext cx="494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Indices of Real Industrial Electricity Prices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
          <p:cNvSpPr/>
          <p:nvPr/>
        </p:nvSpPr>
        <p:spPr>
          <a:xfrm>
            <a:off x="2133720" y="1828800"/>
            <a:ext cx="6476760" cy="4048200"/>
          </a:xfrm>
          <a:prstGeom prst="rect">
            <a:avLst/>
          </a:prstGeom>
          <a:noFill/>
          <a:ln w="0">
            <a:noFill/>
          </a:ln>
        </p:spPr>
        <p:style>
          <a:lnRef idx="0"/>
          <a:fillRef idx="0"/>
          <a:effectRef idx="0"/>
          <a:fontRef idx="minor"/>
        </p:style>
        <p:txBody>
          <a:bodyPr lIns="90000" rIns="90000" tIns="46800" bIns="46800" anchor="t">
            <a:spAutoFit/>
          </a:bodyPr>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Reliability improves in an open market</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Merchants find new paths between supplies and markets, effective reserve margins increase</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Information provided by system users is better than predictions</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Customers can choose their level of service</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Investment decisions become more rational, bringing supply and demand into better balance</a:t>
            </a:r>
            <a:endParaRPr b="0" lang="en-US" sz="1600" strike="noStrike" u="none">
              <a:solidFill>
                <a:srgbClr val="000000"/>
              </a:solidFill>
              <a:effectLst/>
              <a:uFillTx/>
              <a:latin typeface="Times New Roman"/>
            </a:endParaRPr>
          </a:p>
        </p:txBody>
      </p:sp>
      <p:sp>
        <p:nvSpPr>
          <p:cNvPr id="217"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endParaRPr b="0" lang="en-US" sz="2800" strike="noStrike" u="none">
              <a:solidFill>
                <a:srgbClr val="000000"/>
              </a:solidFill>
              <a:effectLst/>
              <a:uFillTx/>
              <a:latin typeface="Times New Roman"/>
            </a:endParaRPr>
          </a:p>
        </p:txBody>
      </p:sp>
      <p:sp>
        <p:nvSpPr>
          <p:cNvPr id="219" name=""/>
          <p:cNvSpPr/>
          <p:nvPr/>
        </p:nvSpPr>
        <p:spPr>
          <a:xfrm>
            <a:off x="2286000" y="5867280"/>
            <a:ext cx="289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Ofgem</a:t>
            </a:r>
            <a:endParaRPr b="0" lang="en-US" sz="1000" strike="noStrike" u="none">
              <a:solidFill>
                <a:srgbClr val="000000"/>
              </a:solidFill>
              <a:effectLst/>
              <a:uFillTx/>
              <a:latin typeface="Times New Roman"/>
            </a:endParaRPr>
          </a:p>
        </p:txBody>
      </p:sp>
      <p:graphicFrame>
        <p:nvGraphicFramePr>
          <p:cNvPr id="220" name=""/>
          <p:cNvGraphicFramePr/>
          <p:nvPr/>
        </p:nvGraphicFramePr>
        <p:xfrm>
          <a:off x="1609560" y="2046240"/>
          <a:ext cx="6696360" cy="3784680"/>
        </p:xfrm>
        <a:graphic>
          <a:graphicData uri="http://schemas.openxmlformats.org/presentationml/2006/ole">
            <p:oleObj progId="Excel.Sheet.12" r:id="rId1" spid="">
              <p:embed/>
              <p:pic>
                <p:nvPicPr>
                  <p:cNvPr id="221" name="" descr=""/>
                  <p:cNvPicPr/>
                  <p:nvPr/>
                </p:nvPicPr>
                <p:blipFill>
                  <a:blip r:embed="rId2"/>
                  <a:stretch/>
                </p:blipFill>
                <p:spPr>
                  <a:xfrm>
                    <a:off x="1609560" y="2046240"/>
                    <a:ext cx="6696360" cy="3784680"/>
                  </a:xfrm>
                  <a:prstGeom prst="rect">
                    <a:avLst/>
                  </a:prstGeom>
                  <a:noFill/>
                  <a:ln w="0">
                    <a:noFill/>
                  </a:ln>
                </p:spPr>
              </p:pic>
            </p:oleObj>
          </a:graphicData>
        </a:graphic>
      </p:graphicFrame>
      <p:sp>
        <p:nvSpPr>
          <p:cNvPr id="222" name=""/>
          <p:cNvSpPr/>
          <p:nvPr/>
        </p:nvSpPr>
        <p:spPr>
          <a:xfrm>
            <a:off x="2819520" y="1676520"/>
            <a:ext cx="4647960" cy="585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1371240" y="533160"/>
            <a:ext cx="80010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
        <p:nvSpPr>
          <p:cNvPr id="224" name=""/>
          <p:cNvSpPr/>
          <p:nvPr/>
        </p:nvSpPr>
        <p:spPr>
          <a:xfrm>
            <a:off x="1752480" y="1219320"/>
            <a:ext cx="7391520" cy="5028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Verdana"/>
              </a:rPr>
              <a:t>California’s reliability problems are due to a </a:t>
            </a:r>
            <a:r>
              <a:rPr b="1" lang="en-US" sz="1800" strike="noStrike" u="none">
                <a:solidFill>
                  <a:srgbClr val="000000"/>
                </a:solidFill>
                <a:effectLst/>
                <a:uFillTx/>
                <a:latin typeface="Verdana"/>
              </a:rPr>
              <a:t>badly designed framework for liberalization, regulatory barriers and economic fundamentals, not deregulation</a:t>
            </a: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Supply has not kept pace with demand</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Regulatory requirements for siting and wholesale price caps have hindered new supply</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No new plants were built for 10 years despite rapid load growth</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Instead of trying to address the problem by sourcing more supply and reducing demand the Government focused on allocating blame</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Utilities were prohibited from signing long term agreements and mitigating their exposure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p:nvPr/>
        </p:nvSpPr>
        <p:spPr>
          <a:xfrm>
            <a:off x="1676520" y="1676520"/>
            <a:ext cx="7010280" cy="4883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Verdana"/>
              </a:rPr>
              <a:t>The solution is to implement full liberalization</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600" strike="noStrike" u="none">
                <a:solidFill>
                  <a:srgbClr val="000000"/>
                </a:solidFill>
                <a:effectLst/>
                <a:uFillTx/>
                <a:latin typeface="Verdana"/>
              </a:rPr>
              <a:t>Create a competitive market.</a:t>
            </a:r>
            <a:r>
              <a:rPr b="0" lang="en-US" sz="1600" strike="noStrike" u="none">
                <a:solidFill>
                  <a:srgbClr val="000000"/>
                </a:solidFill>
                <a:effectLst/>
                <a:uFillTx/>
                <a:latin typeface="Verdana"/>
              </a:rPr>
              <a:t> Buyers and sellers should be free to set mutually beneficial terms, and buyers are able to react to market signals by moderating consumption</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Open access.</a:t>
            </a:r>
            <a:r>
              <a:rPr b="0" lang="en-US" sz="1600" strike="noStrike" u="none">
                <a:solidFill>
                  <a:srgbClr val="000000"/>
                </a:solidFill>
                <a:effectLst/>
                <a:uFillTx/>
                <a:latin typeface="Verdana"/>
              </a:rPr>
              <a:t> All parties should have open access to the entire transmission grid under the same rules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Provide choices for customers.</a:t>
            </a:r>
            <a:r>
              <a:rPr b="0" lang="en-US" sz="1600" strike="noStrike" u="none">
                <a:solidFill>
                  <a:srgbClr val="000000"/>
                </a:solidFill>
                <a:effectLst/>
                <a:uFillTx/>
                <a:latin typeface="Verdana"/>
              </a:rPr>
              <a:t> In California’s regulated retail environment, less than 1% of customers are served by competing suppliers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Streamline regulations.</a:t>
            </a:r>
            <a:r>
              <a:rPr b="0" lang="en-US" sz="1600" strike="noStrike" u="none">
                <a:solidFill>
                  <a:srgbClr val="000000"/>
                </a:solidFill>
                <a:effectLst/>
                <a:uFillTx/>
                <a:latin typeface="Verdana"/>
              </a:rPr>
              <a:t> Streamline California’s burdensome siting and regulatory laws</a:t>
            </a:r>
            <a:endParaRPr b="0" lang="en-US" sz="1600" strike="noStrike" u="none">
              <a:solidFill>
                <a:srgbClr val="000000"/>
              </a:solidFill>
              <a:effectLst/>
              <a:uFillTx/>
              <a:latin typeface="Times New Roman"/>
            </a:endParaRPr>
          </a:p>
        </p:txBody>
      </p:sp>
      <p:sp>
        <p:nvSpPr>
          <p:cNvPr id="226" name=""/>
          <p:cNvSpPr/>
          <p:nvPr/>
        </p:nvSpPr>
        <p:spPr>
          <a:xfrm>
            <a:off x="1371600" y="609480"/>
            <a:ext cx="7924680" cy="609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2001-05-07T00:34:13Z</dcterms:created>
  <dc:creator>lhughes2</dc:creator>
  <dc:description/>
  <dc:language>en-US</dc:language>
  <cp:lastModifiedBy>noday</cp:lastModifiedBy>
  <dcterms:modified xsi:type="dcterms:W3CDTF">2001-05-11T00:25:06Z</dcterms:modified>
  <cp:revision>64</cp:revision>
  <dc:subject/>
  <dc:title>PowerPoint Presentation</dc:title>
</cp:coreProperties>
</file>