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jpeg" ContentType="image/jpeg"/>
  <Override PartName="/ppt/media/image4.jpeg" ContentType="image/jpeg"/>
  <Override PartName="/ppt/media/image5.jpeg" ContentType="image/jpeg"/>
  <Override PartName="/ppt/media/image6.jpeg" ContentType="image/jpeg"/>
  <Override PartName="/ppt/media/image8.wmf" ContentType="image/x-wmf"/>
  <Override PartName="/ppt/media/image9.png" ContentType="image/png"/>
  <Override PartName="/ppt/media/image7.wmf" ContentType="image/x-wmf"/>
  <Override PartName="/ppt/media/image10.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_rels/notesSlide8.xml.rels" ContentType="application/vnd.openxmlformats-package.relationships+xml"/>
  <Override PartName="/ppt/notesSlides/_rels/notesSlide23.xml.rels" ContentType="application/vnd.openxmlformats-package.relationships+xml"/>
  <Override PartName="/ppt/notesSlides/_rels/notesSlide15.xml.rels" ContentType="application/vnd.openxmlformats-package.relationships+xml"/>
  <Override PartName="/ppt/notesSlides/_rels/notesSlide13.xml.rels" ContentType="application/vnd.openxmlformats-package.relationships+xml"/>
  <Override PartName="/ppt/notesSlides/_rels/notesSlide25.xml.rels" ContentType="application/vnd.openxmlformats-package.relationships+xml"/>
  <Override PartName="/ppt/notesSlides/_rels/notesSlide6.xml.rels" ContentType="application/vnd.openxmlformats-package.relationships+xml"/>
  <Override PartName="/ppt/notesSlides/_rels/notesSlide4.xml.rels" ContentType="application/vnd.openxmlformats-package.relationships+xml"/>
  <Override PartName="/ppt/notesSlides/_rels/notesSlide11.xml.rels" ContentType="application/vnd.openxmlformats-package.relationships+xml"/>
  <Override PartName="/ppt/notesSlides/_rels/notesSlide14.xml.rels" ContentType="application/vnd.openxmlformats-package.relationships+xml"/>
  <Override PartName="/ppt/notesSlides/_rels/notesSlide1.xml.rels" ContentType="application/vnd.openxmlformats-package.relationships+xml"/>
  <Override PartName="/ppt/notesSlides/_rels/notesSlide7.xml.rels" ContentType="application/vnd.openxmlformats-package.relationships+xml"/>
  <Override PartName="/ppt/notesSlides/_rels/notesSlide22.xml.rels" ContentType="application/vnd.openxmlformats-package.relationships+xml"/>
  <Override PartName="/ppt/notesSlides/_rels/notesSlide3.xml.rels" ContentType="application/vnd.openxmlformats-package.relationships+xml"/>
  <Override PartName="/ppt/notesSlides/_rels/notesSlide16.xml.rels" ContentType="application/vnd.openxmlformats-package.relationships+xml"/>
  <Override PartName="/ppt/notesSlides/_rels/notesSlide20.xml.rels" ContentType="application/vnd.openxmlformats-package.relationships+xml"/>
  <Override PartName="/ppt/notesSlides/_rels/notesSlide5.xml.rels" ContentType="application/vnd.openxmlformats-package.relationships+xml"/>
  <Override PartName="/ppt/notesSlides/notesSlide13.xml" ContentType="application/vnd.openxmlformats-officedocument.presentationml.notesSlide+xml"/>
  <Override PartName="/ppt/notesSlides/notesSlide25.xml" ContentType="application/vnd.openxmlformats-officedocument.presentationml.notesSlide+xml"/>
  <Override PartName="/ppt/notesSlides/notesSlide23.xml" ContentType="application/vnd.openxmlformats-officedocument.presentationml.notesSlide+xml"/>
  <Override PartName="/ppt/notesSlides/notesSlide11.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xml" ContentType="application/vnd.openxmlformats-officedocument.presentationml.notesSlide+xml"/>
  <Override PartName="/ppt/notesSlides/notesSlide16.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20.xml" ContentType="application/vnd.openxmlformats-officedocument.presentationml.notesSlide+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Lst>
  <p:sldSz cx="9144000" cy="6858000"/>
  <p:notesSz cx="6796088"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6796800" cy="992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hdr"/>
          </p:nvPr>
        </p:nvSpPr>
        <p:spPr>
          <a:xfrm>
            <a:off x="0" y="0"/>
            <a:ext cx="2946240" cy="4968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 name="PlaceHolder 2"/>
          <p:cNvSpPr>
            <a:spLocks noGrp="1"/>
          </p:cNvSpPr>
          <p:nvPr>
            <p:ph type="dt" idx="1"/>
          </p:nvPr>
        </p:nvSpPr>
        <p:spPr>
          <a:xfrm>
            <a:off x="3851280" y="0"/>
            <a:ext cx="2946240" cy="4968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 name="PlaceHolder 3"/>
          <p:cNvSpPr>
            <a:spLocks noGrp="1"/>
          </p:cNvSpPr>
          <p:nvPr>
            <p:ph type="sldImg"/>
          </p:nvPr>
        </p:nvSpPr>
        <p:spPr>
          <a:xfrm>
            <a:off x="917280" y="744120"/>
            <a:ext cx="4964040" cy="372276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0" name="PlaceHolder 4"/>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1" name="PlaceHolder 5"/>
          <p:cNvSpPr>
            <a:spLocks noGrp="1"/>
          </p:cNvSpPr>
          <p:nvPr>
            <p:ph type="ftr" idx="2"/>
          </p:nvPr>
        </p:nvSpPr>
        <p:spPr>
          <a:xfrm>
            <a:off x="0" y="9429840"/>
            <a:ext cx="2946240" cy="4968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 name="PlaceHolder 6"/>
          <p:cNvSpPr>
            <a:spLocks noGrp="1"/>
          </p:cNvSpPr>
          <p:nvPr>
            <p:ph type="sldNum" idx="3"/>
          </p:nvPr>
        </p:nvSpPr>
        <p:spPr>
          <a:xfrm>
            <a:off x="3851280" y="9429840"/>
            <a:ext cx="2946240" cy="4968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CC8D080-D042-468C-BAA6-7A62344AB4F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sldImg"/>
          </p:nvPr>
        </p:nvSpPr>
        <p:spPr>
          <a:xfrm>
            <a:off x="917640" y="744480"/>
            <a:ext cx="4964040" cy="3722760"/>
          </a:xfrm>
          <a:prstGeom prst="rect">
            <a:avLst/>
          </a:prstGeom>
          <a:ln w="0">
            <a:noFill/>
          </a:ln>
        </p:spPr>
      </p:sp>
      <p:sp>
        <p:nvSpPr>
          <p:cNvPr id="377" name="PlaceHolder 2"/>
          <p:cNvSpPr>
            <a:spLocks noGrp="1"/>
          </p:cNvSpPr>
          <p:nvPr>
            <p:ph type="body"/>
          </p:nvPr>
        </p:nvSpPr>
        <p:spPr>
          <a:xfrm>
            <a:off x="906480" y="4716000"/>
            <a:ext cx="4984560" cy="4465800"/>
          </a:xfrm>
          <a:prstGeom prst="rect">
            <a:avLst/>
          </a:prstGeom>
          <a:solidFill>
            <a:srgbClr val="ffffff"/>
          </a:solidFill>
          <a:ln w="9360">
            <a:solidFill>
              <a:srgbClr val="000000"/>
            </a:solidFill>
            <a:miter/>
          </a:ln>
        </p:spPr>
        <p:txBody>
          <a:bodyPr lIns="90000" rIns="90000" tIns="46800" bIns="46800" anchor="t">
            <a:no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Notes for Presentation</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This presentation is designed to provide an international perspective to the liberalization of electricity markets, in the context of the Japanese emerging markets. </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conference coincides with the public announcement of a paper commissioned by Enron Japan which makes specific recommendations for electricity sector reform in Japan.</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accompanying slide notes are provided for support and information purposes only.</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audience is broad, including utilities, large-lot customers, ministry officials, consultants, and other interested parties.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THE PRESS WILL BE ATTENDING</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0" name="PlaceHolder 1"/>
          <p:cNvSpPr>
            <a:spLocks noGrp="1"/>
          </p:cNvSpPr>
          <p:nvPr>
            <p:ph type="sldImg"/>
          </p:nvPr>
        </p:nvSpPr>
        <p:spPr>
          <a:xfrm>
            <a:off x="917640" y="744480"/>
            <a:ext cx="4964040" cy="3722760"/>
          </a:xfrm>
          <a:prstGeom prst="rect">
            <a:avLst/>
          </a:prstGeom>
          <a:ln w="0">
            <a:noFill/>
          </a:ln>
        </p:spPr>
      </p:sp>
      <p:sp>
        <p:nvSpPr>
          <p:cNvPr id="391"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Approaches to carbon emissions.</a:t>
            </a:r>
            <a:r>
              <a:rPr b="0" lang="en-US" sz="1200" strike="noStrike" u="none">
                <a:solidFill>
                  <a:srgbClr val="000000"/>
                </a:solidFill>
                <a:effectLst/>
                <a:uFillTx/>
                <a:latin typeface="Times New Roman"/>
              </a:rPr>
              <a:t> In the Brattle paper tradable carbon permits are suggested as a way for Japan to achieve its targets at least cost. Japan’s Kyoto protocol commitment is to reduce its greenhouse gas emissions to 6% below 1990 levels over the period 2008-12. This will be difficult to achieve.</a:t>
            </a: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2" name="PlaceHolder 1"/>
          <p:cNvSpPr>
            <a:spLocks noGrp="1"/>
          </p:cNvSpPr>
          <p:nvPr>
            <p:ph type="sldImg"/>
          </p:nvPr>
        </p:nvSpPr>
        <p:spPr>
          <a:xfrm>
            <a:off x="917640" y="744480"/>
            <a:ext cx="4964040" cy="3722760"/>
          </a:xfrm>
          <a:prstGeom prst="rect">
            <a:avLst/>
          </a:prstGeom>
          <a:ln w="0">
            <a:noFill/>
          </a:ln>
        </p:spPr>
      </p:sp>
      <p:sp>
        <p:nvSpPr>
          <p:cNvPr id="393"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Japanese competition is inhibited by three major factors: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Japanese regional electricity markets are extremely concentrated (The least concentrated region in Japan exceeds the US DOJ standard for HHI by 82%).</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Specific market features deter incumbents from competing with each other:</a:t>
            </a:r>
            <a:endParaRPr b="0" lang="en-US" sz="1200" strike="noStrike" u="none">
              <a:solidFill>
                <a:srgbClr val="000000"/>
              </a:solidFill>
              <a:effectLst/>
              <a:uFillTx/>
              <a:latin typeface="Times New Roman"/>
            </a:endParaRPr>
          </a:p>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vertical integration in separate geographic territories </a:t>
            </a:r>
            <a:endParaRPr b="0" lang="en-US" sz="1200" strike="noStrike" u="none">
              <a:solidFill>
                <a:srgbClr val="000000"/>
              </a:solidFill>
              <a:effectLst/>
              <a:uFillTx/>
              <a:latin typeface="Times New Roman"/>
            </a:endParaRPr>
          </a:p>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history of commercial agreements among power companies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Substantial barriers deter entrants: </a:t>
            </a:r>
            <a:endParaRPr b="0" lang="en-US" sz="1200" strike="noStrike" u="none">
              <a:solidFill>
                <a:srgbClr val="000000"/>
              </a:solidFill>
              <a:effectLst/>
              <a:uFillTx/>
              <a:latin typeface="Times New Roman"/>
            </a:endParaRPr>
          </a:p>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lack of fair and non-discriminatory regulated access to transmission access</a:t>
            </a:r>
            <a:endParaRPr b="0" lang="en-US" sz="1200" strike="noStrike" u="none">
              <a:solidFill>
                <a:srgbClr val="000000"/>
              </a:solidFill>
              <a:effectLst/>
              <a:uFillTx/>
              <a:latin typeface="Times New Roman"/>
            </a:endParaRPr>
          </a:p>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absence of an independent regulator with power to regulate the market</a:t>
            </a:r>
            <a:endParaRPr b="0" lang="en-US" sz="1200" strike="noStrike" u="none">
              <a:solidFill>
                <a:srgbClr val="000000"/>
              </a:solidFill>
              <a:effectLst/>
              <a:uFillTx/>
              <a:latin typeface="Times New Roman"/>
            </a:endParaRPr>
          </a:p>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4" name="PlaceHolder 1"/>
          <p:cNvSpPr>
            <a:spLocks noGrp="1"/>
          </p:cNvSpPr>
          <p:nvPr>
            <p:ph type="sldImg"/>
          </p:nvPr>
        </p:nvSpPr>
        <p:spPr>
          <a:xfrm>
            <a:off x="917640" y="744480"/>
            <a:ext cx="4964040" cy="3722760"/>
          </a:xfrm>
          <a:prstGeom prst="rect">
            <a:avLst/>
          </a:prstGeom>
          <a:ln w="0">
            <a:noFill/>
          </a:ln>
        </p:spPr>
      </p:sp>
      <p:sp>
        <p:nvSpPr>
          <p:cNvPr id="395"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Japan’s key public energy goals are</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Reliability </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Energy security. Japan traditionally sees itself as a resource poor country and energy security is a key concern of long-term energy policy. This is currently pursued through an active nuclear generation program and promotion of energy efficiency.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Environmental protection</a:t>
            </a: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6" name="PlaceHolder 1"/>
          <p:cNvSpPr>
            <a:spLocks noGrp="1"/>
          </p:cNvSpPr>
          <p:nvPr>
            <p:ph type="sldImg"/>
          </p:nvPr>
        </p:nvSpPr>
        <p:spPr>
          <a:xfrm>
            <a:off x="917640" y="744480"/>
            <a:ext cx="4964040" cy="3722760"/>
          </a:xfrm>
          <a:prstGeom prst="rect">
            <a:avLst/>
          </a:prstGeom>
          <a:ln w="0">
            <a:noFill/>
          </a:ln>
        </p:spPr>
      </p:sp>
      <p:sp>
        <p:nvSpPr>
          <p:cNvPr id="397"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to support programs aimed at ensuring system reliability, energy security and other public goals.</a:t>
            </a:r>
            <a:r>
              <a:rPr b="0" lang="en-US" sz="1200" strike="noStrike" u="none">
                <a:solidFill>
                  <a:srgbClr val="000000"/>
                </a:solidFill>
                <a:effectLst/>
                <a:uFillTx/>
                <a:latin typeface="Arial"/>
              </a:rPr>
              <a:t> The Japanese government remains committed to nuclear power as a tool for ensuring energy security, one of the key public goals of Japanese energy planning.</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Brattle Proposals for Public Policy Issues:</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System Reliability:</a:t>
            </a:r>
            <a:r>
              <a:rPr b="0" lang="en-US" sz="1200" strike="noStrike" u="none">
                <a:solidFill>
                  <a:srgbClr val="000000"/>
                </a:solidFill>
                <a:effectLst/>
                <a:uFillTx/>
                <a:latin typeface="Arial"/>
              </a:rPr>
              <a:t> Reliance on market. (If more required politically - adoption of a competitively neutral mechanism for providing reliability, such as: Tenders for Capacity or Reserve Requirements – PJM)</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Nuclear Power:</a:t>
            </a:r>
            <a:r>
              <a:rPr b="1" lang="en-US" sz="1200" strike="noStrike" u="none">
                <a:solidFill>
                  <a:srgbClr val="000000"/>
                </a:solidFill>
                <a:effectLst/>
                <a:uFillTx/>
                <a:latin typeface="Arial"/>
              </a:rPr>
              <a:t>	</a:t>
            </a:r>
            <a:r>
              <a:rPr b="0" lang="en-US" sz="1200" strike="noStrike" u="none">
                <a:solidFill>
                  <a:srgbClr val="000000"/>
                </a:solidFill>
                <a:effectLst/>
                <a:uFillTx/>
                <a:latin typeface="Arial"/>
              </a:rPr>
              <a:t>“Franchise auction” for nuclear investment. Government subsidizes nuclear plant construction. Plant built and operated by firm willing to accept the least subsidy or, tendering for plant construction with regulated nuclear power rates.</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Carbon Emissions: </a:t>
            </a:r>
            <a:r>
              <a:rPr b="0" lang="en-US" sz="1200" strike="noStrike" u="none">
                <a:solidFill>
                  <a:srgbClr val="000000"/>
                </a:solidFill>
                <a:effectLst/>
                <a:uFillTx/>
                <a:latin typeface="Arial"/>
              </a:rPr>
              <a:t>Tradable carbon permits.</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Stranded Costs:</a:t>
            </a:r>
            <a:r>
              <a:rPr b="1" lang="en-US" sz="1200" strike="noStrike" u="none">
                <a:solidFill>
                  <a:srgbClr val="000000"/>
                </a:solidFill>
                <a:effectLst/>
                <a:uFillTx/>
                <a:latin typeface="Arial"/>
              </a:rPr>
              <a:t>	</a:t>
            </a:r>
            <a:r>
              <a:rPr b="0" lang="en-US" sz="1200" strike="noStrike" u="none">
                <a:solidFill>
                  <a:srgbClr val="000000"/>
                </a:solidFill>
                <a:effectLst/>
                <a:uFillTx/>
                <a:latin typeface="Arial"/>
              </a:rPr>
              <a:t>Incumbents who de-merger or sell assets get stranded cost compensation</a:t>
            </a:r>
            <a:r>
              <a:rPr b="1" lang="en-US" sz="1200" strike="noStrike" u="none">
                <a:solidFill>
                  <a:srgbClr val="000000"/>
                </a:solidFill>
                <a:effectLst/>
                <a:uFillTx/>
                <a:latin typeface="Arial"/>
              </a:rPr>
              <a:t>.</a:t>
            </a:r>
            <a:r>
              <a:rPr b="0" lang="en-US" sz="1200" strike="noStrike" u="none">
                <a:solidFill>
                  <a:srgbClr val="000000"/>
                </a:solidFill>
                <a:effectLst/>
                <a:uFillTx/>
                <a:latin typeface="Arial"/>
              </a:rPr>
              <a:t> Stranded cost recovery through competitively neutral levy on the pool price.</a:t>
            </a: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8" name="PlaceHolder 1"/>
          <p:cNvSpPr>
            <a:spLocks noGrp="1"/>
          </p:cNvSpPr>
          <p:nvPr>
            <p:ph type="sldImg"/>
          </p:nvPr>
        </p:nvSpPr>
        <p:spPr>
          <a:xfrm>
            <a:off x="917640" y="744480"/>
            <a:ext cx="4964040" cy="3722760"/>
          </a:xfrm>
          <a:prstGeom prst="rect">
            <a:avLst/>
          </a:prstGeom>
          <a:ln w="0">
            <a:noFill/>
          </a:ln>
        </p:spPr>
      </p:sp>
      <p:sp>
        <p:nvSpPr>
          <p:cNvPr id="399"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Brattle paper makes the following recommendations: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Virtual Independent Power Producer auctions (VIPP) – France, Ireland</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Vertical and horizontal de-merger of generation (Stage One)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Vertical Separation of transmission, distribution, and retail supply (Stage Two)</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Privatization of EPDC assets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Limiting capacity expansion by incumbents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of technical regulations for power plants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Liberalization of the natural gas industry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Full market opening, with aim of achieving full eligibility within the next 3 years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Japanese Pool with bilateral financial trading</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Establishment of an independent regulator</a:t>
            </a: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0" name="PlaceHolder 1"/>
          <p:cNvSpPr>
            <a:spLocks noGrp="1"/>
          </p:cNvSpPr>
          <p:nvPr>
            <p:ph type="sldImg"/>
          </p:nvPr>
        </p:nvSpPr>
        <p:spPr>
          <a:xfrm>
            <a:off x="920880" y="744480"/>
            <a:ext cx="4964040" cy="3722760"/>
          </a:xfrm>
          <a:prstGeom prst="rect">
            <a:avLst/>
          </a:prstGeom>
          <a:ln w="0">
            <a:noFill/>
          </a:ln>
        </p:spPr>
      </p:sp>
      <p:sp>
        <p:nvSpPr>
          <p:cNvPr id="401" name="PlaceHolder 2"/>
          <p:cNvSpPr>
            <a:spLocks noGrp="1"/>
          </p:cNvSpPr>
          <p:nvPr>
            <p:ph type="body"/>
          </p:nvPr>
        </p:nvSpPr>
        <p:spPr>
          <a:xfrm>
            <a:off x="904680" y="4714560"/>
            <a:ext cx="4987800" cy="4467240"/>
          </a:xfrm>
          <a:prstGeom prst="rect">
            <a:avLst/>
          </a:prstGeom>
          <a:solidFill>
            <a:srgbClr val="ffffff"/>
          </a:solidFill>
          <a:ln w="9360">
            <a:solidFill>
              <a:srgbClr val="000000"/>
            </a:solidFill>
            <a:miter/>
          </a:ln>
        </p:spPr>
        <p:txBody>
          <a:bodyPr lIns="90000" rIns="90000" tIns="45000" bIns="450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Verdana"/>
              </a:rPr>
              <a:t>Enron Online Statistics (as of April 27</a:t>
            </a:r>
            <a:r>
              <a:rPr b="1" lang="en-US" sz="800" strike="noStrike" u="none" baseline="30000">
                <a:solidFill>
                  <a:srgbClr val="ff0000"/>
                </a:solidFill>
                <a:effectLst/>
                <a:uFillTx/>
                <a:latin typeface="Verdana"/>
              </a:rPr>
              <a:t>th</a:t>
            </a:r>
            <a:r>
              <a:rPr b="1" lang="en-US" sz="800" strike="noStrike" u="none">
                <a:solidFill>
                  <a:srgbClr val="ff0000"/>
                </a:solidFill>
                <a:effectLst/>
                <a:uFillTx/>
                <a:latin typeface="Verdana"/>
              </a:rPr>
              <a:t>, 2001)</a:t>
            </a:r>
            <a:endParaRPr b="0" lang="en-US" sz="800" strike="noStrike" u="none">
              <a:solidFill>
                <a:srgbClr val="000000"/>
              </a:solidFill>
              <a:effectLst/>
              <a:uFillTx/>
              <a:latin typeface="Times New Roman"/>
            </a:endParaRPr>
          </a:p>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Verdana"/>
              </a:rPr>
              <a:t>Total Life to Date Transactions &gt; 900,000</a:t>
            </a:r>
            <a:endParaRPr b="0" lang="en-US" sz="800" strike="noStrike" u="none">
              <a:solidFill>
                <a:srgbClr val="000000"/>
              </a:solidFill>
              <a:effectLst/>
              <a:uFillTx/>
              <a:latin typeface="Times New Roman"/>
            </a:endParaRPr>
          </a:p>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Verdana"/>
              </a:rPr>
              <a:t>Average Daily Transactions &gt; 4,500</a:t>
            </a:r>
            <a:endParaRPr b="0" lang="en-US" sz="800" strike="noStrike" u="none">
              <a:solidFill>
                <a:srgbClr val="000000"/>
              </a:solidFill>
              <a:effectLst/>
              <a:uFillTx/>
              <a:latin typeface="Times New Roman"/>
            </a:endParaRPr>
          </a:p>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Verdana"/>
              </a:rPr>
              <a:t>Life to Date Notional Value of Transactions &gt; $540 billion</a:t>
            </a:r>
            <a:endParaRPr b="0" lang="en-US" sz="800" strike="noStrike" u="none">
              <a:solidFill>
                <a:srgbClr val="000000"/>
              </a:solidFill>
              <a:effectLst/>
              <a:uFillTx/>
              <a:latin typeface="Times New Roman"/>
            </a:endParaRPr>
          </a:p>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Verdana"/>
              </a:rPr>
              <a:t>Daily Notional Value Approximately $2.6 billion</a:t>
            </a:r>
            <a:endParaRPr b="0" lang="en-US" sz="800" strike="noStrike" u="none">
              <a:solidFill>
                <a:srgbClr val="000000"/>
              </a:solidFill>
              <a:effectLst/>
              <a:uFillTx/>
              <a:latin typeface="Times New Roman"/>
            </a:endParaRPr>
          </a:p>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Verdana"/>
              </a:rPr>
              <a:t>Number of Products Offered: Approximately 1,500</a:t>
            </a:r>
            <a:endParaRPr b="0" lang="en-US" sz="800" strike="noStrike" u="none">
              <a:solidFill>
                <a:srgbClr val="000000"/>
              </a:solidFill>
              <a:effectLst/>
              <a:uFillTx/>
              <a:latin typeface="Times New Roman"/>
            </a:endParaRPr>
          </a:p>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Verdana"/>
              </a:rPr>
              <a:t>Number of Currencies Traded in = 13</a:t>
            </a:r>
            <a:endParaRPr b="0" lang="en-US" sz="8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Online Transactions as a % of Total Transactions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1999 4Q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77%  EOL 23%</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1Q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46%  EOL 54%</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2Q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61%  EOL 39%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3Q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67%  EOL 33%</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4Q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74%  EOL 26%</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Japanese government is publicly committed to making Japan a leading IT nation within the next 5 years. Energy companies in Japan must therefore also embrace these lessons.</a:t>
            </a: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2" name="PlaceHolder 1"/>
          <p:cNvSpPr>
            <a:spLocks noGrp="1"/>
          </p:cNvSpPr>
          <p:nvPr>
            <p:ph type="sldImg"/>
          </p:nvPr>
        </p:nvSpPr>
        <p:spPr>
          <a:xfrm>
            <a:off x="917640" y="744480"/>
            <a:ext cx="4964040" cy="3722760"/>
          </a:xfrm>
          <a:prstGeom prst="rect">
            <a:avLst/>
          </a:prstGeom>
          <a:ln w="0">
            <a:noFill/>
          </a:ln>
        </p:spPr>
      </p:sp>
      <p:sp>
        <p:nvSpPr>
          <p:cNvPr id="403"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Times New Roman"/>
              </a:rPr>
              <a:t>Enron Japan Reactive Statement</a:t>
            </a:r>
            <a:r>
              <a:rPr b="0" lang="en-US" sz="1200" strike="noStrike" u="none">
                <a:solidFill>
                  <a:srgbClr val="000000"/>
                </a:solidFill>
                <a:effectLst/>
                <a:uFillTx/>
                <a:latin typeface="Times New Roman"/>
                <a:ea typeface="Times New Roman"/>
              </a:rPr>
              <a:t> </a:t>
            </a:r>
            <a:r>
              <a:rPr b="1" lang="en-US" sz="1200" strike="noStrike" u="none">
                <a:solidFill>
                  <a:srgbClr val="000000"/>
                </a:solidFill>
                <a:effectLst/>
                <a:uFillTx/>
                <a:latin typeface="Times New Roman"/>
                <a:ea typeface="Times New Roman"/>
              </a:rPr>
              <a:t>Para. 1 </a:t>
            </a:r>
            <a:r>
              <a:rPr b="0" lang="en-US" sz="1200" strike="noStrike" u="none">
                <a:solidFill>
                  <a:srgbClr val="000000"/>
                </a:solidFill>
                <a:effectLst/>
                <a:uFillTx/>
                <a:latin typeface="Times New Roman"/>
                <a:ea typeface="Times New Roman"/>
              </a:rPr>
              <a:t>(May 8 2001)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ea typeface="Times New Roman"/>
              </a:rPr>
              <a:t>“Enron has taken the decision to temporarily suspend all further activities in power marketing in Japan. Though Japan continues to make progress towards a liberalized electricity market, significant barriers to electricity sales by new entrants remain under the arrangements introduced in March of last year. Those barriers include the absence of fair and non-discriminatory regulated access to the transmission network and the absence of an independent regulator with the power to regulate the market.</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4" name="PlaceHolder 1"/>
          <p:cNvSpPr>
            <a:spLocks noGrp="1"/>
          </p:cNvSpPr>
          <p:nvPr>
            <p:ph type="sldImg"/>
          </p:nvPr>
        </p:nvSpPr>
        <p:spPr>
          <a:xfrm>
            <a:off x="917640" y="744480"/>
            <a:ext cx="4964040" cy="3722760"/>
          </a:xfrm>
          <a:prstGeom prst="rect">
            <a:avLst/>
          </a:prstGeom>
          <a:ln w="0">
            <a:noFill/>
          </a:ln>
        </p:spPr>
      </p:sp>
      <p:sp>
        <p:nvSpPr>
          <p:cNvPr id="405" name="PlaceHolder 2"/>
          <p:cNvSpPr>
            <a:spLocks noGrp="1"/>
          </p:cNvSpPr>
          <p:nvPr>
            <p:ph type="body"/>
          </p:nvPr>
        </p:nvSpPr>
        <p:spPr>
          <a:xfrm>
            <a:off x="906480" y="4716000"/>
            <a:ext cx="4984560" cy="446580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Times New Roman"/>
              </a:rPr>
              <a:t>Enron Japan Reactive Statement</a:t>
            </a:r>
            <a:r>
              <a:rPr b="0" lang="en-US" sz="1200" strike="noStrike" u="none">
                <a:solidFill>
                  <a:srgbClr val="000000"/>
                </a:solidFill>
                <a:effectLst/>
                <a:uFillTx/>
                <a:latin typeface="Times New Roman"/>
                <a:ea typeface="Times New Roman"/>
              </a:rPr>
              <a:t> </a:t>
            </a:r>
            <a:r>
              <a:rPr b="1" lang="en-US" sz="1200" strike="noStrike" u="none">
                <a:solidFill>
                  <a:srgbClr val="000000"/>
                </a:solidFill>
                <a:effectLst/>
                <a:uFillTx/>
                <a:latin typeface="Times New Roman"/>
                <a:ea typeface="Times New Roman"/>
              </a:rPr>
              <a:t>Para. 2 </a:t>
            </a:r>
            <a:r>
              <a:rPr b="0" lang="en-US" sz="1200" strike="noStrike" u="none">
                <a:solidFill>
                  <a:srgbClr val="000000"/>
                </a:solidFill>
                <a:effectLst/>
                <a:uFillTx/>
                <a:latin typeface="Times New Roman"/>
                <a:ea typeface="Times New Roman"/>
              </a:rPr>
              <a:t>(May 8 2001)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ea typeface="Times New Roman"/>
              </a:rPr>
              <a:t>“Enron remains committed to Japan. We have established several businesses here including metals, coal, LNG, weather derivatives, power plant development (via EPower) and electricity sales, and we have closed transactions with Japanese companies in each of those businesses. Significant additional opportunities exist in our non-electricity businesses and, if energy deregulation in Japan proceeds as expected, significant opportunities will exist in future in our power marketing businesses.”</a:t>
            </a:r>
            <a:endParaRPr b="0" lang="en-US" sz="12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PlaceHolder 1"/>
          <p:cNvSpPr>
            <a:spLocks noGrp="1"/>
          </p:cNvSpPr>
          <p:nvPr>
            <p:ph type="sldImg"/>
          </p:nvPr>
        </p:nvSpPr>
        <p:spPr>
          <a:xfrm>
            <a:off x="917640" y="744480"/>
            <a:ext cx="4964040" cy="3722760"/>
          </a:xfrm>
          <a:prstGeom prst="rect">
            <a:avLst/>
          </a:prstGeom>
          <a:ln w="0">
            <a:noFill/>
          </a:ln>
        </p:spPr>
      </p:sp>
      <p:sp>
        <p:nvSpPr>
          <p:cNvPr id="407"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Currently there exists no formal notification from the Ministry of Economy and Trade (METI) to contestable customers</a:t>
            </a:r>
            <a:endParaRPr b="0" lang="en-US" sz="1200" strike="noStrike" u="none">
              <a:solidFill>
                <a:srgbClr val="000000"/>
              </a:solidFill>
              <a:effectLst/>
              <a:uFillTx/>
              <a:latin typeface="Times New Roman"/>
            </a:endParaRPr>
          </a:p>
          <a:p>
            <a:pPr>
              <a:lnSpc>
                <a:spcPct val="100000"/>
              </a:lnSpc>
              <a:spcBef>
                <a:spcPts val="451"/>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Nearly one-third of Japan’s electricity market is open to competition by allowing eligible customers to choose their supplier.</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8" name="PlaceHolder 1"/>
          <p:cNvSpPr>
            <a:spLocks noGrp="1"/>
          </p:cNvSpPr>
          <p:nvPr>
            <p:ph type="sldImg"/>
          </p:nvPr>
        </p:nvSpPr>
        <p:spPr>
          <a:xfrm>
            <a:off x="917640" y="744480"/>
            <a:ext cx="4964040" cy="3722760"/>
          </a:xfrm>
          <a:prstGeom prst="rect">
            <a:avLst/>
          </a:prstGeom>
          <a:ln w="0">
            <a:noFill/>
          </a:ln>
        </p:spPr>
      </p:sp>
      <p:sp>
        <p:nvSpPr>
          <p:cNvPr id="379"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Industrial Electricity Prices 1998 (PPP basis)</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Japan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16.81 yen/kWh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OECD Ave.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13.55 yen/kWh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(IEA, Energy Policies of IEA Countries, Japan 1999 Review)</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Japan introduced wholesale competition in 1995 and partial retail competition in March 2000.</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Phase I (1995): </a:t>
            </a:r>
            <a:r>
              <a:rPr b="0" lang="en-US" sz="1200" strike="noStrike" u="none">
                <a:solidFill>
                  <a:srgbClr val="000000"/>
                </a:solidFill>
                <a:effectLst/>
                <a:uFillTx/>
                <a:latin typeface="Times New Roman"/>
              </a:rPr>
              <a:t>Introduction of bidding system for supply to electricity companies from IPPs.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Phase II (2000): </a:t>
            </a:r>
            <a:r>
              <a:rPr b="0" lang="en-US" sz="1200" strike="noStrike" u="none">
                <a:solidFill>
                  <a:srgbClr val="000000"/>
                </a:solidFill>
                <a:effectLst/>
                <a:uFillTx/>
                <a:latin typeface="Times New Roman"/>
              </a:rPr>
              <a:t>Partial liberalization of retail supply. Customers which take electric service at 20kV or higher able to choose their supplier.</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High electricity prices are harming Japanese industry’s international competitiveness.</a:t>
            </a:r>
            <a:r>
              <a:rPr b="0" lang="en-US" sz="1200" strike="noStrike" u="none">
                <a:solidFill>
                  <a:srgbClr val="000000"/>
                </a:solidFill>
                <a:effectLst/>
                <a:uFillTx/>
                <a:latin typeface="Times New Roman"/>
              </a:rPr>
              <a:t> The Japanese Ministry of Economic and Industry (METI) White Paper on International Trade 2000 states that </a:t>
            </a:r>
            <a:r>
              <a:rPr b="0" lang="en-US" sz="1200" strike="noStrike" u="none">
                <a:solidFill>
                  <a:srgbClr val="000000"/>
                </a:solidFill>
                <a:effectLst/>
                <a:uFillTx/>
                <a:latin typeface="Times New Roman"/>
              </a:rPr>
              <a:t>a significant contributor to Japan's loss in global market share is the inefficiency in Japan's energy sector - specifically low productivity and high prices. It says that these inefficiencies are a result of the absence of market competition.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sldImg"/>
          </p:nvPr>
        </p:nvSpPr>
        <p:spPr>
          <a:xfrm>
            <a:off x="917640" y="744480"/>
            <a:ext cx="4964040" cy="3722760"/>
          </a:xfrm>
          <a:prstGeom prst="rect">
            <a:avLst/>
          </a:prstGeom>
          <a:ln w="0">
            <a:noFill/>
          </a:ln>
        </p:spPr>
      </p:sp>
      <p:sp>
        <p:nvSpPr>
          <p:cNvPr id="381"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Trucking</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Rail</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Airlines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Telecom</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Gas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2 years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13</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11</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24</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5 years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12</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32</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34</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10 years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42</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44</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29</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44</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Japanese consumers have also benefited from deregulation.</a:t>
            </a:r>
            <a:r>
              <a:rPr b="0" lang="en-US" sz="1200" strike="noStrike" u="none">
                <a:solidFill>
                  <a:srgbClr val="000000"/>
                </a:solidFill>
                <a:effectLst/>
                <a:uFillTx/>
                <a:latin typeface="Times New Roman"/>
              </a:rPr>
              <a:t> The Japanese Economic Planning Agency estimated in a January 2000 report that 8.6 trillion yen of “consumer benefit” (a function of lower prices and increased demand) was achieved between 1995 and 1998 in eight key industries through deregulation (telecoms, domestic airlines, car insurance, electricity, gasoline, gas, brokering).</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2" name="PlaceHolder 1"/>
          <p:cNvSpPr>
            <a:spLocks noGrp="1"/>
          </p:cNvSpPr>
          <p:nvPr>
            <p:ph type="sldImg"/>
          </p:nvPr>
        </p:nvSpPr>
        <p:spPr>
          <a:xfrm>
            <a:off x="917640" y="744480"/>
            <a:ext cx="4964040" cy="3722760"/>
          </a:xfrm>
          <a:prstGeom prst="rect">
            <a:avLst/>
          </a:prstGeom>
          <a:ln w="0">
            <a:noFill/>
          </a:ln>
        </p:spPr>
      </p:sp>
      <p:sp>
        <p:nvSpPr>
          <p:cNvPr id="383"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Real Price Comparisons</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1995</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1996</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1997</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1998</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1999</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Japan</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100</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100</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102.3</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103.7</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105.3</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OECD Europe</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100</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98.8</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95.5</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94.3</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94.8</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OECD</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100</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98.6</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96.3</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93.1</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91.9</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USA</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100</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95.2</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90.7</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83.9</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80.9</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“Real” price indices are the current price indices divided by the country specific Producer Price Index.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Verdana"/>
              </a:rPr>
              <a:t>(Source: IEA, Electricity Information 2000)</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Verdana"/>
              </a:rPr>
              <a:t>Small Reductions in Japan’s electricity prices.</a:t>
            </a:r>
            <a:r>
              <a:rPr b="0" lang="en-US" sz="1200" strike="noStrike" u="none">
                <a:solidFill>
                  <a:srgbClr val="000000"/>
                </a:solidFill>
                <a:effectLst/>
                <a:uFillTx/>
                <a:latin typeface="Verdana"/>
              </a:rPr>
              <a:t> Prices for electricity consumers in Japan have reduced by between 3.78 - 6.90 per cent (</a:t>
            </a:r>
            <a:r>
              <a:rPr b="1" lang="en-US" sz="1200" strike="noStrike" u="none">
                <a:solidFill>
                  <a:srgbClr val="000000"/>
                </a:solidFill>
                <a:effectLst/>
                <a:uFillTx/>
                <a:latin typeface="Verdana"/>
              </a:rPr>
              <a:t>average 5.42 per cent</a:t>
            </a:r>
            <a:r>
              <a:rPr b="0" lang="en-US" sz="1200" strike="noStrike" u="none">
                <a:solidFill>
                  <a:srgbClr val="000000"/>
                </a:solidFill>
                <a:effectLst/>
                <a:uFillTx/>
                <a:latin typeface="Verdana"/>
              </a:rPr>
              <a:t>) since the introduction of the second phase of deregulation. However, these price reductions were unilateral reductions made by the utilities in the expectation of competition, rather than as a result of competition. Further, the price reductions were partially negated by increases in electricity charges introduced as a result of rising fuel prices.</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4" name="PlaceHolder 1"/>
          <p:cNvSpPr>
            <a:spLocks noGrp="1"/>
          </p:cNvSpPr>
          <p:nvPr>
            <p:ph type="sldImg"/>
          </p:nvPr>
        </p:nvSpPr>
        <p:spPr>
          <a:xfrm>
            <a:off x="917640" y="744480"/>
            <a:ext cx="4964040" cy="3722760"/>
          </a:xfrm>
          <a:prstGeom prst="rect">
            <a:avLst/>
          </a:prstGeom>
          <a:ln w="0">
            <a:noFill/>
          </a:ln>
        </p:spPr>
      </p:sp>
      <p:sp>
        <p:nvSpPr>
          <p:cNvPr id="385"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Brattle report makes three recommendations in order to ensure system reliability:</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Ensure that incentives exist to expand generation and transmission capacity </a:t>
            </a:r>
            <a:r>
              <a:rPr b="0" i="1" lang="en-US" sz="1200" strike="noStrike" u="none">
                <a:solidFill>
                  <a:srgbClr val="000000"/>
                </a:solidFill>
                <a:effectLst/>
                <a:uFillTx/>
                <a:latin typeface="Times New Roman"/>
              </a:rPr>
              <a:t>before</a:t>
            </a:r>
            <a:r>
              <a:rPr b="0" lang="en-US" sz="1200" strike="noStrike" u="none">
                <a:solidFill>
                  <a:srgbClr val="000000"/>
                </a:solidFill>
                <a:effectLst/>
                <a:uFillTx/>
                <a:latin typeface="Times New Roman"/>
              </a:rPr>
              <a:t> reserve margins fall too low. Regulator should provide as much </a:t>
            </a:r>
            <a:r>
              <a:rPr b="1" lang="en-US" sz="1200" strike="noStrike" u="none">
                <a:solidFill>
                  <a:srgbClr val="000000"/>
                </a:solidFill>
                <a:effectLst/>
                <a:uFillTx/>
                <a:latin typeface="Times New Roman"/>
              </a:rPr>
              <a:t>regulatory certainty</a:t>
            </a:r>
            <a:r>
              <a:rPr b="0" lang="en-US" sz="1200" strike="noStrike" u="none">
                <a:solidFill>
                  <a:srgbClr val="000000"/>
                </a:solidFill>
                <a:effectLst/>
                <a:uFillTx/>
                <a:latin typeface="Times New Roman"/>
              </a:rPr>
              <a:t> as possible regarding the process for liberalizing the market. Utilities should continue to </a:t>
            </a:r>
            <a:r>
              <a:rPr b="1" lang="en-US" sz="1200" strike="noStrike" u="none">
                <a:solidFill>
                  <a:srgbClr val="000000"/>
                </a:solidFill>
                <a:effectLst/>
                <a:uFillTx/>
                <a:latin typeface="Times New Roman"/>
              </a:rPr>
              <a:t>hedge risks</a:t>
            </a:r>
            <a:r>
              <a:rPr b="0" lang="en-US" sz="1200" strike="noStrike" u="none">
                <a:solidFill>
                  <a:srgbClr val="000000"/>
                </a:solidFill>
                <a:effectLst/>
                <a:uFillTx/>
                <a:latin typeface="Times New Roman"/>
              </a:rPr>
              <a:t> through long-term financial contracts.</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Implement liberalization</a:t>
            </a:r>
            <a:r>
              <a:rPr b="0" lang="en-US" sz="1200" strike="noStrike" u="none">
                <a:solidFill>
                  <a:srgbClr val="000000"/>
                </a:solidFill>
                <a:effectLst/>
                <a:uFillTx/>
                <a:latin typeface="Times New Roman"/>
              </a:rPr>
              <a:t> as </a:t>
            </a:r>
            <a:r>
              <a:rPr b="1" lang="en-US" sz="1200" strike="noStrike" u="none">
                <a:solidFill>
                  <a:srgbClr val="000000"/>
                </a:solidFill>
                <a:effectLst/>
                <a:uFillTx/>
                <a:latin typeface="Times New Roman"/>
              </a:rPr>
              <a:t>rapidly as possible</a:t>
            </a:r>
            <a:r>
              <a:rPr b="0" lang="en-US" sz="1200" strike="noStrike" u="none">
                <a:solidFill>
                  <a:srgbClr val="000000"/>
                </a:solidFill>
                <a:effectLst/>
                <a:uFillTx/>
                <a:latin typeface="Times New Roman"/>
              </a:rPr>
              <a:t> to avoid problems with transition periods, to send real-time price signals to consumers, and to deter market power abuse.</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Monitor demand growth, capacity requirements, and new investments</a:t>
            </a:r>
            <a:r>
              <a:rPr b="0" lang="en-US" sz="1200" strike="noStrike" u="none">
                <a:solidFill>
                  <a:srgbClr val="000000"/>
                </a:solidFill>
                <a:effectLst/>
                <a:uFillTx/>
                <a:latin typeface="Times New Roman"/>
              </a:rPr>
              <a:t>, and ensure that appropriate incentives exist for cost effective </a:t>
            </a:r>
            <a:r>
              <a:rPr b="1" lang="en-US" sz="1200" strike="noStrike" u="none">
                <a:solidFill>
                  <a:srgbClr val="000000"/>
                </a:solidFill>
                <a:effectLst/>
                <a:uFillTx/>
                <a:latin typeface="Times New Roman"/>
              </a:rPr>
              <a:t>energy efficiency programs</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Reliability is not achieved at least cost in a regulated market.</a:t>
            </a:r>
            <a:r>
              <a:rPr b="0" lang="en-US" sz="1200" strike="noStrike" u="none">
                <a:solidFill>
                  <a:srgbClr val="000000"/>
                </a:solidFill>
                <a:effectLst/>
                <a:uFillTx/>
                <a:latin typeface="Times New Roman"/>
              </a:rPr>
              <a:t> The US EIA noted that the reserve margin in 1982 was 33% and concluded that “Utilities had planned and built more capacity than was actually needed by the time the capacity was created.” (Performance Issues for a Changing Electric Power Industry, DOE/EIA, Jan. 1995, p.vii)</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Verdana"/>
              </a:rPr>
              <a:t>Japanese Reliability Figures.</a:t>
            </a:r>
            <a:r>
              <a:rPr b="0" lang="en-US" sz="1200" strike="noStrike" u="none">
                <a:solidFill>
                  <a:srgbClr val="000000"/>
                </a:solidFill>
                <a:effectLst/>
                <a:uFillTx/>
                <a:latin typeface="Verdana"/>
              </a:rPr>
              <a:t> In 1998 Japanese utilities quoted reliability figures of 99.995 per cent as being significantly better than their US or European counterparts. Yet Japan's largest utility and New York's largest utility, which have similar network configurations, have similar reliability performances - 99.999 per cent, according to 1995 figures. However, the Japanese company's transmission prices are more than twice New York's and estimates of costs for the New York company's constant supply to a 1MW load are approximately a third of those in Japan</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6" name="PlaceHolder 1"/>
          <p:cNvSpPr>
            <a:spLocks noGrp="1"/>
          </p:cNvSpPr>
          <p:nvPr>
            <p:ph type="sldImg"/>
          </p:nvPr>
        </p:nvSpPr>
        <p:spPr>
          <a:xfrm>
            <a:off x="917640" y="744480"/>
            <a:ext cx="4964040" cy="3722760"/>
          </a:xfrm>
          <a:prstGeom prst="rect">
            <a:avLst/>
          </a:prstGeom>
          <a:ln w="0">
            <a:noFill/>
          </a:ln>
        </p:spPr>
      </p:sp>
      <p:sp>
        <p:nvSpPr>
          <p:cNvPr id="387"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marL="228600" indent="-22860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Supply Failures for UK Electricity Suppliers</a:t>
            </a:r>
            <a:endParaRPr b="0" lang="en-US" sz="1400" strike="noStrike" u="none">
              <a:solidFill>
                <a:srgbClr val="000000"/>
              </a:solidFill>
              <a:effectLst/>
              <a:uFillTx/>
              <a:latin typeface="Times New Roman"/>
            </a:endParaRPr>
          </a:p>
          <a:p>
            <a:pPr marL="228600" indent="-228600">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(minutes/year)</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227mins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1995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98mins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104mins</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1996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87mins </a:t>
            </a: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107mins</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1997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88mins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96mins</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1998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81mins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98mins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1999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71mins</a:t>
            </a:r>
            <a:endParaRPr b="0" lang="en-US" sz="1200" strike="noStrike" u="none">
              <a:solidFill>
                <a:srgbClr val="000000"/>
              </a:solidFill>
              <a:effectLst/>
              <a:uFillTx/>
              <a:latin typeface="Times New Roman"/>
            </a:endParaRPr>
          </a:p>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All companies reported figures for 1999/00 which were better than their 10 year average performance. </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(Source: Ofgem)</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Examples of market forces responding most effectively to supply/demand imbalances.</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1996: 100 year drought in Norway</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1998: US Mid-West</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8" name="PlaceHolder 1"/>
          <p:cNvSpPr>
            <a:spLocks noGrp="1"/>
          </p:cNvSpPr>
          <p:nvPr>
            <p:ph type="sldImg"/>
          </p:nvPr>
        </p:nvSpPr>
        <p:spPr>
          <a:xfrm>
            <a:off x="917640" y="744480"/>
            <a:ext cx="4964040" cy="3722760"/>
          </a:xfrm>
          <a:prstGeom prst="rect">
            <a:avLst/>
          </a:prstGeom>
          <a:ln w="0">
            <a:noFill/>
          </a:ln>
        </p:spPr>
      </p:sp>
      <p:sp>
        <p:nvSpPr>
          <p:cNvPr id="389"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Should also reference potential issues in New York and Florida</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Regulatory requirements for new plants in Japan.</a:t>
            </a:r>
            <a:endParaRPr b="0" lang="en-US" sz="12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Japan base-load plant development cycle is 10-15 years</a:t>
            </a:r>
            <a:endParaRPr b="0" lang="en-US" sz="12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Permitting is sequential not concurrent.</a:t>
            </a:r>
            <a:endParaRPr b="0" lang="en-US" sz="1200" strike="noStrike" u="none">
              <a:solidFill>
                <a:srgbClr val="000000"/>
              </a:solidFill>
              <a:effectLst/>
              <a:uFillTx/>
              <a:latin typeface="Times New Roman"/>
            </a:endParaRPr>
          </a:p>
          <a:p>
            <a:pPr>
              <a:lnSpc>
                <a:spcPct val="10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Environmental assessment process takes 3 years.</a:t>
            </a:r>
            <a:endParaRPr b="0" lang="en-US" sz="1200" strike="noStrike" u="none">
              <a:solidFill>
                <a:srgbClr val="000000"/>
              </a:solidFill>
              <a:effectLst/>
              <a:uFillTx/>
              <a:latin typeface="Times New Roman"/>
            </a:endParaRPr>
          </a:p>
          <a:p>
            <a:pPr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ＭＳ 明朝"/>
              </a:rPr>
              <a:t>Japan is not factoring in the impact of the Internet on electricity demand.</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The Japanese government through its E-Japan initiative wants to be at the forefront of e-business development by the end of the decade. Under the initiative, the Government is aiming to increase household Internet penetration from the current 19% to 60% by 2005.</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Over the last decade electricity demand in Japan has increased at an average rate of 2-3%, and Japan is not anticipating a significant change in demand over the next decade.</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rcRect l="3459" t="0" r="0" b="2390"/>
          <a:stretch/>
        </p:blipFill>
        <p:spPr>
          <a:xfrm>
            <a:off x="61920" y="0"/>
            <a:ext cx="1461960" cy="6805440"/>
          </a:xfrm>
          <a:prstGeom prst="rect">
            <a:avLst/>
          </a:prstGeom>
          <a:noFill/>
          <a:ln w="0">
            <a:noFill/>
          </a:ln>
        </p:spPr>
      </p:pic>
      <p:sp>
        <p:nvSpPr>
          <p:cNvPr id="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3.jpeg"/><Relationship Id="rId8" Type="http://schemas.openxmlformats.org/officeDocument/2006/relationships/image" Target="../media/image4.jpeg"/><Relationship Id="rId9" Type="http://schemas.openxmlformats.org/officeDocument/2006/relationships/image" Target="../media/image5.jpeg"/><Relationship Id="rId10" Type="http://schemas.openxmlformats.org/officeDocument/2006/relationships/image" Target="../media/image6.jpeg"/><Relationship Id="rId11" Type="http://schemas.openxmlformats.org/officeDocument/2006/relationships/image" Target="../media/image1.png"/><Relationship Id="rId12" Type="http://schemas.openxmlformats.org/officeDocument/2006/relationships/slideLayout" Target="../slideLayouts/slideLayout3.xml"/><Relationship Id="rId1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3.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3.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3" name=""/>
          <p:cNvGrpSpPr/>
          <p:nvPr/>
        </p:nvGrpSpPr>
        <p:grpSpPr>
          <a:xfrm>
            <a:off x="1752480" y="1295280"/>
            <a:ext cx="6247800" cy="5476680"/>
            <a:chOff x="1752480" y="1295280"/>
            <a:chExt cx="6247800" cy="5476680"/>
          </a:xfrm>
        </p:grpSpPr>
        <p:sp>
          <p:nvSpPr>
            <p:cNvPr id="14" name=""/>
            <p:cNvSpPr/>
            <p:nvPr/>
          </p:nvSpPr>
          <p:spPr>
            <a:xfrm>
              <a:off x="5288760" y="1697760"/>
              <a:ext cx="13197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5288760" y="1697760"/>
              <a:ext cx="13197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288760" y="1697760"/>
              <a:ext cx="13197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5561280" y="1752480"/>
              <a:ext cx="49680" cy="36000"/>
            </a:xfrm>
            <a:custGeom>
              <a:avLst/>
              <a:gdLst/>
              <a:ahLst/>
              <a:rect l="l" t="t" r="r" b="b"/>
              <a:pathLst>
                <a:path w="30" h="20">
                  <a:moveTo>
                    <a:pt x="15" y="0"/>
                  </a:moveTo>
                  <a:lnTo>
                    <a:pt x="0" y="10"/>
                  </a:lnTo>
                  <a:lnTo>
                    <a:pt x="15" y="18"/>
                  </a:lnTo>
                  <a:lnTo>
                    <a:pt x="28" y="20"/>
                  </a:lnTo>
                  <a:lnTo>
                    <a:pt x="30" y="0"/>
                  </a:lnTo>
                  <a:lnTo>
                    <a:pt x="15" y="0"/>
                  </a:lnTo>
                  <a:close/>
                </a:path>
              </a:pathLst>
            </a:custGeom>
            <a:solidFill>
              <a:srgbClr val="b4ddc7"/>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8" name=""/>
            <p:cNvSpPr/>
            <p:nvPr/>
          </p:nvSpPr>
          <p:spPr>
            <a:xfrm>
              <a:off x="5561280" y="1752480"/>
              <a:ext cx="49680" cy="3600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9" name=""/>
            <p:cNvSpPr/>
            <p:nvPr/>
          </p:nvSpPr>
          <p:spPr>
            <a:xfrm>
              <a:off x="5561280" y="1752480"/>
              <a:ext cx="49680" cy="3600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20" name=""/>
            <p:cNvSpPr/>
            <p:nvPr/>
          </p:nvSpPr>
          <p:spPr>
            <a:xfrm>
              <a:off x="3341880" y="2655000"/>
              <a:ext cx="244584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3341880" y="2655000"/>
              <a:ext cx="244584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341880" y="2655000"/>
              <a:ext cx="244584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4948200" y="3417480"/>
              <a:ext cx="662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4948200" y="3417480"/>
              <a:ext cx="662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4948200" y="3417480"/>
              <a:ext cx="662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616560" y="4363200"/>
              <a:ext cx="55620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616560" y="4363200"/>
              <a:ext cx="55620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3616560" y="4363200"/>
              <a:ext cx="55620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4170960" y="4304160"/>
              <a:ext cx="61920" cy="93240"/>
            </a:xfrm>
            <a:custGeom>
              <a:avLst/>
              <a:gdLst/>
              <a:ahLst/>
              <a:rect l="l" t="t" r="r" b="b"/>
              <a:pathLst>
                <a:path w="38" h="52">
                  <a:moveTo>
                    <a:pt x="38" y="0"/>
                  </a:moveTo>
                  <a:lnTo>
                    <a:pt x="13" y="27"/>
                  </a:lnTo>
                  <a:lnTo>
                    <a:pt x="0" y="48"/>
                  </a:lnTo>
                  <a:lnTo>
                    <a:pt x="13" y="52"/>
                  </a:lnTo>
                  <a:lnTo>
                    <a:pt x="29" y="46"/>
                  </a:lnTo>
                  <a:lnTo>
                    <a:pt x="31" y="25"/>
                  </a:lnTo>
                  <a:lnTo>
                    <a:pt x="38" y="0"/>
                  </a:lnTo>
                  <a:close/>
                </a:path>
              </a:pathLst>
            </a:custGeom>
            <a:solidFill>
              <a:srgbClr val="b4ddc7"/>
            </a:solid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0" name=""/>
            <p:cNvSpPr/>
            <p:nvPr/>
          </p:nvSpPr>
          <p:spPr>
            <a:xfrm>
              <a:off x="4170960" y="4304160"/>
              <a:ext cx="61920" cy="9324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1" name=""/>
            <p:cNvSpPr/>
            <p:nvPr/>
          </p:nvSpPr>
          <p:spPr>
            <a:xfrm>
              <a:off x="4170960" y="4304160"/>
              <a:ext cx="61920" cy="9324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2" name=""/>
            <p:cNvSpPr/>
            <p:nvPr/>
          </p:nvSpPr>
          <p:spPr>
            <a:xfrm>
              <a:off x="3052800" y="4467960"/>
              <a:ext cx="5216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052800" y="4467960"/>
              <a:ext cx="5216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052800" y="4467960"/>
              <a:ext cx="5216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146760" y="4804920"/>
              <a:ext cx="35280" cy="81360"/>
            </a:xfrm>
            <a:custGeom>
              <a:avLst/>
              <a:gdLst/>
              <a:ahLst/>
              <a:rect l="l" t="t" r="r" b="b"/>
              <a:pathLst>
                <a:path w="21" h="45">
                  <a:moveTo>
                    <a:pt x="8" y="0"/>
                  </a:moveTo>
                  <a:lnTo>
                    <a:pt x="2" y="16"/>
                  </a:lnTo>
                  <a:lnTo>
                    <a:pt x="0" y="35"/>
                  </a:lnTo>
                  <a:lnTo>
                    <a:pt x="4" y="45"/>
                  </a:lnTo>
                  <a:lnTo>
                    <a:pt x="21" y="8"/>
                  </a:lnTo>
                  <a:lnTo>
                    <a:pt x="8" y="0"/>
                  </a:lnTo>
                  <a:close/>
                </a:path>
              </a:pathLst>
            </a:custGeom>
            <a:solidFill>
              <a:srgbClr val="b4ddc7"/>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6" name=""/>
            <p:cNvSpPr/>
            <p:nvPr/>
          </p:nvSpPr>
          <p:spPr>
            <a:xfrm>
              <a:off x="3146760" y="4804920"/>
              <a:ext cx="35280" cy="8136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7" name=""/>
            <p:cNvSpPr/>
            <p:nvPr/>
          </p:nvSpPr>
          <p:spPr>
            <a:xfrm>
              <a:off x="3146760" y="4804920"/>
              <a:ext cx="35280" cy="8136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8" name=""/>
            <p:cNvSpPr/>
            <p:nvPr/>
          </p:nvSpPr>
          <p:spPr>
            <a:xfrm>
              <a:off x="3337920" y="5213880"/>
              <a:ext cx="35280" cy="102600"/>
            </a:xfrm>
            <a:custGeom>
              <a:avLst/>
              <a:gdLst/>
              <a:ahLst/>
              <a:rect l="l" t="t" r="r" b="b"/>
              <a:pathLst>
                <a:path w="21" h="56">
                  <a:moveTo>
                    <a:pt x="21" y="17"/>
                  </a:moveTo>
                  <a:lnTo>
                    <a:pt x="17" y="0"/>
                  </a:lnTo>
                  <a:lnTo>
                    <a:pt x="10" y="17"/>
                  </a:lnTo>
                  <a:lnTo>
                    <a:pt x="0" y="46"/>
                  </a:lnTo>
                  <a:lnTo>
                    <a:pt x="10" y="56"/>
                  </a:lnTo>
                  <a:lnTo>
                    <a:pt x="21"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337920" y="5213880"/>
              <a:ext cx="35280" cy="10260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3337920" y="5213880"/>
              <a:ext cx="35280" cy="10260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229560" y="5297760"/>
              <a:ext cx="47880" cy="57240"/>
            </a:xfrm>
            <a:custGeom>
              <a:avLst/>
              <a:gdLst/>
              <a:ahLst/>
              <a:rect l="l" t="t" r="r" b="b"/>
              <a:pathLst>
                <a:path w="29" h="31">
                  <a:moveTo>
                    <a:pt x="11" y="8"/>
                  </a:moveTo>
                  <a:lnTo>
                    <a:pt x="7" y="0"/>
                  </a:lnTo>
                  <a:lnTo>
                    <a:pt x="0" y="12"/>
                  </a:lnTo>
                  <a:lnTo>
                    <a:pt x="7" y="27"/>
                  </a:lnTo>
                  <a:lnTo>
                    <a:pt x="29" y="31"/>
                  </a:lnTo>
                  <a:lnTo>
                    <a:pt x="29" y="12"/>
                  </a:lnTo>
                  <a:lnTo>
                    <a:pt x="11" y="8"/>
                  </a:lnTo>
                  <a:close/>
                </a:path>
              </a:pathLst>
            </a:custGeom>
            <a:solidFill>
              <a:srgbClr val="b4ddc7"/>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2" name=""/>
            <p:cNvSpPr/>
            <p:nvPr/>
          </p:nvSpPr>
          <p:spPr>
            <a:xfrm>
              <a:off x="3229560" y="5297760"/>
              <a:ext cx="47880" cy="5724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3" name=""/>
            <p:cNvSpPr/>
            <p:nvPr/>
          </p:nvSpPr>
          <p:spPr>
            <a:xfrm>
              <a:off x="3229560" y="5297760"/>
              <a:ext cx="47880" cy="5724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4" name=""/>
            <p:cNvSpPr/>
            <p:nvPr/>
          </p:nvSpPr>
          <p:spPr>
            <a:xfrm>
              <a:off x="2845440" y="4747680"/>
              <a:ext cx="37080" cy="45720"/>
            </a:xfrm>
            <a:custGeom>
              <a:avLst/>
              <a:gdLst/>
              <a:ahLst/>
              <a:rect l="l" t="t" r="r" b="b"/>
              <a:pathLst>
                <a:path w="22" h="25">
                  <a:moveTo>
                    <a:pt x="20" y="0"/>
                  </a:moveTo>
                  <a:lnTo>
                    <a:pt x="0" y="7"/>
                  </a:lnTo>
                  <a:lnTo>
                    <a:pt x="0" y="25"/>
                  </a:lnTo>
                  <a:lnTo>
                    <a:pt x="22" y="19"/>
                  </a:lnTo>
                  <a:lnTo>
                    <a:pt x="20" y="0"/>
                  </a:lnTo>
                  <a:close/>
                </a:path>
              </a:pathLst>
            </a:custGeom>
            <a:solidFill>
              <a:srgbClr val="b4ddc7"/>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5" name=""/>
            <p:cNvSpPr/>
            <p:nvPr/>
          </p:nvSpPr>
          <p:spPr>
            <a:xfrm>
              <a:off x="2845440" y="4747680"/>
              <a:ext cx="37080" cy="4572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6" name=""/>
            <p:cNvSpPr/>
            <p:nvPr/>
          </p:nvSpPr>
          <p:spPr>
            <a:xfrm>
              <a:off x="2845440" y="4747680"/>
              <a:ext cx="37080" cy="4572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7" name=""/>
            <p:cNvSpPr/>
            <p:nvPr/>
          </p:nvSpPr>
          <p:spPr>
            <a:xfrm>
              <a:off x="2919960" y="4674960"/>
              <a:ext cx="39240" cy="54360"/>
            </a:xfrm>
            <a:custGeom>
              <a:avLst/>
              <a:gdLst/>
              <a:ahLst/>
              <a:rect l="l" t="t" r="r" b="b"/>
              <a:pathLst>
                <a:path w="23" h="30">
                  <a:moveTo>
                    <a:pt x="23" y="9"/>
                  </a:moveTo>
                  <a:lnTo>
                    <a:pt x="19" y="0"/>
                  </a:lnTo>
                  <a:lnTo>
                    <a:pt x="11" y="0"/>
                  </a:lnTo>
                  <a:lnTo>
                    <a:pt x="0" y="19"/>
                  </a:lnTo>
                  <a:lnTo>
                    <a:pt x="7" y="30"/>
                  </a:lnTo>
                  <a:lnTo>
                    <a:pt x="23" y="19"/>
                  </a:lnTo>
                  <a:lnTo>
                    <a:pt x="23" y="9"/>
                  </a:lnTo>
                  <a:close/>
                </a:path>
              </a:pathLst>
            </a:custGeom>
            <a:solidFill>
              <a:srgbClr val="b4ddc7"/>
            </a:solid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48" name=""/>
            <p:cNvSpPr/>
            <p:nvPr/>
          </p:nvSpPr>
          <p:spPr>
            <a:xfrm>
              <a:off x="2919960" y="4674960"/>
              <a:ext cx="39240" cy="543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49" name=""/>
            <p:cNvSpPr/>
            <p:nvPr/>
          </p:nvSpPr>
          <p:spPr>
            <a:xfrm>
              <a:off x="2919960" y="4674960"/>
              <a:ext cx="39240" cy="543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50" name=""/>
            <p:cNvSpPr/>
            <p:nvPr/>
          </p:nvSpPr>
          <p:spPr>
            <a:xfrm>
              <a:off x="3069720" y="4477320"/>
              <a:ext cx="18360" cy="36000"/>
            </a:xfrm>
            <a:custGeom>
              <a:avLst/>
              <a:gdLst/>
              <a:ahLst/>
              <a:rect l="l" t="t" r="r" b="b"/>
              <a:pathLst>
                <a:path w="11" h="19">
                  <a:moveTo>
                    <a:pt x="2" y="0"/>
                  </a:moveTo>
                  <a:lnTo>
                    <a:pt x="0" y="10"/>
                  </a:lnTo>
                  <a:lnTo>
                    <a:pt x="2" y="19"/>
                  </a:lnTo>
                  <a:lnTo>
                    <a:pt x="11" y="12"/>
                  </a:lnTo>
                  <a:lnTo>
                    <a:pt x="2" y="0"/>
                  </a:lnTo>
                  <a:close/>
                </a:path>
              </a:pathLst>
            </a:custGeom>
            <a:solidFill>
              <a:srgbClr val="b4ddc7"/>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1" name=""/>
            <p:cNvSpPr/>
            <p:nvPr/>
          </p:nvSpPr>
          <p:spPr>
            <a:xfrm>
              <a:off x="3069720" y="4477320"/>
              <a:ext cx="18360" cy="3600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2" name=""/>
            <p:cNvSpPr/>
            <p:nvPr/>
          </p:nvSpPr>
          <p:spPr>
            <a:xfrm>
              <a:off x="3069720" y="4477320"/>
              <a:ext cx="18360" cy="3600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3" name=""/>
            <p:cNvSpPr/>
            <p:nvPr/>
          </p:nvSpPr>
          <p:spPr>
            <a:xfrm>
              <a:off x="2950920" y="4372560"/>
              <a:ext cx="29160" cy="51840"/>
            </a:xfrm>
            <a:custGeom>
              <a:avLst/>
              <a:gdLst/>
              <a:ahLst/>
              <a:rect l="l" t="t" r="r" b="b"/>
              <a:pathLst>
                <a:path w="17" h="29">
                  <a:moveTo>
                    <a:pt x="11" y="0"/>
                  </a:moveTo>
                  <a:lnTo>
                    <a:pt x="0" y="18"/>
                  </a:lnTo>
                  <a:lnTo>
                    <a:pt x="6" y="29"/>
                  </a:lnTo>
                  <a:lnTo>
                    <a:pt x="17" y="20"/>
                  </a:lnTo>
                  <a:lnTo>
                    <a:pt x="11" y="0"/>
                  </a:lnTo>
                  <a:close/>
                </a:path>
              </a:pathLst>
            </a:custGeom>
            <a:solidFill>
              <a:srgbClr val="b4ddc7"/>
            </a:solid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4" name=""/>
            <p:cNvSpPr/>
            <p:nvPr/>
          </p:nvSpPr>
          <p:spPr>
            <a:xfrm>
              <a:off x="2950920" y="4372560"/>
              <a:ext cx="29160" cy="5184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5" name=""/>
            <p:cNvSpPr/>
            <p:nvPr/>
          </p:nvSpPr>
          <p:spPr>
            <a:xfrm>
              <a:off x="2950920" y="4372560"/>
              <a:ext cx="29160" cy="5184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6" name=""/>
            <p:cNvSpPr/>
            <p:nvPr/>
          </p:nvSpPr>
          <p:spPr>
            <a:xfrm>
              <a:off x="2990520" y="4288680"/>
              <a:ext cx="24840" cy="81360"/>
            </a:xfrm>
            <a:custGeom>
              <a:avLst/>
              <a:gdLst/>
              <a:ahLst/>
              <a:rect l="l" t="t" r="r" b="b"/>
              <a:pathLst>
                <a:path w="15" h="45">
                  <a:moveTo>
                    <a:pt x="6" y="0"/>
                  </a:moveTo>
                  <a:lnTo>
                    <a:pt x="15" y="8"/>
                  </a:lnTo>
                  <a:lnTo>
                    <a:pt x="15" y="27"/>
                  </a:lnTo>
                  <a:lnTo>
                    <a:pt x="9" y="45"/>
                  </a:lnTo>
                  <a:lnTo>
                    <a:pt x="2" y="33"/>
                  </a:lnTo>
                  <a:lnTo>
                    <a:pt x="0" y="12"/>
                  </a:lnTo>
                  <a:lnTo>
                    <a:pt x="6" y="0"/>
                  </a:lnTo>
                  <a:close/>
                </a:path>
              </a:pathLst>
            </a:custGeom>
            <a:solidFill>
              <a:srgbClr val="b4ddc7"/>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7" name=""/>
            <p:cNvSpPr/>
            <p:nvPr/>
          </p:nvSpPr>
          <p:spPr>
            <a:xfrm>
              <a:off x="2990520" y="4288680"/>
              <a:ext cx="24840" cy="8136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8" name=""/>
            <p:cNvSpPr/>
            <p:nvPr/>
          </p:nvSpPr>
          <p:spPr>
            <a:xfrm>
              <a:off x="2990520" y="4288680"/>
              <a:ext cx="24840" cy="8136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9" name=""/>
            <p:cNvSpPr/>
            <p:nvPr/>
          </p:nvSpPr>
          <p:spPr>
            <a:xfrm>
              <a:off x="3313080" y="3597120"/>
              <a:ext cx="28440" cy="18000"/>
            </a:xfrm>
            <a:custGeom>
              <a:avLst/>
              <a:gdLst/>
              <a:ahLst/>
              <a:rect l="l" t="t" r="r" b="b"/>
              <a:pathLst>
                <a:path w="17" h="11">
                  <a:moveTo>
                    <a:pt x="7" y="0"/>
                  </a:moveTo>
                  <a:lnTo>
                    <a:pt x="0" y="5"/>
                  </a:lnTo>
                  <a:lnTo>
                    <a:pt x="0" y="7"/>
                  </a:lnTo>
                  <a:lnTo>
                    <a:pt x="5" y="11"/>
                  </a:lnTo>
                  <a:lnTo>
                    <a:pt x="17" y="3"/>
                  </a:lnTo>
                  <a:lnTo>
                    <a:pt x="7" y="0"/>
                  </a:lnTo>
                  <a:close/>
                </a:path>
              </a:pathLst>
            </a:custGeom>
            <a:solidFill>
              <a:srgbClr val="b4ddc7"/>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0" name=""/>
            <p:cNvSpPr/>
            <p:nvPr/>
          </p:nvSpPr>
          <p:spPr>
            <a:xfrm>
              <a:off x="3313080" y="3597120"/>
              <a:ext cx="28440" cy="1800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1" name=""/>
            <p:cNvSpPr/>
            <p:nvPr/>
          </p:nvSpPr>
          <p:spPr>
            <a:xfrm>
              <a:off x="3313080" y="3597120"/>
              <a:ext cx="28440" cy="1800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2" name=""/>
            <p:cNvSpPr/>
            <p:nvPr/>
          </p:nvSpPr>
          <p:spPr>
            <a:xfrm>
              <a:off x="2303280" y="4568040"/>
              <a:ext cx="15336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close/>
                </a:path>
              </a:pathLst>
            </a:custGeom>
            <a:solidFill>
              <a:srgbClr val="b4dd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3" name=""/>
            <p:cNvSpPr/>
            <p:nvPr/>
          </p:nvSpPr>
          <p:spPr>
            <a:xfrm>
              <a:off x="2303280" y="4568040"/>
              <a:ext cx="15336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4" name=""/>
            <p:cNvSpPr/>
            <p:nvPr/>
          </p:nvSpPr>
          <p:spPr>
            <a:xfrm>
              <a:off x="2303280" y="4568040"/>
              <a:ext cx="15336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5" name=""/>
            <p:cNvSpPr/>
            <p:nvPr/>
          </p:nvSpPr>
          <p:spPr>
            <a:xfrm>
              <a:off x="1752480" y="6733440"/>
              <a:ext cx="35280" cy="38520"/>
            </a:xfrm>
            <a:custGeom>
              <a:avLst/>
              <a:gdLst/>
              <a:ahLst/>
              <a:rect l="l" t="t" r="r" b="b"/>
              <a:pathLst>
                <a:path w="21" h="21">
                  <a:moveTo>
                    <a:pt x="4" y="0"/>
                  </a:moveTo>
                  <a:lnTo>
                    <a:pt x="14" y="2"/>
                  </a:lnTo>
                  <a:lnTo>
                    <a:pt x="21" y="7"/>
                  </a:lnTo>
                  <a:lnTo>
                    <a:pt x="21" y="15"/>
                  </a:lnTo>
                  <a:lnTo>
                    <a:pt x="18" y="19"/>
                  </a:lnTo>
                  <a:lnTo>
                    <a:pt x="4" y="21"/>
                  </a:lnTo>
                  <a:lnTo>
                    <a:pt x="0" y="11"/>
                  </a:lnTo>
                  <a:lnTo>
                    <a:pt x="4" y="0"/>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66" name=""/>
            <p:cNvSpPr/>
            <p:nvPr/>
          </p:nvSpPr>
          <p:spPr>
            <a:xfrm>
              <a:off x="1752480" y="6733440"/>
              <a:ext cx="35280" cy="3852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67" name=""/>
            <p:cNvSpPr/>
            <p:nvPr/>
          </p:nvSpPr>
          <p:spPr>
            <a:xfrm>
              <a:off x="1752480" y="6733440"/>
              <a:ext cx="35280" cy="3852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68" name=""/>
            <p:cNvSpPr/>
            <p:nvPr/>
          </p:nvSpPr>
          <p:spPr>
            <a:xfrm>
              <a:off x="1831320" y="6712560"/>
              <a:ext cx="38880" cy="45720"/>
            </a:xfrm>
            <a:custGeom>
              <a:avLst/>
              <a:gdLst/>
              <a:ahLst/>
              <a:rect l="l" t="t" r="r" b="b"/>
              <a:pathLst>
                <a:path w="23" h="25">
                  <a:moveTo>
                    <a:pt x="4" y="15"/>
                  </a:moveTo>
                  <a:lnTo>
                    <a:pt x="0" y="12"/>
                  </a:lnTo>
                  <a:lnTo>
                    <a:pt x="16" y="6"/>
                  </a:lnTo>
                  <a:lnTo>
                    <a:pt x="21" y="0"/>
                  </a:lnTo>
                  <a:lnTo>
                    <a:pt x="23" y="8"/>
                  </a:lnTo>
                  <a:lnTo>
                    <a:pt x="19" y="19"/>
                  </a:lnTo>
                  <a:lnTo>
                    <a:pt x="8" y="25"/>
                  </a:lnTo>
                  <a:lnTo>
                    <a:pt x="4" y="15"/>
                  </a:lnTo>
                  <a:close/>
                </a:path>
              </a:pathLst>
            </a:custGeom>
            <a:solidFill>
              <a:srgbClr val="b4ddc7"/>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69" name=""/>
            <p:cNvSpPr/>
            <p:nvPr/>
          </p:nvSpPr>
          <p:spPr>
            <a:xfrm>
              <a:off x="1831320" y="6712560"/>
              <a:ext cx="38880" cy="4572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70" name=""/>
            <p:cNvSpPr/>
            <p:nvPr/>
          </p:nvSpPr>
          <p:spPr>
            <a:xfrm>
              <a:off x="1831320" y="6712560"/>
              <a:ext cx="38880" cy="4572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71" name=""/>
            <p:cNvSpPr/>
            <p:nvPr/>
          </p:nvSpPr>
          <p:spPr>
            <a:xfrm>
              <a:off x="2619000" y="6150960"/>
              <a:ext cx="11628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2619000" y="6150960"/>
              <a:ext cx="11628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2619000" y="6150960"/>
              <a:ext cx="11628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2882880" y="5896080"/>
              <a:ext cx="18720" cy="52560"/>
            </a:xfrm>
            <a:custGeom>
              <a:avLst/>
              <a:gdLst/>
              <a:ahLst/>
              <a:rect l="l" t="t" r="r" b="b"/>
              <a:pathLst>
                <a:path w="11" h="29">
                  <a:moveTo>
                    <a:pt x="7" y="17"/>
                  </a:moveTo>
                  <a:lnTo>
                    <a:pt x="11" y="27"/>
                  </a:lnTo>
                  <a:lnTo>
                    <a:pt x="5" y="29"/>
                  </a:lnTo>
                  <a:lnTo>
                    <a:pt x="0" y="21"/>
                  </a:lnTo>
                  <a:lnTo>
                    <a:pt x="0" y="12"/>
                  </a:lnTo>
                  <a:lnTo>
                    <a:pt x="2" y="0"/>
                  </a:lnTo>
                  <a:lnTo>
                    <a:pt x="5" y="15"/>
                  </a:lnTo>
                  <a:lnTo>
                    <a:pt x="7" y="17"/>
                  </a:lnTo>
                  <a:close/>
                </a:path>
              </a:pathLst>
            </a:custGeom>
            <a:solidFill>
              <a:srgbClr val="b4ddc7"/>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5" name=""/>
            <p:cNvSpPr/>
            <p:nvPr/>
          </p:nvSpPr>
          <p:spPr>
            <a:xfrm>
              <a:off x="2882880" y="5896080"/>
              <a:ext cx="18720" cy="5256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6" name=""/>
            <p:cNvSpPr/>
            <p:nvPr/>
          </p:nvSpPr>
          <p:spPr>
            <a:xfrm>
              <a:off x="2882880" y="5896080"/>
              <a:ext cx="18720" cy="5256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7" name=""/>
            <p:cNvSpPr/>
            <p:nvPr/>
          </p:nvSpPr>
          <p:spPr>
            <a:xfrm>
              <a:off x="2968200" y="5755320"/>
              <a:ext cx="7416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close/>
                </a:path>
              </a:pathLst>
            </a:custGeom>
            <a:solidFill>
              <a:srgbClr val="b4dd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8" name=""/>
            <p:cNvSpPr/>
            <p:nvPr/>
          </p:nvSpPr>
          <p:spPr>
            <a:xfrm>
              <a:off x="2968200" y="5755320"/>
              <a:ext cx="7416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9" name=""/>
            <p:cNvSpPr/>
            <p:nvPr/>
          </p:nvSpPr>
          <p:spPr>
            <a:xfrm>
              <a:off x="2968200" y="5755320"/>
              <a:ext cx="7416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0" name=""/>
            <p:cNvSpPr/>
            <p:nvPr/>
          </p:nvSpPr>
          <p:spPr>
            <a:xfrm>
              <a:off x="2095200" y="6631200"/>
              <a:ext cx="3276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1" name=""/>
            <p:cNvSpPr/>
            <p:nvPr/>
          </p:nvSpPr>
          <p:spPr>
            <a:xfrm>
              <a:off x="2095200" y="6631200"/>
              <a:ext cx="3276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2" name=""/>
            <p:cNvSpPr/>
            <p:nvPr/>
          </p:nvSpPr>
          <p:spPr>
            <a:xfrm>
              <a:off x="2095200" y="6631200"/>
              <a:ext cx="3276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3" name=""/>
            <p:cNvSpPr/>
            <p:nvPr/>
          </p:nvSpPr>
          <p:spPr>
            <a:xfrm>
              <a:off x="7903080" y="1295280"/>
              <a:ext cx="9720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close/>
                </a:path>
              </a:pathLst>
            </a:custGeom>
            <a:solidFill>
              <a:srgbClr val="b4ddc7"/>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4" name=""/>
            <p:cNvSpPr/>
            <p:nvPr/>
          </p:nvSpPr>
          <p:spPr>
            <a:xfrm>
              <a:off x="7903080" y="1295280"/>
              <a:ext cx="9720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5" name=""/>
            <p:cNvSpPr/>
            <p:nvPr/>
          </p:nvSpPr>
          <p:spPr>
            <a:xfrm>
              <a:off x="7903080" y="1295280"/>
              <a:ext cx="9720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6" name=""/>
            <p:cNvSpPr/>
            <p:nvPr/>
          </p:nvSpPr>
          <p:spPr>
            <a:xfrm>
              <a:off x="7422840" y="1511280"/>
              <a:ext cx="20160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7422840" y="1511280"/>
              <a:ext cx="20160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7422840" y="1511280"/>
              <a:ext cx="20160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6862320" y="1681920"/>
              <a:ext cx="41508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6862320" y="1681920"/>
              <a:ext cx="41508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6862320" y="1681920"/>
              <a:ext cx="41508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6774480" y="2084760"/>
              <a:ext cx="74880" cy="38520"/>
            </a:xfrm>
            <a:custGeom>
              <a:avLst/>
              <a:gdLst/>
              <a:ahLst/>
              <a:rect l="l" t="t" r="r" b="b"/>
              <a:pathLst>
                <a:path w="46" h="21">
                  <a:moveTo>
                    <a:pt x="36" y="0"/>
                  </a:moveTo>
                  <a:lnTo>
                    <a:pt x="46" y="4"/>
                  </a:lnTo>
                  <a:lnTo>
                    <a:pt x="34" y="11"/>
                  </a:lnTo>
                  <a:lnTo>
                    <a:pt x="11" y="21"/>
                  </a:lnTo>
                  <a:lnTo>
                    <a:pt x="0" y="15"/>
                  </a:lnTo>
                  <a:lnTo>
                    <a:pt x="11" y="7"/>
                  </a:lnTo>
                  <a:lnTo>
                    <a:pt x="36" y="0"/>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3" name=""/>
            <p:cNvSpPr/>
            <p:nvPr/>
          </p:nvSpPr>
          <p:spPr>
            <a:xfrm>
              <a:off x="6774480" y="2084760"/>
              <a:ext cx="74880" cy="3852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4" name=""/>
            <p:cNvSpPr/>
            <p:nvPr/>
          </p:nvSpPr>
          <p:spPr>
            <a:xfrm>
              <a:off x="6774480" y="2084760"/>
              <a:ext cx="74880" cy="3852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5" name=""/>
            <p:cNvSpPr/>
            <p:nvPr/>
          </p:nvSpPr>
          <p:spPr>
            <a:xfrm>
              <a:off x="6525360" y="1929960"/>
              <a:ext cx="1929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6525360" y="1929960"/>
              <a:ext cx="1929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6525360" y="1929960"/>
              <a:ext cx="1929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8" name=""/>
          <p:cNvSpPr/>
          <p:nvPr/>
        </p:nvSpPr>
        <p:spPr>
          <a:xfrm>
            <a:off x="1676520" y="2725560"/>
            <a:ext cx="6705360" cy="18464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cc"/>
                </a:solidFill>
                <a:effectLst/>
                <a:uFillTx/>
                <a:latin typeface="Arial"/>
              </a:rPr>
              <a:t> </a:t>
            </a:r>
            <a:r>
              <a:rPr b="1" lang="en-US" sz="3600" strike="noStrike" u="none">
                <a:solidFill>
                  <a:srgbClr val="000066"/>
                </a:solidFill>
                <a:effectLst/>
                <a:uFillTx/>
                <a:latin typeface="Arial"/>
              </a:rPr>
              <a:t>Succeeding in a Restructured Energy Market</a:t>
            </a:r>
            <a:endParaRPr b="0" lang="en-US" sz="3600" strike="noStrike" u="none">
              <a:solidFill>
                <a:srgbClr val="000000"/>
              </a:solidFill>
              <a:effectLst/>
              <a:uFillTx/>
              <a:latin typeface="Times New Roman"/>
            </a:endParaRPr>
          </a:p>
        </p:txBody>
      </p:sp>
      <p:pic>
        <p:nvPicPr>
          <p:cNvPr id="99" name="blanco" descr=""/>
          <p:cNvPicPr/>
          <p:nvPr/>
        </p:nvPicPr>
        <p:blipFill>
          <a:blip r:embed="rId1"/>
          <a:stretch/>
        </p:blipFill>
        <p:spPr>
          <a:xfrm>
            <a:off x="5568840" y="3262320"/>
            <a:ext cx="9720" cy="11160"/>
          </a:xfrm>
          <a:prstGeom prst="rect">
            <a:avLst/>
          </a:prstGeom>
          <a:noFill/>
          <a:ln w="0">
            <a:noFill/>
          </a:ln>
        </p:spPr>
      </p:pic>
      <p:pic>
        <p:nvPicPr>
          <p:cNvPr id="100" name="blanco" descr=""/>
          <p:cNvPicPr/>
          <p:nvPr/>
        </p:nvPicPr>
        <p:blipFill>
          <a:blip r:embed="rId2"/>
          <a:stretch/>
        </p:blipFill>
        <p:spPr>
          <a:xfrm>
            <a:off x="2341440" y="7337520"/>
            <a:ext cx="11160" cy="11160"/>
          </a:xfrm>
          <a:prstGeom prst="rect">
            <a:avLst/>
          </a:prstGeom>
          <a:noFill/>
          <a:ln w="0">
            <a:noFill/>
          </a:ln>
        </p:spPr>
      </p:pic>
      <p:pic>
        <p:nvPicPr>
          <p:cNvPr id="101" name="blanco" descr=""/>
          <p:cNvPicPr/>
          <p:nvPr/>
        </p:nvPicPr>
        <p:blipFill>
          <a:blip r:embed="rId3"/>
          <a:stretch/>
        </p:blipFill>
        <p:spPr>
          <a:xfrm>
            <a:off x="2725560" y="7640640"/>
            <a:ext cx="9720" cy="11160"/>
          </a:xfrm>
          <a:prstGeom prst="rect">
            <a:avLst/>
          </a:prstGeom>
          <a:noFill/>
          <a:ln w="0">
            <a:noFill/>
          </a:ln>
        </p:spPr>
      </p:pic>
      <p:sp>
        <p:nvSpPr>
          <p:cNvPr id="102" name=""/>
          <p:cNvSpPr/>
          <p:nvPr/>
        </p:nvSpPr>
        <p:spPr>
          <a:xfrm>
            <a:off x="965160" y="6832440"/>
            <a:ext cx="9144000" cy="360"/>
          </a:xfrm>
          <a:prstGeom prst="rect">
            <a:avLst/>
          </a:prstGeom>
          <a:noFill/>
          <a:ln w="0">
            <a:noFill/>
          </a:ln>
          <a:effectLst>
            <a:outerShdw dist="53966" dir="2700000" blurRad="0" rotWithShape="0">
              <a:srgbClr val="808080"/>
            </a:outerShdw>
          </a:effectLst>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103" name="blanco" descr=""/>
          <p:cNvPicPr/>
          <p:nvPr/>
        </p:nvPicPr>
        <p:blipFill>
          <a:blip r:embed="rId4"/>
          <a:stretch/>
        </p:blipFill>
        <p:spPr>
          <a:xfrm>
            <a:off x="5568840" y="4311720"/>
            <a:ext cx="9720" cy="11160"/>
          </a:xfrm>
          <a:prstGeom prst="rect">
            <a:avLst/>
          </a:prstGeom>
          <a:noFill/>
          <a:ln w="0">
            <a:noFill/>
          </a:ln>
        </p:spPr>
      </p:pic>
      <p:pic>
        <p:nvPicPr>
          <p:cNvPr id="104" name="blanco" descr=""/>
          <p:cNvPicPr/>
          <p:nvPr/>
        </p:nvPicPr>
        <p:blipFill>
          <a:blip r:embed="rId5"/>
          <a:stretch/>
        </p:blipFill>
        <p:spPr>
          <a:xfrm>
            <a:off x="2050920" y="0"/>
            <a:ext cx="1932120" cy="11160"/>
          </a:xfrm>
          <a:prstGeom prst="rect">
            <a:avLst/>
          </a:prstGeom>
          <a:noFill/>
          <a:ln w="0">
            <a:noFill/>
          </a:ln>
        </p:spPr>
      </p:pic>
      <p:pic>
        <p:nvPicPr>
          <p:cNvPr id="105" name="blanco" descr=""/>
          <p:cNvPicPr/>
          <p:nvPr/>
        </p:nvPicPr>
        <p:blipFill>
          <a:blip r:embed="rId6"/>
          <a:stretch/>
        </p:blipFill>
        <p:spPr>
          <a:xfrm>
            <a:off x="2563920" y="2738520"/>
            <a:ext cx="896760" cy="11160"/>
          </a:xfrm>
          <a:prstGeom prst="rect">
            <a:avLst/>
          </a:prstGeom>
          <a:noFill/>
          <a:ln w="0">
            <a:noFill/>
          </a:ln>
        </p:spPr>
      </p:pic>
      <p:sp>
        <p:nvSpPr>
          <p:cNvPr id="106" name=""/>
          <p:cNvSpPr/>
          <p:nvPr/>
        </p:nvSpPr>
        <p:spPr>
          <a:xfrm>
            <a:off x="2514600" y="5867280"/>
            <a:ext cx="47242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66"/>
                </a:solidFill>
                <a:effectLst/>
                <a:uFillTx/>
                <a:latin typeface="Arial"/>
              </a:rPr>
              <a:t>May 15, 2001</a:t>
            </a:r>
            <a:endParaRPr b="0" lang="en-US" sz="2800" strike="noStrike" u="none">
              <a:solidFill>
                <a:srgbClr val="000000"/>
              </a:solidFill>
              <a:effectLst/>
              <a:uFillTx/>
              <a:latin typeface="Times New Roman"/>
            </a:endParaRPr>
          </a:p>
        </p:txBody>
      </p:sp>
      <p:pic>
        <p:nvPicPr>
          <p:cNvPr id="107" name="Enron1" descr=""/>
          <p:cNvPicPr/>
          <p:nvPr/>
        </p:nvPicPr>
        <p:blipFill>
          <a:blip r:embed="rId7"/>
          <a:stretch/>
        </p:blipFill>
        <p:spPr>
          <a:xfrm>
            <a:off x="1600200" y="304920"/>
            <a:ext cx="1295280" cy="1087200"/>
          </a:xfrm>
          <a:prstGeom prst="rect">
            <a:avLst/>
          </a:prstGeom>
          <a:noFill/>
          <a:ln w="0">
            <a:noFill/>
          </a:ln>
        </p:spPr>
      </p:pic>
      <p:pic>
        <p:nvPicPr>
          <p:cNvPr id="108" name="Enron2" descr=""/>
          <p:cNvPicPr/>
          <p:nvPr/>
        </p:nvPicPr>
        <p:blipFill>
          <a:blip r:embed="rId8"/>
          <a:stretch/>
        </p:blipFill>
        <p:spPr>
          <a:xfrm>
            <a:off x="3581280" y="304920"/>
            <a:ext cx="1295640" cy="1068120"/>
          </a:xfrm>
          <a:prstGeom prst="rect">
            <a:avLst/>
          </a:prstGeom>
          <a:noFill/>
          <a:ln w="0">
            <a:noFill/>
          </a:ln>
        </p:spPr>
      </p:pic>
      <p:pic>
        <p:nvPicPr>
          <p:cNvPr id="109" name="Enron3" descr=""/>
          <p:cNvPicPr/>
          <p:nvPr/>
        </p:nvPicPr>
        <p:blipFill>
          <a:blip r:embed="rId9"/>
          <a:stretch/>
        </p:blipFill>
        <p:spPr>
          <a:xfrm>
            <a:off x="5562720" y="304920"/>
            <a:ext cx="1269720" cy="1065240"/>
          </a:xfrm>
          <a:prstGeom prst="rect">
            <a:avLst/>
          </a:prstGeom>
          <a:noFill/>
          <a:ln w="0">
            <a:noFill/>
          </a:ln>
        </p:spPr>
      </p:pic>
      <p:pic>
        <p:nvPicPr>
          <p:cNvPr id="110" name="enron4" descr=""/>
          <p:cNvPicPr/>
          <p:nvPr/>
        </p:nvPicPr>
        <p:blipFill>
          <a:blip r:embed="rId10"/>
          <a:stretch/>
        </p:blipFill>
        <p:spPr>
          <a:xfrm>
            <a:off x="7543800" y="304920"/>
            <a:ext cx="1244520" cy="1030320"/>
          </a:xfrm>
          <a:prstGeom prst="rect">
            <a:avLst/>
          </a:prstGeom>
          <a:noFill/>
          <a:ln w="0">
            <a:noFill/>
          </a:ln>
        </p:spPr>
      </p:pic>
      <p:sp>
        <p:nvSpPr>
          <p:cNvPr id="111" name=""/>
          <p:cNvSpPr/>
          <p:nvPr/>
        </p:nvSpPr>
        <p:spPr>
          <a:xfrm>
            <a:off x="1676520" y="6248520"/>
            <a:ext cx="190476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252A0F4-5E54-4401-8030-68C4A201A1E3}"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pic>
        <p:nvPicPr>
          <p:cNvPr id="112" name="" descr=""/>
          <p:cNvPicPr/>
          <p:nvPr/>
        </p:nvPicPr>
        <p:blipFill>
          <a:blip r:embed="rId11"/>
          <a:srcRect l="3459" t="0" r="0" b="2390"/>
          <a:stretch/>
        </p:blipFill>
        <p:spPr>
          <a:xfrm>
            <a:off x="61920" y="0"/>
            <a:ext cx="1461960" cy="680544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7" name="PlaceHolder 1"/>
          <p:cNvSpPr>
            <a:spLocks noGrp="1"/>
          </p:cNvSpPr>
          <p:nvPr>
            <p:ph type="title"/>
          </p:nvPr>
        </p:nvSpPr>
        <p:spPr>
          <a:xfrm>
            <a:off x="1447560" y="533160"/>
            <a:ext cx="701028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Improved Customer Choice</a:t>
            </a:r>
            <a:endParaRPr b="0" lang="en-US" sz="2800" strike="noStrike" u="none">
              <a:solidFill>
                <a:srgbClr val="000000"/>
              </a:solidFill>
              <a:effectLst/>
              <a:uFillTx/>
              <a:latin typeface="Times New Roman"/>
            </a:endParaRPr>
          </a:p>
        </p:txBody>
      </p:sp>
      <p:sp>
        <p:nvSpPr>
          <p:cNvPr id="228" name=""/>
          <p:cNvSpPr/>
          <p:nvPr/>
        </p:nvSpPr>
        <p:spPr>
          <a:xfrm>
            <a:off x="1600200" y="1371600"/>
            <a:ext cx="7238880" cy="3791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Electrons are fungible but contract terms and contracting parties are not</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Physical Product Differentiation</a:t>
            </a:r>
            <a:endParaRPr b="0" lang="en-US" sz="1600" strike="noStrike" u="none">
              <a:solidFill>
                <a:srgbClr val="000000"/>
              </a:solidFill>
              <a:effectLst/>
              <a:uFillTx/>
              <a:latin typeface="Times New Roman"/>
            </a:endParaRPr>
          </a:p>
          <a:p>
            <a:pPr lvl="2" marL="914400">
              <a:lnSpc>
                <a:spcPct val="100000"/>
              </a:lnSpc>
              <a:spcBef>
                <a:spcPts val="1001"/>
              </a:spcBef>
              <a:buClr>
                <a:srgbClr val="cc3300"/>
              </a:buClr>
              <a:buFont typeface="Verdan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quantity/quality</a:t>
            </a:r>
            <a:endParaRPr b="0" lang="en-US" sz="1600" strike="noStrike" u="none">
              <a:solidFill>
                <a:srgbClr val="000000"/>
              </a:solidFill>
              <a:effectLst/>
              <a:uFillTx/>
              <a:latin typeface="Times New Roman"/>
            </a:endParaRPr>
          </a:p>
          <a:p>
            <a:pPr lvl="2" marL="914400">
              <a:lnSpc>
                <a:spcPct val="100000"/>
              </a:lnSpc>
              <a:spcBef>
                <a:spcPts val="1001"/>
              </a:spcBef>
              <a:buClr>
                <a:srgbClr val="cc3300"/>
              </a:buClr>
              <a:buFont typeface="Verdan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delivery terms</a:t>
            </a:r>
            <a:endParaRPr b="0" lang="en-US" sz="1600" strike="noStrike" u="none">
              <a:solidFill>
                <a:srgbClr val="000000"/>
              </a:solidFill>
              <a:effectLst/>
              <a:uFillTx/>
              <a:latin typeface="Times New Roman"/>
            </a:endParaRPr>
          </a:p>
          <a:p>
            <a:pPr lvl="2" marL="914400">
              <a:lnSpc>
                <a:spcPct val="100000"/>
              </a:lnSpc>
              <a:spcBef>
                <a:spcPts val="1001"/>
              </a:spcBef>
              <a:buClr>
                <a:srgbClr val="cc3300"/>
              </a:buClr>
              <a:buFont typeface="Verdan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flexibility to changes in load requirements (timing)</a:t>
            </a:r>
            <a:endParaRPr b="0" lang="en-US" sz="1600" strike="noStrike" u="none">
              <a:solidFill>
                <a:srgbClr val="000000"/>
              </a:solidFill>
              <a:effectLst/>
              <a:uFillTx/>
              <a:latin typeface="Times New Roman"/>
            </a:endParaRPr>
          </a:p>
          <a:p>
            <a:pPr lvl="2" marL="914400">
              <a:lnSpc>
                <a:spcPct val="100000"/>
              </a:lnSpc>
              <a:spcBef>
                <a:spcPts val="1001"/>
              </a:spcBef>
              <a:buClr>
                <a:srgbClr val="cc3300"/>
              </a:buClr>
              <a:buFont typeface="Verdan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flexibility in take obligations</a:t>
            </a:r>
            <a:endParaRPr b="0" lang="en-US" sz="1600" strike="noStrike" u="none">
              <a:solidFill>
                <a:srgbClr val="000000"/>
              </a:solidFill>
              <a:effectLst/>
              <a:uFillTx/>
              <a:latin typeface="Times New Roman"/>
            </a:endParaRPr>
          </a:p>
          <a:p>
            <a:pPr lvl="2" marL="914400">
              <a:lnSpc>
                <a:spcPct val="100000"/>
              </a:lnSpc>
              <a:spcBef>
                <a:spcPts val="1001"/>
              </a:spcBef>
              <a:buClr>
                <a:srgbClr val="cc3300"/>
              </a:buClr>
              <a:buFont typeface="Verdan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combined services (risk management products, physical/financial tie-ups)</a:t>
            </a:r>
            <a:endParaRPr b="0" lang="en-US" sz="1600" strike="noStrike" u="none">
              <a:solidFill>
                <a:srgbClr val="000000"/>
              </a:solidFill>
              <a:effectLst/>
              <a:uFillTx/>
              <a:latin typeface="Times New Roman"/>
            </a:endParaRPr>
          </a:p>
          <a:p>
            <a:pPr lvl="2" marL="914400">
              <a:lnSpc>
                <a:spcPct val="100000"/>
              </a:lnSpc>
              <a:spcBef>
                <a:spcPts val="1001"/>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 name=""/>
          <p:cNvSpPr/>
          <p:nvPr/>
        </p:nvSpPr>
        <p:spPr>
          <a:xfrm>
            <a:off x="1676520" y="1476360"/>
            <a:ext cx="6705360" cy="5015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Efficiency in capital investment</a:t>
            </a:r>
            <a:endParaRPr b="0" lang="en-US" sz="24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Open market produces forward price signals -signals producers when investment in new facilities will be supported by the market</a:t>
            </a:r>
            <a:endParaRPr b="0" lang="en-US" sz="16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Forces producers to find lowest cost solutions</a:t>
            </a:r>
            <a:endParaRPr b="0" lang="en-US" sz="1600" strike="noStrike" u="none">
              <a:solidFill>
                <a:srgbClr val="000000"/>
              </a:solidFill>
              <a:effectLst/>
              <a:uFillTx/>
              <a:latin typeface="Times New Roman"/>
            </a:endParaRPr>
          </a:p>
          <a:p>
            <a:pPr>
              <a:lnSpc>
                <a:spcPct val="100000"/>
              </a:lnSpc>
              <a:spcBef>
                <a:spcPts val="1500"/>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More efficient allocation of risk</a:t>
            </a:r>
            <a:endParaRPr b="0" lang="en-US" sz="24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In an open market risk is allocated to those in the best position to manage it, rather than end consumers</a:t>
            </a:r>
            <a:endParaRPr b="0" lang="en-US" sz="1600" strike="noStrike" u="none">
              <a:solidFill>
                <a:srgbClr val="000000"/>
              </a:solidFill>
              <a:effectLst/>
              <a:uFillTx/>
              <a:latin typeface="Times New Roman"/>
            </a:endParaRPr>
          </a:p>
          <a:p>
            <a:pPr>
              <a:lnSpc>
                <a:spcPct val="100000"/>
              </a:lnSpc>
              <a:spcBef>
                <a:spcPts val="1500"/>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Environmental Benefits</a:t>
            </a:r>
            <a:endParaRPr b="0" lang="en-US" sz="24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Environmental goals achieved at least cost</a:t>
            </a:r>
            <a:endParaRPr b="0" lang="en-US" sz="16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Provides an opportunity for firms to reduce costs and find new sources of profit through innovative approaches to carbon emissions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30" name="PlaceHolder 1"/>
          <p:cNvSpPr>
            <a:spLocks noGrp="1"/>
          </p:cNvSpPr>
          <p:nvPr>
            <p:ph type="title"/>
          </p:nvPr>
        </p:nvSpPr>
        <p:spPr>
          <a:xfrm>
            <a:off x="1447560" y="533160"/>
            <a:ext cx="7010280" cy="53316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Other Benefits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1" name=""/>
          <p:cNvSpPr/>
          <p:nvPr/>
        </p:nvSpPr>
        <p:spPr>
          <a:xfrm>
            <a:off x="2438280" y="1258920"/>
            <a:ext cx="5715000" cy="27795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Benefits of Liberalization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99ff"/>
                </a:solidFill>
                <a:effectLst/>
                <a:uFillTx/>
                <a:latin typeface="Verdana"/>
              </a:rPr>
              <a:t>Achieving a Competitive Market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b2b2b2"/>
                </a:solidFill>
                <a:effectLst/>
                <a:uFillTx/>
                <a:latin typeface="Verdana"/>
              </a:rPr>
              <a:t>Strategies for Success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232" name=""/>
          <p:cNvGrpSpPr/>
          <p:nvPr/>
        </p:nvGrpSpPr>
        <p:grpSpPr>
          <a:xfrm>
            <a:off x="2286000" y="3048120"/>
            <a:ext cx="5943240" cy="609480"/>
            <a:chOff x="2286000" y="3048120"/>
            <a:chExt cx="5943240" cy="609480"/>
          </a:xfrm>
        </p:grpSpPr>
        <p:sp>
          <p:nvSpPr>
            <p:cNvPr id="233" name=""/>
            <p:cNvSpPr/>
            <p:nvPr/>
          </p:nvSpPr>
          <p:spPr>
            <a:xfrm>
              <a:off x="8229240" y="30481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2286000" y="30481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5" name=""/>
          <p:cNvSpPr/>
          <p:nvPr/>
        </p:nvSpPr>
        <p:spPr>
          <a:xfrm>
            <a:off x="1676520" y="1496880"/>
            <a:ext cx="7162560" cy="4871520"/>
          </a:xfrm>
          <a:prstGeom prst="rect">
            <a:avLst/>
          </a:prstGeom>
          <a:noFill/>
          <a:ln w="0">
            <a:noFill/>
          </a:ln>
        </p:spPr>
        <p:style>
          <a:lnRef idx="0"/>
          <a:fillRef idx="0"/>
          <a:effectRef idx="0"/>
          <a:fontRef idx="minor"/>
        </p:style>
        <p:txBody>
          <a:bodyPr lIns="90000" rIns="90000" tIns="46800" bIns="46800" anchor="t">
            <a:spAutoFit/>
          </a:bodyPr>
          <a:p>
            <a:pPr>
              <a:spcBef>
                <a:spcPts val="1125"/>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800" strike="noStrike" u="none">
                <a:solidFill>
                  <a:srgbClr val="000000"/>
                </a:solidFill>
                <a:effectLst/>
                <a:uFillTx/>
                <a:latin typeface="Verdana"/>
              </a:rPr>
              <a:t>Liquid trading market (spot &amp; forward)</a:t>
            </a:r>
            <a:endParaRPr b="0" lang="en-US" sz="1800" strike="noStrike" u="none">
              <a:solidFill>
                <a:srgbClr val="000000"/>
              </a:solidFill>
              <a:effectLst/>
              <a:uFillTx/>
              <a:latin typeface="Times New Roman"/>
            </a:endParaRPr>
          </a:p>
          <a:p>
            <a:pPr lvl="1" marL="45720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efficient production and allocation of resources</a:t>
            </a:r>
            <a:endParaRPr b="0" lang="en-US" sz="1600" strike="noStrike" u="none">
              <a:solidFill>
                <a:srgbClr val="000000"/>
              </a:solidFill>
              <a:effectLst/>
              <a:uFillTx/>
              <a:latin typeface="Times New Roman"/>
            </a:endParaRPr>
          </a:p>
          <a:p>
            <a:pPr lvl="1" marL="45720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transparent price signals</a:t>
            </a:r>
            <a:endParaRPr b="0" lang="en-US" sz="1600" strike="noStrike" u="none">
              <a:solidFill>
                <a:srgbClr val="000000"/>
              </a:solidFill>
              <a:effectLst/>
              <a:uFillTx/>
              <a:latin typeface="Times New Roman"/>
            </a:endParaRPr>
          </a:p>
          <a:p>
            <a:pPr lvl="1" marL="45720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reliable price information reflecting the outcome of independent valuations by numerous buyers and sellers.</a:t>
            </a:r>
            <a:endParaRPr b="0" lang="en-US" sz="16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Adequate number of firms in competitive sectors</a:t>
            </a:r>
            <a:endParaRPr b="0" lang="en-US" sz="1800" strike="noStrike" u="none">
              <a:solidFill>
                <a:srgbClr val="000000"/>
              </a:solidFill>
              <a:effectLst/>
              <a:uFillTx/>
              <a:latin typeface="Times New Roman"/>
            </a:endParaRPr>
          </a:p>
          <a:p>
            <a:pPr lvl="1" marL="45720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ensures development of a liquid market</a:t>
            </a:r>
            <a:endParaRPr b="0" lang="en-US" sz="1600" strike="noStrike" u="none">
              <a:solidFill>
                <a:srgbClr val="000000"/>
              </a:solidFill>
              <a:effectLst/>
              <a:uFillTx/>
              <a:latin typeface="Times New Roman"/>
            </a:endParaRPr>
          </a:p>
          <a:p>
            <a:pPr lvl="1" marL="45720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stops market power from undermining price predictability</a:t>
            </a:r>
            <a:endParaRPr b="0" lang="en-US" sz="1600" strike="noStrike" u="none">
              <a:solidFill>
                <a:srgbClr val="000000"/>
              </a:solidFill>
              <a:effectLst/>
              <a:uFillTx/>
              <a:latin typeface="Times New Roman"/>
            </a:endParaRPr>
          </a:p>
          <a:p>
            <a:pPr lvl="1" marL="45720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improves ability of new entrants to enter competitive sectors</a:t>
            </a:r>
            <a:endParaRPr b="0" lang="en-US" sz="16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Strong and independent regulator with a clear charter   </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Non-discriminatory regulated access to transmission and other monopoly sectors</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Thorough information disclosure</a:t>
            </a:r>
            <a:endParaRPr b="0" lang="en-US" sz="1800" strike="noStrike" u="none">
              <a:solidFill>
                <a:srgbClr val="000000"/>
              </a:solidFill>
              <a:effectLst/>
              <a:uFillTx/>
              <a:latin typeface="Times New Roman"/>
            </a:endParaRPr>
          </a:p>
        </p:txBody>
      </p:sp>
      <p:sp>
        <p:nvSpPr>
          <p:cNvPr id="236" name="PlaceHolder 1"/>
          <p:cNvSpPr>
            <a:spLocks noGrp="1"/>
          </p:cNvSpPr>
          <p:nvPr>
            <p:ph type="title"/>
          </p:nvPr>
        </p:nvSpPr>
        <p:spPr>
          <a:xfrm>
            <a:off x="1371240" y="380880"/>
            <a:ext cx="7543800" cy="9907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Policy Goals – A Workably Competitive Power Market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7" name=""/>
          <p:cNvSpPr/>
          <p:nvPr/>
        </p:nvSpPr>
        <p:spPr>
          <a:xfrm>
            <a:off x="1711440" y="1308240"/>
            <a:ext cx="6975360" cy="4660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Every country’s circumstances are unique - tailored approach is required</a:t>
            </a:r>
            <a:endParaRPr b="0" lang="en-US" sz="2000" strike="noStrike" u="none">
              <a:solidFill>
                <a:srgbClr val="000000"/>
              </a:solidFill>
              <a:effectLst/>
              <a:uFillTx/>
              <a:latin typeface="Times New Roman"/>
            </a:endParaRPr>
          </a:p>
          <a:p>
            <a:pPr>
              <a:lnSpc>
                <a:spcPct val="100000"/>
              </a:lnSpc>
              <a:spcBef>
                <a:spcPts val="1250"/>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Typical concerns</a:t>
            </a:r>
            <a:endParaRPr b="0" lang="en-US" sz="2000" strike="noStrike" u="none">
              <a:solidFill>
                <a:srgbClr val="000000"/>
              </a:solidFill>
              <a:effectLst/>
              <a:uFillTx/>
              <a:latin typeface="Times New Roman"/>
            </a:endParaRPr>
          </a:p>
          <a:p>
            <a:pPr lvl="1" marL="685800" indent="-228600">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reliability and security of supply</a:t>
            </a:r>
            <a:endParaRPr b="0" lang="en-US" sz="2000" strike="noStrike" u="none">
              <a:solidFill>
                <a:srgbClr val="000000"/>
              </a:solidFill>
              <a:effectLst/>
              <a:uFillTx/>
              <a:latin typeface="Times New Roman"/>
            </a:endParaRPr>
          </a:p>
          <a:p>
            <a:pPr lvl="1" marL="685800" indent="-228600">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disruption to existing firms (employees, existing investments and institutions)</a:t>
            </a:r>
            <a:endParaRPr b="0" lang="en-US" sz="2000" strike="noStrike" u="none">
              <a:solidFill>
                <a:srgbClr val="000000"/>
              </a:solidFill>
              <a:effectLst/>
              <a:uFillTx/>
              <a:latin typeface="Times New Roman"/>
            </a:endParaRPr>
          </a:p>
          <a:p>
            <a:pPr lvl="1" marL="685800" indent="-228600">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concerns</a:t>
            </a:r>
            <a:endParaRPr b="0" lang="en-US" sz="2000" strike="noStrike" u="none">
              <a:solidFill>
                <a:srgbClr val="000000"/>
              </a:solidFill>
              <a:effectLst/>
              <a:uFillTx/>
              <a:latin typeface="Times New Roman"/>
            </a:endParaRPr>
          </a:p>
          <a:p>
            <a:pPr>
              <a:lnSpc>
                <a:spcPct val="100000"/>
              </a:lnSpc>
              <a:spcBef>
                <a:spcPts val="1250"/>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The most </a:t>
            </a:r>
            <a:r>
              <a:rPr b="0" lang="en-US" sz="2000" strike="noStrike" u="sng">
                <a:solidFill>
                  <a:srgbClr val="000000"/>
                </a:solidFill>
                <a:effectLst/>
                <a:uFillTx/>
                <a:latin typeface="Arial"/>
              </a:rPr>
              <a:t>successful</a:t>
            </a:r>
            <a:r>
              <a:rPr b="0" lang="en-US" sz="2000" strike="noStrike" u="none">
                <a:solidFill>
                  <a:srgbClr val="000000"/>
                </a:solidFill>
                <a:effectLst/>
                <a:uFillTx/>
                <a:latin typeface="Arial"/>
              </a:rPr>
              <a:t> approaches</a:t>
            </a:r>
            <a:endParaRPr b="0" lang="en-US" sz="2000" strike="noStrike" u="none">
              <a:solidFill>
                <a:srgbClr val="000000"/>
              </a:solidFill>
              <a:effectLst/>
              <a:uFillTx/>
              <a:latin typeface="Times New Roman"/>
            </a:endParaRPr>
          </a:p>
          <a:p>
            <a:pPr lvl="1" marL="685800" indent="-228600">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Phase liberalization (starting with large customers and wholesale markets)</a:t>
            </a:r>
            <a:endParaRPr b="0" lang="en-US" sz="2000" strike="noStrike" u="none">
              <a:solidFill>
                <a:srgbClr val="000000"/>
              </a:solidFill>
              <a:effectLst/>
              <a:uFillTx/>
              <a:latin typeface="Times New Roman"/>
            </a:endParaRPr>
          </a:p>
          <a:p>
            <a:pPr lvl="1" marL="685800" indent="-228600">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Move without compromise through each phase</a:t>
            </a:r>
            <a:endParaRPr b="0" lang="en-US" sz="2000" strike="noStrike" u="none">
              <a:solidFill>
                <a:srgbClr val="000000"/>
              </a:solidFill>
              <a:effectLst/>
              <a:uFillTx/>
              <a:latin typeface="Times New Roman"/>
            </a:endParaRPr>
          </a:p>
          <a:p>
            <a:pPr lvl="1" marL="685800" indent="-228600">
              <a:lnSpc>
                <a:spcPct val="10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 interim policies to reduce disruption </a:t>
            </a:r>
            <a:r>
              <a:rPr b="0" lang="en-US" sz="2000" strike="noStrike" u="sng">
                <a:solidFill>
                  <a:srgbClr val="000000"/>
                </a:solidFill>
                <a:effectLst/>
                <a:uFillTx/>
                <a:latin typeface="Arial"/>
              </a:rPr>
              <a:t>without reducing competition</a:t>
            </a:r>
            <a:endParaRPr b="0" lang="en-US" sz="2000" strike="noStrike" u="none">
              <a:solidFill>
                <a:srgbClr val="000000"/>
              </a:solidFill>
              <a:effectLst/>
              <a:uFillTx/>
              <a:latin typeface="Times New Roman"/>
            </a:endParaRPr>
          </a:p>
        </p:txBody>
      </p:sp>
      <p:sp>
        <p:nvSpPr>
          <p:cNvPr id="238" name="PlaceHolder 1"/>
          <p:cNvSpPr>
            <a:spLocks noGrp="1"/>
          </p:cNvSpPr>
          <p:nvPr>
            <p:ph type="title"/>
          </p:nvPr>
        </p:nvSpPr>
        <p:spPr>
          <a:xfrm>
            <a:off x="1371240" y="533160"/>
            <a:ext cx="746748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Successful Transition to Deregulation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9" name=""/>
          <p:cNvSpPr/>
          <p:nvPr/>
        </p:nvSpPr>
        <p:spPr>
          <a:xfrm rot="10800000">
            <a:off x="4495320" y="1447560"/>
            <a:ext cx="685800" cy="3809880"/>
          </a:xfrm>
          <a:prstGeom prst="diamond">
            <a:avLst/>
          </a:prstGeom>
          <a:gradFill rotWithShape="0">
            <a:gsLst>
              <a:gs pos="0">
                <a:srgbClr val="3399ff"/>
              </a:gs>
              <a:gs pos="50000">
                <a:srgbClr val="fefefe"/>
              </a:gs>
              <a:gs pos="100000">
                <a:srgbClr val="33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1800360" y="1295280"/>
            <a:ext cx="2923920" cy="3843360"/>
          </a:xfrm>
          <a:prstGeom prst="rect">
            <a:avLst/>
          </a:prstGeom>
          <a:noFill/>
          <a:ln w="0">
            <a:noFill/>
          </a:ln>
        </p:spPr>
        <p:style>
          <a:lnRef idx="0"/>
          <a:fillRef idx="0"/>
          <a:effectRef idx="0"/>
          <a:fontRef idx="minor"/>
        </p:style>
        <p:txBody>
          <a:bodyPr lIns="90000" rIns="90000" tIns="46800" bIns="46800" anchor="t">
            <a:normAutofit fontScale="85000" lnSpcReduction="19999"/>
          </a:bodyPr>
          <a:p>
            <a:pPr>
              <a:lnSpc>
                <a:spcPct val="100000"/>
              </a:lnSpc>
              <a:spcBef>
                <a:spcPts val="1749"/>
              </a:spcBef>
              <a:tabLst>
                <a:tab algn="l" pos="0"/>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400" strike="noStrike" u="sng">
                <a:solidFill>
                  <a:srgbClr val="000000"/>
                </a:solidFill>
                <a:effectLst/>
                <a:uFillTx/>
                <a:latin typeface="Verdana"/>
              </a:rPr>
              <a:t>Promoting efficiency...</a:t>
            </a:r>
            <a:endParaRPr b="0" lang="en-US" sz="1400" strike="noStrike" u="none">
              <a:solidFill>
                <a:srgbClr val="000000"/>
              </a:solidFill>
              <a:effectLst/>
              <a:uFillTx/>
              <a:latin typeface="Times New Roman"/>
            </a:endParaRPr>
          </a:p>
          <a:p>
            <a:pPr>
              <a:lnSpc>
                <a:spcPct val="100000"/>
              </a:lnSpc>
              <a:spcBef>
                <a:spcPts val="1749"/>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400" strike="noStrike" u="none">
                <a:solidFill>
                  <a:srgbClr val="000000"/>
                </a:solidFill>
                <a:effectLst/>
                <a:uFillTx/>
                <a:latin typeface="Verdana"/>
              </a:rPr>
              <a:t> Allowing private/foreign investment in:</a:t>
            </a:r>
            <a:endParaRPr b="0" lang="en-US" sz="1400" strike="noStrike" u="none">
              <a:solidFill>
                <a:srgbClr val="000000"/>
              </a:solidFill>
              <a:effectLst/>
              <a:uFillTx/>
              <a:latin typeface="Times New Roman"/>
            </a:endParaRPr>
          </a:p>
          <a:p>
            <a:pPr lvl="1" marL="457200" indent="-177840">
              <a:lnSpc>
                <a:spcPct val="100000"/>
              </a:lnSpc>
              <a:spcBef>
                <a:spcPts val="876"/>
              </a:spcBef>
              <a:buClr>
                <a:srgbClr val="0000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400" strike="noStrike" u="none">
                <a:solidFill>
                  <a:srgbClr val="000000"/>
                </a:solidFill>
                <a:effectLst/>
                <a:uFillTx/>
                <a:latin typeface="Verdana"/>
              </a:rPr>
              <a:t>generation</a:t>
            </a:r>
            <a:endParaRPr b="0" lang="en-US" sz="1400" strike="noStrike" u="none">
              <a:solidFill>
                <a:srgbClr val="000000"/>
              </a:solidFill>
              <a:effectLst/>
              <a:uFillTx/>
              <a:latin typeface="Times New Roman"/>
            </a:endParaRPr>
          </a:p>
          <a:p>
            <a:pPr lvl="1" marL="457200" indent="-177840">
              <a:lnSpc>
                <a:spcPct val="100000"/>
              </a:lnSpc>
              <a:spcBef>
                <a:spcPts val="876"/>
              </a:spcBef>
              <a:buClr>
                <a:srgbClr val="0000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400" strike="noStrike" u="none">
                <a:solidFill>
                  <a:srgbClr val="000000"/>
                </a:solidFill>
                <a:effectLst/>
                <a:uFillTx/>
                <a:latin typeface="Verdana"/>
              </a:rPr>
              <a:t>transmission</a:t>
            </a:r>
            <a:endParaRPr b="0" lang="en-US" sz="1400" strike="noStrike" u="none">
              <a:solidFill>
                <a:srgbClr val="000000"/>
              </a:solidFill>
              <a:effectLst/>
              <a:uFillTx/>
              <a:latin typeface="Times New Roman"/>
            </a:endParaRPr>
          </a:p>
          <a:p>
            <a:pPr lvl="1" marL="457200" indent="-177840">
              <a:lnSpc>
                <a:spcPct val="100000"/>
              </a:lnSpc>
              <a:spcBef>
                <a:spcPts val="876"/>
              </a:spcBef>
              <a:buClr>
                <a:srgbClr val="0000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400" strike="noStrike" u="none">
                <a:solidFill>
                  <a:srgbClr val="000000"/>
                </a:solidFill>
                <a:effectLst/>
                <a:uFillTx/>
                <a:latin typeface="Verdana"/>
              </a:rPr>
              <a:t>distribution</a:t>
            </a:r>
            <a:endParaRPr b="0" lang="en-US" sz="1400" strike="noStrike" u="none">
              <a:solidFill>
                <a:srgbClr val="000000"/>
              </a:solidFill>
              <a:effectLst/>
              <a:uFillTx/>
              <a:latin typeface="Times New Roman"/>
            </a:endParaRPr>
          </a:p>
          <a:p>
            <a:pPr>
              <a:lnSpc>
                <a:spcPct val="100000"/>
              </a:lnSpc>
              <a:spcBef>
                <a:spcPts val="1749"/>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400" strike="noStrike" u="none">
                <a:solidFill>
                  <a:srgbClr val="000000"/>
                </a:solidFill>
                <a:effectLst/>
                <a:uFillTx/>
                <a:latin typeface="Verdana"/>
              </a:rPr>
              <a:t> Open regulated access to transmission and distribution</a:t>
            </a:r>
            <a:endParaRPr b="0" lang="en-US" sz="1400" strike="noStrike" u="none">
              <a:solidFill>
                <a:srgbClr val="000000"/>
              </a:solidFill>
              <a:effectLst/>
              <a:uFillTx/>
              <a:latin typeface="Times New Roman"/>
            </a:endParaRPr>
          </a:p>
          <a:p>
            <a:pPr>
              <a:lnSpc>
                <a:spcPct val="100000"/>
              </a:lnSpc>
              <a:spcBef>
                <a:spcPts val="1749"/>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400" strike="noStrike" u="none">
                <a:solidFill>
                  <a:srgbClr val="000000"/>
                </a:solidFill>
                <a:effectLst/>
                <a:uFillTx/>
                <a:latin typeface="Verdana"/>
              </a:rPr>
              <a:t> Deregulation of sales terms and prices</a:t>
            </a:r>
            <a:endParaRPr b="0" lang="en-US" sz="1400" strike="noStrike" u="none">
              <a:solidFill>
                <a:srgbClr val="000000"/>
              </a:solidFill>
              <a:effectLst/>
              <a:uFillTx/>
              <a:latin typeface="Times New Roman"/>
            </a:endParaRPr>
          </a:p>
          <a:p>
            <a:pPr>
              <a:lnSpc>
                <a:spcPct val="100000"/>
              </a:lnSpc>
              <a:spcBef>
                <a:spcPts val="1749"/>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400" strike="noStrike" u="none">
                <a:solidFill>
                  <a:srgbClr val="000000"/>
                </a:solidFill>
                <a:effectLst/>
                <a:uFillTx/>
                <a:latin typeface="Verdana"/>
              </a:rPr>
              <a:t> Choice of supplier for all customers</a:t>
            </a:r>
            <a:endParaRPr b="0" lang="en-US" sz="1400" strike="noStrike" u="none">
              <a:solidFill>
                <a:srgbClr val="000000"/>
              </a:solidFill>
              <a:effectLst/>
              <a:uFillTx/>
              <a:latin typeface="Times New Roman"/>
            </a:endParaRPr>
          </a:p>
          <a:p>
            <a:pPr>
              <a:lnSpc>
                <a:spcPct val="100000"/>
              </a:lnSpc>
              <a:spcBef>
                <a:spcPts val="1749"/>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400" strike="noStrike" u="none">
                <a:solidFill>
                  <a:srgbClr val="000000"/>
                </a:solidFill>
                <a:effectLst/>
                <a:uFillTx/>
                <a:latin typeface="Verdana"/>
              </a:rPr>
              <a:t> Transparent rules for information disclosure</a:t>
            </a:r>
            <a:endParaRPr b="0" lang="en-US" sz="1400" strike="noStrike" u="none">
              <a:solidFill>
                <a:srgbClr val="000000"/>
              </a:solidFill>
              <a:effectLst/>
              <a:uFillTx/>
              <a:latin typeface="Times New Roman"/>
            </a:endParaRPr>
          </a:p>
        </p:txBody>
      </p:sp>
      <p:sp>
        <p:nvSpPr>
          <p:cNvPr id="241" name=""/>
          <p:cNvSpPr/>
          <p:nvPr/>
        </p:nvSpPr>
        <p:spPr>
          <a:xfrm>
            <a:off x="5369040" y="1295280"/>
            <a:ext cx="3725640" cy="3048120"/>
          </a:xfrm>
          <a:prstGeom prst="rect">
            <a:avLst/>
          </a:prstGeom>
          <a:noFill/>
          <a:ln w="0">
            <a:noFill/>
          </a:ln>
        </p:spPr>
        <p:style>
          <a:lnRef idx="0"/>
          <a:fillRef idx="0"/>
          <a:effectRef idx="0"/>
          <a:fontRef idx="minor"/>
        </p:style>
        <p:txBody>
          <a:bodyPr lIns="90000" rIns="90000" tIns="46800" bIns="46800" anchor="t">
            <a:normAutofit fontScale="77500" lnSpcReduction="19999"/>
          </a:bodyPr>
          <a:p>
            <a:pPr>
              <a:lnSpc>
                <a:spcPct val="100000"/>
              </a:lnSpc>
              <a:spcBef>
                <a:spcPts val="964"/>
              </a:spcBef>
              <a:tabLst>
                <a:tab algn="l" pos="0"/>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400" strike="noStrike" u="sng">
                <a:solidFill>
                  <a:srgbClr val="000000"/>
                </a:solidFill>
                <a:effectLst/>
                <a:uFillTx/>
                <a:latin typeface="Verdana"/>
              </a:rPr>
              <a:t>…while reducing disruption</a:t>
            </a:r>
            <a:endParaRPr b="0" lang="en-US" sz="1400" strike="noStrike" u="none">
              <a:solidFill>
                <a:srgbClr val="000000"/>
              </a:solidFill>
              <a:effectLst/>
              <a:uFillTx/>
              <a:latin typeface="Times New Roman"/>
            </a:endParaRPr>
          </a:p>
          <a:p>
            <a:pPr>
              <a:lnSpc>
                <a:spcPct val="100000"/>
              </a:lnSpc>
              <a:spcBef>
                <a:spcPts val="964"/>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400" strike="noStrike" u="none">
                <a:solidFill>
                  <a:srgbClr val="000000"/>
                </a:solidFill>
                <a:effectLst/>
                <a:uFillTx/>
                <a:latin typeface="Verdana"/>
              </a:rPr>
              <a:t> Phased approach starting with large customers</a:t>
            </a:r>
            <a:endParaRPr b="0" lang="en-US" sz="1400" strike="noStrike" u="none">
              <a:solidFill>
                <a:srgbClr val="000000"/>
              </a:solidFill>
              <a:effectLst/>
              <a:uFillTx/>
              <a:latin typeface="Times New Roman"/>
            </a:endParaRPr>
          </a:p>
          <a:p>
            <a:pPr>
              <a:lnSpc>
                <a:spcPct val="100000"/>
              </a:lnSpc>
              <a:spcBef>
                <a:spcPts val="964"/>
              </a:spcBef>
              <a:buClr>
                <a:srgbClr val="0000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endParaRPr b="0" lang="en-US" sz="1400" strike="noStrike" u="none">
              <a:solidFill>
                <a:srgbClr val="000000"/>
              </a:solidFill>
              <a:effectLst/>
              <a:uFillTx/>
              <a:latin typeface="Times New Roman"/>
            </a:endParaRPr>
          </a:p>
          <a:p>
            <a:pPr>
              <a:lnSpc>
                <a:spcPct val="100000"/>
              </a:lnSpc>
              <a:spcBef>
                <a:spcPts val="964"/>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400" strike="noStrike" u="none">
                <a:solidFill>
                  <a:srgbClr val="000000"/>
                </a:solidFill>
                <a:effectLst/>
                <a:uFillTx/>
                <a:latin typeface="Verdana"/>
              </a:rPr>
              <a:t> Market based determination of stranded costs, with recovery through a neutral levy</a:t>
            </a:r>
            <a:endParaRPr b="0" lang="en-US" sz="1400" strike="noStrike" u="none">
              <a:solidFill>
                <a:srgbClr val="000000"/>
              </a:solidFill>
              <a:effectLst/>
              <a:uFillTx/>
              <a:latin typeface="Times New Roman"/>
            </a:endParaRPr>
          </a:p>
          <a:p>
            <a:pPr>
              <a:lnSpc>
                <a:spcPct val="100000"/>
              </a:lnSpc>
              <a:spcBef>
                <a:spcPts val="964"/>
              </a:spcBef>
              <a:buClr>
                <a:srgbClr val="0000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endParaRPr b="0" lang="en-US" sz="1400" strike="noStrike" u="none">
              <a:solidFill>
                <a:srgbClr val="000000"/>
              </a:solidFill>
              <a:effectLst/>
              <a:uFillTx/>
              <a:latin typeface="Times New Roman"/>
            </a:endParaRPr>
          </a:p>
          <a:p>
            <a:pPr>
              <a:lnSpc>
                <a:spcPct val="100000"/>
              </a:lnSpc>
              <a:spcBef>
                <a:spcPts val="437"/>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400" strike="noStrike" u="none">
                <a:solidFill>
                  <a:srgbClr val="000000"/>
                </a:solidFill>
                <a:effectLst/>
                <a:uFillTx/>
                <a:latin typeface="Verdana"/>
              </a:rPr>
              <a:t> Measures to support programs aimed at ensuring system reliability and energy security, and other public goals</a:t>
            </a:r>
            <a:endParaRPr b="0" lang="en-US" sz="1400" strike="noStrike" u="none">
              <a:solidFill>
                <a:srgbClr val="000000"/>
              </a:solidFill>
              <a:effectLst/>
              <a:uFillTx/>
              <a:latin typeface="Times New Roman"/>
            </a:endParaRPr>
          </a:p>
          <a:p>
            <a:pPr>
              <a:lnSpc>
                <a:spcPct val="100000"/>
              </a:lnSpc>
              <a:spcBef>
                <a:spcPts val="437"/>
              </a:spcBef>
              <a:buClr>
                <a:srgbClr val="0000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endParaRPr b="0" lang="en-US" sz="1400" strike="noStrike" u="none">
              <a:solidFill>
                <a:srgbClr val="000000"/>
              </a:solidFill>
              <a:effectLst/>
              <a:uFillTx/>
              <a:latin typeface="Times New Roman"/>
            </a:endParaRPr>
          </a:p>
          <a:p>
            <a:pPr>
              <a:lnSpc>
                <a:spcPct val="100000"/>
              </a:lnSpc>
              <a:spcBef>
                <a:spcPts val="437"/>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400" strike="noStrike" u="none">
                <a:solidFill>
                  <a:srgbClr val="000000"/>
                </a:solidFill>
                <a:effectLst/>
                <a:uFillTx/>
                <a:latin typeface="Verdana"/>
              </a:rPr>
              <a:t> Carbon emissions regulation through market based mechanisms</a:t>
            </a:r>
            <a:endParaRPr b="0" lang="en-US" sz="1400" strike="noStrike" u="none">
              <a:solidFill>
                <a:srgbClr val="000000"/>
              </a:solidFill>
              <a:effectLst/>
              <a:uFillTx/>
              <a:latin typeface="Times New Roman"/>
            </a:endParaRPr>
          </a:p>
        </p:txBody>
      </p:sp>
      <p:sp>
        <p:nvSpPr>
          <p:cNvPr id="242" name=""/>
          <p:cNvSpPr/>
          <p:nvPr/>
        </p:nvSpPr>
        <p:spPr>
          <a:xfrm>
            <a:off x="2108160" y="6019920"/>
            <a:ext cx="6045120" cy="533160"/>
          </a:xfrm>
          <a:prstGeom prst="rect">
            <a:avLst/>
          </a:prstGeom>
          <a:gradFill rotWithShape="0">
            <a:gsLst>
              <a:gs pos="0">
                <a:srgbClr val="3399ff"/>
              </a:gs>
              <a:gs pos="50000">
                <a:srgbClr val="fefefe"/>
              </a:gs>
              <a:gs pos="100000">
                <a:srgbClr val="3399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2209680" y="6095880"/>
            <a:ext cx="586764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Reducing disruption without reducing competition</a:t>
            </a:r>
            <a:endParaRPr b="0" lang="en-US" sz="1400" strike="noStrike" u="none">
              <a:solidFill>
                <a:srgbClr val="000000"/>
              </a:solidFill>
              <a:effectLst/>
              <a:uFillTx/>
              <a:latin typeface="Times New Roman"/>
            </a:endParaRPr>
          </a:p>
        </p:txBody>
      </p:sp>
      <p:sp>
        <p:nvSpPr>
          <p:cNvPr id="244" name="PlaceHolder 1"/>
          <p:cNvSpPr>
            <a:spLocks noGrp="1"/>
          </p:cNvSpPr>
          <p:nvPr>
            <p:ph type="title"/>
          </p:nvPr>
        </p:nvSpPr>
        <p:spPr>
          <a:xfrm>
            <a:off x="1371240" y="533160"/>
            <a:ext cx="746748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Successful Transition to Deregulation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5" name=""/>
          <p:cNvSpPr/>
          <p:nvPr/>
        </p:nvSpPr>
        <p:spPr>
          <a:xfrm>
            <a:off x="1676520" y="1143000"/>
            <a:ext cx="7238880" cy="5429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Existing utilities given superior access to transmission and distribution service</a:t>
            </a:r>
            <a:endParaRPr b="0" lang="en-US" sz="1600" strike="noStrike" u="none">
              <a:solidFill>
                <a:srgbClr val="000000"/>
              </a:solidFill>
              <a:effectLst/>
              <a:uFillTx/>
              <a:latin typeface="Times New Roman"/>
            </a:endParaRPr>
          </a:p>
          <a:p>
            <a:pPr lvl="1" marL="685800" indent="-228600">
              <a:lnSpc>
                <a:spcPct val="100000"/>
              </a:lnSpc>
              <a:spcBef>
                <a:spcPts val="3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higher rates to new entrants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Failure to separate competitive and monopoly businesses in existing utilities</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0" lang="en-US" sz="1600" strike="noStrike" u="none">
                <a:solidFill>
                  <a:srgbClr val="000000"/>
                </a:solidFill>
                <a:effectLst/>
                <a:uFillTx/>
                <a:latin typeface="Verdana"/>
              </a:rPr>
              <a:t>US power market (FERC Order 888)</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Allocation of all available savings to existing utilities (high charges to third parties)</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0" lang="en-US" sz="1600" strike="noStrike" u="none">
                <a:solidFill>
                  <a:srgbClr val="000000"/>
                </a:solidFill>
                <a:effectLst/>
                <a:uFillTx/>
                <a:latin typeface="Verdana"/>
              </a:rPr>
              <a:t>California power market</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Failure to divide existing assets among numerous owners</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0" lang="en-US" sz="1600" strike="noStrike" u="none">
                <a:solidFill>
                  <a:srgbClr val="000000"/>
                </a:solidFill>
                <a:effectLst/>
                <a:uFillTx/>
                <a:latin typeface="Verdana"/>
              </a:rPr>
              <a:t>UK power market</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Lack of a strong and independent regulator</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0" lang="en-US" sz="1600" strike="noStrike" u="none">
                <a:solidFill>
                  <a:srgbClr val="000000"/>
                </a:solidFill>
                <a:effectLst/>
                <a:uFillTx/>
                <a:latin typeface="Verdana"/>
              </a:rPr>
              <a:t>Germany</a:t>
            </a:r>
            <a:endParaRPr b="0" lang="en-US" sz="1600" strike="noStrike" u="none">
              <a:solidFill>
                <a:srgbClr val="000000"/>
              </a:solidFill>
              <a:effectLst/>
              <a:uFillTx/>
              <a:latin typeface="Times New Roman"/>
            </a:endParaRPr>
          </a:p>
        </p:txBody>
      </p:sp>
      <p:sp>
        <p:nvSpPr>
          <p:cNvPr id="246" name=""/>
          <p:cNvSpPr/>
          <p:nvPr/>
        </p:nvSpPr>
        <p:spPr>
          <a:xfrm>
            <a:off x="2057400" y="2819520"/>
            <a:ext cx="2286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2095560" y="4191120"/>
            <a:ext cx="19044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2057400" y="5257800"/>
            <a:ext cx="2286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9" name="PlaceHolder 1"/>
          <p:cNvSpPr>
            <a:spLocks noGrp="1"/>
          </p:cNvSpPr>
          <p:nvPr>
            <p:ph type="title"/>
          </p:nvPr>
        </p:nvSpPr>
        <p:spPr>
          <a:xfrm>
            <a:off x="1523880" y="304920"/>
            <a:ext cx="6934320" cy="8380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Transition Issues and Solutions</a:t>
            </a:r>
            <a:br>
              <a:rPr sz="2800"/>
            </a:br>
            <a:r>
              <a:rPr b="0" lang="en-US" sz="1600" strike="noStrike" u="none">
                <a:solidFill>
                  <a:srgbClr val="003399"/>
                </a:solidFill>
                <a:effectLst/>
                <a:uFillTx/>
                <a:latin typeface="Verdana"/>
              </a:rPr>
              <a:t>-Unsuccessful Approaches-</a:t>
            </a:r>
            <a:endParaRPr b="0" lang="en-US" sz="1600" strike="noStrike" u="none">
              <a:solidFill>
                <a:srgbClr val="000000"/>
              </a:solidFill>
              <a:effectLst/>
              <a:uFillTx/>
              <a:latin typeface="Times New Roman"/>
            </a:endParaRPr>
          </a:p>
        </p:txBody>
      </p:sp>
      <p:sp>
        <p:nvSpPr>
          <p:cNvPr id="250" name=""/>
          <p:cNvSpPr/>
          <p:nvPr/>
        </p:nvSpPr>
        <p:spPr>
          <a:xfrm>
            <a:off x="2057400" y="6324480"/>
            <a:ext cx="2286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1" name=""/>
          <p:cNvSpPr/>
          <p:nvPr/>
        </p:nvSpPr>
        <p:spPr>
          <a:xfrm>
            <a:off x="1752480" y="1371600"/>
            <a:ext cx="701064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2" name=""/>
          <p:cNvSpPr/>
          <p:nvPr/>
        </p:nvSpPr>
        <p:spPr>
          <a:xfrm>
            <a:off x="2438280" y="1258920"/>
            <a:ext cx="5715000" cy="27795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Benefits of Liberalization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Achieving a Competitive Market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3399ff"/>
                </a:solidFill>
                <a:effectLst/>
                <a:uFillTx/>
                <a:latin typeface="Verdana"/>
              </a:rPr>
              <a:t>Strategies for Success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253" name=""/>
          <p:cNvGrpSpPr/>
          <p:nvPr/>
        </p:nvGrpSpPr>
        <p:grpSpPr>
          <a:xfrm>
            <a:off x="2286000" y="3733920"/>
            <a:ext cx="5943240" cy="609480"/>
            <a:chOff x="2286000" y="3733920"/>
            <a:chExt cx="5943240" cy="609480"/>
          </a:xfrm>
        </p:grpSpPr>
        <p:sp>
          <p:nvSpPr>
            <p:cNvPr id="254" name=""/>
            <p:cNvSpPr/>
            <p:nvPr/>
          </p:nvSpPr>
          <p:spPr>
            <a:xfrm>
              <a:off x="8229240" y="37339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5" name=""/>
            <p:cNvSpPr/>
            <p:nvPr/>
          </p:nvSpPr>
          <p:spPr>
            <a:xfrm>
              <a:off x="2286000" y="37339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6" name=""/>
          <p:cNvSpPr/>
          <p:nvPr/>
        </p:nvSpPr>
        <p:spPr>
          <a:xfrm>
            <a:off x="1546200" y="2743200"/>
            <a:ext cx="7216920" cy="33660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“We’ve reached the limits of incrementalism…The goal is to transform industries, not just organizations…To be a leader, a company must take charge of the process of industry transformation.”</a:t>
            </a:r>
            <a:endParaRPr b="0" lang="en-US" sz="2000" strike="noStrike" u="none">
              <a:solidFill>
                <a:srgbClr val="000000"/>
              </a:solidFill>
              <a:effectLst/>
              <a:uFillTx/>
              <a:latin typeface="Times New Roman"/>
            </a:endParaRPr>
          </a:p>
        </p:txBody>
      </p:sp>
      <p:sp>
        <p:nvSpPr>
          <p:cNvPr id="257" name=""/>
          <p:cNvSpPr/>
          <p:nvPr/>
        </p:nvSpPr>
        <p:spPr>
          <a:xfrm>
            <a:off x="5375160" y="4295880"/>
            <a:ext cx="3381840" cy="581400"/>
          </a:xfrm>
          <a:prstGeom prst="rect">
            <a:avLst/>
          </a:prstGeom>
          <a:noFill/>
          <a:ln w="0">
            <a:noFill/>
          </a:ln>
        </p:spPr>
        <p:style>
          <a:lnRef idx="0"/>
          <a:fillRef idx="0"/>
          <a:effectRef idx="0"/>
          <a:fontRef idx="minor"/>
        </p:style>
        <p:txBody>
          <a:bodyPr wrap="none" lIns="90000" rIns="90000" tIns="46800" bIns="46800" anchor="t">
            <a:spAutoFit/>
          </a:bodyPr>
          <a:p>
            <a:pPr marL="227160" indent="-227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Gary Hamel and C.K. Prahalad,</a:t>
            </a:r>
            <a:endParaRPr b="0" lang="en-US" sz="1600" strike="noStrike" u="none">
              <a:solidFill>
                <a:srgbClr val="000000"/>
              </a:solidFill>
              <a:effectLst/>
              <a:uFillTx/>
              <a:latin typeface="Times New Roman"/>
            </a:endParaRPr>
          </a:p>
          <a:p>
            <a:pPr marL="227160" indent="-227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	</a:t>
            </a:r>
            <a:r>
              <a:rPr b="1" lang="en-US" sz="1600" strike="noStrike" u="sng">
                <a:solidFill>
                  <a:srgbClr val="000000"/>
                </a:solidFill>
                <a:effectLst/>
                <a:uFillTx/>
                <a:latin typeface="Arial"/>
              </a:rPr>
              <a:t>Competing for the Future</a:t>
            </a:r>
            <a:endParaRPr b="0" lang="en-US" sz="1600" strike="noStrike" u="none">
              <a:solidFill>
                <a:srgbClr val="000000"/>
              </a:solidFill>
              <a:effectLst/>
              <a:uFillTx/>
              <a:latin typeface="Times New Roman"/>
            </a:endParaRPr>
          </a:p>
        </p:txBody>
      </p:sp>
      <p:sp>
        <p:nvSpPr>
          <p:cNvPr id="258" name="PlaceHolder 1"/>
          <p:cNvSpPr>
            <a:spLocks noGrp="1"/>
          </p:cNvSpPr>
          <p:nvPr>
            <p:ph type="title"/>
          </p:nvPr>
        </p:nvSpPr>
        <p:spPr>
          <a:xfrm>
            <a:off x="1371600" y="609120"/>
            <a:ext cx="7772400" cy="6858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The New Management Philosophy</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 name=""/>
          <p:cNvSpPr/>
          <p:nvPr/>
        </p:nvSpPr>
        <p:spPr>
          <a:xfrm>
            <a:off x="1446120" y="1514520"/>
            <a:ext cx="3049560" cy="1950840"/>
          </a:xfrm>
          <a:prstGeom prst="rightArrow">
            <a:avLst>
              <a:gd name="adj1" fmla="val 50000"/>
              <a:gd name="adj2" fmla="val 39080"/>
            </a:avLst>
          </a:prstGeom>
          <a:gradFill rotWithShape="0">
            <a:gsLst>
              <a:gs pos="0">
                <a:srgbClr val="004675"/>
              </a:gs>
              <a:gs pos="100000">
                <a:srgbClr val="009aff"/>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20th Century Energy Company</a:t>
            </a:r>
            <a:endParaRPr b="0" lang="en-US" sz="2400" strike="noStrike" u="none">
              <a:solidFill>
                <a:srgbClr val="000000"/>
              </a:solidFill>
              <a:effectLst/>
              <a:uFillTx/>
              <a:latin typeface="Times New Roman"/>
            </a:endParaRPr>
          </a:p>
        </p:txBody>
      </p:sp>
      <p:sp>
        <p:nvSpPr>
          <p:cNvPr id="260" name=""/>
          <p:cNvSpPr/>
          <p:nvPr/>
        </p:nvSpPr>
        <p:spPr>
          <a:xfrm>
            <a:off x="1446120" y="4032360"/>
            <a:ext cx="3049560" cy="1950840"/>
          </a:xfrm>
          <a:prstGeom prst="rightArrow">
            <a:avLst>
              <a:gd name="adj1" fmla="val 50000"/>
              <a:gd name="adj2" fmla="val 39080"/>
            </a:avLst>
          </a:prstGeom>
          <a:gradFill rotWithShape="0">
            <a:gsLst>
              <a:gs pos="0">
                <a:srgbClr val="004675"/>
              </a:gs>
              <a:gs pos="100000">
                <a:srgbClr val="009aff"/>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21st Century Energy Company</a:t>
            </a:r>
            <a:endParaRPr b="0" lang="en-US" sz="2400" strike="noStrike" u="none">
              <a:solidFill>
                <a:srgbClr val="000000"/>
              </a:solidFill>
              <a:effectLst/>
              <a:uFillTx/>
              <a:latin typeface="Times New Roman"/>
            </a:endParaRPr>
          </a:p>
        </p:txBody>
      </p:sp>
      <p:sp>
        <p:nvSpPr>
          <p:cNvPr id="261" name=""/>
          <p:cNvSpPr/>
          <p:nvPr/>
        </p:nvSpPr>
        <p:spPr>
          <a:xfrm>
            <a:off x="4495680" y="1447920"/>
            <a:ext cx="4419720" cy="2286000"/>
          </a:xfrm>
          <a:prstGeom prst="ellipse">
            <a:avLst/>
          </a:prstGeom>
          <a:gradFill rotWithShape="0">
            <a:gsLst>
              <a:gs pos="0">
                <a:srgbClr val="fefdf7"/>
              </a:gs>
              <a:gs pos="100000">
                <a:srgbClr val="ffe80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2" name=""/>
          <p:cNvSpPr/>
          <p:nvPr/>
        </p:nvSpPr>
        <p:spPr>
          <a:xfrm>
            <a:off x="4572000" y="3809880"/>
            <a:ext cx="4406760" cy="2362320"/>
          </a:xfrm>
          <a:prstGeom prst="ellipse">
            <a:avLst/>
          </a:prstGeom>
          <a:gradFill rotWithShape="0">
            <a:gsLst>
              <a:gs pos="0">
                <a:srgbClr val="fcfcfe"/>
              </a:gs>
              <a:gs pos="100000">
                <a:srgbClr val="cccc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a:off x="5027400" y="1712880"/>
            <a:ext cx="3852000" cy="1618560"/>
          </a:xfrm>
          <a:prstGeom prst="rect">
            <a:avLst/>
          </a:prstGeom>
          <a:noFill/>
          <a:ln w="0">
            <a:noFill/>
          </a:ln>
        </p:spPr>
        <p:style>
          <a:lnRef idx="0"/>
          <a:fillRef idx="0"/>
          <a:effectRef idx="0"/>
          <a:fontRef idx="minor"/>
        </p:style>
        <p:txBody>
          <a:bodyPr wrap="none" lIns="90000" rIns="90000" tIns="46800" bIns="46800" anchor="t">
            <a:spAutoFit/>
          </a:bodyPr>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Capital-intensive</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Vertically integrated</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Geographically dominant</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Commodity price dependent</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Hierarchical</a:t>
            </a:r>
            <a:endParaRPr b="0" lang="en-US" sz="2000" strike="noStrike" u="none">
              <a:solidFill>
                <a:srgbClr val="000000"/>
              </a:solidFill>
              <a:effectLst/>
              <a:uFillTx/>
              <a:latin typeface="Times New Roman"/>
            </a:endParaRPr>
          </a:p>
        </p:txBody>
      </p:sp>
      <p:sp>
        <p:nvSpPr>
          <p:cNvPr id="264" name=""/>
          <p:cNvSpPr/>
          <p:nvPr/>
        </p:nvSpPr>
        <p:spPr>
          <a:xfrm>
            <a:off x="4948200" y="4317840"/>
            <a:ext cx="3796200" cy="1313640"/>
          </a:xfrm>
          <a:prstGeom prst="rect">
            <a:avLst/>
          </a:prstGeom>
          <a:noFill/>
          <a:ln w="0">
            <a:noFill/>
          </a:ln>
        </p:spPr>
        <p:style>
          <a:lnRef idx="0"/>
          <a:fillRef idx="0"/>
          <a:effectRef idx="0"/>
          <a:fontRef idx="minor"/>
        </p:style>
        <p:txBody>
          <a:bodyPr wrap="none" lIns="90000" rIns="90000" tIns="46800" bIns="46800" anchor="t">
            <a:spAutoFit/>
          </a:bodyPr>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Intellectual capital intensive</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Network integrator</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Differentiation dependent</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Entrepreneurial culture</a:t>
            </a:r>
            <a:endParaRPr b="0" lang="en-US" sz="2000" strike="noStrike" u="none">
              <a:solidFill>
                <a:srgbClr val="000000"/>
              </a:solidFill>
              <a:effectLst/>
              <a:uFillTx/>
              <a:latin typeface="Times New Roman"/>
            </a:endParaRPr>
          </a:p>
        </p:txBody>
      </p:sp>
      <p:sp>
        <p:nvSpPr>
          <p:cNvPr id="265" name="PlaceHolder 1"/>
          <p:cNvSpPr>
            <a:spLocks noGrp="1"/>
          </p:cNvSpPr>
          <p:nvPr>
            <p:ph type="title"/>
          </p:nvPr>
        </p:nvSpPr>
        <p:spPr>
          <a:xfrm>
            <a:off x="1523520" y="533160"/>
            <a:ext cx="6908760" cy="53316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Two Energy Models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
          <p:cNvSpPr/>
          <p:nvPr/>
        </p:nvSpPr>
        <p:spPr>
          <a:xfrm>
            <a:off x="2209680" y="1487520"/>
            <a:ext cx="5715000" cy="27795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99ff"/>
                </a:solidFill>
                <a:effectLst/>
                <a:uFillTx/>
                <a:latin typeface="Verdana"/>
              </a:rPr>
              <a:t>Benefits of Liberalization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Achieving a Competitive Market</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b2b2b2"/>
                </a:solidFill>
                <a:effectLst/>
                <a:uFillTx/>
                <a:latin typeface="Verdana"/>
              </a:rPr>
              <a:t>Strategies for Success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114" name=""/>
          <p:cNvGrpSpPr/>
          <p:nvPr/>
        </p:nvGrpSpPr>
        <p:grpSpPr>
          <a:xfrm>
            <a:off x="2057400" y="2438280"/>
            <a:ext cx="5943240" cy="609480"/>
            <a:chOff x="2057400" y="2438280"/>
            <a:chExt cx="5943240" cy="609480"/>
          </a:xfrm>
        </p:grpSpPr>
        <p:sp>
          <p:nvSpPr>
            <p:cNvPr id="115" name=""/>
            <p:cNvSpPr/>
            <p:nvPr/>
          </p:nvSpPr>
          <p:spPr>
            <a:xfrm>
              <a:off x="8000640" y="243828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2057400" y="243828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6" name=""/>
          <p:cNvSpPr/>
          <p:nvPr/>
        </p:nvSpPr>
        <p:spPr>
          <a:xfrm>
            <a:off x="1971720" y="1407960"/>
            <a:ext cx="6943680" cy="4439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New Economy Business Model is Fundamentally Different than the Old Economy Model</a:t>
            </a:r>
            <a:endParaRPr b="0" lang="en-US" sz="1800" strike="noStrike" u="none">
              <a:solidFill>
                <a:srgbClr val="000000"/>
              </a:solidFill>
              <a:effectLst/>
              <a:uFillTx/>
              <a:latin typeface="Times New Roman"/>
            </a:endParaRPr>
          </a:p>
          <a:p>
            <a:pPr lvl="1" marL="749160" indent="-291960">
              <a:lnSpc>
                <a:spcPct val="100000"/>
              </a:lnSpc>
              <a:spcBef>
                <a:spcPts val="1125"/>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Successful Companies are Increasingly Knowledge-Based Businesses (with Increasing Incremental Returns)</a:t>
            </a:r>
            <a:endParaRPr b="0" lang="en-US" sz="1800" strike="noStrike" u="none">
              <a:solidFill>
                <a:srgbClr val="000000"/>
              </a:solidFill>
              <a:effectLst/>
              <a:uFillTx/>
              <a:latin typeface="Times New Roman"/>
            </a:endParaRPr>
          </a:p>
          <a:p>
            <a:pPr lvl="1" marL="749160" indent="-291960">
              <a:lnSpc>
                <a:spcPct val="100000"/>
              </a:lnSpc>
              <a:spcBef>
                <a:spcPts val="1125"/>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Network-Based Businesses Lead to Market Share Gains and Continued Scale Advantages</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Technology, Innovation and Intellectual Capital are Critical</a:t>
            </a:r>
            <a:endParaRPr b="0" lang="en-US" sz="1800" strike="noStrike" u="none">
              <a:solidFill>
                <a:srgbClr val="000000"/>
              </a:solidFill>
              <a:effectLst/>
              <a:uFillTx/>
              <a:latin typeface="Times New Roman"/>
            </a:endParaRPr>
          </a:p>
          <a:p>
            <a:pPr>
              <a:lnSpc>
                <a:spcPct val="150000"/>
              </a:lnSpc>
              <a:spcBef>
                <a:spcPts val="56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“Winner-Take-All” Outcomes are More Frequent</a:t>
            </a:r>
            <a:endParaRPr b="0" lang="en-US" sz="1800" strike="noStrike" u="none">
              <a:solidFill>
                <a:srgbClr val="000000"/>
              </a:solidFill>
              <a:effectLst/>
              <a:uFillTx/>
              <a:latin typeface="Times New Roman"/>
            </a:endParaRPr>
          </a:p>
          <a:p>
            <a:pPr>
              <a:lnSpc>
                <a:spcPct val="150000"/>
              </a:lnSpc>
              <a:spcBef>
                <a:spcPts val="56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Metcalfe’s Law</a:t>
            </a:r>
            <a:endParaRPr b="0" lang="en-US" sz="1800" strike="noStrike" u="none">
              <a:solidFill>
                <a:srgbClr val="000000"/>
              </a:solidFill>
              <a:effectLst/>
              <a:uFillTx/>
              <a:latin typeface="Times New Roman"/>
            </a:endParaRPr>
          </a:p>
          <a:p>
            <a:pPr>
              <a:lnSpc>
                <a:spcPct val="150000"/>
              </a:lnSpc>
              <a:spcBef>
                <a:spcPts val="56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Internet is Changing Everything</a:t>
            </a:r>
            <a:endParaRPr b="0" lang="en-US" sz="1800" strike="noStrike" u="none">
              <a:solidFill>
                <a:srgbClr val="000000"/>
              </a:solidFill>
              <a:effectLst/>
              <a:uFillTx/>
              <a:latin typeface="Times New Roman"/>
            </a:endParaRPr>
          </a:p>
        </p:txBody>
      </p:sp>
      <p:sp>
        <p:nvSpPr>
          <p:cNvPr id="267" name="PlaceHolder 1"/>
          <p:cNvSpPr>
            <a:spLocks noGrp="1"/>
          </p:cNvSpPr>
          <p:nvPr>
            <p:ph type="title"/>
          </p:nvPr>
        </p:nvSpPr>
        <p:spPr>
          <a:xfrm>
            <a:off x="1447920" y="456840"/>
            <a:ext cx="777240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Today’s New Economy</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8" name=""/>
          <p:cNvSpPr/>
          <p:nvPr/>
        </p:nvSpPr>
        <p:spPr>
          <a:xfrm>
            <a:off x="5494320" y="3090960"/>
            <a:ext cx="3203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a:off x="2116080" y="3351240"/>
            <a:ext cx="2419560" cy="3145320"/>
          </a:xfrm>
          <a:prstGeom prst="rect">
            <a:avLst/>
          </a:prstGeom>
          <a:noFill/>
          <a:ln w="0">
            <a:noFill/>
          </a:ln>
        </p:spPr>
        <p:style>
          <a:lnRef idx="0"/>
          <a:fillRef idx="0"/>
          <a:effectRef idx="0"/>
          <a:fontRef idx="minor"/>
        </p:style>
        <p:txBody>
          <a:bodyPr lIns="90000" rIns="90000" tIns="46800" bIns="46800" anchor="t">
            <a:spAutoFit/>
          </a:bodyPr>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North America</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United Kingdom</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North America</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United Kingdom</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Nordic Region</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Australia</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Continental Europe</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Global Coal</a:t>
            </a: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270" name=""/>
          <p:cNvSpPr/>
          <p:nvPr/>
        </p:nvSpPr>
        <p:spPr>
          <a:xfrm>
            <a:off x="1447920" y="1528920"/>
            <a:ext cx="1341360" cy="981000"/>
          </a:xfrm>
          <a:custGeom>
            <a:avLst/>
            <a:gdLst>
              <a:gd name="textAreaLeft" fmla="*/ 0 w 1341360"/>
              <a:gd name="textAreaRight" fmla="*/ 1341720 w 134136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99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1" name=""/>
          <p:cNvSpPr/>
          <p:nvPr/>
        </p:nvSpPr>
        <p:spPr>
          <a:xfrm>
            <a:off x="2666880" y="1528920"/>
            <a:ext cx="1397160" cy="981000"/>
          </a:xfrm>
          <a:custGeom>
            <a:avLst/>
            <a:gdLst>
              <a:gd name="textAreaLeft" fmla="*/ 0 w 1397160"/>
              <a:gd name="textAreaRight" fmla="*/ 1397520 w 139716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2" name=""/>
          <p:cNvSpPr/>
          <p:nvPr/>
        </p:nvSpPr>
        <p:spPr>
          <a:xfrm>
            <a:off x="3886200" y="1528920"/>
            <a:ext cx="1444680" cy="981000"/>
          </a:xfrm>
          <a:custGeom>
            <a:avLst/>
            <a:gdLst>
              <a:gd name="textAreaLeft" fmla="*/ 0 w 1444680"/>
              <a:gd name="textAreaRight" fmla="*/ 1444680 w 144468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3" name=""/>
          <p:cNvSpPr/>
          <p:nvPr/>
        </p:nvSpPr>
        <p:spPr>
          <a:xfrm>
            <a:off x="5105520" y="1528920"/>
            <a:ext cx="1600200" cy="981000"/>
          </a:xfrm>
          <a:custGeom>
            <a:avLst/>
            <a:gdLst>
              <a:gd name="textAreaLeft" fmla="*/ 0 w 1600200"/>
              <a:gd name="textAreaRight" fmla="*/ 1600560 w 160020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4" name=""/>
          <p:cNvSpPr/>
          <p:nvPr/>
        </p:nvSpPr>
        <p:spPr>
          <a:xfrm>
            <a:off x="7772400" y="1528920"/>
            <a:ext cx="1219320" cy="981000"/>
          </a:xfrm>
          <a:custGeom>
            <a:avLst/>
            <a:gdLst>
              <a:gd name="textAreaLeft" fmla="*/ 0 w 1219320"/>
              <a:gd name="textAreaRight" fmla="*/ 1219680 w 121932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00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1523880" y="1620720"/>
            <a:ext cx="1295640" cy="7650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Define</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Product</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Standards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and Contracts</a:t>
            </a:r>
            <a:endParaRPr b="0" lang="en-US" sz="1100" strike="noStrike" u="none">
              <a:solidFill>
                <a:srgbClr val="000000"/>
              </a:solidFill>
              <a:effectLst/>
              <a:uFillTx/>
              <a:latin typeface="Times New Roman"/>
            </a:endParaRPr>
          </a:p>
        </p:txBody>
      </p:sp>
      <p:sp>
        <p:nvSpPr>
          <p:cNvPr id="276" name=""/>
          <p:cNvSpPr/>
          <p:nvPr/>
        </p:nvSpPr>
        <p:spPr>
          <a:xfrm>
            <a:off x="5715000" y="1790640"/>
            <a:ext cx="611280" cy="45720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Market Making</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Establishes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Liquidity</a:t>
            </a:r>
            <a:endParaRPr b="0" lang="en-US" sz="1100" strike="noStrike" u="none">
              <a:solidFill>
                <a:srgbClr val="000000"/>
              </a:solidFill>
              <a:effectLst/>
              <a:uFillTx/>
              <a:latin typeface="Times New Roman"/>
            </a:endParaRPr>
          </a:p>
        </p:txBody>
      </p:sp>
      <p:sp>
        <p:nvSpPr>
          <p:cNvPr id="277" name=""/>
          <p:cNvSpPr/>
          <p:nvPr/>
        </p:nvSpPr>
        <p:spPr>
          <a:xfrm>
            <a:off x="2895120" y="1711440"/>
            <a:ext cx="1154880" cy="59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Obtain Access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to Physical</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Product</a:t>
            </a:r>
            <a:endParaRPr b="0" lang="en-US" sz="1100" strike="noStrike" u="none">
              <a:solidFill>
                <a:srgbClr val="000000"/>
              </a:solidFill>
              <a:effectLst/>
              <a:uFillTx/>
              <a:latin typeface="Times New Roman"/>
            </a:endParaRPr>
          </a:p>
        </p:txBody>
      </p:sp>
      <p:sp>
        <p:nvSpPr>
          <p:cNvPr id="278" name=""/>
          <p:cNvSpPr/>
          <p:nvPr/>
        </p:nvSpPr>
        <p:spPr>
          <a:xfrm>
            <a:off x="4267080" y="1711440"/>
            <a:ext cx="967320" cy="59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Develop</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Physical</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Distribution</a:t>
            </a:r>
            <a:endParaRPr b="0" lang="en-US" sz="1100" strike="noStrike" u="none">
              <a:solidFill>
                <a:srgbClr val="000000"/>
              </a:solidFill>
              <a:effectLst/>
              <a:uFillTx/>
              <a:latin typeface="Times New Roman"/>
            </a:endParaRPr>
          </a:p>
        </p:txBody>
      </p:sp>
      <p:sp>
        <p:nvSpPr>
          <p:cNvPr id="279" name=""/>
          <p:cNvSpPr/>
          <p:nvPr/>
        </p:nvSpPr>
        <p:spPr>
          <a:xfrm>
            <a:off x="8001360" y="1711440"/>
            <a:ext cx="889560" cy="59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Innovative</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Structured</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Products</a:t>
            </a:r>
            <a:endParaRPr b="0" lang="en-US" sz="1100" strike="noStrike" u="none">
              <a:solidFill>
                <a:srgbClr val="000000"/>
              </a:solidFill>
              <a:effectLst/>
              <a:uFillTx/>
              <a:latin typeface="Times New Roman"/>
            </a:endParaRPr>
          </a:p>
        </p:txBody>
      </p:sp>
      <p:sp>
        <p:nvSpPr>
          <p:cNvPr id="280" name=""/>
          <p:cNvSpPr/>
          <p:nvPr/>
        </p:nvSpPr>
        <p:spPr>
          <a:xfrm>
            <a:off x="6477120" y="1528920"/>
            <a:ext cx="1447560" cy="981000"/>
          </a:xfrm>
          <a:custGeom>
            <a:avLst/>
            <a:gdLst>
              <a:gd name="textAreaLeft" fmla="*/ 0 w 1447560"/>
              <a:gd name="textAreaRight" fmla="*/ 1447920 w 144756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1" name=""/>
          <p:cNvSpPr/>
          <p:nvPr/>
        </p:nvSpPr>
        <p:spPr>
          <a:xfrm>
            <a:off x="6781680" y="1803240"/>
            <a:ext cx="1037880" cy="4294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Risk</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Management</a:t>
            </a:r>
            <a:endParaRPr b="0" lang="en-US" sz="1100" strike="noStrike" u="none">
              <a:solidFill>
                <a:srgbClr val="000000"/>
              </a:solidFill>
              <a:effectLst/>
              <a:uFillTx/>
              <a:latin typeface="Times New Roman"/>
            </a:endParaRPr>
          </a:p>
        </p:txBody>
      </p:sp>
      <p:sp>
        <p:nvSpPr>
          <p:cNvPr id="282" name=""/>
          <p:cNvSpPr/>
          <p:nvPr/>
        </p:nvSpPr>
        <p:spPr>
          <a:xfrm>
            <a:off x="1600200" y="2743200"/>
            <a:ext cx="3581280" cy="380988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1600200" y="2743200"/>
            <a:ext cx="3581280" cy="434880"/>
          </a:xfrm>
          <a:prstGeom prst="rect">
            <a:avLst/>
          </a:prstGeom>
          <a:solidFill>
            <a:srgbClr val="0000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Transformed Markets</a:t>
            </a:r>
            <a:endParaRPr b="0" lang="en-US" sz="2000" strike="noStrike" u="none">
              <a:solidFill>
                <a:srgbClr val="000000"/>
              </a:solidFill>
              <a:effectLst/>
              <a:uFillTx/>
              <a:latin typeface="Times New Roman"/>
            </a:endParaRPr>
          </a:p>
        </p:txBody>
      </p:sp>
      <p:sp>
        <p:nvSpPr>
          <p:cNvPr id="284" name=""/>
          <p:cNvSpPr/>
          <p:nvPr/>
        </p:nvSpPr>
        <p:spPr>
          <a:xfrm>
            <a:off x="5961240" y="3438360"/>
            <a:ext cx="2268360" cy="265356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Non-Ferrous Metals</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Agricultural Products</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LNG</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Broadband</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Emissions Credits</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Pulp and Paper</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Weather</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Shipping</a:t>
            </a:r>
            <a:endParaRPr b="0" lang="en-US" sz="1400" strike="noStrike" u="none">
              <a:solidFill>
                <a:srgbClr val="000000"/>
              </a:solidFill>
              <a:effectLst/>
              <a:uFillTx/>
              <a:latin typeface="Times New Roman"/>
            </a:endParaRPr>
          </a:p>
        </p:txBody>
      </p:sp>
      <p:sp>
        <p:nvSpPr>
          <p:cNvPr id="285" name=""/>
          <p:cNvSpPr/>
          <p:nvPr/>
        </p:nvSpPr>
        <p:spPr>
          <a:xfrm>
            <a:off x="5319720" y="2743200"/>
            <a:ext cx="3519360" cy="380988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5319720" y="2743200"/>
            <a:ext cx="3519360" cy="434880"/>
          </a:xfrm>
          <a:prstGeom prst="rect">
            <a:avLst/>
          </a:prstGeom>
          <a:solidFill>
            <a:srgbClr val="0000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Transformation in Process</a:t>
            </a:r>
            <a:endParaRPr b="0" lang="en-US" sz="2000" strike="noStrike" u="none">
              <a:solidFill>
                <a:srgbClr val="000000"/>
              </a:solidFill>
              <a:effectLst/>
              <a:uFillTx/>
              <a:latin typeface="Times New Roman"/>
            </a:endParaRPr>
          </a:p>
        </p:txBody>
      </p:sp>
      <p:sp>
        <p:nvSpPr>
          <p:cNvPr id="287" name="PlaceHolder 1"/>
          <p:cNvSpPr>
            <a:spLocks noGrp="1"/>
          </p:cNvSpPr>
          <p:nvPr>
            <p:ph type="title"/>
          </p:nvPr>
        </p:nvSpPr>
        <p:spPr>
          <a:xfrm>
            <a:off x="1447920" y="685800"/>
            <a:ext cx="7772400" cy="5335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Components of Transformation Process</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8" name=""/>
          <p:cNvSpPr/>
          <p:nvPr/>
        </p:nvSpPr>
        <p:spPr>
          <a:xfrm>
            <a:off x="1582560" y="1828800"/>
            <a:ext cx="7274160" cy="3346200"/>
          </a:xfrm>
          <a:prstGeom prst="roundRect">
            <a:avLst>
              <a:gd name="adj" fmla="val 16667"/>
            </a:avLst>
          </a:prstGeom>
          <a:noFill/>
          <a:ln w="38160">
            <a:solidFill>
              <a:srgbClr val="ff0000"/>
            </a:solidFill>
            <a:miter/>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ＭＳ Ｐゴシック"/>
              </a:rPr>
              <a:t>Create multi-commodity merchant business with flexibility to capitalize on opportunities in newly opened electricity market, developing capital markets, rapidly expanding e-commerce and internet-based markets and other Enron-specialized capabilities in metals, pulp and paper, weather, credit, gas, coal, petroleum products and foreign exchange.</a:t>
            </a:r>
            <a:endParaRPr b="0" lang="en-US" sz="2400" strike="noStrike" u="none">
              <a:solidFill>
                <a:srgbClr val="000000"/>
              </a:solidFill>
              <a:effectLst/>
              <a:uFillTx/>
              <a:latin typeface="Times New Roman"/>
            </a:endParaRPr>
          </a:p>
        </p:txBody>
      </p:sp>
      <p:sp>
        <p:nvSpPr>
          <p:cNvPr id="289" name="PlaceHolder 1"/>
          <p:cNvSpPr>
            <a:spLocks noGrp="1"/>
          </p:cNvSpPr>
          <p:nvPr>
            <p:ph type="title"/>
          </p:nvPr>
        </p:nvSpPr>
        <p:spPr>
          <a:xfrm>
            <a:off x="1371240" y="609120"/>
            <a:ext cx="7467480" cy="6858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Enron and the Japanese Market</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0" name=""/>
          <p:cNvSpPr/>
          <p:nvPr/>
        </p:nvSpPr>
        <p:spPr>
          <a:xfrm>
            <a:off x="1523880" y="990720"/>
            <a:ext cx="7315200" cy="563868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1" name=""/>
          <p:cNvSpPr/>
          <p:nvPr/>
        </p:nvSpPr>
        <p:spPr>
          <a:xfrm>
            <a:off x="4599000" y="1596960"/>
            <a:ext cx="360" cy="2127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2" name=""/>
          <p:cNvSpPr/>
          <p:nvPr/>
        </p:nvSpPr>
        <p:spPr>
          <a:xfrm>
            <a:off x="4154400" y="3530520"/>
            <a:ext cx="1090800" cy="938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3" name=""/>
          <p:cNvGrpSpPr/>
          <p:nvPr/>
        </p:nvGrpSpPr>
        <p:grpSpPr>
          <a:xfrm>
            <a:off x="6400080" y="1676520"/>
            <a:ext cx="1690560" cy="2768040"/>
            <a:chOff x="6400080" y="1676520"/>
            <a:chExt cx="1690560" cy="2768040"/>
          </a:xfrm>
        </p:grpSpPr>
        <p:grpSp>
          <p:nvGrpSpPr>
            <p:cNvPr id="294" name=""/>
            <p:cNvGrpSpPr/>
            <p:nvPr/>
          </p:nvGrpSpPr>
          <p:grpSpPr>
            <a:xfrm>
              <a:off x="6426000" y="2057760"/>
              <a:ext cx="1422000" cy="2386800"/>
              <a:chOff x="6426000" y="2057760"/>
              <a:chExt cx="1422000" cy="2386800"/>
            </a:xfrm>
          </p:grpSpPr>
          <p:sp>
            <p:nvSpPr>
              <p:cNvPr id="295" name=""/>
              <p:cNvSpPr/>
              <p:nvPr/>
            </p:nvSpPr>
            <p:spPr>
              <a:xfrm>
                <a:off x="6426000" y="2057760"/>
                <a:ext cx="1422000" cy="2355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 name=""/>
              <p:cNvSpPr/>
              <p:nvPr/>
            </p:nvSpPr>
            <p:spPr>
              <a:xfrm>
                <a:off x="6537600" y="207828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297" name=""/>
              <p:cNvSpPr/>
              <p:nvPr/>
            </p:nvSpPr>
            <p:spPr>
              <a:xfrm>
                <a:off x="6700680" y="2102040"/>
                <a:ext cx="902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Commodity</a:t>
                </a:r>
                <a:endParaRPr b="0" lang="en-US" sz="1400" strike="noStrike" u="none">
                  <a:solidFill>
                    <a:srgbClr val="000000"/>
                  </a:solidFill>
                  <a:effectLst/>
                  <a:uFillTx/>
                  <a:latin typeface="Times New Roman"/>
                </a:endParaRPr>
              </a:p>
            </p:txBody>
          </p:sp>
          <p:sp>
            <p:nvSpPr>
              <p:cNvPr id="298" name=""/>
              <p:cNvSpPr/>
              <p:nvPr/>
            </p:nvSpPr>
            <p:spPr>
              <a:xfrm>
                <a:off x="6671880" y="2243160"/>
                <a:ext cx="466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linked</a:t>
                </a:r>
                <a:endParaRPr b="0" lang="en-US" sz="1400" strike="noStrike" u="none">
                  <a:solidFill>
                    <a:srgbClr val="000000"/>
                  </a:solidFill>
                  <a:effectLst/>
                  <a:uFillTx/>
                  <a:latin typeface="Times New Roman"/>
                </a:endParaRPr>
              </a:p>
            </p:txBody>
          </p:sp>
          <p:sp>
            <p:nvSpPr>
              <p:cNvPr id="299" name=""/>
              <p:cNvSpPr/>
              <p:nvPr/>
            </p:nvSpPr>
            <p:spPr>
              <a:xfrm>
                <a:off x="6670800" y="2387520"/>
                <a:ext cx="714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financing</a:t>
                </a:r>
                <a:endParaRPr b="0" lang="en-US" sz="1400" strike="noStrike" u="none">
                  <a:solidFill>
                    <a:srgbClr val="000000"/>
                  </a:solidFill>
                  <a:effectLst/>
                  <a:uFillTx/>
                  <a:latin typeface="Times New Roman"/>
                </a:endParaRPr>
              </a:p>
            </p:txBody>
          </p:sp>
          <p:sp>
            <p:nvSpPr>
              <p:cNvPr id="300" name=""/>
              <p:cNvSpPr/>
              <p:nvPr/>
            </p:nvSpPr>
            <p:spPr>
              <a:xfrm>
                <a:off x="6537600" y="26449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01" name=""/>
              <p:cNvSpPr/>
              <p:nvPr/>
            </p:nvSpPr>
            <p:spPr>
              <a:xfrm>
                <a:off x="6701040" y="2670120"/>
                <a:ext cx="575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Vendor</a:t>
                </a:r>
                <a:endParaRPr b="0" lang="en-US" sz="1400" strike="noStrike" u="none">
                  <a:solidFill>
                    <a:srgbClr val="000000"/>
                  </a:solidFill>
                  <a:effectLst/>
                  <a:uFillTx/>
                  <a:latin typeface="Times New Roman"/>
                </a:endParaRPr>
              </a:p>
            </p:txBody>
          </p:sp>
          <p:sp>
            <p:nvSpPr>
              <p:cNvPr id="302" name=""/>
              <p:cNvSpPr/>
              <p:nvPr/>
            </p:nvSpPr>
            <p:spPr>
              <a:xfrm>
                <a:off x="6671520" y="2813040"/>
                <a:ext cx="575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endParaRPr b="0" lang="en-US" sz="1400" strike="noStrike" u="none">
                  <a:solidFill>
                    <a:srgbClr val="000000"/>
                  </a:solidFill>
                  <a:effectLst/>
                  <a:uFillTx/>
                  <a:latin typeface="Times New Roman"/>
                </a:endParaRPr>
              </a:p>
            </p:txBody>
          </p:sp>
          <p:sp>
            <p:nvSpPr>
              <p:cNvPr id="303" name=""/>
              <p:cNvSpPr/>
              <p:nvPr/>
            </p:nvSpPr>
            <p:spPr>
              <a:xfrm>
                <a:off x="6537600" y="30704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04" name=""/>
              <p:cNvSpPr/>
              <p:nvPr/>
            </p:nvSpPr>
            <p:spPr>
              <a:xfrm>
                <a:off x="6701040" y="3095640"/>
                <a:ext cx="823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Structured</a:t>
                </a:r>
                <a:endParaRPr b="0" lang="en-US" sz="1400" strike="noStrike" u="none">
                  <a:solidFill>
                    <a:srgbClr val="000000"/>
                  </a:solidFill>
                  <a:effectLst/>
                  <a:uFillTx/>
                  <a:latin typeface="Times New Roman"/>
                </a:endParaRPr>
              </a:p>
            </p:txBody>
          </p:sp>
          <p:sp>
            <p:nvSpPr>
              <p:cNvPr id="305" name=""/>
              <p:cNvSpPr/>
              <p:nvPr/>
            </p:nvSpPr>
            <p:spPr>
              <a:xfrm>
                <a:off x="6671520" y="3238560"/>
                <a:ext cx="575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endParaRPr b="0" lang="en-US" sz="1400" strike="noStrike" u="none">
                  <a:solidFill>
                    <a:srgbClr val="000000"/>
                  </a:solidFill>
                  <a:effectLst/>
                  <a:uFillTx/>
                  <a:latin typeface="Times New Roman"/>
                </a:endParaRPr>
              </a:p>
            </p:txBody>
          </p:sp>
          <p:sp>
            <p:nvSpPr>
              <p:cNvPr id="306" name=""/>
              <p:cNvSpPr/>
              <p:nvPr/>
            </p:nvSpPr>
            <p:spPr>
              <a:xfrm>
                <a:off x="6671520" y="3380040"/>
                <a:ext cx="704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solutions</a:t>
                </a:r>
                <a:endParaRPr b="0" lang="en-US" sz="1400" strike="noStrike" u="none">
                  <a:solidFill>
                    <a:srgbClr val="000000"/>
                  </a:solidFill>
                  <a:effectLst/>
                  <a:uFillTx/>
                  <a:latin typeface="Times New Roman"/>
                </a:endParaRPr>
              </a:p>
            </p:txBody>
          </p:sp>
          <p:sp>
            <p:nvSpPr>
              <p:cNvPr id="307" name=""/>
              <p:cNvSpPr/>
              <p:nvPr/>
            </p:nvSpPr>
            <p:spPr>
              <a:xfrm>
                <a:off x="6537600" y="36385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08" name=""/>
              <p:cNvSpPr/>
              <p:nvPr/>
            </p:nvSpPr>
            <p:spPr>
              <a:xfrm>
                <a:off x="6700680" y="3664080"/>
                <a:ext cx="843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Distressed</a:t>
                </a:r>
                <a:endParaRPr b="0" lang="en-US" sz="1400" strike="noStrike" u="none">
                  <a:solidFill>
                    <a:srgbClr val="000000"/>
                  </a:solidFill>
                  <a:effectLst/>
                  <a:uFillTx/>
                  <a:latin typeface="Times New Roman"/>
                </a:endParaRPr>
              </a:p>
            </p:txBody>
          </p:sp>
          <p:sp>
            <p:nvSpPr>
              <p:cNvPr id="309" name=""/>
              <p:cNvSpPr/>
              <p:nvPr/>
            </p:nvSpPr>
            <p:spPr>
              <a:xfrm>
                <a:off x="6672240" y="3805200"/>
                <a:ext cx="347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debt</a:t>
                </a:r>
                <a:endParaRPr b="0" lang="en-US" sz="1400" strike="noStrike" u="none">
                  <a:solidFill>
                    <a:srgbClr val="000000"/>
                  </a:solidFill>
                  <a:effectLst/>
                  <a:uFillTx/>
                  <a:latin typeface="Times New Roman"/>
                </a:endParaRPr>
              </a:p>
            </p:txBody>
          </p:sp>
          <p:sp>
            <p:nvSpPr>
              <p:cNvPr id="310" name=""/>
              <p:cNvSpPr/>
              <p:nvPr/>
            </p:nvSpPr>
            <p:spPr>
              <a:xfrm>
                <a:off x="6669720" y="3946680"/>
                <a:ext cx="9918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restructuring</a:t>
                </a:r>
                <a:endParaRPr b="0" lang="en-US" sz="1400" strike="noStrike" u="none">
                  <a:solidFill>
                    <a:srgbClr val="000000"/>
                  </a:solidFill>
                  <a:effectLst/>
                  <a:uFillTx/>
                  <a:latin typeface="Times New Roman"/>
                </a:endParaRPr>
              </a:p>
            </p:txBody>
          </p:sp>
          <p:sp>
            <p:nvSpPr>
              <p:cNvPr id="311" name=""/>
              <p:cNvSpPr/>
              <p:nvPr/>
            </p:nvSpPr>
            <p:spPr>
              <a:xfrm>
                <a:off x="6537600" y="42055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12" name=""/>
              <p:cNvSpPr/>
              <p:nvPr/>
            </p:nvSpPr>
            <p:spPr>
              <a:xfrm>
                <a:off x="6702120" y="4230720"/>
                <a:ext cx="486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 &amp; A</a:t>
                </a:r>
                <a:endParaRPr b="0" lang="en-US" sz="1400" strike="noStrike" u="none">
                  <a:solidFill>
                    <a:srgbClr val="000000"/>
                  </a:solidFill>
                  <a:effectLst/>
                  <a:uFillTx/>
                  <a:latin typeface="Times New Roman"/>
                </a:endParaRPr>
              </a:p>
            </p:txBody>
          </p:sp>
        </p:grpSp>
        <p:sp>
          <p:nvSpPr>
            <p:cNvPr id="313" name=""/>
            <p:cNvSpPr/>
            <p:nvPr/>
          </p:nvSpPr>
          <p:spPr>
            <a:xfrm>
              <a:off x="6400080" y="1676520"/>
              <a:ext cx="169056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Capital Markets</a:t>
              </a:r>
              <a:endParaRPr b="0" lang="en-US" sz="1800" strike="noStrike" u="none">
                <a:solidFill>
                  <a:srgbClr val="000000"/>
                </a:solidFill>
                <a:effectLst/>
                <a:uFillTx/>
                <a:latin typeface="Times New Roman"/>
              </a:endParaRPr>
            </a:p>
          </p:txBody>
        </p:sp>
      </p:grpSp>
      <p:grpSp>
        <p:nvGrpSpPr>
          <p:cNvPr id="314" name=""/>
          <p:cNvGrpSpPr/>
          <p:nvPr/>
        </p:nvGrpSpPr>
        <p:grpSpPr>
          <a:xfrm>
            <a:off x="4219560" y="4191120"/>
            <a:ext cx="1266480" cy="869400"/>
            <a:chOff x="4219560" y="4191120"/>
            <a:chExt cx="1266480" cy="869400"/>
          </a:xfrm>
        </p:grpSpPr>
        <p:sp>
          <p:nvSpPr>
            <p:cNvPr id="315" name=""/>
            <p:cNvSpPr/>
            <p:nvPr/>
          </p:nvSpPr>
          <p:spPr>
            <a:xfrm>
              <a:off x="4219560" y="4191120"/>
              <a:ext cx="1266480" cy="869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 name=""/>
            <p:cNvSpPr/>
            <p:nvPr/>
          </p:nvSpPr>
          <p:spPr>
            <a:xfrm>
              <a:off x="4316760" y="42242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17" name=""/>
            <p:cNvSpPr/>
            <p:nvPr/>
          </p:nvSpPr>
          <p:spPr>
            <a:xfrm>
              <a:off x="4459680" y="4255920"/>
              <a:ext cx="982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Extension of</a:t>
              </a:r>
              <a:endParaRPr b="0" lang="en-US" sz="1400" strike="noStrike" u="none">
                <a:solidFill>
                  <a:srgbClr val="000000"/>
                </a:solidFill>
                <a:effectLst/>
                <a:uFillTx/>
                <a:latin typeface="Times New Roman"/>
              </a:endParaRPr>
            </a:p>
          </p:txBody>
        </p:sp>
        <p:sp>
          <p:nvSpPr>
            <p:cNvPr id="318" name=""/>
            <p:cNvSpPr/>
            <p:nvPr/>
          </p:nvSpPr>
          <p:spPr>
            <a:xfrm>
              <a:off x="4434480" y="4447800"/>
              <a:ext cx="476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a:t>
              </a:r>
              <a:endParaRPr b="0" lang="en-US" sz="1400" strike="noStrike" u="none">
                <a:solidFill>
                  <a:srgbClr val="000000"/>
                </a:solidFill>
                <a:effectLst/>
                <a:uFillTx/>
                <a:latin typeface="Times New Roman"/>
              </a:endParaRPr>
            </a:p>
          </p:txBody>
        </p:sp>
        <p:sp>
          <p:nvSpPr>
            <p:cNvPr id="319" name=""/>
            <p:cNvSpPr/>
            <p:nvPr/>
          </p:nvSpPr>
          <p:spPr>
            <a:xfrm>
              <a:off x="4433040" y="4635000"/>
              <a:ext cx="9324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platforms to</a:t>
              </a:r>
              <a:endParaRPr b="0" lang="en-US" sz="1400" strike="noStrike" u="none">
                <a:solidFill>
                  <a:srgbClr val="000000"/>
                </a:solidFill>
                <a:effectLst/>
                <a:uFillTx/>
                <a:latin typeface="Times New Roman"/>
              </a:endParaRPr>
            </a:p>
          </p:txBody>
        </p:sp>
        <p:sp>
          <p:nvSpPr>
            <p:cNvPr id="320" name=""/>
            <p:cNvSpPr/>
            <p:nvPr/>
          </p:nvSpPr>
          <p:spPr>
            <a:xfrm>
              <a:off x="4434480" y="4822920"/>
              <a:ext cx="486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Japan</a:t>
              </a:r>
              <a:endParaRPr b="0" lang="en-US" sz="1400" strike="noStrike" u="none">
                <a:solidFill>
                  <a:srgbClr val="000000"/>
                </a:solidFill>
                <a:effectLst/>
                <a:uFillTx/>
                <a:latin typeface="Times New Roman"/>
              </a:endParaRPr>
            </a:p>
          </p:txBody>
        </p:sp>
      </p:grpSp>
      <p:sp>
        <p:nvSpPr>
          <p:cNvPr id="321" name=""/>
          <p:cNvSpPr/>
          <p:nvPr/>
        </p:nvSpPr>
        <p:spPr>
          <a:xfrm>
            <a:off x="4190400" y="3809880"/>
            <a:ext cx="14490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e-Commerce</a:t>
            </a:r>
            <a:endParaRPr b="0" lang="en-US" sz="1800" strike="noStrike" u="none">
              <a:solidFill>
                <a:srgbClr val="000000"/>
              </a:solidFill>
              <a:effectLst/>
              <a:uFillTx/>
              <a:latin typeface="Times New Roman"/>
            </a:endParaRPr>
          </a:p>
        </p:txBody>
      </p:sp>
      <p:sp>
        <p:nvSpPr>
          <p:cNvPr id="322" name=""/>
          <p:cNvSpPr/>
          <p:nvPr/>
        </p:nvSpPr>
        <p:spPr>
          <a:xfrm>
            <a:off x="2044800" y="4151160"/>
            <a:ext cx="979560" cy="2173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3" name=""/>
          <p:cNvSpPr/>
          <p:nvPr/>
        </p:nvSpPr>
        <p:spPr>
          <a:xfrm>
            <a:off x="2124360" y="41781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24" name=""/>
          <p:cNvSpPr/>
          <p:nvPr/>
        </p:nvSpPr>
        <p:spPr>
          <a:xfrm>
            <a:off x="2247120" y="4216320"/>
            <a:ext cx="773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Trading &amp;</a:t>
            </a:r>
            <a:endParaRPr b="0" lang="en-US" sz="1400" strike="noStrike" u="none">
              <a:solidFill>
                <a:srgbClr val="000000"/>
              </a:solidFill>
              <a:effectLst/>
              <a:uFillTx/>
              <a:latin typeface="Times New Roman"/>
            </a:endParaRPr>
          </a:p>
        </p:txBody>
      </p:sp>
      <p:sp>
        <p:nvSpPr>
          <p:cNvPr id="325" name=""/>
          <p:cNvSpPr/>
          <p:nvPr/>
        </p:nvSpPr>
        <p:spPr>
          <a:xfrm>
            <a:off x="2224440" y="4403880"/>
            <a:ext cx="783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marketing</a:t>
            </a:r>
            <a:endParaRPr b="0" lang="en-US" sz="1400" strike="noStrike" u="none">
              <a:solidFill>
                <a:srgbClr val="000000"/>
              </a:solidFill>
              <a:effectLst/>
              <a:uFillTx/>
              <a:latin typeface="Times New Roman"/>
            </a:endParaRPr>
          </a:p>
        </p:txBody>
      </p:sp>
      <p:sp>
        <p:nvSpPr>
          <p:cNvPr id="326" name=""/>
          <p:cNvSpPr/>
          <p:nvPr/>
        </p:nvSpPr>
        <p:spPr>
          <a:xfrm>
            <a:off x="2225880" y="459108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non</a:t>
            </a:r>
            <a:endParaRPr b="0" lang="en-US" sz="1400" strike="noStrike" u="none">
              <a:solidFill>
                <a:srgbClr val="000000"/>
              </a:solidFill>
              <a:effectLst/>
              <a:uFillTx/>
              <a:latin typeface="Times New Roman"/>
            </a:endParaRPr>
          </a:p>
        </p:txBody>
      </p:sp>
      <p:sp>
        <p:nvSpPr>
          <p:cNvPr id="327" name=""/>
          <p:cNvSpPr/>
          <p:nvPr/>
        </p:nvSpPr>
        <p:spPr>
          <a:xfrm>
            <a:off x="2421720" y="4591080"/>
            <a:ext cx="60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328" name=""/>
          <p:cNvSpPr/>
          <p:nvPr/>
        </p:nvSpPr>
        <p:spPr>
          <a:xfrm>
            <a:off x="2570760" y="45910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ferrous</a:t>
            </a:r>
            <a:endParaRPr b="0" lang="en-US" sz="1400" strike="noStrike" u="none">
              <a:solidFill>
                <a:srgbClr val="000000"/>
              </a:solidFill>
              <a:effectLst/>
              <a:uFillTx/>
              <a:latin typeface="Times New Roman"/>
            </a:endParaRPr>
          </a:p>
        </p:txBody>
      </p:sp>
      <p:sp>
        <p:nvSpPr>
          <p:cNvPr id="329" name=""/>
          <p:cNvSpPr/>
          <p:nvPr/>
        </p:nvSpPr>
        <p:spPr>
          <a:xfrm>
            <a:off x="2225520" y="4778280"/>
            <a:ext cx="5259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metals</a:t>
            </a:r>
            <a:endParaRPr b="0" lang="en-US" sz="1400" strike="noStrike" u="none">
              <a:solidFill>
                <a:srgbClr val="000000"/>
              </a:solidFill>
              <a:effectLst/>
              <a:uFillTx/>
              <a:latin typeface="Times New Roman"/>
            </a:endParaRPr>
          </a:p>
        </p:txBody>
      </p:sp>
      <p:sp>
        <p:nvSpPr>
          <p:cNvPr id="330" name=""/>
          <p:cNvSpPr/>
          <p:nvPr/>
        </p:nvSpPr>
        <p:spPr>
          <a:xfrm>
            <a:off x="2124360" y="51134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31" name=""/>
          <p:cNvSpPr/>
          <p:nvPr/>
        </p:nvSpPr>
        <p:spPr>
          <a:xfrm>
            <a:off x="2246400" y="5153040"/>
            <a:ext cx="8730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Structured,</a:t>
            </a:r>
            <a:endParaRPr b="0" lang="en-US" sz="1400" strike="noStrike" u="none">
              <a:solidFill>
                <a:srgbClr val="000000"/>
              </a:solidFill>
              <a:effectLst/>
              <a:uFillTx/>
              <a:latin typeface="Times New Roman"/>
            </a:endParaRPr>
          </a:p>
        </p:txBody>
      </p:sp>
      <p:sp>
        <p:nvSpPr>
          <p:cNvPr id="332" name=""/>
          <p:cNvSpPr/>
          <p:nvPr/>
        </p:nvSpPr>
        <p:spPr>
          <a:xfrm>
            <a:off x="2224440" y="5338800"/>
            <a:ext cx="902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customized</a:t>
            </a:r>
            <a:endParaRPr b="0" lang="en-US" sz="1400" strike="noStrike" u="none">
              <a:solidFill>
                <a:srgbClr val="000000"/>
              </a:solidFill>
              <a:effectLst/>
              <a:uFillTx/>
              <a:latin typeface="Times New Roman"/>
            </a:endParaRPr>
          </a:p>
        </p:txBody>
      </p:sp>
      <p:sp>
        <p:nvSpPr>
          <p:cNvPr id="333" name=""/>
          <p:cNvSpPr/>
          <p:nvPr/>
        </p:nvSpPr>
        <p:spPr>
          <a:xfrm>
            <a:off x="2225160" y="5526000"/>
            <a:ext cx="704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solutions</a:t>
            </a:r>
            <a:endParaRPr b="0" lang="en-US" sz="1400" strike="noStrike" u="none">
              <a:solidFill>
                <a:srgbClr val="000000"/>
              </a:solidFill>
              <a:effectLst/>
              <a:uFillTx/>
              <a:latin typeface="Times New Roman"/>
            </a:endParaRPr>
          </a:p>
        </p:txBody>
      </p:sp>
      <p:sp>
        <p:nvSpPr>
          <p:cNvPr id="334" name=""/>
          <p:cNvSpPr/>
          <p:nvPr/>
        </p:nvSpPr>
        <p:spPr>
          <a:xfrm>
            <a:off x="2124360" y="58611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35" name=""/>
          <p:cNvSpPr/>
          <p:nvPr/>
        </p:nvSpPr>
        <p:spPr>
          <a:xfrm>
            <a:off x="2247120" y="5900760"/>
            <a:ext cx="635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endParaRPr b="0" lang="en-US" sz="1400" strike="noStrike" u="none">
              <a:solidFill>
                <a:srgbClr val="000000"/>
              </a:solidFill>
              <a:effectLst/>
              <a:uFillTx/>
              <a:latin typeface="Times New Roman"/>
            </a:endParaRPr>
          </a:p>
        </p:txBody>
      </p:sp>
      <p:sp>
        <p:nvSpPr>
          <p:cNvPr id="336" name=""/>
          <p:cNvSpPr/>
          <p:nvPr/>
        </p:nvSpPr>
        <p:spPr>
          <a:xfrm>
            <a:off x="2224800" y="6086520"/>
            <a:ext cx="783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structures</a:t>
            </a:r>
            <a:endParaRPr b="0" lang="en-US" sz="1400" strike="noStrike" u="none">
              <a:solidFill>
                <a:srgbClr val="000000"/>
              </a:solidFill>
              <a:effectLst/>
              <a:uFillTx/>
              <a:latin typeface="Times New Roman"/>
            </a:endParaRPr>
          </a:p>
        </p:txBody>
      </p:sp>
      <p:sp>
        <p:nvSpPr>
          <p:cNvPr id="337" name=""/>
          <p:cNvSpPr/>
          <p:nvPr/>
        </p:nvSpPr>
        <p:spPr>
          <a:xfrm>
            <a:off x="2285640" y="3809880"/>
            <a:ext cx="71208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Metals</a:t>
            </a:r>
            <a:endParaRPr b="0" lang="en-US" sz="1800" strike="noStrike" u="none">
              <a:solidFill>
                <a:srgbClr val="000000"/>
              </a:solidFill>
              <a:effectLst/>
              <a:uFillTx/>
              <a:latin typeface="Times New Roman"/>
            </a:endParaRPr>
          </a:p>
        </p:txBody>
      </p:sp>
      <p:grpSp>
        <p:nvGrpSpPr>
          <p:cNvPr id="338" name=""/>
          <p:cNvGrpSpPr/>
          <p:nvPr/>
        </p:nvGrpSpPr>
        <p:grpSpPr>
          <a:xfrm>
            <a:off x="6548760" y="4691160"/>
            <a:ext cx="1271160" cy="1481760"/>
            <a:chOff x="6548760" y="4691160"/>
            <a:chExt cx="1271160" cy="1481760"/>
          </a:xfrm>
        </p:grpSpPr>
        <p:grpSp>
          <p:nvGrpSpPr>
            <p:cNvPr id="339" name=""/>
            <p:cNvGrpSpPr/>
            <p:nvPr/>
          </p:nvGrpSpPr>
          <p:grpSpPr>
            <a:xfrm>
              <a:off x="6548760" y="5224320"/>
              <a:ext cx="1138680" cy="948600"/>
              <a:chOff x="6548760" y="5224320"/>
              <a:chExt cx="1138680" cy="948600"/>
            </a:xfrm>
          </p:grpSpPr>
          <p:sp>
            <p:nvSpPr>
              <p:cNvPr id="340" name=""/>
              <p:cNvSpPr/>
              <p:nvPr/>
            </p:nvSpPr>
            <p:spPr>
              <a:xfrm>
                <a:off x="6548760" y="52243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41" name=""/>
              <p:cNvSpPr/>
              <p:nvPr/>
            </p:nvSpPr>
            <p:spPr>
              <a:xfrm>
                <a:off x="6672600" y="5248080"/>
                <a:ext cx="1001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Weather risk</a:t>
                </a:r>
                <a:endParaRPr b="0" lang="en-US" sz="1400" strike="noStrike" u="none">
                  <a:solidFill>
                    <a:srgbClr val="000000"/>
                  </a:solidFill>
                  <a:effectLst/>
                  <a:uFillTx/>
                  <a:latin typeface="Times New Roman"/>
                </a:endParaRPr>
              </a:p>
            </p:txBody>
          </p:sp>
          <p:sp>
            <p:nvSpPr>
              <p:cNvPr id="342" name=""/>
              <p:cNvSpPr/>
              <p:nvPr/>
            </p:nvSpPr>
            <p:spPr>
              <a:xfrm>
                <a:off x="6645960" y="5389200"/>
                <a:ext cx="10414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management</a:t>
                </a:r>
                <a:endParaRPr b="0" lang="en-US" sz="1400" strike="noStrike" u="none">
                  <a:solidFill>
                    <a:srgbClr val="000000"/>
                  </a:solidFill>
                  <a:effectLst/>
                  <a:uFillTx/>
                  <a:latin typeface="Times New Roman"/>
                </a:endParaRPr>
              </a:p>
            </p:txBody>
          </p:sp>
          <p:sp>
            <p:nvSpPr>
              <p:cNvPr id="343" name=""/>
              <p:cNvSpPr/>
              <p:nvPr/>
            </p:nvSpPr>
            <p:spPr>
              <a:xfrm>
                <a:off x="6647760" y="5533560"/>
                <a:ext cx="595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product</a:t>
                </a:r>
                <a:endParaRPr b="0" lang="en-US" sz="1400" strike="noStrike" u="none">
                  <a:solidFill>
                    <a:srgbClr val="000000"/>
                  </a:solidFill>
                  <a:effectLst/>
                  <a:uFillTx/>
                  <a:latin typeface="Times New Roman"/>
                </a:endParaRPr>
              </a:p>
            </p:txBody>
          </p:sp>
          <p:sp>
            <p:nvSpPr>
              <p:cNvPr id="344" name=""/>
              <p:cNvSpPr/>
              <p:nvPr/>
            </p:nvSpPr>
            <p:spPr>
              <a:xfrm>
                <a:off x="6548760" y="57909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45" name=""/>
              <p:cNvSpPr/>
              <p:nvPr/>
            </p:nvSpPr>
            <p:spPr>
              <a:xfrm>
                <a:off x="6672960" y="5816160"/>
                <a:ext cx="843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Alternative</a:t>
                </a:r>
                <a:endParaRPr b="0" lang="en-US" sz="1400" strike="noStrike" u="none">
                  <a:solidFill>
                    <a:srgbClr val="000000"/>
                  </a:solidFill>
                  <a:effectLst/>
                  <a:uFillTx/>
                  <a:latin typeface="Times New Roman"/>
                </a:endParaRPr>
              </a:p>
            </p:txBody>
          </p:sp>
          <p:sp>
            <p:nvSpPr>
              <p:cNvPr id="346" name=""/>
              <p:cNvSpPr/>
              <p:nvPr/>
            </p:nvSpPr>
            <p:spPr>
              <a:xfrm>
                <a:off x="6646680" y="5959080"/>
                <a:ext cx="932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risk transfer</a:t>
                </a:r>
                <a:endParaRPr b="0" lang="en-US" sz="1400" strike="noStrike" u="none">
                  <a:solidFill>
                    <a:srgbClr val="000000"/>
                  </a:solidFill>
                  <a:effectLst/>
                  <a:uFillTx/>
                  <a:latin typeface="Times New Roman"/>
                </a:endParaRPr>
              </a:p>
            </p:txBody>
          </p:sp>
        </p:grpSp>
        <p:sp>
          <p:nvSpPr>
            <p:cNvPr id="347" name=""/>
            <p:cNvSpPr/>
            <p:nvPr/>
          </p:nvSpPr>
          <p:spPr>
            <a:xfrm>
              <a:off x="6600960" y="4691160"/>
              <a:ext cx="12189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Weather</a:t>
              </a:r>
              <a:endParaRPr b="0" lang="en-US" sz="1800" strike="noStrike" u="none">
                <a:solidFill>
                  <a:srgbClr val="000000"/>
                </a:solidFill>
                <a:effectLst/>
                <a:uFillTx/>
                <a:latin typeface="Times New Roman"/>
              </a:endParaRPr>
            </a:p>
          </p:txBody>
        </p:sp>
      </p:grpSp>
      <p:sp>
        <p:nvSpPr>
          <p:cNvPr id="348" name=""/>
          <p:cNvSpPr/>
          <p:nvPr/>
        </p:nvSpPr>
        <p:spPr>
          <a:xfrm>
            <a:off x="4038480" y="1066680"/>
            <a:ext cx="2133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Japan</a:t>
            </a:r>
            <a:endParaRPr b="0" lang="en-US" sz="2400" strike="noStrike" u="none">
              <a:solidFill>
                <a:srgbClr val="000000"/>
              </a:solidFill>
              <a:effectLst/>
              <a:uFillTx/>
              <a:latin typeface="Times New Roman"/>
            </a:endParaRPr>
          </a:p>
        </p:txBody>
      </p:sp>
      <p:sp>
        <p:nvSpPr>
          <p:cNvPr id="349" name=""/>
          <p:cNvSpPr/>
          <p:nvPr/>
        </p:nvSpPr>
        <p:spPr>
          <a:xfrm>
            <a:off x="2033640" y="2062080"/>
            <a:ext cx="1547640" cy="1366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0" name=""/>
          <p:cNvSpPr/>
          <p:nvPr/>
        </p:nvSpPr>
        <p:spPr>
          <a:xfrm>
            <a:off x="2143440" y="20844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1" name=""/>
          <p:cNvSpPr/>
          <p:nvPr/>
        </p:nvSpPr>
        <p:spPr>
          <a:xfrm>
            <a:off x="2301480" y="2109960"/>
            <a:ext cx="119988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Power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Development   </a:t>
            </a:r>
            <a:endParaRPr b="0" lang="en-US" sz="1400" strike="noStrike" u="none">
              <a:solidFill>
                <a:srgbClr val="000000"/>
              </a:solidFill>
              <a:effectLst/>
              <a:uFillTx/>
              <a:latin typeface="Times New Roman"/>
            </a:endParaRPr>
          </a:p>
        </p:txBody>
      </p:sp>
      <p:sp>
        <p:nvSpPr>
          <p:cNvPr id="352" name=""/>
          <p:cNvSpPr/>
          <p:nvPr/>
        </p:nvSpPr>
        <p:spPr>
          <a:xfrm>
            <a:off x="2143440" y="25113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3" name=""/>
          <p:cNvSpPr/>
          <p:nvPr/>
        </p:nvSpPr>
        <p:spPr>
          <a:xfrm>
            <a:off x="2301120" y="2535120"/>
            <a:ext cx="104148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Electricity</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Management</a:t>
            </a:r>
            <a:endParaRPr b="0" lang="en-US" sz="1400" strike="noStrike" u="none">
              <a:solidFill>
                <a:srgbClr val="000000"/>
              </a:solidFill>
              <a:effectLst/>
              <a:uFillTx/>
              <a:latin typeface="Times New Roman"/>
            </a:endParaRPr>
          </a:p>
        </p:txBody>
      </p:sp>
      <p:sp>
        <p:nvSpPr>
          <p:cNvPr id="354" name=""/>
          <p:cNvSpPr/>
          <p:nvPr/>
        </p:nvSpPr>
        <p:spPr>
          <a:xfrm>
            <a:off x="2108160" y="1604880"/>
            <a:ext cx="13716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Electricity</a:t>
            </a:r>
            <a:endParaRPr b="0" lang="en-US" sz="1800" strike="noStrike" u="none">
              <a:solidFill>
                <a:srgbClr val="000000"/>
              </a:solidFill>
              <a:effectLst/>
              <a:uFillTx/>
              <a:latin typeface="Times New Roman"/>
            </a:endParaRPr>
          </a:p>
        </p:txBody>
      </p:sp>
      <p:sp>
        <p:nvSpPr>
          <p:cNvPr id="355" name=""/>
          <p:cNvSpPr/>
          <p:nvPr/>
        </p:nvSpPr>
        <p:spPr>
          <a:xfrm>
            <a:off x="4197240" y="2014560"/>
            <a:ext cx="1371600" cy="15667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6" name=""/>
          <p:cNvSpPr/>
          <p:nvPr/>
        </p:nvSpPr>
        <p:spPr>
          <a:xfrm>
            <a:off x="4313880" y="20574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7" name=""/>
          <p:cNvSpPr/>
          <p:nvPr/>
        </p:nvSpPr>
        <p:spPr>
          <a:xfrm>
            <a:off x="4483080" y="2104920"/>
            <a:ext cx="130824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Petrochemicals</a:t>
            </a:r>
            <a:endParaRPr b="0" lang="en-US" sz="1400" strike="noStrike" u="none">
              <a:solidFill>
                <a:srgbClr val="000000"/>
              </a:solidFill>
              <a:effectLst/>
              <a:uFillTx/>
              <a:latin typeface="Times New Roman"/>
            </a:endParaRPr>
          </a:p>
        </p:txBody>
      </p:sp>
      <p:sp>
        <p:nvSpPr>
          <p:cNvPr id="358" name=""/>
          <p:cNvSpPr/>
          <p:nvPr/>
        </p:nvSpPr>
        <p:spPr>
          <a:xfrm>
            <a:off x="4313880" y="243828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9" name=""/>
          <p:cNvSpPr/>
          <p:nvPr/>
        </p:nvSpPr>
        <p:spPr>
          <a:xfrm>
            <a:off x="4479480" y="2454120"/>
            <a:ext cx="1100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Crude/Liquids</a:t>
            </a:r>
            <a:endParaRPr b="0" lang="en-US" sz="1400" strike="noStrike" u="none">
              <a:solidFill>
                <a:srgbClr val="000000"/>
              </a:solidFill>
              <a:effectLst/>
              <a:uFillTx/>
              <a:latin typeface="Times New Roman"/>
            </a:endParaRPr>
          </a:p>
        </p:txBody>
      </p:sp>
      <p:sp>
        <p:nvSpPr>
          <p:cNvPr id="360" name=""/>
          <p:cNvSpPr/>
          <p:nvPr/>
        </p:nvSpPr>
        <p:spPr>
          <a:xfrm>
            <a:off x="4313880" y="28195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61" name=""/>
          <p:cNvSpPr/>
          <p:nvPr/>
        </p:nvSpPr>
        <p:spPr>
          <a:xfrm>
            <a:off x="4482000" y="2835360"/>
            <a:ext cx="367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Coal</a:t>
            </a:r>
            <a:endParaRPr b="0" lang="en-US" sz="1400" strike="noStrike" u="none">
              <a:solidFill>
                <a:srgbClr val="000000"/>
              </a:solidFill>
              <a:effectLst/>
              <a:uFillTx/>
              <a:latin typeface="Times New Roman"/>
            </a:endParaRPr>
          </a:p>
        </p:txBody>
      </p:sp>
      <p:sp>
        <p:nvSpPr>
          <p:cNvPr id="362" name=""/>
          <p:cNvSpPr/>
          <p:nvPr/>
        </p:nvSpPr>
        <p:spPr>
          <a:xfrm>
            <a:off x="3962520" y="1633680"/>
            <a:ext cx="1981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Global Markets</a:t>
            </a:r>
            <a:endParaRPr b="0" lang="en-US" sz="1800" strike="noStrike" u="none">
              <a:solidFill>
                <a:srgbClr val="000000"/>
              </a:solidFill>
              <a:effectLst/>
              <a:uFillTx/>
              <a:latin typeface="Times New Roman"/>
            </a:endParaRPr>
          </a:p>
        </p:txBody>
      </p:sp>
      <p:sp>
        <p:nvSpPr>
          <p:cNvPr id="363" name="PlaceHolder 1"/>
          <p:cNvSpPr>
            <a:spLocks noGrp="1"/>
          </p:cNvSpPr>
          <p:nvPr>
            <p:ph type="title"/>
          </p:nvPr>
        </p:nvSpPr>
        <p:spPr>
          <a:xfrm>
            <a:off x="1447560" y="380880"/>
            <a:ext cx="7086600" cy="5335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66"/>
                </a:solidFill>
                <a:effectLst/>
                <a:uFillTx/>
                <a:latin typeface="Arial"/>
                <a:ea typeface="ＭＳ Ｐゴシック"/>
              </a:rPr>
              <a:t>Enron and the Japanese Market</a:t>
            </a:r>
            <a:endParaRPr b="0" lang="en-US" sz="2800" strike="noStrike" u="none">
              <a:solidFill>
                <a:srgbClr val="000000"/>
              </a:solidFill>
              <a:effectLst/>
              <a:uFillTx/>
              <a:latin typeface="Times New Roman"/>
            </a:endParaRPr>
          </a:p>
        </p:txBody>
      </p:sp>
      <p:sp>
        <p:nvSpPr>
          <p:cNvPr id="364" name=""/>
          <p:cNvSpPr/>
          <p:nvPr/>
        </p:nvSpPr>
        <p:spPr>
          <a:xfrm>
            <a:off x="4339080" y="32004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65" name=""/>
          <p:cNvSpPr/>
          <p:nvPr/>
        </p:nvSpPr>
        <p:spPr>
          <a:xfrm>
            <a:off x="4495680" y="3124080"/>
            <a:ext cx="16765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Agricultural Products</a:t>
            </a:r>
            <a:endParaRPr b="0" lang="en-US" sz="1400" strike="noStrike" u="none">
              <a:solidFill>
                <a:srgbClr val="000000"/>
              </a:solidFill>
              <a:effectLst/>
              <a:uFillTx/>
              <a:latin typeface="Times New Roman"/>
            </a:endParaRPr>
          </a:p>
        </p:txBody>
      </p:sp>
      <p:sp>
        <p:nvSpPr>
          <p:cNvPr id="366" name=""/>
          <p:cNvSpPr/>
          <p:nvPr/>
        </p:nvSpPr>
        <p:spPr>
          <a:xfrm>
            <a:off x="1600200" y="1600200"/>
            <a:ext cx="7162920" cy="0"/>
          </a:xfrm>
          <a:prstGeom prst="line">
            <a:avLst/>
          </a:prstGeom>
          <a:ln w="93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67" name="" descr=""/>
          <p:cNvPicPr/>
          <p:nvPr/>
        </p:nvPicPr>
        <p:blipFill>
          <a:blip r:embed="rId1"/>
          <a:stretch/>
        </p:blipFill>
        <p:spPr>
          <a:xfrm>
            <a:off x="1828800" y="1238400"/>
            <a:ext cx="6781680" cy="5086080"/>
          </a:xfrm>
          <a:prstGeom prst="rect">
            <a:avLst/>
          </a:prstGeom>
          <a:noFill/>
          <a:ln w="0">
            <a:noFill/>
          </a:ln>
        </p:spPr>
      </p:pic>
      <p:sp>
        <p:nvSpPr>
          <p:cNvPr id="368" name="PlaceHolder 1"/>
          <p:cNvSpPr>
            <a:spLocks noGrp="1"/>
          </p:cNvSpPr>
          <p:nvPr>
            <p:ph type="title"/>
          </p:nvPr>
        </p:nvSpPr>
        <p:spPr>
          <a:xfrm>
            <a:off x="1447560" y="457200"/>
            <a:ext cx="7010280" cy="4572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Enron Japan Website</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9" name="PlaceHolder 1"/>
          <p:cNvSpPr>
            <a:spLocks noGrp="1"/>
          </p:cNvSpPr>
          <p:nvPr>
            <p:ph type="title"/>
          </p:nvPr>
        </p:nvSpPr>
        <p:spPr>
          <a:xfrm>
            <a:off x="1371240" y="380880"/>
            <a:ext cx="754380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Strategies for Success for Consumers</a:t>
            </a:r>
            <a:br>
              <a:rPr sz="2800"/>
            </a:br>
            <a:endParaRPr b="0" lang="en-US" sz="2800" strike="noStrike" u="none">
              <a:solidFill>
                <a:srgbClr val="000000"/>
              </a:solidFill>
              <a:effectLst/>
              <a:uFillTx/>
              <a:latin typeface="Times New Roman"/>
            </a:endParaRPr>
          </a:p>
        </p:txBody>
      </p:sp>
      <p:sp>
        <p:nvSpPr>
          <p:cNvPr id="370" name=""/>
          <p:cNvSpPr/>
          <p:nvPr/>
        </p:nvSpPr>
        <p:spPr>
          <a:xfrm>
            <a:off x="1600200" y="1022400"/>
            <a:ext cx="7391520" cy="5071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0" lang="en-US" sz="1600" strike="noStrike" u="none">
                <a:solidFill>
                  <a:srgbClr val="000000"/>
                </a:solidFill>
                <a:effectLst/>
                <a:uFillTx/>
                <a:latin typeface="Verdana"/>
              </a:rPr>
              <a:t>If your company is supplied power at Extra High Voltage (20,000V or higher) , you </a:t>
            </a:r>
            <a:r>
              <a:rPr b="1" i="1" lang="en-US" sz="1600" strike="noStrike" u="none">
                <a:solidFill>
                  <a:srgbClr val="000000"/>
                </a:solidFill>
                <a:effectLst/>
                <a:uFillTx/>
                <a:latin typeface="Verdana"/>
              </a:rPr>
              <a:t>may be able to</a:t>
            </a:r>
            <a:r>
              <a:rPr b="0" lang="en-US" sz="1600" strike="noStrike" u="none">
                <a:solidFill>
                  <a:srgbClr val="000000"/>
                </a:solidFill>
                <a:effectLst/>
                <a:uFillTx/>
                <a:latin typeface="Verdana"/>
              </a:rPr>
              <a:t> obtain a more competitive price for your electricity.</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i="1" lang="en-US" sz="1600" strike="noStrike" u="none">
                <a:solidFill>
                  <a:srgbClr val="000000"/>
                </a:solidFill>
                <a:effectLst/>
                <a:uFillTx/>
                <a:latin typeface="Verdana"/>
              </a:rPr>
              <a:t>Consider</a:t>
            </a:r>
            <a:r>
              <a:rPr b="0" lang="en-US" sz="1600" strike="noStrike" u="none">
                <a:solidFill>
                  <a:srgbClr val="000000"/>
                </a:solidFill>
                <a:effectLst/>
                <a:uFillTx/>
                <a:latin typeface="Verdana"/>
              </a:rPr>
              <a:t> how your electricity costs could be reduced by varying your contract structure to better fit your load pattern.</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Verdana"/>
              </a:rPr>
              <a:t> Ask</a:t>
            </a:r>
            <a:r>
              <a:rPr b="0" lang="en-US" sz="1600" strike="noStrike" u="none">
                <a:solidFill>
                  <a:srgbClr val="000000"/>
                </a:solidFill>
                <a:effectLst/>
                <a:uFillTx/>
                <a:latin typeface="Verdana"/>
              </a:rPr>
              <a:t> for pricing information from your supplier to find out how your electricity costs are constructed.</a:t>
            </a:r>
            <a:r>
              <a:rPr b="1" i="1" lang="en-US" sz="1600" strike="noStrike" u="none">
                <a:solidFill>
                  <a:srgbClr val="000000"/>
                </a:solidFill>
                <a:effectLst/>
                <a:uFillTx/>
                <a:latin typeface="Verdana"/>
              </a:rPr>
              <a:t> </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Verdana"/>
              </a:rPr>
              <a:t>Request</a:t>
            </a:r>
            <a:r>
              <a:rPr b="0" lang="en-US" sz="1600" strike="noStrike" u="none">
                <a:solidFill>
                  <a:srgbClr val="000000"/>
                </a:solidFill>
                <a:effectLst/>
                <a:uFillTx/>
                <a:latin typeface="Verdana"/>
              </a:rPr>
              <a:t> more pricing options from your current electricity supplier.</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If you have excess generation then </a:t>
            </a:r>
            <a:r>
              <a:rPr b="1" i="1" lang="en-US" sz="1600" strike="noStrike" u="none">
                <a:solidFill>
                  <a:srgbClr val="000000"/>
                </a:solidFill>
                <a:effectLst/>
                <a:uFillTx/>
                <a:latin typeface="Verdana"/>
              </a:rPr>
              <a:t>consider</a:t>
            </a:r>
            <a:r>
              <a:rPr b="0" lang="en-US" sz="1600" strike="noStrike" u="none">
                <a:solidFill>
                  <a:srgbClr val="000000"/>
                </a:solidFill>
                <a:effectLst/>
                <a:uFillTx/>
                <a:latin typeface="Verdana"/>
              </a:rPr>
              <a:t> selling it competitively in order to maximize profits.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Verdana"/>
              </a:rPr>
              <a:t> Use</a:t>
            </a:r>
            <a:r>
              <a:rPr b="0" lang="en-US" sz="1600" strike="noStrike" u="none">
                <a:solidFill>
                  <a:srgbClr val="000000"/>
                </a:solidFill>
                <a:effectLst/>
                <a:uFillTx/>
                <a:latin typeface="Verdana"/>
              </a:rPr>
              <a:t> regulatory and competition authorities to your best advantage.</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i="1" lang="en-US" sz="1600" strike="noStrike" u="none">
                <a:solidFill>
                  <a:srgbClr val="000000"/>
                </a:solidFill>
                <a:effectLst/>
                <a:uFillTx/>
                <a:latin typeface="Verdana"/>
              </a:rPr>
              <a:t>Think </a:t>
            </a:r>
            <a:r>
              <a:rPr b="0" lang="en-US" sz="1600" strike="noStrike" u="none">
                <a:solidFill>
                  <a:srgbClr val="000000"/>
                </a:solidFill>
                <a:effectLst/>
                <a:uFillTx/>
                <a:latin typeface="Verdana"/>
              </a:rPr>
              <a:t>about how your electricity costs could be reduced through utilizing risk management instruments.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i="1" lang="en-US" sz="1600" strike="noStrike" u="none">
                <a:solidFill>
                  <a:srgbClr val="000000"/>
                </a:solidFill>
                <a:effectLst/>
                <a:uFillTx/>
                <a:latin typeface="Verdana"/>
              </a:rPr>
              <a:t>Be inventive</a:t>
            </a:r>
            <a:r>
              <a:rPr b="0" lang="en-US" sz="1600" strike="noStrike" u="none">
                <a:solidFill>
                  <a:srgbClr val="000000"/>
                </a:solidFill>
                <a:effectLst/>
                <a:uFillTx/>
                <a:latin typeface="Verdana"/>
              </a:rPr>
              <a:t> in thinking about reducing costs. Contract structures can be designed to fit virtually any customer need.</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1" name="PlaceHolder 1"/>
          <p:cNvSpPr>
            <a:spLocks noGrp="1"/>
          </p:cNvSpPr>
          <p:nvPr>
            <p:ph type="title"/>
          </p:nvPr>
        </p:nvSpPr>
        <p:spPr>
          <a:xfrm>
            <a:off x="1447560" y="609480"/>
            <a:ext cx="701028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Succeeding in a Restructured Energy Market - Conclusion</a:t>
            </a:r>
            <a:endParaRPr b="0" lang="en-US" sz="2800" strike="noStrike" u="none">
              <a:solidFill>
                <a:srgbClr val="000000"/>
              </a:solidFill>
              <a:effectLst/>
              <a:uFillTx/>
              <a:latin typeface="Times New Roman"/>
            </a:endParaRPr>
          </a:p>
        </p:txBody>
      </p:sp>
      <p:sp>
        <p:nvSpPr>
          <p:cNvPr id="372" name=""/>
          <p:cNvSpPr/>
          <p:nvPr/>
        </p:nvSpPr>
        <p:spPr>
          <a:xfrm>
            <a:off x="1676520" y="1981080"/>
            <a:ext cx="7086600" cy="4386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Liberalization is not a “zero-sum game”</a:t>
            </a:r>
            <a:endParaRPr b="0" lang="en-US" sz="1800" strike="noStrike" u="none">
              <a:solidFill>
                <a:srgbClr val="000000"/>
              </a:solidFill>
              <a:effectLst/>
              <a:uFillTx/>
              <a:latin typeface="Times New Roman"/>
            </a:endParaRPr>
          </a:p>
          <a:p>
            <a:pPr lvl="1" marL="596880" indent="-2232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net benefits created</a:t>
            </a:r>
            <a:endParaRPr b="0" lang="en-US" sz="1800" strike="noStrike" u="none">
              <a:solidFill>
                <a:srgbClr val="000000"/>
              </a:solidFill>
              <a:effectLst/>
              <a:uFillTx/>
              <a:latin typeface="Times New Roman"/>
            </a:endParaRPr>
          </a:p>
          <a:p>
            <a:pPr lvl="1" marL="596880" indent="-22320">
              <a:lnSpc>
                <a:spcPct val="100000"/>
              </a:lnSpc>
              <a:spcBef>
                <a:spcPts val="1125"/>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better solutions to transition issues</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Successful transition achieved by:</a:t>
            </a:r>
            <a:endParaRPr b="0" lang="en-US" sz="1800" strike="noStrike" u="none">
              <a:solidFill>
                <a:srgbClr val="000000"/>
              </a:solidFill>
              <a:effectLst/>
              <a:uFillTx/>
              <a:latin typeface="Times New Roman"/>
            </a:endParaRPr>
          </a:p>
          <a:p>
            <a:pPr lvl="1" marL="596880" indent="-22320">
              <a:lnSpc>
                <a:spcPct val="100000"/>
              </a:lnSpc>
              <a:spcBef>
                <a:spcPts val="1125"/>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promoting efficiency while reducing disruption</a:t>
            </a:r>
            <a:endParaRPr b="0" lang="en-US" sz="1800" strike="noStrike" u="none">
              <a:solidFill>
                <a:srgbClr val="000000"/>
              </a:solidFill>
              <a:effectLst/>
              <a:uFillTx/>
              <a:latin typeface="Times New Roman"/>
            </a:endParaRPr>
          </a:p>
          <a:p>
            <a:pPr lvl="1" marL="596880" indent="-2232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phasing liberalization while moving through each  stage without compromise</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Energy industry is being transformed in the new economy – energy companies must adapt to this change</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Significant new opportunities already exist for power producers and consumers to maximize their competitiveness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73" name=""/>
          <p:cNvGrpSpPr/>
          <p:nvPr/>
        </p:nvGrpSpPr>
        <p:grpSpPr>
          <a:xfrm>
            <a:off x="3686040" y="1832040"/>
            <a:ext cx="2723760" cy="2644560"/>
            <a:chOff x="3686040" y="1832040"/>
            <a:chExt cx="2723760" cy="2644560"/>
          </a:xfrm>
        </p:grpSpPr>
        <p:pic>
          <p:nvPicPr>
            <p:cNvPr id="374" name="ENE_C_WHI" descr=""/>
            <p:cNvPicPr/>
            <p:nvPr/>
          </p:nvPicPr>
          <p:blipFill>
            <a:blip r:embed="rId1"/>
            <a:stretch/>
          </p:blipFill>
          <p:spPr>
            <a:xfrm>
              <a:off x="3686040" y="1832040"/>
              <a:ext cx="2635200" cy="2644560"/>
            </a:xfrm>
            <a:prstGeom prst="rect">
              <a:avLst/>
            </a:prstGeom>
            <a:noFill/>
            <a:ln w="0">
              <a:noFill/>
            </a:ln>
          </p:spPr>
        </p:pic>
        <p:sp>
          <p:nvSpPr>
            <p:cNvPr id="375" name=""/>
            <p:cNvSpPr/>
            <p:nvPr/>
          </p:nvSpPr>
          <p:spPr>
            <a:xfrm>
              <a:off x="5997600" y="3260520"/>
              <a:ext cx="4122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bff"/>
                  </a:solidFill>
                  <a:effectLst/>
                  <a:uFillTx/>
                  <a:latin typeface="Frutiger"/>
                </a:rPr>
                <a:t>®</a:t>
              </a:r>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
          <p:cNvSpPr/>
          <p:nvPr/>
        </p:nvSpPr>
        <p:spPr>
          <a:xfrm rot="10800000">
            <a:off x="4881600" y="1066320"/>
            <a:ext cx="985680" cy="4800600"/>
          </a:xfrm>
          <a:prstGeom prst="leftArrow">
            <a:avLst>
              <a:gd name="adj1" fmla="val 48685"/>
              <a:gd name="adj2" fmla="val 55310"/>
            </a:avLst>
          </a:prstGeom>
          <a:gradFill rotWithShape="0">
            <a:gsLst>
              <a:gs pos="0">
                <a:srgbClr val="3399ff"/>
              </a:gs>
              <a:gs pos="100000">
                <a:srgbClr val="fefef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1798560" y="1219320"/>
            <a:ext cx="3382920" cy="4224240"/>
          </a:xfrm>
          <a:prstGeom prst="rect">
            <a:avLst/>
          </a:prstGeom>
          <a:noFill/>
          <a:ln w="0">
            <a:noFill/>
          </a:ln>
        </p:spPr>
        <p:style>
          <a:lnRef idx="0"/>
          <a:fillRef idx="0"/>
          <a:effectRef idx="0"/>
          <a:fontRef idx="minor"/>
        </p:style>
        <p:txBody>
          <a:bodyPr lIns="90000" rIns="90000" tIns="46800" bIns="46800" anchor="t">
            <a:normAutofit fontScale="92500" lnSpcReduction="9999"/>
          </a:bodyPr>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Not a “zero sum game”</a:t>
            </a:r>
            <a:endParaRPr b="0" lang="en-US" sz="1600" strike="noStrike" u="none">
              <a:solidFill>
                <a:srgbClr val="000000"/>
              </a:solidFill>
              <a:effectLst/>
              <a:uFillTx/>
              <a:latin typeface="Times New Roman"/>
            </a:endParaRPr>
          </a:p>
          <a:p>
            <a:pPr lvl="1" marL="457200" indent="-12600">
              <a:lnSpc>
                <a:spcPct val="100000"/>
              </a:lnSpc>
              <a:spcBef>
                <a:spcPts val="2001"/>
              </a:spcBef>
              <a:tabLst>
                <a:tab algn="l" pos="0"/>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Net benefits created</a:t>
            </a:r>
            <a:endParaRPr b="0" lang="en-US" sz="1600" strike="noStrike" u="none">
              <a:solidFill>
                <a:srgbClr val="000000"/>
              </a:solidFill>
              <a:effectLst/>
              <a:uFillTx/>
              <a:latin typeface="Times New Roman"/>
            </a:endParaRPr>
          </a:p>
          <a:p>
            <a:pPr lvl="1" marL="457200" indent="-12600">
              <a:lnSpc>
                <a:spcPct val="100000"/>
              </a:lnSpc>
              <a:spcBef>
                <a:spcPts val="2001"/>
              </a:spcBef>
              <a:tabLst>
                <a:tab algn="l" pos="0"/>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Better solutions to    transition issues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Cost savings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reliability</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product choice</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allocation of capital</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allocation of risk</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Environmental benefits</a:t>
            </a:r>
            <a:endParaRPr b="0" lang="en-US" sz="1600" strike="noStrike" u="none">
              <a:solidFill>
                <a:srgbClr val="000000"/>
              </a:solidFill>
              <a:effectLst/>
              <a:uFillTx/>
              <a:latin typeface="Times New Roman"/>
            </a:endParaRPr>
          </a:p>
        </p:txBody>
      </p:sp>
      <p:sp>
        <p:nvSpPr>
          <p:cNvPr id="119" name=""/>
          <p:cNvSpPr/>
          <p:nvPr/>
        </p:nvSpPr>
        <p:spPr>
          <a:xfrm>
            <a:off x="6161040" y="2324160"/>
            <a:ext cx="2982960" cy="224784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1100"/>
              </a:spcBef>
              <a:tabLst>
                <a:tab algn="l" pos="0"/>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Improved</a:t>
            </a:r>
            <a:endParaRPr b="0" lang="en-US" sz="1600" strike="noStrike" u="none">
              <a:solidFill>
                <a:srgbClr val="000000"/>
              </a:solidFill>
              <a:effectLst/>
              <a:uFillTx/>
              <a:latin typeface="Times New Roman"/>
            </a:endParaRPr>
          </a:p>
          <a:p>
            <a:pPr lvl="1" marL="743040" indent="-285840">
              <a:lnSpc>
                <a:spcPct val="100000"/>
              </a:lnSpc>
              <a:spcBef>
                <a:spcPts val="1100"/>
              </a:spcBef>
              <a:buClr>
                <a:srgbClr val="cc3300"/>
              </a:buClr>
              <a:buFont typeface="Wingdings" charset="2"/>
              <a:buChar char=""/>
              <a:tabLst>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 algn="l" pos="6391440"/>
              </a:tabLst>
            </a:pPr>
            <a:r>
              <a:rPr b="0" lang="en-US" sz="1600" strike="noStrike" u="none">
                <a:solidFill>
                  <a:srgbClr val="000000"/>
                </a:solidFill>
                <a:effectLst/>
                <a:uFillTx/>
                <a:latin typeface="Verdana"/>
              </a:rPr>
              <a:t>speed</a:t>
            </a:r>
            <a:endParaRPr b="0" lang="en-US" sz="1600" strike="noStrike" u="none">
              <a:solidFill>
                <a:srgbClr val="000000"/>
              </a:solidFill>
              <a:effectLst/>
              <a:uFillTx/>
              <a:latin typeface="Times New Roman"/>
            </a:endParaRPr>
          </a:p>
          <a:p>
            <a:pPr lvl="1" marL="743040" indent="-285840">
              <a:lnSpc>
                <a:spcPct val="100000"/>
              </a:lnSpc>
              <a:spcBef>
                <a:spcPts val="1100"/>
              </a:spcBef>
              <a:buClr>
                <a:srgbClr val="cc3300"/>
              </a:buClr>
              <a:buFont typeface="Wingdings" charset="2"/>
              <a:buChar char=""/>
              <a:tabLst>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 algn="l" pos="6391440"/>
              </a:tabLst>
            </a:pPr>
            <a:r>
              <a:rPr b="0" lang="en-US" sz="1600" strike="noStrike" u="none">
                <a:solidFill>
                  <a:srgbClr val="000000"/>
                </a:solidFill>
                <a:effectLst/>
                <a:uFillTx/>
                <a:latin typeface="Verdana"/>
              </a:rPr>
              <a:t>flexibility</a:t>
            </a:r>
            <a:endParaRPr b="0" lang="en-US" sz="1600" strike="noStrike" u="none">
              <a:solidFill>
                <a:srgbClr val="000000"/>
              </a:solidFill>
              <a:effectLst/>
              <a:uFillTx/>
              <a:latin typeface="Times New Roman"/>
            </a:endParaRPr>
          </a:p>
          <a:p>
            <a:pPr lvl="1" marL="743040" indent="-285840">
              <a:lnSpc>
                <a:spcPct val="100000"/>
              </a:lnSpc>
              <a:spcBef>
                <a:spcPts val="1100"/>
              </a:spcBef>
              <a:buClr>
                <a:srgbClr val="cc3300"/>
              </a:buClr>
              <a:buFont typeface="Wingdings" charset="2"/>
              <a:buChar char=""/>
              <a:tabLst>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 algn="l" pos="6391440"/>
              </a:tabLst>
            </a:pPr>
            <a:r>
              <a:rPr b="0" lang="en-US" sz="1600" strike="noStrike" u="none">
                <a:solidFill>
                  <a:srgbClr val="000000"/>
                </a:solidFill>
                <a:effectLst/>
                <a:uFillTx/>
                <a:latin typeface="Verdana"/>
              </a:rPr>
              <a:t>solutions</a:t>
            </a:r>
            <a:endParaRPr b="0" lang="en-US" sz="1600" strike="noStrike" u="none">
              <a:solidFill>
                <a:srgbClr val="000000"/>
              </a:solidFill>
              <a:effectLst/>
              <a:uFillTx/>
              <a:latin typeface="Times New Roman"/>
            </a:endParaRPr>
          </a:p>
          <a:p>
            <a:pPr>
              <a:lnSpc>
                <a:spcPct val="100000"/>
              </a:lnSpc>
              <a:spcBef>
                <a:spcPts val="1100"/>
              </a:spcBef>
              <a:tabLst>
                <a:tab algn="l" pos="0"/>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to problems in the market</a:t>
            </a:r>
            <a:endParaRPr b="0" lang="en-US" sz="1600" strike="noStrike" u="none">
              <a:solidFill>
                <a:srgbClr val="000000"/>
              </a:solidFill>
              <a:effectLst/>
              <a:uFillTx/>
              <a:latin typeface="Times New Roman"/>
            </a:endParaRPr>
          </a:p>
        </p:txBody>
      </p:sp>
      <p:sp>
        <p:nvSpPr>
          <p:cNvPr id="120" name=""/>
          <p:cNvSpPr/>
          <p:nvPr/>
        </p:nvSpPr>
        <p:spPr>
          <a:xfrm>
            <a:off x="2057400" y="1879560"/>
            <a:ext cx="2286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2057400" y="2362320"/>
            <a:ext cx="228600" cy="12600"/>
          </a:xfrm>
          <a:prstGeom prst="line">
            <a:avLst/>
          </a:prstGeom>
          <a:ln w="19080">
            <a:solidFill>
              <a:srgbClr val="000000"/>
            </a:solidFill>
            <a:miter/>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sp>
        <p:nvSpPr>
          <p:cNvPr id="122" name="PlaceHolder 1"/>
          <p:cNvSpPr>
            <a:spLocks noGrp="1"/>
          </p:cNvSpPr>
          <p:nvPr>
            <p:ph type="title"/>
          </p:nvPr>
        </p:nvSpPr>
        <p:spPr>
          <a:xfrm>
            <a:off x="1447920" y="380880"/>
            <a:ext cx="7696080" cy="5335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of Liberalization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1447920" y="368280"/>
            <a:ext cx="7696080" cy="851040"/>
          </a:xfrm>
          <a:prstGeom prst="rect">
            <a:avLst/>
          </a:prstGeom>
          <a:solidFill>
            <a:srgbClr val="ffffff"/>
          </a:solidFill>
          <a:ln w="0">
            <a:noFill/>
          </a:ln>
        </p:spPr>
        <p:txBody>
          <a:bodyPr lIns="90000" rIns="90000" tIns="46800" bIns="46800" anchor="t">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Cost Savings</a:t>
            </a:r>
            <a:br>
              <a:rPr sz="2800"/>
            </a:br>
            <a:r>
              <a:rPr b="0" lang="en-US" sz="2000" strike="noStrike" u="none">
                <a:solidFill>
                  <a:srgbClr val="003399"/>
                </a:solidFill>
                <a:effectLst/>
                <a:uFillTx/>
                <a:latin typeface="Verdana"/>
              </a:rPr>
              <a:t>Price Decrease from Deregulation in Five U.S. Industries</a:t>
            </a:r>
            <a:endParaRPr b="0" lang="en-US" sz="2000" strike="noStrike" u="none">
              <a:solidFill>
                <a:srgbClr val="000000"/>
              </a:solidFill>
              <a:effectLst/>
              <a:uFillTx/>
              <a:latin typeface="Times New Roman"/>
            </a:endParaRPr>
          </a:p>
        </p:txBody>
      </p:sp>
      <p:sp>
        <p:nvSpPr>
          <p:cNvPr id="124" name="PlaceHolder 2"/>
          <p:cNvSpPr>
            <a:spLocks noGrp="1"/>
          </p:cNvSpPr>
          <p:nvPr>
            <p:ph/>
          </p:nvPr>
        </p:nvSpPr>
        <p:spPr>
          <a:xfrm>
            <a:off x="1866960" y="6302520"/>
            <a:ext cx="4914720" cy="326880"/>
          </a:xfrm>
          <a:prstGeom prst="rect">
            <a:avLst/>
          </a:prstGeom>
          <a:solidFill>
            <a:srgbClr val="ffffff"/>
          </a:solidFill>
          <a:ln w="0">
            <a:noFill/>
          </a:ln>
        </p:spPr>
        <p:txBody>
          <a:bodyPr lIns="90000" rIns="90000" tIns="46800" bIns="46800" anchor="t">
            <a:normAutofit/>
          </a:bodyPr>
          <a:p>
            <a:pPr marL="343080" indent="-34308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Brookings Institution/George Mason University</a:t>
            </a:r>
            <a:endParaRPr b="0" lang="en-US" sz="1000" strike="noStrike" u="none">
              <a:solidFill>
                <a:srgbClr val="000000"/>
              </a:solidFill>
              <a:effectLst/>
              <a:uFillTx/>
              <a:latin typeface="Times New Roman"/>
            </a:endParaRPr>
          </a:p>
        </p:txBody>
      </p:sp>
      <p:grpSp>
        <p:nvGrpSpPr>
          <p:cNvPr id="125" name=""/>
          <p:cNvGrpSpPr/>
          <p:nvPr/>
        </p:nvGrpSpPr>
        <p:grpSpPr>
          <a:xfrm>
            <a:off x="1600200" y="1085760"/>
            <a:ext cx="7375680" cy="5010120"/>
            <a:chOff x="1600200" y="1085760"/>
            <a:chExt cx="7375680" cy="5010120"/>
          </a:xfrm>
        </p:grpSpPr>
        <p:sp>
          <p:nvSpPr>
            <p:cNvPr id="126" name=""/>
            <p:cNvSpPr/>
            <p:nvPr/>
          </p:nvSpPr>
          <p:spPr>
            <a:xfrm>
              <a:off x="1944720" y="5454720"/>
              <a:ext cx="6037200" cy="65160"/>
            </a:xfrm>
            <a:custGeom>
              <a:avLst/>
              <a:gdLst/>
              <a:ahLst/>
              <a:rect l="l" t="t" r="r" b="b"/>
              <a:pathLst>
                <a:path w="3803" h="41">
                  <a:moveTo>
                    <a:pt x="0" y="41"/>
                  </a:moveTo>
                  <a:lnTo>
                    <a:pt x="59" y="0"/>
                  </a:lnTo>
                  <a:lnTo>
                    <a:pt x="3803" y="0"/>
                  </a:lnTo>
                  <a:lnTo>
                    <a:pt x="3744" y="41"/>
                  </a:lnTo>
                  <a:lnTo>
                    <a:pt x="0" y="41"/>
                  </a:lnTo>
                  <a:close/>
                </a:path>
              </a:pathLst>
            </a:custGeom>
            <a:solidFill>
              <a:srgbClr val="80808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7" name=""/>
            <p:cNvSpPr/>
            <p:nvPr/>
          </p:nvSpPr>
          <p:spPr>
            <a:xfrm>
              <a:off x="1944720" y="1528920"/>
              <a:ext cx="93600" cy="3990960"/>
            </a:xfrm>
            <a:custGeom>
              <a:avLst/>
              <a:gdLst/>
              <a:ahLst/>
              <a:rect l="l" t="t" r="r" b="b"/>
              <a:pathLst>
                <a:path w="59" h="2514">
                  <a:moveTo>
                    <a:pt x="0" y="2514"/>
                  </a:moveTo>
                  <a:lnTo>
                    <a:pt x="0" y="41"/>
                  </a:lnTo>
                  <a:lnTo>
                    <a:pt x="59" y="0"/>
                  </a:lnTo>
                  <a:lnTo>
                    <a:pt x="59" y="2473"/>
                  </a:lnTo>
                  <a:lnTo>
                    <a:pt x="0" y="2514"/>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2038320" y="1528920"/>
              <a:ext cx="5943600" cy="392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1944720" y="5454720"/>
              <a:ext cx="6037200" cy="65160"/>
            </a:xfrm>
            <a:custGeom>
              <a:avLst/>
              <a:gdLst/>
              <a:ahLst/>
              <a:rect l="l" t="t" r="r" b="b"/>
              <a:pathLst>
                <a:path w="3803" h="41">
                  <a:moveTo>
                    <a:pt x="3803" y="0"/>
                  </a:moveTo>
                  <a:lnTo>
                    <a:pt x="3744" y="41"/>
                  </a:lnTo>
                  <a:lnTo>
                    <a:pt x="0" y="41"/>
                  </a:lnTo>
                  <a:lnTo>
                    <a:pt x="59" y="0"/>
                  </a:lnTo>
                  <a:lnTo>
                    <a:pt x="3803" y="0"/>
                  </a:lnTo>
                  <a:close/>
                </a:path>
              </a:pathLst>
            </a:custGeom>
            <a:noFill/>
            <a:ln w="7920">
              <a:solidFill>
                <a:srgbClr val="000000"/>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30" name=""/>
            <p:cNvSpPr/>
            <p:nvPr/>
          </p:nvSpPr>
          <p:spPr>
            <a:xfrm>
              <a:off x="1944720" y="1528920"/>
              <a:ext cx="93600" cy="3990960"/>
            </a:xfrm>
            <a:custGeom>
              <a:avLst/>
              <a:gdLst/>
              <a:ahLst/>
              <a:rect l="l" t="t" r="r" b="b"/>
              <a:pathLst>
                <a:path w="59" h="2514">
                  <a:moveTo>
                    <a:pt x="0" y="2514"/>
                  </a:moveTo>
                  <a:lnTo>
                    <a:pt x="0" y="41"/>
                  </a:lnTo>
                  <a:lnTo>
                    <a:pt x="59" y="0"/>
                  </a:lnTo>
                  <a:lnTo>
                    <a:pt x="59" y="2473"/>
                  </a:lnTo>
                  <a:lnTo>
                    <a:pt x="0" y="2514"/>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2038320" y="1528920"/>
              <a:ext cx="5943600" cy="3925800"/>
            </a:xfrm>
            <a:prstGeom prst="rect">
              <a:avLst/>
            </a:prstGeom>
            <a:no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2139840" y="5454720"/>
              <a:ext cx="354240" cy="65160"/>
            </a:xfrm>
            <a:custGeom>
              <a:avLst/>
              <a:gdLst/>
              <a:ahLst/>
              <a:rect l="l" t="t" r="r" b="b"/>
              <a:pathLst>
                <a:path w="223" h="41">
                  <a:moveTo>
                    <a:pt x="170" y="41"/>
                  </a:moveTo>
                  <a:lnTo>
                    <a:pt x="223" y="0"/>
                  </a:lnTo>
                  <a:lnTo>
                    <a:pt x="58" y="0"/>
                  </a:lnTo>
                  <a:lnTo>
                    <a:pt x="0" y="41"/>
                  </a:lnTo>
                  <a:lnTo>
                    <a:pt x="170" y="41"/>
                  </a:lnTo>
                  <a:close/>
                </a:path>
              </a:pathLst>
            </a:custGeom>
            <a:solidFill>
              <a:srgbClr val="bf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33" name=""/>
            <p:cNvSpPr/>
            <p:nvPr/>
          </p:nvSpPr>
          <p:spPr>
            <a:xfrm>
              <a:off x="2670120" y="4672080"/>
              <a:ext cx="93600" cy="847800"/>
            </a:xfrm>
            <a:custGeom>
              <a:avLst/>
              <a:gdLst/>
              <a:ahLst/>
              <a:rect l="l" t="t" r="r" b="b"/>
              <a:pathLst>
                <a:path w="59" h="534">
                  <a:moveTo>
                    <a:pt x="0" y="534"/>
                  </a:moveTo>
                  <a:lnTo>
                    <a:pt x="0" y="40"/>
                  </a:lnTo>
                  <a:lnTo>
                    <a:pt x="59" y="0"/>
                  </a:lnTo>
                  <a:lnTo>
                    <a:pt x="59" y="493"/>
                  </a:lnTo>
                  <a:lnTo>
                    <a:pt x="0" y="534"/>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2409840" y="4735440"/>
              <a:ext cx="260280" cy="7844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2409840" y="4672080"/>
              <a:ext cx="353880" cy="63360"/>
            </a:xfrm>
            <a:custGeom>
              <a:avLst/>
              <a:gdLst/>
              <a:ahLst/>
              <a:rect l="l" t="t" r="r" b="b"/>
              <a:pathLst>
                <a:path w="223" h="40">
                  <a:moveTo>
                    <a:pt x="164" y="40"/>
                  </a:moveTo>
                  <a:lnTo>
                    <a:pt x="223" y="0"/>
                  </a:lnTo>
                  <a:lnTo>
                    <a:pt x="53" y="0"/>
                  </a:lnTo>
                  <a:lnTo>
                    <a:pt x="0" y="40"/>
                  </a:lnTo>
                  <a:lnTo>
                    <a:pt x="164" y="40"/>
                  </a:lnTo>
                  <a:close/>
                </a:path>
              </a:pathLst>
            </a:custGeom>
            <a:solidFill>
              <a:srgbClr val="26734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36" name=""/>
            <p:cNvSpPr/>
            <p:nvPr/>
          </p:nvSpPr>
          <p:spPr>
            <a:xfrm>
              <a:off x="2932200" y="2151000"/>
              <a:ext cx="92160" cy="3368880"/>
            </a:xfrm>
            <a:custGeom>
              <a:avLst/>
              <a:gdLst/>
              <a:ahLst/>
              <a:rect l="l" t="t" r="r" b="b"/>
              <a:pathLst>
                <a:path w="58" h="2122">
                  <a:moveTo>
                    <a:pt x="0" y="2122"/>
                  </a:moveTo>
                  <a:lnTo>
                    <a:pt x="0" y="46"/>
                  </a:lnTo>
                  <a:lnTo>
                    <a:pt x="58" y="0"/>
                  </a:lnTo>
                  <a:lnTo>
                    <a:pt x="58" y="2081"/>
                  </a:lnTo>
                  <a:lnTo>
                    <a:pt x="0" y="2122"/>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2670120" y="2224080"/>
              <a:ext cx="262080" cy="3295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2670120" y="2151000"/>
              <a:ext cx="354240" cy="73080"/>
            </a:xfrm>
            <a:custGeom>
              <a:avLst/>
              <a:gdLst/>
              <a:ahLst/>
              <a:rect l="l" t="t" r="r" b="b"/>
              <a:pathLst>
                <a:path w="223" h="46">
                  <a:moveTo>
                    <a:pt x="165" y="46"/>
                  </a:moveTo>
                  <a:lnTo>
                    <a:pt x="223" y="0"/>
                  </a:lnTo>
                  <a:lnTo>
                    <a:pt x="59" y="0"/>
                  </a:lnTo>
                  <a:lnTo>
                    <a:pt x="0" y="46"/>
                  </a:lnTo>
                  <a:lnTo>
                    <a:pt x="165" y="46"/>
                  </a:lnTo>
                  <a:close/>
                </a:path>
              </a:pathLst>
            </a:custGeom>
            <a:solidFill>
              <a:srgbClr val="264db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39" name=""/>
            <p:cNvSpPr/>
            <p:nvPr/>
          </p:nvSpPr>
          <p:spPr>
            <a:xfrm>
              <a:off x="3597480" y="5140440"/>
              <a:ext cx="93600" cy="379440"/>
            </a:xfrm>
            <a:custGeom>
              <a:avLst/>
              <a:gdLst/>
              <a:ahLst/>
              <a:rect l="l" t="t" r="r" b="b"/>
              <a:pathLst>
                <a:path w="59" h="239">
                  <a:moveTo>
                    <a:pt x="0" y="239"/>
                  </a:moveTo>
                  <a:lnTo>
                    <a:pt x="0" y="46"/>
                  </a:lnTo>
                  <a:lnTo>
                    <a:pt x="59" y="0"/>
                  </a:lnTo>
                  <a:lnTo>
                    <a:pt x="59" y="198"/>
                  </a:lnTo>
                  <a:lnTo>
                    <a:pt x="0" y="239"/>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3327480" y="5213520"/>
              <a:ext cx="270000" cy="306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3327480" y="5140440"/>
              <a:ext cx="363600" cy="73080"/>
            </a:xfrm>
            <a:custGeom>
              <a:avLst/>
              <a:gdLst/>
              <a:ahLst/>
              <a:rect l="l" t="t" r="r" b="b"/>
              <a:pathLst>
                <a:path w="229" h="46">
                  <a:moveTo>
                    <a:pt x="170" y="46"/>
                  </a:moveTo>
                  <a:lnTo>
                    <a:pt x="229" y="0"/>
                  </a:lnTo>
                  <a:lnTo>
                    <a:pt x="59" y="0"/>
                  </a:lnTo>
                  <a:lnTo>
                    <a:pt x="0" y="46"/>
                  </a:lnTo>
                  <a:lnTo>
                    <a:pt x="170" y="46"/>
                  </a:lnTo>
                  <a:close/>
                </a:path>
              </a:pathLst>
            </a:custGeom>
            <a:solidFill>
              <a:srgbClr val="bf0000"/>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42" name=""/>
            <p:cNvSpPr/>
            <p:nvPr/>
          </p:nvSpPr>
          <p:spPr>
            <a:xfrm>
              <a:off x="3859200" y="3887640"/>
              <a:ext cx="92160" cy="1632240"/>
            </a:xfrm>
            <a:custGeom>
              <a:avLst/>
              <a:gdLst/>
              <a:ahLst/>
              <a:rect l="l" t="t" r="r" b="b"/>
              <a:pathLst>
                <a:path w="58" h="1028">
                  <a:moveTo>
                    <a:pt x="0" y="1028"/>
                  </a:moveTo>
                  <a:lnTo>
                    <a:pt x="0" y="41"/>
                  </a:lnTo>
                  <a:lnTo>
                    <a:pt x="58" y="0"/>
                  </a:lnTo>
                  <a:lnTo>
                    <a:pt x="58" y="987"/>
                  </a:lnTo>
                  <a:lnTo>
                    <a:pt x="0" y="1028"/>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3597480" y="3952800"/>
              <a:ext cx="261720" cy="156708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3597480" y="3887640"/>
              <a:ext cx="353880" cy="65160"/>
            </a:xfrm>
            <a:custGeom>
              <a:avLst/>
              <a:gdLst/>
              <a:ahLst/>
              <a:rect l="l" t="t" r="r" b="b"/>
              <a:pathLst>
                <a:path w="223" h="41">
                  <a:moveTo>
                    <a:pt x="165" y="41"/>
                  </a:moveTo>
                  <a:lnTo>
                    <a:pt x="223" y="0"/>
                  </a:lnTo>
                  <a:lnTo>
                    <a:pt x="59" y="0"/>
                  </a:lnTo>
                  <a:lnTo>
                    <a:pt x="0" y="41"/>
                  </a:lnTo>
                  <a:lnTo>
                    <a:pt x="165" y="41"/>
                  </a:lnTo>
                  <a:close/>
                </a:path>
              </a:pathLst>
            </a:custGeom>
            <a:solidFill>
              <a:srgbClr val="26734d"/>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45" name=""/>
            <p:cNvSpPr/>
            <p:nvPr/>
          </p:nvSpPr>
          <p:spPr>
            <a:xfrm>
              <a:off x="4129200" y="1996920"/>
              <a:ext cx="84240" cy="3522960"/>
            </a:xfrm>
            <a:custGeom>
              <a:avLst/>
              <a:gdLst/>
              <a:ahLst/>
              <a:rect l="l" t="t" r="r" b="b"/>
              <a:pathLst>
                <a:path w="53" h="2219">
                  <a:moveTo>
                    <a:pt x="0" y="2219"/>
                  </a:moveTo>
                  <a:lnTo>
                    <a:pt x="0" y="41"/>
                  </a:lnTo>
                  <a:lnTo>
                    <a:pt x="53" y="0"/>
                  </a:lnTo>
                  <a:lnTo>
                    <a:pt x="53" y="2178"/>
                  </a:lnTo>
                  <a:lnTo>
                    <a:pt x="0" y="2219"/>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3859200" y="2062080"/>
              <a:ext cx="270000" cy="3457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3859200" y="1996920"/>
              <a:ext cx="354240" cy="65160"/>
            </a:xfrm>
            <a:custGeom>
              <a:avLst/>
              <a:gdLst/>
              <a:ahLst/>
              <a:rect l="l" t="t" r="r" b="b"/>
              <a:pathLst>
                <a:path w="223" h="41">
                  <a:moveTo>
                    <a:pt x="170" y="41"/>
                  </a:moveTo>
                  <a:lnTo>
                    <a:pt x="223" y="0"/>
                  </a:lnTo>
                  <a:lnTo>
                    <a:pt x="58" y="0"/>
                  </a:lnTo>
                  <a:lnTo>
                    <a:pt x="0" y="41"/>
                  </a:lnTo>
                  <a:lnTo>
                    <a:pt x="170" y="41"/>
                  </a:lnTo>
                  <a:close/>
                </a:path>
              </a:pathLst>
            </a:custGeom>
            <a:solidFill>
              <a:srgbClr val="264db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48" name=""/>
            <p:cNvSpPr/>
            <p:nvPr/>
          </p:nvSpPr>
          <p:spPr>
            <a:xfrm>
              <a:off x="4786200" y="4437000"/>
              <a:ext cx="92160" cy="1082880"/>
            </a:xfrm>
            <a:custGeom>
              <a:avLst/>
              <a:gdLst/>
              <a:ahLst/>
              <a:rect l="l" t="t" r="r" b="b"/>
              <a:pathLst>
                <a:path w="58" h="682">
                  <a:moveTo>
                    <a:pt x="0" y="682"/>
                  </a:moveTo>
                  <a:lnTo>
                    <a:pt x="0" y="41"/>
                  </a:lnTo>
                  <a:lnTo>
                    <a:pt x="58" y="0"/>
                  </a:lnTo>
                  <a:lnTo>
                    <a:pt x="58" y="641"/>
                  </a:lnTo>
                  <a:lnTo>
                    <a:pt x="0" y="682"/>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4524480" y="4502160"/>
              <a:ext cx="261720" cy="1017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4524480" y="4437000"/>
              <a:ext cx="353880" cy="65160"/>
            </a:xfrm>
            <a:custGeom>
              <a:avLst/>
              <a:gdLst/>
              <a:ahLst/>
              <a:rect l="l" t="t" r="r" b="b"/>
              <a:pathLst>
                <a:path w="223" h="41">
                  <a:moveTo>
                    <a:pt x="165" y="41"/>
                  </a:moveTo>
                  <a:lnTo>
                    <a:pt x="223" y="0"/>
                  </a:lnTo>
                  <a:lnTo>
                    <a:pt x="54" y="0"/>
                  </a:lnTo>
                  <a:lnTo>
                    <a:pt x="0" y="41"/>
                  </a:lnTo>
                  <a:lnTo>
                    <a:pt x="165" y="41"/>
                  </a:lnTo>
                  <a:close/>
                </a:path>
              </a:pathLst>
            </a:custGeom>
            <a:solidFill>
              <a:srgbClr val="bf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51" name=""/>
            <p:cNvSpPr/>
            <p:nvPr/>
          </p:nvSpPr>
          <p:spPr>
            <a:xfrm>
              <a:off x="5048280" y="4518000"/>
              <a:ext cx="92160" cy="1001880"/>
            </a:xfrm>
            <a:custGeom>
              <a:avLst/>
              <a:gdLst/>
              <a:ahLst/>
              <a:rect l="l" t="t" r="r" b="b"/>
              <a:pathLst>
                <a:path w="58" h="631">
                  <a:moveTo>
                    <a:pt x="0" y="631"/>
                  </a:moveTo>
                  <a:lnTo>
                    <a:pt x="0" y="41"/>
                  </a:lnTo>
                  <a:lnTo>
                    <a:pt x="58" y="0"/>
                  </a:lnTo>
                  <a:lnTo>
                    <a:pt x="58" y="590"/>
                  </a:lnTo>
                  <a:lnTo>
                    <a:pt x="0" y="631"/>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4786200" y="4583160"/>
              <a:ext cx="262080" cy="93672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4786200" y="4518000"/>
              <a:ext cx="354240" cy="65160"/>
            </a:xfrm>
            <a:custGeom>
              <a:avLst/>
              <a:gdLst/>
              <a:ahLst/>
              <a:rect l="l" t="t" r="r" b="b"/>
              <a:pathLst>
                <a:path w="223" h="41">
                  <a:moveTo>
                    <a:pt x="165" y="41"/>
                  </a:moveTo>
                  <a:lnTo>
                    <a:pt x="223" y="0"/>
                  </a:lnTo>
                  <a:lnTo>
                    <a:pt x="58" y="0"/>
                  </a:lnTo>
                  <a:lnTo>
                    <a:pt x="0" y="41"/>
                  </a:lnTo>
                  <a:lnTo>
                    <a:pt x="165" y="41"/>
                  </a:lnTo>
                  <a:close/>
                </a:path>
              </a:pathLst>
            </a:custGeom>
            <a:solidFill>
              <a:srgbClr val="26734d"/>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54" name=""/>
            <p:cNvSpPr/>
            <p:nvPr/>
          </p:nvSpPr>
          <p:spPr>
            <a:xfrm>
              <a:off x="5318280" y="3176640"/>
              <a:ext cx="83880" cy="2343240"/>
            </a:xfrm>
            <a:custGeom>
              <a:avLst/>
              <a:gdLst/>
              <a:ahLst/>
              <a:rect l="l" t="t" r="r" b="b"/>
              <a:pathLst>
                <a:path w="53" h="1476">
                  <a:moveTo>
                    <a:pt x="0" y="1476"/>
                  </a:moveTo>
                  <a:lnTo>
                    <a:pt x="0" y="41"/>
                  </a:lnTo>
                  <a:lnTo>
                    <a:pt x="53" y="0"/>
                  </a:lnTo>
                  <a:lnTo>
                    <a:pt x="53" y="1435"/>
                  </a:lnTo>
                  <a:lnTo>
                    <a:pt x="0" y="1476"/>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5048280" y="3241800"/>
              <a:ext cx="270000" cy="227808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5048280" y="3176640"/>
              <a:ext cx="353880" cy="65160"/>
            </a:xfrm>
            <a:custGeom>
              <a:avLst/>
              <a:gdLst/>
              <a:ahLst/>
              <a:rect l="l" t="t" r="r" b="b"/>
              <a:pathLst>
                <a:path w="223" h="41">
                  <a:moveTo>
                    <a:pt x="170" y="41"/>
                  </a:moveTo>
                  <a:lnTo>
                    <a:pt x="223" y="0"/>
                  </a:lnTo>
                  <a:lnTo>
                    <a:pt x="58" y="0"/>
                  </a:lnTo>
                  <a:lnTo>
                    <a:pt x="0" y="41"/>
                  </a:lnTo>
                  <a:lnTo>
                    <a:pt x="170" y="41"/>
                  </a:lnTo>
                  <a:close/>
                </a:path>
              </a:pathLst>
            </a:custGeom>
            <a:solidFill>
              <a:srgbClr val="264db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57" name=""/>
            <p:cNvSpPr/>
            <p:nvPr/>
          </p:nvSpPr>
          <p:spPr>
            <a:xfrm>
              <a:off x="5975280" y="4591080"/>
              <a:ext cx="92160" cy="928800"/>
            </a:xfrm>
            <a:custGeom>
              <a:avLst/>
              <a:gdLst/>
              <a:ahLst/>
              <a:rect l="l" t="t" r="r" b="b"/>
              <a:pathLst>
                <a:path w="58" h="585">
                  <a:moveTo>
                    <a:pt x="0" y="585"/>
                  </a:moveTo>
                  <a:lnTo>
                    <a:pt x="0" y="40"/>
                  </a:lnTo>
                  <a:lnTo>
                    <a:pt x="58" y="0"/>
                  </a:lnTo>
                  <a:lnTo>
                    <a:pt x="58" y="544"/>
                  </a:lnTo>
                  <a:lnTo>
                    <a:pt x="0" y="585"/>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5713560" y="4654440"/>
              <a:ext cx="261720" cy="865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5713560" y="4591080"/>
              <a:ext cx="353880" cy="63360"/>
            </a:xfrm>
            <a:custGeom>
              <a:avLst/>
              <a:gdLst/>
              <a:ahLst/>
              <a:rect l="l" t="t" r="r" b="b"/>
              <a:pathLst>
                <a:path w="223" h="40">
                  <a:moveTo>
                    <a:pt x="165" y="40"/>
                  </a:moveTo>
                  <a:lnTo>
                    <a:pt x="223" y="0"/>
                  </a:lnTo>
                  <a:lnTo>
                    <a:pt x="53" y="0"/>
                  </a:lnTo>
                  <a:lnTo>
                    <a:pt x="0" y="40"/>
                  </a:lnTo>
                  <a:lnTo>
                    <a:pt x="165" y="40"/>
                  </a:lnTo>
                  <a:close/>
                </a:path>
              </a:pathLst>
            </a:custGeom>
            <a:solidFill>
              <a:srgbClr val="bf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60" name=""/>
            <p:cNvSpPr/>
            <p:nvPr/>
          </p:nvSpPr>
          <p:spPr>
            <a:xfrm>
              <a:off x="6235920" y="2943360"/>
              <a:ext cx="93600" cy="2576520"/>
            </a:xfrm>
            <a:custGeom>
              <a:avLst/>
              <a:gdLst/>
              <a:ahLst/>
              <a:rect l="l" t="t" r="r" b="b"/>
              <a:pathLst>
                <a:path w="59" h="1623">
                  <a:moveTo>
                    <a:pt x="0" y="1623"/>
                  </a:moveTo>
                  <a:lnTo>
                    <a:pt x="0" y="40"/>
                  </a:lnTo>
                  <a:lnTo>
                    <a:pt x="59" y="0"/>
                  </a:lnTo>
                  <a:lnTo>
                    <a:pt x="59" y="1582"/>
                  </a:lnTo>
                  <a:lnTo>
                    <a:pt x="0" y="1623"/>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5975280" y="3006720"/>
              <a:ext cx="260640" cy="251316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5975280" y="2943360"/>
              <a:ext cx="354240" cy="63360"/>
            </a:xfrm>
            <a:custGeom>
              <a:avLst/>
              <a:gdLst/>
              <a:ahLst/>
              <a:rect l="l" t="t" r="r" b="b"/>
              <a:pathLst>
                <a:path w="223" h="40">
                  <a:moveTo>
                    <a:pt x="164" y="40"/>
                  </a:moveTo>
                  <a:lnTo>
                    <a:pt x="223" y="0"/>
                  </a:lnTo>
                  <a:lnTo>
                    <a:pt x="58" y="0"/>
                  </a:lnTo>
                  <a:lnTo>
                    <a:pt x="0" y="40"/>
                  </a:lnTo>
                  <a:lnTo>
                    <a:pt x="164" y="40"/>
                  </a:lnTo>
                  <a:close/>
                </a:path>
              </a:pathLst>
            </a:custGeom>
            <a:solidFill>
              <a:srgbClr val="26734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63" name=""/>
            <p:cNvSpPr/>
            <p:nvPr/>
          </p:nvSpPr>
          <p:spPr>
            <a:xfrm>
              <a:off x="6505560" y="1996920"/>
              <a:ext cx="93600" cy="3522960"/>
            </a:xfrm>
            <a:custGeom>
              <a:avLst/>
              <a:gdLst/>
              <a:ahLst/>
              <a:rect l="l" t="t" r="r" b="b"/>
              <a:pathLst>
                <a:path w="59" h="2219">
                  <a:moveTo>
                    <a:pt x="0" y="2219"/>
                  </a:moveTo>
                  <a:lnTo>
                    <a:pt x="0" y="41"/>
                  </a:lnTo>
                  <a:lnTo>
                    <a:pt x="59" y="0"/>
                  </a:lnTo>
                  <a:lnTo>
                    <a:pt x="59" y="2178"/>
                  </a:lnTo>
                  <a:lnTo>
                    <a:pt x="0" y="2219"/>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6235920" y="2062080"/>
              <a:ext cx="269640" cy="3457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6235920" y="1996920"/>
              <a:ext cx="363240" cy="65160"/>
            </a:xfrm>
            <a:custGeom>
              <a:avLst/>
              <a:gdLst/>
              <a:ahLst/>
              <a:rect l="l" t="t" r="r" b="b"/>
              <a:pathLst>
                <a:path w="229" h="41">
                  <a:moveTo>
                    <a:pt x="170" y="41"/>
                  </a:moveTo>
                  <a:lnTo>
                    <a:pt x="229" y="0"/>
                  </a:lnTo>
                  <a:lnTo>
                    <a:pt x="59" y="0"/>
                  </a:lnTo>
                  <a:lnTo>
                    <a:pt x="0" y="41"/>
                  </a:lnTo>
                  <a:lnTo>
                    <a:pt x="170" y="41"/>
                  </a:lnTo>
                  <a:close/>
                </a:path>
              </a:pathLst>
            </a:custGeom>
            <a:solidFill>
              <a:srgbClr val="264db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66" name=""/>
            <p:cNvSpPr/>
            <p:nvPr/>
          </p:nvSpPr>
          <p:spPr>
            <a:xfrm>
              <a:off x="7164360" y="3573360"/>
              <a:ext cx="92160" cy="1946520"/>
            </a:xfrm>
            <a:custGeom>
              <a:avLst/>
              <a:gdLst/>
              <a:ahLst/>
              <a:rect l="l" t="t" r="r" b="b"/>
              <a:pathLst>
                <a:path w="58" h="1226">
                  <a:moveTo>
                    <a:pt x="0" y="1226"/>
                  </a:moveTo>
                  <a:lnTo>
                    <a:pt x="0" y="40"/>
                  </a:lnTo>
                  <a:lnTo>
                    <a:pt x="58" y="0"/>
                  </a:lnTo>
                  <a:lnTo>
                    <a:pt x="58" y="1185"/>
                  </a:lnTo>
                  <a:lnTo>
                    <a:pt x="0" y="1226"/>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6902640" y="3637080"/>
              <a:ext cx="261720" cy="1882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6902640" y="3573360"/>
              <a:ext cx="353880" cy="63720"/>
            </a:xfrm>
            <a:custGeom>
              <a:avLst/>
              <a:gdLst/>
              <a:ahLst/>
              <a:rect l="l" t="t" r="r" b="b"/>
              <a:pathLst>
                <a:path w="223" h="40">
                  <a:moveTo>
                    <a:pt x="165" y="40"/>
                  </a:moveTo>
                  <a:lnTo>
                    <a:pt x="223" y="0"/>
                  </a:lnTo>
                  <a:lnTo>
                    <a:pt x="58" y="0"/>
                  </a:lnTo>
                  <a:lnTo>
                    <a:pt x="0" y="40"/>
                  </a:lnTo>
                  <a:lnTo>
                    <a:pt x="165" y="40"/>
                  </a:lnTo>
                  <a:close/>
                </a:path>
              </a:pathLst>
            </a:custGeom>
            <a:solidFill>
              <a:srgbClr val="bf0000"/>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69" name=""/>
            <p:cNvSpPr/>
            <p:nvPr/>
          </p:nvSpPr>
          <p:spPr>
            <a:xfrm>
              <a:off x="7432560" y="2781360"/>
              <a:ext cx="86040" cy="2738520"/>
            </a:xfrm>
            <a:custGeom>
              <a:avLst/>
              <a:gdLst/>
              <a:ahLst/>
              <a:rect l="l" t="t" r="r" b="b"/>
              <a:pathLst>
                <a:path w="54" h="1725">
                  <a:moveTo>
                    <a:pt x="0" y="1725"/>
                  </a:moveTo>
                  <a:lnTo>
                    <a:pt x="0" y="41"/>
                  </a:lnTo>
                  <a:lnTo>
                    <a:pt x="54" y="0"/>
                  </a:lnTo>
                  <a:lnTo>
                    <a:pt x="54" y="1684"/>
                  </a:lnTo>
                  <a:lnTo>
                    <a:pt x="0" y="1725"/>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7164360" y="2846520"/>
              <a:ext cx="268200" cy="267336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7164360" y="2781360"/>
              <a:ext cx="354240" cy="65160"/>
            </a:xfrm>
            <a:custGeom>
              <a:avLst/>
              <a:gdLst/>
              <a:ahLst/>
              <a:rect l="l" t="t" r="r" b="b"/>
              <a:pathLst>
                <a:path w="223" h="41">
                  <a:moveTo>
                    <a:pt x="169" y="41"/>
                  </a:moveTo>
                  <a:lnTo>
                    <a:pt x="223" y="0"/>
                  </a:lnTo>
                  <a:lnTo>
                    <a:pt x="58" y="0"/>
                  </a:lnTo>
                  <a:lnTo>
                    <a:pt x="0" y="41"/>
                  </a:lnTo>
                  <a:lnTo>
                    <a:pt x="169" y="41"/>
                  </a:lnTo>
                  <a:close/>
                </a:path>
              </a:pathLst>
            </a:custGeom>
            <a:solidFill>
              <a:srgbClr val="26734d"/>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72" name=""/>
            <p:cNvSpPr/>
            <p:nvPr/>
          </p:nvSpPr>
          <p:spPr>
            <a:xfrm>
              <a:off x="7694640" y="2151000"/>
              <a:ext cx="93600" cy="3368880"/>
            </a:xfrm>
            <a:custGeom>
              <a:avLst/>
              <a:gdLst/>
              <a:ahLst/>
              <a:rect l="l" t="t" r="r" b="b"/>
              <a:pathLst>
                <a:path w="59" h="2122">
                  <a:moveTo>
                    <a:pt x="0" y="2122"/>
                  </a:moveTo>
                  <a:lnTo>
                    <a:pt x="0" y="46"/>
                  </a:lnTo>
                  <a:lnTo>
                    <a:pt x="59" y="0"/>
                  </a:lnTo>
                  <a:lnTo>
                    <a:pt x="59" y="2081"/>
                  </a:lnTo>
                  <a:lnTo>
                    <a:pt x="0" y="2122"/>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7432560" y="2224080"/>
              <a:ext cx="262080" cy="3295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7432560" y="2151000"/>
              <a:ext cx="355680" cy="73080"/>
            </a:xfrm>
            <a:custGeom>
              <a:avLst/>
              <a:gdLst/>
              <a:ahLst/>
              <a:rect l="l" t="t" r="r" b="b"/>
              <a:pathLst>
                <a:path w="224" h="46">
                  <a:moveTo>
                    <a:pt x="165" y="46"/>
                  </a:moveTo>
                  <a:lnTo>
                    <a:pt x="224" y="0"/>
                  </a:lnTo>
                  <a:lnTo>
                    <a:pt x="54" y="0"/>
                  </a:lnTo>
                  <a:lnTo>
                    <a:pt x="0" y="46"/>
                  </a:lnTo>
                  <a:lnTo>
                    <a:pt x="165" y="46"/>
                  </a:lnTo>
                  <a:close/>
                </a:path>
              </a:pathLst>
            </a:custGeom>
            <a:solidFill>
              <a:srgbClr val="264db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75" name=""/>
            <p:cNvSpPr/>
            <p:nvPr/>
          </p:nvSpPr>
          <p:spPr>
            <a:xfrm flipV="1">
              <a:off x="1944720" y="1593720"/>
              <a:ext cx="1440" cy="39261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flipH="1">
              <a:off x="1885680" y="5519880"/>
              <a:ext cx="5868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7" name=""/>
            <p:cNvSpPr/>
            <p:nvPr/>
          </p:nvSpPr>
          <p:spPr>
            <a:xfrm flipH="1">
              <a:off x="1885680" y="473544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8" name=""/>
            <p:cNvSpPr/>
            <p:nvPr/>
          </p:nvSpPr>
          <p:spPr>
            <a:xfrm flipH="1">
              <a:off x="1885680" y="395280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9" name=""/>
            <p:cNvSpPr/>
            <p:nvPr/>
          </p:nvSpPr>
          <p:spPr>
            <a:xfrm flipH="1">
              <a:off x="1885680" y="3160800"/>
              <a:ext cx="5868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0" name=""/>
            <p:cNvSpPr/>
            <p:nvPr/>
          </p:nvSpPr>
          <p:spPr>
            <a:xfrm flipH="1">
              <a:off x="1885680" y="237636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1" name=""/>
            <p:cNvSpPr/>
            <p:nvPr/>
          </p:nvSpPr>
          <p:spPr>
            <a:xfrm flipH="1">
              <a:off x="1885680" y="159372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2" name=""/>
            <p:cNvSpPr/>
            <p:nvPr/>
          </p:nvSpPr>
          <p:spPr>
            <a:xfrm>
              <a:off x="1767960" y="543096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183" name=""/>
            <p:cNvSpPr/>
            <p:nvPr/>
          </p:nvSpPr>
          <p:spPr>
            <a:xfrm>
              <a:off x="1675440" y="464652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184" name=""/>
            <p:cNvSpPr/>
            <p:nvPr/>
          </p:nvSpPr>
          <p:spPr>
            <a:xfrm>
              <a:off x="1675440" y="38638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185" name=""/>
            <p:cNvSpPr/>
            <p:nvPr/>
          </p:nvSpPr>
          <p:spPr>
            <a:xfrm>
              <a:off x="1675440" y="30718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186" name=""/>
            <p:cNvSpPr/>
            <p:nvPr/>
          </p:nvSpPr>
          <p:spPr>
            <a:xfrm>
              <a:off x="1675440" y="22874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p:txBody>
        </p:sp>
        <p:sp>
          <p:nvSpPr>
            <p:cNvPr id="187" name=""/>
            <p:cNvSpPr/>
            <p:nvPr/>
          </p:nvSpPr>
          <p:spPr>
            <a:xfrm>
              <a:off x="1675440" y="15048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188" name=""/>
            <p:cNvSpPr/>
            <p:nvPr/>
          </p:nvSpPr>
          <p:spPr>
            <a:xfrm>
              <a:off x="1944720" y="5519880"/>
              <a:ext cx="59436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9" name=""/>
            <p:cNvSpPr/>
            <p:nvPr/>
          </p:nvSpPr>
          <p:spPr>
            <a:xfrm>
              <a:off x="194472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0" name=""/>
            <p:cNvSpPr/>
            <p:nvPr/>
          </p:nvSpPr>
          <p:spPr>
            <a:xfrm>
              <a:off x="313380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1" name=""/>
            <p:cNvSpPr/>
            <p:nvPr/>
          </p:nvSpPr>
          <p:spPr>
            <a:xfrm>
              <a:off x="432288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2" name=""/>
            <p:cNvSpPr/>
            <p:nvPr/>
          </p:nvSpPr>
          <p:spPr>
            <a:xfrm>
              <a:off x="551196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3" name=""/>
            <p:cNvSpPr/>
            <p:nvPr/>
          </p:nvSpPr>
          <p:spPr>
            <a:xfrm>
              <a:off x="6699240" y="5519880"/>
              <a:ext cx="180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4" name=""/>
            <p:cNvSpPr/>
            <p:nvPr/>
          </p:nvSpPr>
          <p:spPr>
            <a:xfrm>
              <a:off x="788832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grpSp>
          <p:nvGrpSpPr>
            <p:cNvPr id="195" name=""/>
            <p:cNvGrpSpPr/>
            <p:nvPr/>
          </p:nvGrpSpPr>
          <p:grpSpPr>
            <a:xfrm>
              <a:off x="8074080" y="3156120"/>
              <a:ext cx="901800" cy="653760"/>
              <a:chOff x="8074080" y="3156120"/>
              <a:chExt cx="901800" cy="653760"/>
            </a:xfrm>
          </p:grpSpPr>
          <p:sp>
            <p:nvSpPr>
              <p:cNvPr id="196" name=""/>
              <p:cNvSpPr/>
              <p:nvPr/>
            </p:nvSpPr>
            <p:spPr>
              <a:xfrm>
                <a:off x="8074080" y="3156120"/>
                <a:ext cx="901800" cy="653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8124840" y="3237120"/>
                <a:ext cx="101520" cy="96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8267760" y="3187800"/>
                <a:ext cx="5680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2 years</a:t>
                </a:r>
                <a:endParaRPr b="0" lang="en-US" sz="1200" strike="noStrike" u="none">
                  <a:solidFill>
                    <a:srgbClr val="000000"/>
                  </a:solidFill>
                  <a:effectLst/>
                  <a:uFillTx/>
                  <a:latin typeface="Times New Roman"/>
                </a:endParaRPr>
              </a:p>
            </p:txBody>
          </p:sp>
          <p:sp>
            <p:nvSpPr>
              <p:cNvPr id="199" name=""/>
              <p:cNvSpPr/>
              <p:nvPr/>
            </p:nvSpPr>
            <p:spPr>
              <a:xfrm>
                <a:off x="8124840" y="3454560"/>
                <a:ext cx="101520" cy="968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8267760" y="3405240"/>
                <a:ext cx="5680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5 years</a:t>
                </a:r>
                <a:endParaRPr b="0" lang="en-US" sz="1200" strike="noStrike" u="none">
                  <a:solidFill>
                    <a:srgbClr val="000000"/>
                  </a:solidFill>
                  <a:effectLst/>
                  <a:uFillTx/>
                  <a:latin typeface="Times New Roman"/>
                </a:endParaRPr>
              </a:p>
            </p:txBody>
          </p:sp>
          <p:sp>
            <p:nvSpPr>
              <p:cNvPr id="201" name=""/>
              <p:cNvSpPr/>
              <p:nvPr/>
            </p:nvSpPr>
            <p:spPr>
              <a:xfrm>
                <a:off x="8124840" y="3672000"/>
                <a:ext cx="101520" cy="9828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8267760" y="3624120"/>
                <a:ext cx="664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10 years</a:t>
                </a:r>
                <a:endParaRPr b="0" lang="en-US" sz="1200" strike="noStrike" u="none">
                  <a:solidFill>
                    <a:srgbClr val="000000"/>
                  </a:solidFill>
                  <a:effectLst/>
                  <a:uFillTx/>
                  <a:latin typeface="Times New Roman"/>
                </a:endParaRPr>
              </a:p>
            </p:txBody>
          </p:sp>
        </p:grpSp>
        <p:sp>
          <p:nvSpPr>
            <p:cNvPr id="203" name=""/>
            <p:cNvSpPr/>
            <p:nvPr/>
          </p:nvSpPr>
          <p:spPr>
            <a:xfrm>
              <a:off x="2003400" y="2379600"/>
              <a:ext cx="6299280" cy="1800"/>
            </a:xfrm>
            <a:prstGeom prst="line">
              <a:avLst/>
            </a:prstGeom>
            <a:ln w="12600">
              <a:solidFill>
                <a:srgbClr val="000000"/>
              </a:solidFill>
              <a:prstDash val="dash"/>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204" name=""/>
            <p:cNvSpPr/>
            <p:nvPr/>
          </p:nvSpPr>
          <p:spPr>
            <a:xfrm>
              <a:off x="8264520" y="2097000"/>
              <a:ext cx="647640" cy="56988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Verdana"/>
                </a:rPr>
                <a:t>40%</a:t>
              </a:r>
              <a:endParaRPr b="0" lang="en-US" sz="1400" strike="noStrike" u="none">
                <a:solidFill>
                  <a:srgbClr val="000000"/>
                </a:solidFill>
                <a:effectLst/>
                <a:uFillTx/>
                <a:latin typeface="Times New Roman"/>
              </a:endParaRPr>
            </a:p>
          </p:txBody>
        </p:sp>
        <p:sp>
          <p:nvSpPr>
            <p:cNvPr id="205" name=""/>
            <p:cNvSpPr/>
            <p:nvPr/>
          </p:nvSpPr>
          <p:spPr>
            <a:xfrm>
              <a:off x="1600200" y="1085760"/>
              <a:ext cx="2062080" cy="56988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Percent Decrease</a:t>
              </a:r>
              <a:endParaRPr b="0" lang="en-US" sz="1400" strike="noStrike" u="none">
                <a:solidFill>
                  <a:srgbClr val="000000"/>
                </a:solidFill>
                <a:effectLst/>
                <a:uFillTx/>
                <a:latin typeface="Times New Roman"/>
              </a:endParaRPr>
            </a:p>
          </p:txBody>
        </p:sp>
        <p:sp>
          <p:nvSpPr>
            <p:cNvPr id="206" name=""/>
            <p:cNvSpPr/>
            <p:nvPr/>
          </p:nvSpPr>
          <p:spPr>
            <a:xfrm>
              <a:off x="3197160" y="5508720"/>
              <a:ext cx="114300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Railroads</a:t>
              </a:r>
              <a:endParaRPr b="0" lang="en-US" sz="1400" strike="noStrike" u="none">
                <a:solidFill>
                  <a:srgbClr val="000000"/>
                </a:solidFill>
                <a:effectLst/>
                <a:uFillTx/>
                <a:latin typeface="Times New Roman"/>
              </a:endParaRPr>
            </a:p>
          </p:txBody>
        </p:sp>
        <p:sp>
          <p:nvSpPr>
            <p:cNvPr id="207" name=""/>
            <p:cNvSpPr/>
            <p:nvPr/>
          </p:nvSpPr>
          <p:spPr>
            <a:xfrm>
              <a:off x="2054160" y="5508720"/>
              <a:ext cx="116856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Trucking</a:t>
              </a:r>
              <a:endParaRPr b="0" lang="en-US" sz="1400" strike="noStrike" u="none">
                <a:solidFill>
                  <a:srgbClr val="000000"/>
                </a:solidFill>
                <a:effectLst/>
                <a:uFillTx/>
                <a:latin typeface="Times New Roman"/>
              </a:endParaRPr>
            </a:p>
          </p:txBody>
        </p:sp>
        <p:sp>
          <p:nvSpPr>
            <p:cNvPr id="208" name=""/>
            <p:cNvSpPr/>
            <p:nvPr/>
          </p:nvSpPr>
          <p:spPr>
            <a:xfrm>
              <a:off x="4514760" y="5508720"/>
              <a:ext cx="101448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Airlines</a:t>
              </a:r>
              <a:endParaRPr b="0" lang="en-US" sz="1400" strike="noStrike" u="none">
                <a:solidFill>
                  <a:srgbClr val="000000"/>
                </a:solidFill>
                <a:effectLst/>
                <a:uFillTx/>
                <a:latin typeface="Times New Roman"/>
              </a:endParaRPr>
            </a:p>
          </p:txBody>
        </p:sp>
        <p:sp>
          <p:nvSpPr>
            <p:cNvPr id="209" name=""/>
            <p:cNvSpPr/>
            <p:nvPr/>
          </p:nvSpPr>
          <p:spPr>
            <a:xfrm>
              <a:off x="5470560" y="5675400"/>
              <a:ext cx="1384200" cy="4204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Long Distance</a:t>
              </a:r>
              <a:br>
                <a:rPr sz="1400"/>
              </a:br>
              <a:r>
                <a:rPr b="1" lang="en-US" sz="1400" strike="noStrike" u="none">
                  <a:solidFill>
                    <a:srgbClr val="000000"/>
                  </a:solidFill>
                  <a:effectLst/>
                  <a:uFillTx/>
                  <a:latin typeface="Verdana"/>
                </a:rPr>
                <a:t>Telecom</a:t>
              </a:r>
              <a:endParaRPr b="0" lang="en-US" sz="1400" strike="noStrike" u="none">
                <a:solidFill>
                  <a:srgbClr val="000000"/>
                </a:solidFill>
                <a:effectLst/>
                <a:uFillTx/>
                <a:latin typeface="Times New Roman"/>
              </a:endParaRPr>
            </a:p>
          </p:txBody>
        </p:sp>
        <p:sp>
          <p:nvSpPr>
            <p:cNvPr id="210" name=""/>
            <p:cNvSpPr/>
            <p:nvPr/>
          </p:nvSpPr>
          <p:spPr>
            <a:xfrm>
              <a:off x="6702480" y="5508720"/>
              <a:ext cx="138420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Natural Gas</a:t>
              </a:r>
              <a:endParaRPr b="0" lang="en-US" sz="1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11" name=""/>
          <p:cNvGraphicFramePr/>
          <p:nvPr/>
        </p:nvGraphicFramePr>
        <p:xfrm>
          <a:off x="2133720" y="1295280"/>
          <a:ext cx="6095880" cy="4686480"/>
        </p:xfrm>
        <a:graphic>
          <a:graphicData uri="http://schemas.openxmlformats.org/presentationml/2006/ole">
            <p:oleObj progId="Excel.Sheet.12" r:id="rId1" spid="">
              <p:embed/>
              <p:pic>
                <p:nvPicPr>
                  <p:cNvPr id="212" name="" descr=""/>
                  <p:cNvPicPr/>
                  <p:nvPr/>
                </p:nvPicPr>
                <p:blipFill>
                  <a:blip r:embed="rId2"/>
                  <a:stretch/>
                </p:blipFill>
                <p:spPr>
                  <a:xfrm>
                    <a:off x="2133720" y="1295280"/>
                    <a:ext cx="6095880" cy="4686480"/>
                  </a:xfrm>
                  <a:prstGeom prst="rect">
                    <a:avLst/>
                  </a:prstGeom>
                  <a:noFill/>
                  <a:ln w="0">
                    <a:noFill/>
                  </a:ln>
                </p:spPr>
              </p:pic>
            </p:oleObj>
          </a:graphicData>
        </a:graphic>
      </p:graphicFrame>
      <p:sp>
        <p:nvSpPr>
          <p:cNvPr id="213" name="PlaceHolder 1"/>
          <p:cNvSpPr>
            <a:spLocks noGrp="1"/>
          </p:cNvSpPr>
          <p:nvPr>
            <p:ph type="title"/>
          </p:nvPr>
        </p:nvSpPr>
        <p:spPr>
          <a:xfrm>
            <a:off x="1447560" y="533160"/>
            <a:ext cx="754380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Cost Savings</a:t>
            </a:r>
            <a:endParaRPr b="0" lang="en-US" sz="2800" strike="noStrike" u="none">
              <a:solidFill>
                <a:srgbClr val="000000"/>
              </a:solidFill>
              <a:effectLst/>
              <a:uFillTx/>
              <a:latin typeface="Times New Roman"/>
            </a:endParaRPr>
          </a:p>
        </p:txBody>
      </p:sp>
      <p:sp>
        <p:nvSpPr>
          <p:cNvPr id="214" name=""/>
          <p:cNvSpPr/>
          <p:nvPr/>
        </p:nvSpPr>
        <p:spPr>
          <a:xfrm>
            <a:off x="1905120" y="5943600"/>
            <a:ext cx="53337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Source: IEA</a:t>
            </a:r>
            <a:endParaRPr b="0" lang="en-US" sz="1000" strike="noStrike" u="none">
              <a:solidFill>
                <a:srgbClr val="000000"/>
              </a:solidFill>
              <a:effectLst/>
              <a:uFillTx/>
              <a:latin typeface="Times New Roman"/>
            </a:endParaRPr>
          </a:p>
        </p:txBody>
      </p:sp>
      <p:sp>
        <p:nvSpPr>
          <p:cNvPr id="215" name=""/>
          <p:cNvSpPr/>
          <p:nvPr/>
        </p:nvSpPr>
        <p:spPr>
          <a:xfrm>
            <a:off x="2505600" y="1371600"/>
            <a:ext cx="4943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Indices of Real Industrial Electricity Prices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6" name=""/>
          <p:cNvSpPr/>
          <p:nvPr/>
        </p:nvSpPr>
        <p:spPr>
          <a:xfrm>
            <a:off x="2133720" y="1828800"/>
            <a:ext cx="6476760" cy="4241880"/>
          </a:xfrm>
          <a:prstGeom prst="rect">
            <a:avLst/>
          </a:prstGeom>
          <a:noFill/>
          <a:ln w="0">
            <a:noFill/>
          </a:ln>
        </p:spPr>
        <p:style>
          <a:lnRef idx="0"/>
          <a:fillRef idx="0"/>
          <a:effectRef idx="0"/>
          <a:fontRef idx="minor"/>
        </p:style>
        <p:txBody>
          <a:bodyPr lIns="90000" rIns="90000" tIns="46800" bIns="46800" anchor="t">
            <a:spAutoFit/>
          </a:bodyPr>
          <a:p>
            <a:pPr marL="387360" indent="-387360">
              <a:lnSpc>
                <a:spcPct val="100000"/>
              </a:lnSpc>
              <a:spcBef>
                <a:spcPts val="1250"/>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Reliability improves in an open market</a:t>
            </a:r>
            <a:endParaRPr b="0" lang="en-US" sz="2000" strike="noStrike" u="none">
              <a:solidFill>
                <a:srgbClr val="000000"/>
              </a:solidFill>
              <a:effectLst/>
              <a:uFillTx/>
              <a:latin typeface="Times New Roman"/>
            </a:endParaRPr>
          </a:p>
          <a:p>
            <a:pPr marL="387360" indent="-387360">
              <a:lnSpc>
                <a:spcPct val="100000"/>
              </a:lnSpc>
              <a:spcBef>
                <a:spcPts val="1250"/>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Merchants find new paths between supplies and markets, effective reserve margins increase</a:t>
            </a:r>
            <a:endParaRPr b="0" lang="en-US" sz="2000" strike="noStrike" u="none">
              <a:solidFill>
                <a:srgbClr val="000000"/>
              </a:solidFill>
              <a:effectLst/>
              <a:uFillTx/>
              <a:latin typeface="Times New Roman"/>
            </a:endParaRPr>
          </a:p>
          <a:p>
            <a:pPr marL="387360" indent="-387360">
              <a:lnSpc>
                <a:spcPct val="100000"/>
              </a:lnSpc>
              <a:spcBef>
                <a:spcPts val="1250"/>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Information provided by system users is better than predictions</a:t>
            </a:r>
            <a:endParaRPr b="0" lang="en-US" sz="2000" strike="noStrike" u="none">
              <a:solidFill>
                <a:srgbClr val="000000"/>
              </a:solidFill>
              <a:effectLst/>
              <a:uFillTx/>
              <a:latin typeface="Times New Roman"/>
            </a:endParaRPr>
          </a:p>
          <a:p>
            <a:pPr marL="387360" indent="-387360">
              <a:lnSpc>
                <a:spcPct val="100000"/>
              </a:lnSpc>
              <a:spcBef>
                <a:spcPts val="1250"/>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Customers can choose their level of service</a:t>
            </a:r>
            <a:endParaRPr b="0" lang="en-US" sz="2000" strike="noStrike" u="none">
              <a:solidFill>
                <a:srgbClr val="000000"/>
              </a:solidFill>
              <a:effectLst/>
              <a:uFillTx/>
              <a:latin typeface="Times New Roman"/>
            </a:endParaRPr>
          </a:p>
          <a:p>
            <a:pPr marL="387360" indent="-387360">
              <a:lnSpc>
                <a:spcPct val="100000"/>
              </a:lnSpc>
              <a:spcBef>
                <a:spcPts val="1250"/>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Investment decisions become more rational, bringing supply and demand into better balance</a:t>
            </a:r>
            <a:endParaRPr b="0" lang="en-US" sz="2000" strike="noStrike" u="none">
              <a:solidFill>
                <a:srgbClr val="000000"/>
              </a:solidFill>
              <a:effectLst/>
              <a:uFillTx/>
              <a:latin typeface="Times New Roman"/>
            </a:endParaRPr>
          </a:p>
          <a:p>
            <a:pPr marL="387360" indent="-387360">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17" name="PlaceHolder 1"/>
          <p:cNvSpPr>
            <a:spLocks noGrp="1"/>
          </p:cNvSpPr>
          <p:nvPr>
            <p:ph type="title"/>
          </p:nvPr>
        </p:nvSpPr>
        <p:spPr>
          <a:xfrm>
            <a:off x="1447560" y="609480"/>
            <a:ext cx="701028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Improved Reliability</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PlaceHolder 1"/>
          <p:cNvSpPr>
            <a:spLocks noGrp="1"/>
          </p:cNvSpPr>
          <p:nvPr>
            <p:ph type="title"/>
          </p:nvPr>
        </p:nvSpPr>
        <p:spPr>
          <a:xfrm>
            <a:off x="1447560" y="609480"/>
            <a:ext cx="701028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Improved Reliability</a:t>
            </a:r>
            <a:endParaRPr b="0" lang="en-US" sz="2800" strike="noStrike" u="none">
              <a:solidFill>
                <a:srgbClr val="000000"/>
              </a:solidFill>
              <a:effectLst/>
              <a:uFillTx/>
              <a:latin typeface="Times New Roman"/>
            </a:endParaRPr>
          </a:p>
        </p:txBody>
      </p:sp>
      <p:sp>
        <p:nvSpPr>
          <p:cNvPr id="219" name=""/>
          <p:cNvSpPr/>
          <p:nvPr/>
        </p:nvSpPr>
        <p:spPr>
          <a:xfrm>
            <a:off x="2286000" y="5867280"/>
            <a:ext cx="28954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Ofgem</a:t>
            </a:r>
            <a:endParaRPr b="0" lang="en-US" sz="1000" strike="noStrike" u="none">
              <a:solidFill>
                <a:srgbClr val="000000"/>
              </a:solidFill>
              <a:effectLst/>
              <a:uFillTx/>
              <a:latin typeface="Times New Roman"/>
            </a:endParaRPr>
          </a:p>
        </p:txBody>
      </p:sp>
      <p:graphicFrame>
        <p:nvGraphicFramePr>
          <p:cNvPr id="220" name=""/>
          <p:cNvGraphicFramePr/>
          <p:nvPr/>
        </p:nvGraphicFramePr>
        <p:xfrm>
          <a:off x="1609560" y="2046240"/>
          <a:ext cx="6696360" cy="3784680"/>
        </p:xfrm>
        <a:graphic>
          <a:graphicData uri="http://schemas.openxmlformats.org/presentationml/2006/ole">
            <p:oleObj progId="Excel.Sheet.12" r:id="rId1" spid="">
              <p:embed/>
              <p:pic>
                <p:nvPicPr>
                  <p:cNvPr id="221" name="" descr=""/>
                  <p:cNvPicPr/>
                  <p:nvPr/>
                </p:nvPicPr>
                <p:blipFill>
                  <a:blip r:embed="rId2"/>
                  <a:stretch/>
                </p:blipFill>
                <p:spPr>
                  <a:xfrm>
                    <a:off x="1609560" y="2046240"/>
                    <a:ext cx="6696360" cy="3784680"/>
                  </a:xfrm>
                  <a:prstGeom prst="rect">
                    <a:avLst/>
                  </a:prstGeom>
                  <a:noFill/>
                  <a:ln w="0">
                    <a:noFill/>
                  </a:ln>
                </p:spPr>
              </p:pic>
            </p:oleObj>
          </a:graphicData>
        </a:graphic>
      </p:graphicFrame>
      <p:sp>
        <p:nvSpPr>
          <p:cNvPr id="222" name=""/>
          <p:cNvSpPr/>
          <p:nvPr/>
        </p:nvSpPr>
        <p:spPr>
          <a:xfrm>
            <a:off x="2819520" y="1676520"/>
            <a:ext cx="4647960" cy="585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Supply Failures for UK Electricity Suppliers</a:t>
            </a:r>
            <a:endParaRPr b="0" lang="en-US" sz="14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(minutes/year)</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3" name="PlaceHolder 1"/>
          <p:cNvSpPr>
            <a:spLocks noGrp="1"/>
          </p:cNvSpPr>
          <p:nvPr>
            <p:ph type="title"/>
          </p:nvPr>
        </p:nvSpPr>
        <p:spPr>
          <a:xfrm>
            <a:off x="1371240" y="533160"/>
            <a:ext cx="800100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What Went Wrong in California?</a:t>
            </a:r>
            <a:endParaRPr b="0" lang="en-US" sz="2800" strike="noStrike" u="none">
              <a:solidFill>
                <a:srgbClr val="000000"/>
              </a:solidFill>
              <a:effectLst/>
              <a:uFillTx/>
              <a:latin typeface="Times New Roman"/>
            </a:endParaRPr>
          </a:p>
        </p:txBody>
      </p:sp>
      <p:sp>
        <p:nvSpPr>
          <p:cNvPr id="224" name=""/>
          <p:cNvSpPr/>
          <p:nvPr/>
        </p:nvSpPr>
        <p:spPr>
          <a:xfrm>
            <a:off x="1752480" y="1684440"/>
            <a:ext cx="7010640" cy="3683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California’s reliability problems are due to a </a:t>
            </a:r>
            <a:r>
              <a:rPr b="0" lang="en-US" sz="1800" strike="noStrike" u="none">
                <a:solidFill>
                  <a:srgbClr val="000000"/>
                </a:solidFill>
                <a:effectLst/>
                <a:uFillTx/>
                <a:latin typeface="Verdana"/>
              </a:rPr>
              <a:t>badly designed framework for liberalization, regulatory barriers and economic fundamentals, not deregulation</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Supply has not kept pace with demand </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Regulatory requirements for siting and wholesale price caps have hindered new supply</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Utilities required to purchase their electricity from the volatile spot market rather than allowing them to enter into long-term contracts with stable prices</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Unusually hot and dry weather throughout the west exacerbated the problem last summer</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5" name=""/>
          <p:cNvSpPr/>
          <p:nvPr/>
        </p:nvSpPr>
        <p:spPr>
          <a:xfrm>
            <a:off x="1676520" y="1676520"/>
            <a:ext cx="7010280" cy="3957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The solution is to implement full liberalization</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1" lang="en-US" sz="1800" strike="noStrike" u="none">
                <a:solidFill>
                  <a:srgbClr val="000000"/>
                </a:solidFill>
                <a:effectLst/>
                <a:uFillTx/>
                <a:latin typeface="Verdana"/>
              </a:rPr>
              <a:t>Create a competitive market.</a:t>
            </a:r>
            <a:r>
              <a:rPr b="0" lang="en-US" sz="1800" strike="noStrike" u="none">
                <a:solidFill>
                  <a:srgbClr val="000000"/>
                </a:solidFill>
                <a:effectLst/>
                <a:uFillTx/>
                <a:latin typeface="Verdana"/>
              </a:rPr>
              <a:t> Buyers and sellers should be free to set mutually beneficial terms, and buyers are able to react to market signals by moderating consumption</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1" lang="en-US" sz="1800" strike="noStrike" u="none">
                <a:solidFill>
                  <a:srgbClr val="000000"/>
                </a:solidFill>
                <a:effectLst/>
                <a:uFillTx/>
                <a:latin typeface="Verdana"/>
              </a:rPr>
              <a:t>Open access.</a:t>
            </a:r>
            <a:r>
              <a:rPr b="0" lang="en-US" sz="1800" strike="noStrike" u="none">
                <a:solidFill>
                  <a:srgbClr val="000000"/>
                </a:solidFill>
                <a:effectLst/>
                <a:uFillTx/>
                <a:latin typeface="Verdana"/>
              </a:rPr>
              <a:t> All parties should have open access to the entire transmission grid under the same rules</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1" lang="en-US" sz="1800" strike="noStrike" u="none">
                <a:solidFill>
                  <a:srgbClr val="000000"/>
                </a:solidFill>
                <a:effectLst/>
                <a:uFillTx/>
                <a:latin typeface="Verdana"/>
              </a:rPr>
              <a:t>Provide choices for customers.</a:t>
            </a:r>
            <a:r>
              <a:rPr b="0" lang="en-US" sz="1800" strike="noStrike" u="none">
                <a:solidFill>
                  <a:srgbClr val="000000"/>
                </a:solidFill>
                <a:effectLst/>
                <a:uFillTx/>
                <a:latin typeface="Verdana"/>
              </a:rPr>
              <a:t> In California’s regulated retail environment, less than 1% of customers are served by competing suppliers</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1" lang="en-US" sz="1800" strike="noStrike" u="none">
                <a:solidFill>
                  <a:srgbClr val="000000"/>
                </a:solidFill>
                <a:effectLst/>
                <a:uFillTx/>
                <a:latin typeface="Verdana"/>
              </a:rPr>
              <a:t>Streamline regulations.</a:t>
            </a:r>
            <a:r>
              <a:rPr b="0" lang="en-US" sz="1800" strike="noStrike" u="none">
                <a:solidFill>
                  <a:srgbClr val="000000"/>
                </a:solidFill>
                <a:effectLst/>
                <a:uFillTx/>
                <a:latin typeface="Verdana"/>
              </a:rPr>
              <a:t> Streamline California’s burdensome siting and regulatory laws</a:t>
            </a:r>
            <a:endParaRPr b="0" lang="en-US" sz="1800" strike="noStrike" u="none">
              <a:solidFill>
                <a:srgbClr val="000000"/>
              </a:solidFill>
              <a:effectLst/>
              <a:uFillTx/>
              <a:latin typeface="Times New Roman"/>
            </a:endParaRPr>
          </a:p>
        </p:txBody>
      </p:sp>
      <p:sp>
        <p:nvSpPr>
          <p:cNvPr id="226" name=""/>
          <p:cNvSpPr/>
          <p:nvPr/>
        </p:nvSpPr>
        <p:spPr>
          <a:xfrm>
            <a:off x="1295280" y="609480"/>
            <a:ext cx="8001000" cy="6098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What Went Wrong in California?</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2296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2001-05-07T00:34:13Z</dcterms:created>
  <dc:creator>lhughes2</dc:creator>
  <dc:description/>
  <dc:language>en-US</dc:language>
  <cp:lastModifiedBy>noday</cp:lastModifiedBy>
  <dcterms:modified xsi:type="dcterms:W3CDTF">2001-05-09T06:26:22Z</dcterms:modified>
  <cp:revision>51</cp:revision>
  <dc:subject/>
  <dc:title>PowerPoint Presentation</dc:title>
</cp:coreProperties>
</file>