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slides/_rels/slide5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3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17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288588" cy="6858000"/>
  <p:notesSz cx="7034213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"/>
          <p:cNvGrpSpPr/>
          <p:nvPr/>
        </p:nvGrpSpPr>
        <p:grpSpPr>
          <a:xfrm>
            <a:off x="4680" y="192240"/>
            <a:ext cx="1401840" cy="6475320"/>
            <a:chOff x="4680" y="192240"/>
            <a:chExt cx="1401840" cy="6475320"/>
          </a:xfrm>
        </p:grpSpPr>
        <p:sp>
          <p:nvSpPr>
            <p:cNvPr id="1" name=""/>
            <p:cNvSpPr/>
            <p:nvPr/>
          </p:nvSpPr>
          <p:spPr>
            <a:xfrm>
              <a:off x="192240" y="192240"/>
              <a:ext cx="1214280" cy="6475320"/>
            </a:xfrm>
            <a:custGeom>
              <a:avLst/>
              <a:gdLst>
                <a:gd name="textAreaLeft" fmla="*/ 59040 w 1214280"/>
                <a:gd name="textAreaRight" fmla="*/ 1155240 w 1214280"/>
                <a:gd name="textAreaTop" fmla="*/ 59040 h 6475320"/>
                <a:gd name="textAreaBottom" fmla="*/ 6416280 h 6475320"/>
              </a:gdLst>
              <a:ahLst/>
              <a:cxnLst/>
              <a:rect l="textAreaLeft" t="textAreaTop" r="textAreaRight" b="textAreaBottom"/>
              <a:pathLst>
                <a:path w="21600" h="115157">
                  <a:moveTo>
                    <a:pt x="3600" y="0"/>
                  </a:moveTo>
                  <a:arcTo wR="3600" hR="3600" stAng="16200000" swAng="-5400000"/>
                  <a:lnTo>
                    <a:pt x="0" y="111557"/>
                  </a:lnTo>
                  <a:arcTo wR="3600" hR="3600" stAng="10800000" swAng="-5400000"/>
                  <a:lnTo>
                    <a:pt x="18000" y="11515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" name=""/>
            <p:cNvSpPr/>
            <p:nvPr/>
          </p:nvSpPr>
          <p:spPr>
            <a:xfrm>
              <a:off x="316080" y="5592600"/>
              <a:ext cx="969840" cy="944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" name=""/>
            <p:cNvSpPr/>
            <p:nvPr/>
          </p:nvSpPr>
          <p:spPr>
            <a:xfrm>
              <a:off x="520560" y="4176720"/>
              <a:ext cx="574920" cy="5587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" name=""/>
            <p:cNvSpPr/>
            <p:nvPr/>
          </p:nvSpPr>
          <p:spPr>
            <a:xfrm>
              <a:off x="108000" y="4373640"/>
              <a:ext cx="704880" cy="1359000"/>
            </a:xfrm>
            <a:custGeom>
              <a:avLst/>
              <a:gdLst>
                <a:gd name="textAreaLeft" fmla="*/ 34200 w 704880"/>
                <a:gd name="textAreaRight" fmla="*/ 670680 w 704880"/>
                <a:gd name="textAreaTop" fmla="*/ 34200 h 1359000"/>
                <a:gd name="textAreaBottom" fmla="*/ 1324800 h 1359000"/>
              </a:gdLst>
              <a:ahLst/>
              <a:cxnLst/>
              <a:rect l="textAreaLeft" t="textAreaTop" r="textAreaRight" b="textAreaBottom"/>
              <a:pathLst>
                <a:path w="21600" h="41634">
                  <a:moveTo>
                    <a:pt x="3600" y="0"/>
                  </a:moveTo>
                  <a:arcTo wR="3600" hR="3600" stAng="16200000" swAng="-5400000"/>
                  <a:lnTo>
                    <a:pt x="0" y="38034"/>
                  </a:lnTo>
                  <a:arcTo wR="3600" hR="3600" stAng="10800000" swAng="-5400000"/>
                  <a:lnTo>
                    <a:pt x="18000" y="4163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" name=""/>
            <p:cNvSpPr/>
            <p:nvPr/>
          </p:nvSpPr>
          <p:spPr>
            <a:xfrm>
              <a:off x="9216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" name=""/>
            <p:cNvSpPr/>
            <p:nvPr/>
          </p:nvSpPr>
          <p:spPr>
            <a:xfrm>
              <a:off x="3967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" name=""/>
            <p:cNvSpPr/>
            <p:nvPr/>
          </p:nvSpPr>
          <p:spPr>
            <a:xfrm>
              <a:off x="7081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" name=""/>
            <p:cNvSpPr/>
            <p:nvPr/>
          </p:nvSpPr>
          <p:spPr>
            <a:xfrm>
              <a:off x="9216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" name=""/>
            <p:cNvSpPr/>
            <p:nvPr/>
          </p:nvSpPr>
          <p:spPr>
            <a:xfrm>
              <a:off x="70812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" name=""/>
            <p:cNvSpPr/>
            <p:nvPr/>
          </p:nvSpPr>
          <p:spPr>
            <a:xfrm>
              <a:off x="921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" name=""/>
            <p:cNvSpPr/>
            <p:nvPr/>
          </p:nvSpPr>
          <p:spPr>
            <a:xfrm>
              <a:off x="70812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" name=""/>
            <p:cNvSpPr/>
            <p:nvPr/>
          </p:nvSpPr>
          <p:spPr>
            <a:xfrm>
              <a:off x="102564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" name=""/>
            <p:cNvSpPr/>
            <p:nvPr/>
          </p:nvSpPr>
          <p:spPr>
            <a:xfrm>
              <a:off x="70812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7081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5" name=""/>
            <p:cNvSpPr/>
            <p:nvPr/>
          </p:nvSpPr>
          <p:spPr>
            <a:xfrm>
              <a:off x="92160" y="2562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3967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396720" y="28702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39672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92160" y="3181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396720" y="349560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92160" y="34988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396720" y="38037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" name=""/>
            <p:cNvSpPr/>
            <p:nvPr/>
          </p:nvSpPr>
          <p:spPr>
            <a:xfrm>
              <a:off x="92160" y="3807000"/>
              <a:ext cx="263520" cy="26640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400"/>
                <a:gd name="textAreaBottom" fmla="*/ 253800 h 266400"/>
              </a:gdLst>
              <a:ahLst/>
              <a:cxnLst/>
              <a:rect l="textAreaLeft" t="textAreaTop" r="textAreaRight" b="textAreaBottom"/>
              <a:pathLst>
                <a:path w="21600" h="21836">
                  <a:moveTo>
                    <a:pt x="3600" y="0"/>
                  </a:moveTo>
                  <a:arcTo wR="3600" hR="3600" stAng="16200000" swAng="-5400000"/>
                  <a:lnTo>
                    <a:pt x="0" y="18236"/>
                  </a:lnTo>
                  <a:arcTo wR="3600" hR="3600" stAng="10800000" swAng="-5400000"/>
                  <a:lnTo>
                    <a:pt x="18000" y="2183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" name=""/>
            <p:cNvSpPr/>
            <p:nvPr/>
          </p:nvSpPr>
          <p:spPr>
            <a:xfrm>
              <a:off x="92160" y="41180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" name=""/>
            <p:cNvSpPr/>
            <p:nvPr/>
          </p:nvSpPr>
          <p:spPr>
            <a:xfrm>
              <a:off x="92160" y="4429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" name=""/>
            <p:cNvSpPr/>
            <p:nvPr/>
          </p:nvSpPr>
          <p:spPr>
            <a:xfrm>
              <a:off x="92160" y="4740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" name=""/>
            <p:cNvSpPr/>
            <p:nvPr/>
          </p:nvSpPr>
          <p:spPr>
            <a:xfrm>
              <a:off x="3999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" name=""/>
            <p:cNvSpPr/>
            <p:nvPr/>
          </p:nvSpPr>
          <p:spPr>
            <a:xfrm>
              <a:off x="921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"/>
            <p:cNvSpPr/>
            <p:nvPr/>
          </p:nvSpPr>
          <p:spPr>
            <a:xfrm>
              <a:off x="3999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" name=""/>
            <p:cNvSpPr/>
            <p:nvPr/>
          </p:nvSpPr>
          <p:spPr>
            <a:xfrm>
              <a:off x="71136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4680" y="1206360"/>
              <a:ext cx="184320" cy="4743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2" name="EnronLogo" descr=""/>
            <p:cNvPicPr/>
            <p:nvPr/>
          </p:nvPicPr>
          <p:blipFill>
            <a:blip r:embed="rId2"/>
            <a:stretch/>
          </p:blipFill>
          <p:spPr>
            <a:xfrm>
              <a:off x="487440" y="5757840"/>
              <a:ext cx="637920" cy="63828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33" name=""/>
          <p:cNvSpPr/>
          <p:nvPr/>
        </p:nvSpPr>
        <p:spPr>
          <a:xfrm>
            <a:off x="1701720" y="1098720"/>
            <a:ext cx="8318520" cy="7452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0520" bIns="20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4" name=""/>
          <p:cNvSpPr/>
          <p:nvPr/>
        </p:nvSpPr>
        <p:spPr>
          <a:xfrm>
            <a:off x="9936000" y="6475320"/>
            <a:ext cx="200160" cy="2001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FC5F57D-1B66-44BA-962F-1CE701B13E13}" type="slidenum"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"/>
          <p:cNvSpPr/>
          <p:nvPr/>
        </p:nvSpPr>
        <p:spPr>
          <a:xfrm>
            <a:off x="1514520" y="3219480"/>
            <a:ext cx="6638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Corporate Staff Functions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6" name=""/>
          <p:cNvGrpSpPr/>
          <p:nvPr/>
        </p:nvGrpSpPr>
        <p:grpSpPr>
          <a:xfrm>
            <a:off x="4680" y="192240"/>
            <a:ext cx="1401840" cy="6475320"/>
            <a:chOff x="4680" y="192240"/>
            <a:chExt cx="1401840" cy="6475320"/>
          </a:xfrm>
        </p:grpSpPr>
        <p:sp>
          <p:nvSpPr>
            <p:cNvPr id="37" name=""/>
            <p:cNvSpPr/>
            <p:nvPr/>
          </p:nvSpPr>
          <p:spPr>
            <a:xfrm>
              <a:off x="192240" y="192240"/>
              <a:ext cx="1214280" cy="6475320"/>
            </a:xfrm>
            <a:custGeom>
              <a:avLst/>
              <a:gdLst>
                <a:gd name="textAreaLeft" fmla="*/ 59040 w 1214280"/>
                <a:gd name="textAreaRight" fmla="*/ 1155240 w 1214280"/>
                <a:gd name="textAreaTop" fmla="*/ 59040 h 6475320"/>
                <a:gd name="textAreaBottom" fmla="*/ 6416280 h 6475320"/>
              </a:gdLst>
              <a:ahLst/>
              <a:cxnLst/>
              <a:rect l="textAreaLeft" t="textAreaTop" r="textAreaRight" b="textAreaBottom"/>
              <a:pathLst>
                <a:path w="21600" h="115157">
                  <a:moveTo>
                    <a:pt x="3600" y="0"/>
                  </a:moveTo>
                  <a:arcTo wR="3600" hR="3600" stAng="16200000" swAng="-5400000"/>
                  <a:lnTo>
                    <a:pt x="0" y="111557"/>
                  </a:lnTo>
                  <a:arcTo wR="3600" hR="3600" stAng="10800000" swAng="-5400000"/>
                  <a:lnTo>
                    <a:pt x="18000" y="11515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8" name=""/>
            <p:cNvSpPr/>
            <p:nvPr/>
          </p:nvSpPr>
          <p:spPr>
            <a:xfrm>
              <a:off x="316080" y="5592600"/>
              <a:ext cx="969840" cy="944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9" name=""/>
            <p:cNvSpPr/>
            <p:nvPr/>
          </p:nvSpPr>
          <p:spPr>
            <a:xfrm>
              <a:off x="520560" y="4176720"/>
              <a:ext cx="574920" cy="5587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0" name=""/>
            <p:cNvSpPr/>
            <p:nvPr/>
          </p:nvSpPr>
          <p:spPr>
            <a:xfrm>
              <a:off x="108000" y="4373640"/>
              <a:ext cx="704880" cy="1359000"/>
            </a:xfrm>
            <a:custGeom>
              <a:avLst/>
              <a:gdLst>
                <a:gd name="textAreaLeft" fmla="*/ 34200 w 704880"/>
                <a:gd name="textAreaRight" fmla="*/ 670680 w 704880"/>
                <a:gd name="textAreaTop" fmla="*/ 34200 h 1359000"/>
                <a:gd name="textAreaBottom" fmla="*/ 1324800 h 1359000"/>
              </a:gdLst>
              <a:ahLst/>
              <a:cxnLst/>
              <a:rect l="textAreaLeft" t="textAreaTop" r="textAreaRight" b="textAreaBottom"/>
              <a:pathLst>
                <a:path w="21600" h="41634">
                  <a:moveTo>
                    <a:pt x="3600" y="0"/>
                  </a:moveTo>
                  <a:arcTo wR="3600" hR="3600" stAng="16200000" swAng="-5400000"/>
                  <a:lnTo>
                    <a:pt x="0" y="38034"/>
                  </a:lnTo>
                  <a:arcTo wR="3600" hR="3600" stAng="10800000" swAng="-5400000"/>
                  <a:lnTo>
                    <a:pt x="18000" y="4163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1" name=""/>
            <p:cNvSpPr/>
            <p:nvPr/>
          </p:nvSpPr>
          <p:spPr>
            <a:xfrm>
              <a:off x="9216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2" name=""/>
            <p:cNvSpPr/>
            <p:nvPr/>
          </p:nvSpPr>
          <p:spPr>
            <a:xfrm>
              <a:off x="3967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3" name=""/>
            <p:cNvSpPr/>
            <p:nvPr/>
          </p:nvSpPr>
          <p:spPr>
            <a:xfrm>
              <a:off x="7081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4" name=""/>
            <p:cNvSpPr/>
            <p:nvPr/>
          </p:nvSpPr>
          <p:spPr>
            <a:xfrm>
              <a:off x="9216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5" name=""/>
            <p:cNvSpPr/>
            <p:nvPr/>
          </p:nvSpPr>
          <p:spPr>
            <a:xfrm>
              <a:off x="70812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6" name=""/>
            <p:cNvSpPr/>
            <p:nvPr/>
          </p:nvSpPr>
          <p:spPr>
            <a:xfrm>
              <a:off x="921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7" name=""/>
            <p:cNvSpPr/>
            <p:nvPr/>
          </p:nvSpPr>
          <p:spPr>
            <a:xfrm>
              <a:off x="70812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8" name=""/>
            <p:cNvSpPr/>
            <p:nvPr/>
          </p:nvSpPr>
          <p:spPr>
            <a:xfrm>
              <a:off x="102564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70812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0" name=""/>
            <p:cNvSpPr/>
            <p:nvPr/>
          </p:nvSpPr>
          <p:spPr>
            <a:xfrm>
              <a:off x="7081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1" name=""/>
            <p:cNvSpPr/>
            <p:nvPr/>
          </p:nvSpPr>
          <p:spPr>
            <a:xfrm>
              <a:off x="92160" y="2562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2" name=""/>
            <p:cNvSpPr/>
            <p:nvPr/>
          </p:nvSpPr>
          <p:spPr>
            <a:xfrm>
              <a:off x="3967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3" name=""/>
            <p:cNvSpPr/>
            <p:nvPr/>
          </p:nvSpPr>
          <p:spPr>
            <a:xfrm>
              <a:off x="396720" y="28702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"/>
            <p:cNvSpPr/>
            <p:nvPr/>
          </p:nvSpPr>
          <p:spPr>
            <a:xfrm>
              <a:off x="39672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5" name=""/>
            <p:cNvSpPr/>
            <p:nvPr/>
          </p:nvSpPr>
          <p:spPr>
            <a:xfrm>
              <a:off x="92160" y="3181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6" name=""/>
            <p:cNvSpPr/>
            <p:nvPr/>
          </p:nvSpPr>
          <p:spPr>
            <a:xfrm>
              <a:off x="396720" y="349560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7" name=""/>
            <p:cNvSpPr/>
            <p:nvPr/>
          </p:nvSpPr>
          <p:spPr>
            <a:xfrm>
              <a:off x="92160" y="34988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8" name=""/>
            <p:cNvSpPr/>
            <p:nvPr/>
          </p:nvSpPr>
          <p:spPr>
            <a:xfrm>
              <a:off x="396720" y="38037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9" name=""/>
            <p:cNvSpPr/>
            <p:nvPr/>
          </p:nvSpPr>
          <p:spPr>
            <a:xfrm>
              <a:off x="92160" y="3807000"/>
              <a:ext cx="263520" cy="26640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400"/>
                <a:gd name="textAreaBottom" fmla="*/ 253800 h 266400"/>
              </a:gdLst>
              <a:ahLst/>
              <a:cxnLst/>
              <a:rect l="textAreaLeft" t="textAreaTop" r="textAreaRight" b="textAreaBottom"/>
              <a:pathLst>
                <a:path w="21600" h="21836">
                  <a:moveTo>
                    <a:pt x="3600" y="0"/>
                  </a:moveTo>
                  <a:arcTo wR="3600" hR="3600" stAng="16200000" swAng="-5400000"/>
                  <a:lnTo>
                    <a:pt x="0" y="18236"/>
                  </a:lnTo>
                  <a:arcTo wR="3600" hR="3600" stAng="10800000" swAng="-5400000"/>
                  <a:lnTo>
                    <a:pt x="18000" y="2183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92160" y="41180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92160" y="4429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92160" y="4740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3999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921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3999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71136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4680" y="1206360"/>
              <a:ext cx="184320" cy="4743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68" name="EnronLogo" descr=""/>
            <p:cNvPicPr/>
            <p:nvPr/>
          </p:nvPicPr>
          <p:blipFill>
            <a:blip r:embed="rId1"/>
            <a:stretch/>
          </p:blipFill>
          <p:spPr>
            <a:xfrm>
              <a:off x="487440" y="5757840"/>
              <a:ext cx="637920" cy="6382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69" name=""/>
          <p:cNvGrpSpPr/>
          <p:nvPr/>
        </p:nvGrpSpPr>
        <p:grpSpPr>
          <a:xfrm>
            <a:off x="3314880" y="139680"/>
            <a:ext cx="6708600" cy="2279520"/>
            <a:chOff x="3314880" y="139680"/>
            <a:chExt cx="6708600" cy="2279520"/>
          </a:xfrm>
        </p:grpSpPr>
        <p:sp>
          <p:nvSpPr>
            <p:cNvPr id="70" name=""/>
            <p:cNvSpPr/>
            <p:nvPr/>
          </p:nvSpPr>
          <p:spPr>
            <a:xfrm>
              <a:off x="3784680" y="139680"/>
              <a:ext cx="6238800" cy="194004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71" name="" descr=""/>
            <p:cNvPicPr/>
            <p:nvPr/>
          </p:nvPicPr>
          <p:blipFill>
            <a:blip r:embed="rId2"/>
            <a:stretch/>
          </p:blipFill>
          <p:spPr>
            <a:xfrm>
              <a:off x="3314880" y="488880"/>
              <a:ext cx="123948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2" name="" descr=""/>
            <p:cNvPicPr/>
            <p:nvPr/>
          </p:nvPicPr>
          <p:blipFill>
            <a:blip r:embed="rId3"/>
            <a:stretch/>
          </p:blipFill>
          <p:spPr>
            <a:xfrm>
              <a:off x="50068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3" name="" descr=""/>
            <p:cNvPicPr/>
            <p:nvPr/>
          </p:nvPicPr>
          <p:blipFill>
            <a:blip r:embed="rId4"/>
            <a:stretch/>
          </p:blipFill>
          <p:spPr>
            <a:xfrm>
              <a:off x="839304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74" name="" descr=""/>
            <p:cNvPicPr/>
            <p:nvPr/>
          </p:nvPicPr>
          <p:blipFill>
            <a:blip r:embed="rId5"/>
            <a:stretch/>
          </p:blipFill>
          <p:spPr>
            <a:xfrm>
              <a:off x="67006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5" name=""/>
            <p:cNvSpPr/>
            <p:nvPr/>
          </p:nvSpPr>
          <p:spPr>
            <a:xfrm>
              <a:off x="88520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6" name=""/>
            <p:cNvSpPr/>
            <p:nvPr/>
          </p:nvSpPr>
          <p:spPr>
            <a:xfrm>
              <a:off x="8852040" y="2305080"/>
              <a:ext cx="11412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900108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8" name=""/>
            <p:cNvSpPr/>
            <p:nvPr/>
          </p:nvSpPr>
          <p:spPr>
            <a:xfrm>
              <a:off x="916956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79" name=""/>
            <p:cNvSpPr/>
            <p:nvPr/>
          </p:nvSpPr>
          <p:spPr>
            <a:xfrm>
              <a:off x="93362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9501120" y="2157480"/>
              <a:ext cx="11448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1" name=""/>
            <p:cNvSpPr/>
            <p:nvPr/>
          </p:nvSpPr>
          <p:spPr>
            <a:xfrm>
              <a:off x="868680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2" name=""/>
            <p:cNvSpPr/>
            <p:nvPr/>
          </p:nvSpPr>
          <p:spPr>
            <a:xfrm>
              <a:off x="965052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9501120" y="2298600"/>
              <a:ext cx="11448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4" name=""/>
            <p:cNvSpPr/>
            <p:nvPr/>
          </p:nvSpPr>
          <p:spPr>
            <a:xfrm>
              <a:off x="9650520" y="2298600"/>
              <a:ext cx="11412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85" name=""/>
            <p:cNvSpPr/>
            <p:nvPr/>
          </p:nvSpPr>
          <p:spPr>
            <a:xfrm>
              <a:off x="981720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86" name=""/>
          <p:cNvSpPr/>
          <p:nvPr/>
        </p:nvSpPr>
        <p:spPr>
          <a:xfrm>
            <a:off x="9936000" y="6475320"/>
            <a:ext cx="200160" cy="2001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79B88C5-5DD3-4211-B234-03D38DB7630A}" type="slidenum"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Functions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"/>
          <p:cNvSpPr/>
          <p:nvPr/>
        </p:nvSpPr>
        <p:spPr>
          <a:xfrm>
            <a:off x="1682640" y="2444760"/>
            <a:ext cx="2648160" cy="274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0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Open markets and free trade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10000"/>
              </a:lnSpc>
              <a:spcBef>
                <a:spcPts val="10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Focus 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Electric Market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Open Access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Derivatives regulation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North America,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1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0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Europe and Japan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"/>
          <p:cNvSpPr/>
          <p:nvPr/>
        </p:nvSpPr>
        <p:spPr>
          <a:xfrm>
            <a:off x="4535640" y="2446200"/>
            <a:ext cx="2817720" cy="18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0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Transaction support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0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Protecting existing assets and positions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0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Information/Intelligence gathering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"/>
          <p:cNvSpPr/>
          <p:nvPr/>
        </p:nvSpPr>
        <p:spPr>
          <a:xfrm>
            <a:off x="7453440" y="2435400"/>
            <a:ext cx="3776400" cy="113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0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Identify regulatory/political risks/opportunities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0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Mitigation/capture plan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"/>
          <p:cNvSpPr/>
          <p:nvPr/>
        </p:nvSpPr>
        <p:spPr>
          <a:xfrm>
            <a:off x="1673280" y="1440000"/>
            <a:ext cx="2535120" cy="79524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5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Advocacy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5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"/>
          <p:cNvSpPr/>
          <p:nvPr/>
        </p:nvSpPr>
        <p:spPr>
          <a:xfrm>
            <a:off x="7510320" y="1440000"/>
            <a:ext cx="2514600" cy="795240"/>
          </a:xfrm>
          <a:prstGeom prst="roundRect">
            <a:avLst>
              <a:gd name="adj" fmla="val 16667"/>
            </a:avLst>
          </a:prstGeom>
          <a:solidFill>
            <a:srgbClr val="70bc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Risk Identification and Mitigation</a:t>
            </a:r>
            <a:endParaRPr b="0" lang="en-US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"/>
          <p:cNvSpPr/>
          <p:nvPr/>
        </p:nvSpPr>
        <p:spPr>
          <a:xfrm>
            <a:off x="4611600" y="1440000"/>
            <a:ext cx="2506680" cy="79524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95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Business Unit Support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95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"/>
          <p:cNvSpPr/>
          <p:nvPr/>
        </p:nvSpPr>
        <p:spPr>
          <a:xfrm>
            <a:off x="5397480" y="257040"/>
            <a:ext cx="5078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ececec"/>
                </a:solidFill>
                <a:effectLst/>
                <a:uFillTx/>
                <a:latin typeface="Frutiger 55 Roman"/>
              </a:rPr>
              <a:t>Government and Regulatory Affairs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Approach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"/>
          <p:cNvSpPr/>
          <p:nvPr/>
        </p:nvSpPr>
        <p:spPr>
          <a:xfrm>
            <a:off x="1965240" y="1463760"/>
            <a:ext cx="7448760" cy="483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1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Positioned as the leading voice for open and competitive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6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Form/Lead coalitions to effect change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Mission Shift: From advocacy to transaction support and risk mitigation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6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Rigorous resource allocation process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"/>
          <p:cNvSpPr/>
          <p:nvPr/>
        </p:nvSpPr>
        <p:spPr>
          <a:xfrm>
            <a:off x="5208480" y="257040"/>
            <a:ext cx="5078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ececec"/>
                </a:solidFill>
                <a:effectLst/>
                <a:uFillTx/>
                <a:latin typeface="Frutiger 55 Roman"/>
              </a:rPr>
              <a:t>Government and Regulatory Affairs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Progress/Update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0" name=""/>
          <p:cNvSpPr/>
          <p:nvPr/>
        </p:nvSpPr>
        <p:spPr>
          <a:xfrm>
            <a:off x="1965240" y="1293840"/>
            <a:ext cx="6942240" cy="535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Quantifiable opportunities captured and risks mitigated substantially exceeded expenditures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CEA reforms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Environment, Health and Safety organization successfully launched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California crisis generating backlash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1" name=""/>
          <p:cNvSpPr/>
          <p:nvPr/>
        </p:nvSpPr>
        <p:spPr>
          <a:xfrm>
            <a:off x="5208480" y="257040"/>
            <a:ext cx="5078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ececec"/>
                </a:solidFill>
                <a:effectLst/>
                <a:uFillTx/>
                <a:latin typeface="Frutiger 55 Roman"/>
              </a:rPr>
              <a:t>Government and Regulatory Affairs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Initiatives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3" name=""/>
          <p:cNvSpPr/>
          <p:nvPr/>
        </p:nvSpPr>
        <p:spPr>
          <a:xfrm>
            <a:off x="1682640" y="1420920"/>
            <a:ext cx="7840800" cy="530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3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Campaign to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isolate California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get the real story out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generate opportunities for Enron’s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30000"/>
              </a:lnSpc>
              <a:spcBef>
                <a:spcPts val="49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Support for new Enron business units including Enron NetWorks, Enron Global Markets and Enron Industrial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Wholesale open access in North American, European and Japanese power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4" name=""/>
          <p:cNvSpPr/>
          <p:nvPr/>
        </p:nvSpPr>
        <p:spPr>
          <a:xfrm>
            <a:off x="5208480" y="257040"/>
            <a:ext cx="50785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ececec"/>
                </a:solidFill>
                <a:effectLst/>
                <a:uFillTx/>
                <a:latin typeface="Frutiger 55 Roman"/>
              </a:rPr>
              <a:t>Government and Regulatory Affairs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"/>
          <p:cNvSpPr/>
          <p:nvPr/>
        </p:nvSpPr>
        <p:spPr>
          <a:xfrm>
            <a:off x="1514520" y="3219480"/>
            <a:ext cx="9207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Corporate Administrative Services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36" name=""/>
          <p:cNvGrpSpPr/>
          <p:nvPr/>
        </p:nvGrpSpPr>
        <p:grpSpPr>
          <a:xfrm>
            <a:off x="4680" y="192240"/>
            <a:ext cx="1401840" cy="6475320"/>
            <a:chOff x="4680" y="192240"/>
            <a:chExt cx="1401840" cy="6475320"/>
          </a:xfrm>
        </p:grpSpPr>
        <p:sp>
          <p:nvSpPr>
            <p:cNvPr id="237" name=""/>
            <p:cNvSpPr/>
            <p:nvPr/>
          </p:nvSpPr>
          <p:spPr>
            <a:xfrm>
              <a:off x="192240" y="192240"/>
              <a:ext cx="1214280" cy="6475320"/>
            </a:xfrm>
            <a:custGeom>
              <a:avLst/>
              <a:gdLst>
                <a:gd name="textAreaLeft" fmla="*/ 59040 w 1214280"/>
                <a:gd name="textAreaRight" fmla="*/ 1155240 w 1214280"/>
                <a:gd name="textAreaTop" fmla="*/ 59040 h 6475320"/>
                <a:gd name="textAreaBottom" fmla="*/ 6416280 h 6475320"/>
              </a:gdLst>
              <a:ahLst/>
              <a:cxnLst/>
              <a:rect l="textAreaLeft" t="textAreaTop" r="textAreaRight" b="textAreaBottom"/>
              <a:pathLst>
                <a:path w="21600" h="115157">
                  <a:moveTo>
                    <a:pt x="3600" y="0"/>
                  </a:moveTo>
                  <a:arcTo wR="3600" hR="3600" stAng="16200000" swAng="-5400000"/>
                  <a:lnTo>
                    <a:pt x="0" y="111557"/>
                  </a:lnTo>
                  <a:arcTo wR="3600" hR="3600" stAng="10800000" swAng="-5400000"/>
                  <a:lnTo>
                    <a:pt x="18000" y="11515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316080" y="5592600"/>
              <a:ext cx="969840" cy="944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520560" y="4176720"/>
              <a:ext cx="574920" cy="5587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108000" y="4373640"/>
              <a:ext cx="704880" cy="1359000"/>
            </a:xfrm>
            <a:custGeom>
              <a:avLst/>
              <a:gdLst>
                <a:gd name="textAreaLeft" fmla="*/ 34200 w 704880"/>
                <a:gd name="textAreaRight" fmla="*/ 670680 w 704880"/>
                <a:gd name="textAreaTop" fmla="*/ 34200 h 1359000"/>
                <a:gd name="textAreaBottom" fmla="*/ 1324800 h 1359000"/>
              </a:gdLst>
              <a:ahLst/>
              <a:cxnLst/>
              <a:rect l="textAreaLeft" t="textAreaTop" r="textAreaRight" b="textAreaBottom"/>
              <a:pathLst>
                <a:path w="21600" h="41634">
                  <a:moveTo>
                    <a:pt x="3600" y="0"/>
                  </a:moveTo>
                  <a:arcTo wR="3600" hR="3600" stAng="16200000" swAng="-5400000"/>
                  <a:lnTo>
                    <a:pt x="0" y="38034"/>
                  </a:lnTo>
                  <a:arcTo wR="3600" hR="3600" stAng="10800000" swAng="-5400000"/>
                  <a:lnTo>
                    <a:pt x="18000" y="4163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9216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3967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7081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9216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70812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921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70812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102564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70812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7081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92160" y="2562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3967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396720" y="28702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39672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92160" y="3181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396720" y="349560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92160" y="34988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396720" y="38037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92160" y="3807000"/>
              <a:ext cx="263520" cy="26640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400"/>
                <a:gd name="textAreaBottom" fmla="*/ 253800 h 266400"/>
              </a:gdLst>
              <a:ahLst/>
              <a:cxnLst/>
              <a:rect l="textAreaLeft" t="textAreaTop" r="textAreaRight" b="textAreaBottom"/>
              <a:pathLst>
                <a:path w="21600" h="21836">
                  <a:moveTo>
                    <a:pt x="3600" y="0"/>
                  </a:moveTo>
                  <a:arcTo wR="3600" hR="3600" stAng="16200000" swAng="-5400000"/>
                  <a:lnTo>
                    <a:pt x="0" y="18236"/>
                  </a:lnTo>
                  <a:arcTo wR="3600" hR="3600" stAng="10800000" swAng="-5400000"/>
                  <a:lnTo>
                    <a:pt x="18000" y="2183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92160" y="41180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92160" y="4429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92160" y="4740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3999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921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3999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71136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4680" y="1206360"/>
              <a:ext cx="184320" cy="4743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68" name="EnronLogo" descr=""/>
            <p:cNvPicPr/>
            <p:nvPr/>
          </p:nvPicPr>
          <p:blipFill>
            <a:blip r:embed="rId1"/>
            <a:stretch/>
          </p:blipFill>
          <p:spPr>
            <a:xfrm>
              <a:off x="487440" y="5757840"/>
              <a:ext cx="637920" cy="6382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269" name=""/>
          <p:cNvGrpSpPr/>
          <p:nvPr/>
        </p:nvGrpSpPr>
        <p:grpSpPr>
          <a:xfrm>
            <a:off x="3314880" y="139680"/>
            <a:ext cx="6708600" cy="2279520"/>
            <a:chOff x="3314880" y="139680"/>
            <a:chExt cx="6708600" cy="2279520"/>
          </a:xfrm>
        </p:grpSpPr>
        <p:sp>
          <p:nvSpPr>
            <p:cNvPr id="270" name=""/>
            <p:cNvSpPr/>
            <p:nvPr/>
          </p:nvSpPr>
          <p:spPr>
            <a:xfrm>
              <a:off x="3784680" y="139680"/>
              <a:ext cx="6238800" cy="194004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71" name="" descr=""/>
            <p:cNvPicPr/>
            <p:nvPr/>
          </p:nvPicPr>
          <p:blipFill>
            <a:blip r:embed="rId2"/>
            <a:stretch/>
          </p:blipFill>
          <p:spPr>
            <a:xfrm>
              <a:off x="3314880" y="488880"/>
              <a:ext cx="123948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72" name="" descr=""/>
            <p:cNvPicPr/>
            <p:nvPr/>
          </p:nvPicPr>
          <p:blipFill>
            <a:blip r:embed="rId3"/>
            <a:stretch/>
          </p:blipFill>
          <p:spPr>
            <a:xfrm>
              <a:off x="50068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73" name="" descr=""/>
            <p:cNvPicPr/>
            <p:nvPr/>
          </p:nvPicPr>
          <p:blipFill>
            <a:blip r:embed="rId4"/>
            <a:stretch/>
          </p:blipFill>
          <p:spPr>
            <a:xfrm>
              <a:off x="839304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74" name="" descr=""/>
            <p:cNvPicPr/>
            <p:nvPr/>
          </p:nvPicPr>
          <p:blipFill>
            <a:blip r:embed="rId5"/>
            <a:stretch/>
          </p:blipFill>
          <p:spPr>
            <a:xfrm>
              <a:off x="67006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75" name=""/>
            <p:cNvSpPr/>
            <p:nvPr/>
          </p:nvSpPr>
          <p:spPr>
            <a:xfrm>
              <a:off x="88520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8852040" y="2305080"/>
              <a:ext cx="11412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900108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916956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93362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9501120" y="2157480"/>
              <a:ext cx="11448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868680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965052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9501120" y="2298600"/>
              <a:ext cx="11448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9650520" y="2298600"/>
              <a:ext cx="11412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981720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86" name=""/>
          <p:cNvSpPr/>
          <p:nvPr/>
        </p:nvSpPr>
        <p:spPr>
          <a:xfrm>
            <a:off x="9936000" y="6475320"/>
            <a:ext cx="200160" cy="2001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E9F5E8B-EB80-4D5A-88F0-09803B9AADA4}" type="slidenum"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Functions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8" name=""/>
          <p:cNvSpPr/>
          <p:nvPr/>
        </p:nvSpPr>
        <p:spPr>
          <a:xfrm>
            <a:off x="2030400" y="1300320"/>
            <a:ext cx="1706400" cy="68724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Property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Development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9" name=""/>
          <p:cNvSpPr/>
          <p:nvPr/>
        </p:nvSpPr>
        <p:spPr>
          <a:xfrm>
            <a:off x="1743120" y="2238480"/>
            <a:ext cx="2066760" cy="267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Real Estate Leasing and Acquisition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Facility Planning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Construction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Relocation/ churn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e000c"/>
                </a:solidFill>
                <a:effectLst/>
                <a:uFillTx/>
                <a:latin typeface="Frutiger 45 Light"/>
              </a:rPr>
              <a:t>New Building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0" name=""/>
          <p:cNvSpPr/>
          <p:nvPr/>
        </p:nvSpPr>
        <p:spPr>
          <a:xfrm>
            <a:off x="4854600" y="1301760"/>
            <a:ext cx="1706400" cy="6872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Aviation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1" name=""/>
          <p:cNvSpPr/>
          <p:nvPr/>
        </p:nvSpPr>
        <p:spPr>
          <a:xfrm>
            <a:off x="7689960" y="1311120"/>
            <a:ext cx="1950840" cy="67788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2" name=""/>
          <p:cNvSpPr/>
          <p:nvPr/>
        </p:nvSpPr>
        <p:spPr>
          <a:xfrm>
            <a:off x="7632720" y="1341360"/>
            <a:ext cx="208584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Property Management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and Administration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3" name=""/>
          <p:cNvSpPr/>
          <p:nvPr/>
        </p:nvSpPr>
        <p:spPr>
          <a:xfrm>
            <a:off x="4791240" y="2244600"/>
            <a:ext cx="2066760" cy="73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Corporate Aircraft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Chartering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4" name=""/>
          <p:cNvSpPr/>
          <p:nvPr/>
        </p:nvSpPr>
        <p:spPr>
          <a:xfrm>
            <a:off x="7620120" y="2230560"/>
            <a:ext cx="2157120" cy="127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Billing and Allocations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Administration of third party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5" name=""/>
          <p:cNvSpPr/>
          <p:nvPr/>
        </p:nvSpPr>
        <p:spPr>
          <a:xfrm>
            <a:off x="5334120" y="228600"/>
            <a:ext cx="4724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ececec"/>
                </a:solidFill>
                <a:effectLst/>
                <a:uFillTx/>
                <a:latin typeface="Frutiger 55 Roman"/>
              </a:rPr>
              <a:t>Corporate Administrative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Approach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7" name=""/>
          <p:cNvSpPr/>
          <p:nvPr/>
        </p:nvSpPr>
        <p:spPr>
          <a:xfrm>
            <a:off x="1965240" y="1463760"/>
            <a:ext cx="7448760" cy="30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0000"/>
              </a:lnSpc>
              <a:spcBef>
                <a:spcPts val="1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Outsource noncore functions; employees focus on administration of third party contracts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Drive cost accountability through detailed billing and allocation process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0000"/>
              </a:lnSpc>
              <a:spcBef>
                <a:spcPts val="1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Drive productivity: co-location, flexible and open environment, churn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8" name=""/>
          <p:cNvSpPr/>
          <p:nvPr/>
        </p:nvSpPr>
        <p:spPr>
          <a:xfrm>
            <a:off x="5334120" y="228600"/>
            <a:ext cx="4724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ececec"/>
                </a:solidFill>
                <a:effectLst/>
                <a:uFillTx/>
                <a:latin typeface="Frutiger 55 Roman"/>
              </a:rPr>
              <a:t>Corporate Administrative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Progress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0" name=""/>
          <p:cNvSpPr/>
          <p:nvPr/>
        </p:nvSpPr>
        <p:spPr>
          <a:xfrm>
            <a:off x="1965240" y="1251000"/>
            <a:ext cx="7840800" cy="591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05000"/>
              </a:lnSpc>
              <a:spcBef>
                <a:spcPts val="4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Further outsourcing - EES assuming facility management services (25% of budget)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5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5000"/>
              </a:lnSpc>
              <a:spcBef>
                <a:spcPts val="4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Dramatic efficiency gains (16% reduction in G&amp;A)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30% increase in Houston employee/contractor population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25% increase in churn (8400 moves)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design and construction of 300,000 sq. ft. of short term leases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05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5000"/>
              </a:lnSpc>
              <a:spcBef>
                <a:spcPts val="4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Reconfigured corporate aviation fleet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5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05000"/>
              </a:lnSpc>
              <a:spcBef>
                <a:spcPts val="4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3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building (EBII) on track to meet schedule and budget commitments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1" name=""/>
          <p:cNvSpPr/>
          <p:nvPr/>
        </p:nvSpPr>
        <p:spPr>
          <a:xfrm>
            <a:off x="5334120" y="228600"/>
            <a:ext cx="4724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ececec"/>
                </a:solidFill>
                <a:effectLst/>
                <a:uFillTx/>
                <a:latin typeface="Frutiger 55 Roman"/>
              </a:rPr>
              <a:t>Corporate Administrative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Initiatives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3" name=""/>
          <p:cNvSpPr/>
          <p:nvPr/>
        </p:nvSpPr>
        <p:spPr>
          <a:xfrm>
            <a:off x="1965240" y="1270080"/>
            <a:ext cx="7840800" cy="412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Center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creating the premier urban office campus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work place design and collaboration technology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showcase transaction floors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up-to-date work life amenities (daycare, restaurants, fitness center, food service)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0000"/>
              </a:lnSpc>
              <a:spcBef>
                <a:spcPts val="964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Mitigation of exposure to downtown lease obligations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4" name=""/>
          <p:cNvSpPr/>
          <p:nvPr/>
        </p:nvSpPr>
        <p:spPr>
          <a:xfrm>
            <a:off x="5334120" y="228600"/>
            <a:ext cx="4724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ececec"/>
                </a:solidFill>
                <a:effectLst/>
                <a:uFillTx/>
                <a:latin typeface="Frutiger 55 Roman"/>
              </a:rPr>
              <a:t>Corporate Administrative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"/>
          <p:cNvSpPr/>
          <p:nvPr/>
        </p:nvSpPr>
        <p:spPr>
          <a:xfrm>
            <a:off x="1514520" y="3219480"/>
            <a:ext cx="9207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Security/Business Controls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06" name=""/>
          <p:cNvGrpSpPr/>
          <p:nvPr/>
        </p:nvGrpSpPr>
        <p:grpSpPr>
          <a:xfrm>
            <a:off x="4680" y="192240"/>
            <a:ext cx="1401840" cy="6475320"/>
            <a:chOff x="4680" y="192240"/>
            <a:chExt cx="1401840" cy="6475320"/>
          </a:xfrm>
        </p:grpSpPr>
        <p:sp>
          <p:nvSpPr>
            <p:cNvPr id="307" name=""/>
            <p:cNvSpPr/>
            <p:nvPr/>
          </p:nvSpPr>
          <p:spPr>
            <a:xfrm>
              <a:off x="192240" y="192240"/>
              <a:ext cx="1214280" cy="6475320"/>
            </a:xfrm>
            <a:custGeom>
              <a:avLst/>
              <a:gdLst>
                <a:gd name="textAreaLeft" fmla="*/ 59040 w 1214280"/>
                <a:gd name="textAreaRight" fmla="*/ 1155240 w 1214280"/>
                <a:gd name="textAreaTop" fmla="*/ 59040 h 6475320"/>
                <a:gd name="textAreaBottom" fmla="*/ 6416280 h 6475320"/>
              </a:gdLst>
              <a:ahLst/>
              <a:cxnLst/>
              <a:rect l="textAreaLeft" t="textAreaTop" r="textAreaRight" b="textAreaBottom"/>
              <a:pathLst>
                <a:path w="21600" h="115157">
                  <a:moveTo>
                    <a:pt x="3600" y="0"/>
                  </a:moveTo>
                  <a:arcTo wR="3600" hR="3600" stAng="16200000" swAng="-5400000"/>
                  <a:lnTo>
                    <a:pt x="0" y="111557"/>
                  </a:lnTo>
                  <a:arcTo wR="3600" hR="3600" stAng="10800000" swAng="-5400000"/>
                  <a:lnTo>
                    <a:pt x="18000" y="11515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316080" y="5592600"/>
              <a:ext cx="969840" cy="944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520560" y="4176720"/>
              <a:ext cx="574920" cy="5587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108000" y="4373640"/>
              <a:ext cx="704880" cy="1359000"/>
            </a:xfrm>
            <a:custGeom>
              <a:avLst/>
              <a:gdLst>
                <a:gd name="textAreaLeft" fmla="*/ 34200 w 704880"/>
                <a:gd name="textAreaRight" fmla="*/ 670680 w 704880"/>
                <a:gd name="textAreaTop" fmla="*/ 34200 h 1359000"/>
                <a:gd name="textAreaBottom" fmla="*/ 1324800 h 1359000"/>
              </a:gdLst>
              <a:ahLst/>
              <a:cxnLst/>
              <a:rect l="textAreaLeft" t="textAreaTop" r="textAreaRight" b="textAreaBottom"/>
              <a:pathLst>
                <a:path w="21600" h="41634">
                  <a:moveTo>
                    <a:pt x="3600" y="0"/>
                  </a:moveTo>
                  <a:arcTo wR="3600" hR="3600" stAng="16200000" swAng="-5400000"/>
                  <a:lnTo>
                    <a:pt x="0" y="38034"/>
                  </a:lnTo>
                  <a:arcTo wR="3600" hR="3600" stAng="10800000" swAng="-5400000"/>
                  <a:lnTo>
                    <a:pt x="18000" y="4163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9216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3967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7081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9216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70812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921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70812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102564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70812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7081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92160" y="2562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3967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396720" y="28702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39672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92160" y="3181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396720" y="349560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92160" y="34988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396720" y="38037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92160" y="3807000"/>
              <a:ext cx="263520" cy="26640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400"/>
                <a:gd name="textAreaBottom" fmla="*/ 253800 h 266400"/>
              </a:gdLst>
              <a:ahLst/>
              <a:cxnLst/>
              <a:rect l="textAreaLeft" t="textAreaTop" r="textAreaRight" b="textAreaBottom"/>
              <a:pathLst>
                <a:path w="21600" h="21836">
                  <a:moveTo>
                    <a:pt x="3600" y="0"/>
                  </a:moveTo>
                  <a:arcTo wR="3600" hR="3600" stAng="16200000" swAng="-5400000"/>
                  <a:lnTo>
                    <a:pt x="0" y="18236"/>
                  </a:lnTo>
                  <a:arcTo wR="3600" hR="3600" stAng="10800000" swAng="-5400000"/>
                  <a:lnTo>
                    <a:pt x="18000" y="2183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92160" y="41180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92160" y="4429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92160" y="4740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3999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921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3999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71136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37" name=""/>
            <p:cNvSpPr/>
            <p:nvPr/>
          </p:nvSpPr>
          <p:spPr>
            <a:xfrm>
              <a:off x="4680" y="1206360"/>
              <a:ext cx="184320" cy="4743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38" name="EnronLogo" descr=""/>
            <p:cNvPicPr/>
            <p:nvPr/>
          </p:nvPicPr>
          <p:blipFill>
            <a:blip r:embed="rId1"/>
            <a:stretch/>
          </p:blipFill>
          <p:spPr>
            <a:xfrm>
              <a:off x="487440" y="5757840"/>
              <a:ext cx="637920" cy="6382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339" name=""/>
          <p:cNvGrpSpPr/>
          <p:nvPr/>
        </p:nvGrpSpPr>
        <p:grpSpPr>
          <a:xfrm>
            <a:off x="3314880" y="139680"/>
            <a:ext cx="6708600" cy="2279520"/>
            <a:chOff x="3314880" y="139680"/>
            <a:chExt cx="6708600" cy="2279520"/>
          </a:xfrm>
        </p:grpSpPr>
        <p:sp>
          <p:nvSpPr>
            <p:cNvPr id="340" name=""/>
            <p:cNvSpPr/>
            <p:nvPr/>
          </p:nvSpPr>
          <p:spPr>
            <a:xfrm>
              <a:off x="3784680" y="139680"/>
              <a:ext cx="6238800" cy="194004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41" name="" descr=""/>
            <p:cNvPicPr/>
            <p:nvPr/>
          </p:nvPicPr>
          <p:blipFill>
            <a:blip r:embed="rId2"/>
            <a:stretch/>
          </p:blipFill>
          <p:spPr>
            <a:xfrm>
              <a:off x="3314880" y="488880"/>
              <a:ext cx="123948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42" name="" descr=""/>
            <p:cNvPicPr/>
            <p:nvPr/>
          </p:nvPicPr>
          <p:blipFill>
            <a:blip r:embed="rId3"/>
            <a:stretch/>
          </p:blipFill>
          <p:spPr>
            <a:xfrm>
              <a:off x="50068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43" name="" descr=""/>
            <p:cNvPicPr/>
            <p:nvPr/>
          </p:nvPicPr>
          <p:blipFill>
            <a:blip r:embed="rId4"/>
            <a:stretch/>
          </p:blipFill>
          <p:spPr>
            <a:xfrm>
              <a:off x="839304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344" name="" descr=""/>
            <p:cNvPicPr/>
            <p:nvPr/>
          </p:nvPicPr>
          <p:blipFill>
            <a:blip r:embed="rId5"/>
            <a:stretch/>
          </p:blipFill>
          <p:spPr>
            <a:xfrm>
              <a:off x="67006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45" name=""/>
            <p:cNvSpPr/>
            <p:nvPr/>
          </p:nvSpPr>
          <p:spPr>
            <a:xfrm>
              <a:off x="88520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6" name=""/>
            <p:cNvSpPr/>
            <p:nvPr/>
          </p:nvSpPr>
          <p:spPr>
            <a:xfrm>
              <a:off x="8852040" y="2305080"/>
              <a:ext cx="11412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7" name=""/>
            <p:cNvSpPr/>
            <p:nvPr/>
          </p:nvSpPr>
          <p:spPr>
            <a:xfrm>
              <a:off x="900108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916956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49" name=""/>
            <p:cNvSpPr/>
            <p:nvPr/>
          </p:nvSpPr>
          <p:spPr>
            <a:xfrm>
              <a:off x="93362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0" name=""/>
            <p:cNvSpPr/>
            <p:nvPr/>
          </p:nvSpPr>
          <p:spPr>
            <a:xfrm>
              <a:off x="9501120" y="2157480"/>
              <a:ext cx="11448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868680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2" name=""/>
            <p:cNvSpPr/>
            <p:nvPr/>
          </p:nvSpPr>
          <p:spPr>
            <a:xfrm>
              <a:off x="965052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3" name=""/>
            <p:cNvSpPr/>
            <p:nvPr/>
          </p:nvSpPr>
          <p:spPr>
            <a:xfrm>
              <a:off x="9501120" y="2298600"/>
              <a:ext cx="11448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9650520" y="2298600"/>
              <a:ext cx="11412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355" name=""/>
            <p:cNvSpPr/>
            <p:nvPr/>
          </p:nvSpPr>
          <p:spPr>
            <a:xfrm>
              <a:off x="981720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356" name=""/>
          <p:cNvSpPr/>
          <p:nvPr/>
        </p:nvSpPr>
        <p:spPr>
          <a:xfrm>
            <a:off x="9936000" y="6475320"/>
            <a:ext cx="200160" cy="2001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E824A9C-5841-460F-BA8D-53E65E619E3A}" type="slidenum"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Overview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"/>
          <p:cNvSpPr/>
          <p:nvPr/>
        </p:nvSpPr>
        <p:spPr>
          <a:xfrm>
            <a:off x="6386400" y="2664000"/>
            <a:ext cx="2587680" cy="209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Functions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Approach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Progress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Initiatives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9" name=""/>
          <p:cNvSpPr/>
          <p:nvPr/>
        </p:nvSpPr>
        <p:spPr>
          <a:xfrm>
            <a:off x="1587600" y="1785960"/>
            <a:ext cx="4141800" cy="41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PR/Communications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Government and Regulatory Affairs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Corporate Administrative Services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Security/Business Controls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89080" indent="-289080">
              <a:lnSpc>
                <a:spcPct val="100000"/>
              </a:lnSpc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0" name=""/>
          <p:cNvSpPr/>
          <p:nvPr/>
        </p:nvSpPr>
        <p:spPr>
          <a:xfrm>
            <a:off x="5854680" y="1738440"/>
            <a:ext cx="74520" cy="4186080"/>
          </a:xfrm>
          <a:custGeom>
            <a:avLst/>
            <a:gdLst>
              <a:gd name="textAreaLeft" fmla="*/ 3600 w 74520"/>
              <a:gd name="textAreaRight" fmla="*/ 70920 w 74520"/>
              <a:gd name="textAreaTop" fmla="*/ 3600 h 4186080"/>
              <a:gd name="textAreaBottom" fmla="*/ 4182480 h 4186080"/>
            </a:gdLst>
            <a:ahLst/>
            <a:cxnLst/>
            <a:rect l="textAreaLeft" t="textAreaTop" r="textAreaRight" b="textAreaBottom"/>
            <a:pathLst>
              <a:path w="21600" h="1207627">
                <a:moveTo>
                  <a:pt x="3600" y="0"/>
                </a:moveTo>
                <a:arcTo wR="3600" hR="3600" stAng="16200000" swAng="-5400000"/>
                <a:lnTo>
                  <a:pt x="0" y="1204027"/>
                </a:lnTo>
                <a:arcTo wR="3600" hR="3600" stAng="10800000" swAng="-5400000"/>
                <a:lnTo>
                  <a:pt x="18000" y="1207627"/>
                </a:lnTo>
                <a:arcTo wR="3600" hR="3600" stAng="5400000" swAng="-5400000"/>
                <a:lnTo>
                  <a:pt x="21600" y="3600"/>
                </a:lnTo>
                <a:arcTo wR="3600" hR="3600" stAng="0" swAng="-5400000"/>
                <a:close/>
              </a:path>
            </a:pathLst>
          </a:cu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"/>
          <p:cNvSpPr/>
          <p:nvPr/>
        </p:nvSpPr>
        <p:spPr>
          <a:xfrm>
            <a:off x="2068560" y="1252440"/>
            <a:ext cx="295740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Areas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"/>
          <p:cNvSpPr/>
          <p:nvPr/>
        </p:nvSpPr>
        <p:spPr>
          <a:xfrm>
            <a:off x="5705640" y="1246320"/>
            <a:ext cx="2957400" cy="48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6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Topics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Functions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8" name=""/>
          <p:cNvSpPr/>
          <p:nvPr/>
        </p:nvSpPr>
        <p:spPr>
          <a:xfrm>
            <a:off x="2030400" y="1300320"/>
            <a:ext cx="1706400" cy="68724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Facilities Security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9" name=""/>
          <p:cNvSpPr/>
          <p:nvPr/>
        </p:nvSpPr>
        <p:spPr>
          <a:xfrm>
            <a:off x="1743120" y="2238480"/>
            <a:ext cx="2222280" cy="138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Center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International Facilities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Broadband Network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0" name=""/>
          <p:cNvSpPr/>
          <p:nvPr/>
        </p:nvSpPr>
        <p:spPr>
          <a:xfrm>
            <a:off x="4854600" y="1301760"/>
            <a:ext cx="1706400" cy="687240"/>
          </a:xfrm>
          <a:prstGeom prst="roundRect">
            <a:avLst>
              <a:gd name="adj" fmla="val 16667"/>
            </a:avLst>
          </a:prstGeom>
          <a:solidFill>
            <a:srgbClr val="095ba6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Crisis Response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1" name=""/>
          <p:cNvSpPr/>
          <p:nvPr/>
        </p:nvSpPr>
        <p:spPr>
          <a:xfrm>
            <a:off x="7689960" y="1311120"/>
            <a:ext cx="1950840" cy="67788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38160">
            <a:solidFill>
              <a:srgbClr val="ffb31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2" name=""/>
          <p:cNvSpPr/>
          <p:nvPr/>
        </p:nvSpPr>
        <p:spPr>
          <a:xfrm>
            <a:off x="7632720" y="1341360"/>
            <a:ext cx="2085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Default            Provider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3" name=""/>
          <p:cNvSpPr/>
          <p:nvPr/>
        </p:nvSpPr>
        <p:spPr>
          <a:xfrm>
            <a:off x="4791240" y="2244600"/>
            <a:ext cx="2066760" cy="10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Crisis Center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Crisis Management Plan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4" name=""/>
          <p:cNvSpPr/>
          <p:nvPr/>
        </p:nvSpPr>
        <p:spPr>
          <a:xfrm>
            <a:off x="7620120" y="2230560"/>
            <a:ext cx="2209680" cy="165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Security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Intelligence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876"/>
              </a:spcBef>
              <a:buClr>
                <a:srgbClr val="ffb310"/>
              </a:buClr>
              <a:buFont typeface="ZapfDingbats" charset="2"/>
              <a:buChar char="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 business units without these functions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65" name=""/>
          <p:cNvSpPr/>
          <p:nvPr/>
        </p:nvSpPr>
        <p:spPr>
          <a:xfrm>
            <a:off x="5334120" y="228600"/>
            <a:ext cx="4724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ececec"/>
                </a:solidFill>
                <a:effectLst/>
                <a:uFillTx/>
                <a:latin typeface="Frutiger 55 Roman"/>
              </a:rPr>
              <a:t>Corporate Administrative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"/>
          <p:cNvSpPr/>
          <p:nvPr/>
        </p:nvSpPr>
        <p:spPr>
          <a:xfrm>
            <a:off x="1514520" y="3219480"/>
            <a:ext cx="66387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PR/Communications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4" name=""/>
          <p:cNvGrpSpPr/>
          <p:nvPr/>
        </p:nvGrpSpPr>
        <p:grpSpPr>
          <a:xfrm>
            <a:off x="4680" y="192240"/>
            <a:ext cx="1401840" cy="6475320"/>
            <a:chOff x="4680" y="192240"/>
            <a:chExt cx="1401840" cy="6475320"/>
          </a:xfrm>
        </p:grpSpPr>
        <p:sp>
          <p:nvSpPr>
            <p:cNvPr id="95" name=""/>
            <p:cNvSpPr/>
            <p:nvPr/>
          </p:nvSpPr>
          <p:spPr>
            <a:xfrm>
              <a:off x="192240" y="192240"/>
              <a:ext cx="1214280" cy="6475320"/>
            </a:xfrm>
            <a:custGeom>
              <a:avLst/>
              <a:gdLst>
                <a:gd name="textAreaLeft" fmla="*/ 59040 w 1214280"/>
                <a:gd name="textAreaRight" fmla="*/ 1155240 w 1214280"/>
                <a:gd name="textAreaTop" fmla="*/ 59040 h 6475320"/>
                <a:gd name="textAreaBottom" fmla="*/ 6416280 h 6475320"/>
              </a:gdLst>
              <a:ahLst/>
              <a:cxnLst/>
              <a:rect l="textAreaLeft" t="textAreaTop" r="textAreaRight" b="textAreaBottom"/>
              <a:pathLst>
                <a:path w="21600" h="115157">
                  <a:moveTo>
                    <a:pt x="3600" y="0"/>
                  </a:moveTo>
                  <a:arcTo wR="3600" hR="3600" stAng="16200000" swAng="-5400000"/>
                  <a:lnTo>
                    <a:pt x="0" y="111557"/>
                  </a:lnTo>
                  <a:arcTo wR="3600" hR="3600" stAng="10800000" swAng="-5400000"/>
                  <a:lnTo>
                    <a:pt x="18000" y="11515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6" name=""/>
            <p:cNvSpPr/>
            <p:nvPr/>
          </p:nvSpPr>
          <p:spPr>
            <a:xfrm>
              <a:off x="316080" y="5592600"/>
              <a:ext cx="969840" cy="944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7" name=""/>
            <p:cNvSpPr/>
            <p:nvPr/>
          </p:nvSpPr>
          <p:spPr>
            <a:xfrm>
              <a:off x="520560" y="4176720"/>
              <a:ext cx="574920" cy="5587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8" name=""/>
            <p:cNvSpPr/>
            <p:nvPr/>
          </p:nvSpPr>
          <p:spPr>
            <a:xfrm>
              <a:off x="108000" y="4373640"/>
              <a:ext cx="704880" cy="1359000"/>
            </a:xfrm>
            <a:custGeom>
              <a:avLst/>
              <a:gdLst>
                <a:gd name="textAreaLeft" fmla="*/ 34200 w 704880"/>
                <a:gd name="textAreaRight" fmla="*/ 670680 w 704880"/>
                <a:gd name="textAreaTop" fmla="*/ 34200 h 1359000"/>
                <a:gd name="textAreaBottom" fmla="*/ 1324800 h 1359000"/>
              </a:gdLst>
              <a:ahLst/>
              <a:cxnLst/>
              <a:rect l="textAreaLeft" t="textAreaTop" r="textAreaRight" b="textAreaBottom"/>
              <a:pathLst>
                <a:path w="21600" h="41634">
                  <a:moveTo>
                    <a:pt x="3600" y="0"/>
                  </a:moveTo>
                  <a:arcTo wR="3600" hR="3600" stAng="16200000" swAng="-5400000"/>
                  <a:lnTo>
                    <a:pt x="0" y="38034"/>
                  </a:lnTo>
                  <a:arcTo wR="3600" hR="3600" stAng="10800000" swAng="-5400000"/>
                  <a:lnTo>
                    <a:pt x="18000" y="4163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99" name=""/>
            <p:cNvSpPr/>
            <p:nvPr/>
          </p:nvSpPr>
          <p:spPr>
            <a:xfrm>
              <a:off x="9216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0" name=""/>
            <p:cNvSpPr/>
            <p:nvPr/>
          </p:nvSpPr>
          <p:spPr>
            <a:xfrm>
              <a:off x="3967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1" name=""/>
            <p:cNvSpPr/>
            <p:nvPr/>
          </p:nvSpPr>
          <p:spPr>
            <a:xfrm>
              <a:off x="7081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2" name=""/>
            <p:cNvSpPr/>
            <p:nvPr/>
          </p:nvSpPr>
          <p:spPr>
            <a:xfrm>
              <a:off x="9216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3" name=""/>
            <p:cNvSpPr/>
            <p:nvPr/>
          </p:nvSpPr>
          <p:spPr>
            <a:xfrm>
              <a:off x="70812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921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5" name=""/>
            <p:cNvSpPr/>
            <p:nvPr/>
          </p:nvSpPr>
          <p:spPr>
            <a:xfrm>
              <a:off x="70812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6" name=""/>
            <p:cNvSpPr/>
            <p:nvPr/>
          </p:nvSpPr>
          <p:spPr>
            <a:xfrm>
              <a:off x="102564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70812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8" name=""/>
            <p:cNvSpPr/>
            <p:nvPr/>
          </p:nvSpPr>
          <p:spPr>
            <a:xfrm>
              <a:off x="7081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09" name=""/>
            <p:cNvSpPr/>
            <p:nvPr/>
          </p:nvSpPr>
          <p:spPr>
            <a:xfrm>
              <a:off x="92160" y="2562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3967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1" name=""/>
            <p:cNvSpPr/>
            <p:nvPr/>
          </p:nvSpPr>
          <p:spPr>
            <a:xfrm>
              <a:off x="396720" y="28702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2" name=""/>
            <p:cNvSpPr/>
            <p:nvPr/>
          </p:nvSpPr>
          <p:spPr>
            <a:xfrm>
              <a:off x="39672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92160" y="3181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4" name=""/>
            <p:cNvSpPr/>
            <p:nvPr/>
          </p:nvSpPr>
          <p:spPr>
            <a:xfrm>
              <a:off x="396720" y="349560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5" name=""/>
            <p:cNvSpPr/>
            <p:nvPr/>
          </p:nvSpPr>
          <p:spPr>
            <a:xfrm>
              <a:off x="92160" y="34988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396720" y="38037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7" name=""/>
            <p:cNvSpPr/>
            <p:nvPr/>
          </p:nvSpPr>
          <p:spPr>
            <a:xfrm>
              <a:off x="92160" y="3807000"/>
              <a:ext cx="263520" cy="26640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400"/>
                <a:gd name="textAreaBottom" fmla="*/ 253800 h 266400"/>
              </a:gdLst>
              <a:ahLst/>
              <a:cxnLst/>
              <a:rect l="textAreaLeft" t="textAreaTop" r="textAreaRight" b="textAreaBottom"/>
              <a:pathLst>
                <a:path w="21600" h="21836">
                  <a:moveTo>
                    <a:pt x="3600" y="0"/>
                  </a:moveTo>
                  <a:arcTo wR="3600" hR="3600" stAng="16200000" swAng="-5400000"/>
                  <a:lnTo>
                    <a:pt x="0" y="18236"/>
                  </a:lnTo>
                  <a:arcTo wR="3600" hR="3600" stAng="10800000" swAng="-5400000"/>
                  <a:lnTo>
                    <a:pt x="18000" y="2183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8" name=""/>
            <p:cNvSpPr/>
            <p:nvPr/>
          </p:nvSpPr>
          <p:spPr>
            <a:xfrm>
              <a:off x="92160" y="41180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92160" y="4429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0" name=""/>
            <p:cNvSpPr/>
            <p:nvPr/>
          </p:nvSpPr>
          <p:spPr>
            <a:xfrm>
              <a:off x="92160" y="4740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1" name=""/>
            <p:cNvSpPr/>
            <p:nvPr/>
          </p:nvSpPr>
          <p:spPr>
            <a:xfrm>
              <a:off x="3999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921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3" name=""/>
            <p:cNvSpPr/>
            <p:nvPr/>
          </p:nvSpPr>
          <p:spPr>
            <a:xfrm>
              <a:off x="3999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4" name=""/>
            <p:cNvSpPr/>
            <p:nvPr/>
          </p:nvSpPr>
          <p:spPr>
            <a:xfrm>
              <a:off x="71136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4680" y="1206360"/>
              <a:ext cx="184320" cy="4743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26" name="EnronLogo" descr=""/>
            <p:cNvPicPr/>
            <p:nvPr/>
          </p:nvPicPr>
          <p:blipFill>
            <a:blip r:embed="rId1"/>
            <a:stretch/>
          </p:blipFill>
          <p:spPr>
            <a:xfrm>
              <a:off x="487440" y="5757840"/>
              <a:ext cx="637920" cy="6382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127" name=""/>
          <p:cNvGrpSpPr/>
          <p:nvPr/>
        </p:nvGrpSpPr>
        <p:grpSpPr>
          <a:xfrm>
            <a:off x="3314880" y="139680"/>
            <a:ext cx="6708600" cy="2279520"/>
            <a:chOff x="3314880" y="139680"/>
            <a:chExt cx="6708600" cy="2279520"/>
          </a:xfrm>
        </p:grpSpPr>
        <p:sp>
          <p:nvSpPr>
            <p:cNvPr id="128" name=""/>
            <p:cNvSpPr/>
            <p:nvPr/>
          </p:nvSpPr>
          <p:spPr>
            <a:xfrm>
              <a:off x="3784680" y="139680"/>
              <a:ext cx="6238800" cy="194004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29" name="" descr=""/>
            <p:cNvPicPr/>
            <p:nvPr/>
          </p:nvPicPr>
          <p:blipFill>
            <a:blip r:embed="rId2"/>
            <a:stretch/>
          </p:blipFill>
          <p:spPr>
            <a:xfrm>
              <a:off x="3314880" y="488880"/>
              <a:ext cx="123948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0" name="" descr=""/>
            <p:cNvPicPr/>
            <p:nvPr/>
          </p:nvPicPr>
          <p:blipFill>
            <a:blip r:embed="rId3"/>
            <a:stretch/>
          </p:blipFill>
          <p:spPr>
            <a:xfrm>
              <a:off x="50068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1" name="" descr=""/>
            <p:cNvPicPr/>
            <p:nvPr/>
          </p:nvPicPr>
          <p:blipFill>
            <a:blip r:embed="rId4"/>
            <a:stretch/>
          </p:blipFill>
          <p:spPr>
            <a:xfrm>
              <a:off x="839304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132" name="" descr=""/>
            <p:cNvPicPr/>
            <p:nvPr/>
          </p:nvPicPr>
          <p:blipFill>
            <a:blip r:embed="rId5"/>
            <a:stretch/>
          </p:blipFill>
          <p:spPr>
            <a:xfrm>
              <a:off x="67006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33" name=""/>
            <p:cNvSpPr/>
            <p:nvPr/>
          </p:nvSpPr>
          <p:spPr>
            <a:xfrm>
              <a:off x="88520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4" name=""/>
            <p:cNvSpPr/>
            <p:nvPr/>
          </p:nvSpPr>
          <p:spPr>
            <a:xfrm>
              <a:off x="8852040" y="2305080"/>
              <a:ext cx="11412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5" name=""/>
            <p:cNvSpPr/>
            <p:nvPr/>
          </p:nvSpPr>
          <p:spPr>
            <a:xfrm>
              <a:off x="900108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6" name=""/>
            <p:cNvSpPr/>
            <p:nvPr/>
          </p:nvSpPr>
          <p:spPr>
            <a:xfrm>
              <a:off x="916956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7" name=""/>
            <p:cNvSpPr/>
            <p:nvPr/>
          </p:nvSpPr>
          <p:spPr>
            <a:xfrm>
              <a:off x="93362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8" name=""/>
            <p:cNvSpPr/>
            <p:nvPr/>
          </p:nvSpPr>
          <p:spPr>
            <a:xfrm>
              <a:off x="9501120" y="2157480"/>
              <a:ext cx="11448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9" name=""/>
            <p:cNvSpPr/>
            <p:nvPr/>
          </p:nvSpPr>
          <p:spPr>
            <a:xfrm>
              <a:off x="868680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0" name=""/>
            <p:cNvSpPr/>
            <p:nvPr/>
          </p:nvSpPr>
          <p:spPr>
            <a:xfrm>
              <a:off x="965052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1" name=""/>
            <p:cNvSpPr/>
            <p:nvPr/>
          </p:nvSpPr>
          <p:spPr>
            <a:xfrm>
              <a:off x="9501120" y="2298600"/>
              <a:ext cx="11448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2" name=""/>
            <p:cNvSpPr/>
            <p:nvPr/>
          </p:nvSpPr>
          <p:spPr>
            <a:xfrm>
              <a:off x="9650520" y="2298600"/>
              <a:ext cx="11412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43" name=""/>
            <p:cNvSpPr/>
            <p:nvPr/>
          </p:nvSpPr>
          <p:spPr>
            <a:xfrm>
              <a:off x="981720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144" name=""/>
          <p:cNvSpPr/>
          <p:nvPr/>
        </p:nvSpPr>
        <p:spPr>
          <a:xfrm>
            <a:off x="9936000" y="6475320"/>
            <a:ext cx="200160" cy="2001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31DB666-7947-4697-8157-2DB6D1309380}" type="slidenum"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Functions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1616040" y="2629080"/>
            <a:ext cx="2913120" cy="189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Media Relations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“Experience Enron”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University Outreach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Annual Report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4659480" y="2616120"/>
            <a:ext cx="2365200" cy="12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Advertising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Common “Look and Feel”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6951600" y="2598840"/>
            <a:ext cx="3409920" cy="30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Employee Publications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Employee Meetings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Intranet:my.home.enron.com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ETV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125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Online and Interactive:               E-Speak / E-Meet / Idea Bank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1511280" y="1649520"/>
            <a:ext cx="2535120" cy="795240"/>
          </a:xfrm>
          <a:prstGeom prst="roundRect">
            <a:avLst>
              <a:gd name="adj" fmla="val 16667"/>
            </a:avLst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Public 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Relations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7300800" y="1649520"/>
            <a:ext cx="2514600" cy="795240"/>
          </a:xfrm>
          <a:prstGeom prst="roundRect">
            <a:avLst>
              <a:gd name="adj" fmla="val 16667"/>
            </a:avLst>
          </a:prstGeom>
          <a:solidFill>
            <a:srgbClr val="70bc1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Internal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Communications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4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1" name=""/>
          <p:cNvSpPr/>
          <p:nvPr/>
        </p:nvSpPr>
        <p:spPr>
          <a:xfrm>
            <a:off x="4354560" y="1649520"/>
            <a:ext cx="2506680" cy="795240"/>
          </a:xfrm>
          <a:prstGeom prst="roundRect">
            <a:avLst>
              <a:gd name="adj" fmla="val 16667"/>
            </a:avLst>
          </a:prstGeom>
          <a:solidFill>
            <a:srgbClr val="ffb31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7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Brand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70000"/>
              </a:lnSpc>
              <a:spcBef>
                <a:spcPts val="8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2" name=""/>
          <p:cNvSpPr/>
          <p:nvPr/>
        </p:nvSpPr>
        <p:spPr>
          <a:xfrm>
            <a:off x="6645240" y="177840"/>
            <a:ext cx="4643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ececec"/>
                </a:solidFill>
                <a:effectLst/>
                <a:uFillTx/>
                <a:latin typeface="Frutiger 55 Roman"/>
              </a:rPr>
              <a:t>PR/Communications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Approach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"/>
          <p:cNvSpPr/>
          <p:nvPr/>
        </p:nvSpPr>
        <p:spPr>
          <a:xfrm>
            <a:off x="1965240" y="1469880"/>
            <a:ext cx="7840800" cy="637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Focus on target audiences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CXO’s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Opinion Leaders: Media and policy makers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Investors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Prospective Employees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Active engagement of media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Targeted advertising on key elements of our brand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Challenging the status quo-- “Ask Why”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250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Feature Enron’s innovation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1120" indent="-22392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1500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5" name=""/>
          <p:cNvSpPr/>
          <p:nvPr/>
        </p:nvSpPr>
        <p:spPr>
          <a:xfrm>
            <a:off x="6595920" y="201600"/>
            <a:ext cx="3349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ececec"/>
                </a:solidFill>
                <a:effectLst/>
                <a:uFillTx/>
                <a:latin typeface="Frutiger 55 Roman"/>
              </a:rPr>
              <a:t>PR/Communications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Progress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1965240" y="1270080"/>
            <a:ext cx="7712280" cy="601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25000"/>
              </a:lnSpc>
              <a:spcBef>
                <a:spcPts val="788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Breakout performance in earned media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Enron-only feature stories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media coverage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Broader view of Enron: from “Leading Energy Company” to “Leading Company”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788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Substantial expansion of Familiarity and Favorability as measured by opinion research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788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Internal Communication is no longer just a “newsletter”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Moved Online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ETV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IPTV Broadcast Employee Meetings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5000"/>
              </a:lnSpc>
              <a:spcBef>
                <a:spcPts val="788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“Best Lists”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Most admired companies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Best companies to work for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Global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25000"/>
              </a:lnSpc>
              <a:spcBef>
                <a:spcPts val="7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15000"/>
              </a:lnSpc>
              <a:spcBef>
                <a:spcPts val="7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8" name=""/>
          <p:cNvSpPr/>
          <p:nvPr/>
        </p:nvSpPr>
        <p:spPr>
          <a:xfrm>
            <a:off x="6595920" y="201600"/>
            <a:ext cx="3349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ececec"/>
                </a:solidFill>
                <a:effectLst/>
                <a:uFillTx/>
                <a:latin typeface="Frutiger 55 Roman"/>
              </a:rPr>
              <a:t>PR/Communications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DallasMorning" descr=""/>
          <p:cNvPicPr/>
          <p:nvPr/>
        </p:nvPicPr>
        <p:blipFill>
          <a:blip r:embed="rId1"/>
          <a:stretch/>
        </p:blipFill>
        <p:spPr>
          <a:xfrm>
            <a:off x="493560" y="457200"/>
            <a:ext cx="1784520" cy="16635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60" name="Collage" descr=""/>
          <p:cNvPicPr/>
          <p:nvPr/>
        </p:nvPicPr>
        <p:blipFill>
          <a:blip r:embed="rId2"/>
          <a:stretch/>
        </p:blipFill>
        <p:spPr>
          <a:xfrm>
            <a:off x="1886040" y="530280"/>
            <a:ext cx="7867440" cy="6014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1" name=""/>
          <p:cNvSpPr/>
          <p:nvPr/>
        </p:nvSpPr>
        <p:spPr>
          <a:xfrm>
            <a:off x="380880" y="2286000"/>
            <a:ext cx="2130480" cy="137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fe000c"/>
                </a:solidFill>
                <a:effectLst/>
                <a:uFillTx/>
                <a:latin typeface="Frutiger 55 Roman"/>
              </a:rPr>
              <a:t>Enron Public Relations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2" name=""/>
          <p:cNvSpPr/>
          <p:nvPr/>
        </p:nvSpPr>
        <p:spPr>
          <a:xfrm>
            <a:off x="6632640" y="76320"/>
            <a:ext cx="33494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ececec"/>
                </a:solidFill>
                <a:effectLst/>
                <a:uFillTx/>
                <a:latin typeface="Frutiger 55 Roman"/>
              </a:rPr>
              <a:t>PR/Communications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"/>
          <p:cNvSpPr/>
          <p:nvPr/>
        </p:nvSpPr>
        <p:spPr>
          <a:xfrm>
            <a:off x="1573200" y="587520"/>
            <a:ext cx="85550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Initiatives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4" name=""/>
          <p:cNvSpPr/>
          <p:nvPr/>
        </p:nvSpPr>
        <p:spPr>
          <a:xfrm>
            <a:off x="1682640" y="1487520"/>
            <a:ext cx="7840800" cy="201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7160" indent="-227160">
              <a:lnSpc>
                <a:spcPct val="130000"/>
              </a:lnSpc>
              <a:spcBef>
                <a:spcPts val="601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Further Expansion of Enron Coverage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30000"/>
              </a:lnSpc>
              <a:spcBef>
                <a:spcPts val="451"/>
              </a:spcBef>
              <a:buClr>
                <a:srgbClr val="ffb31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From feature stories to cover stories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30000"/>
              </a:lnSpc>
              <a:spcBef>
                <a:spcPts val="49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7160" indent="-227160">
              <a:lnSpc>
                <a:spcPct val="120000"/>
              </a:lnSpc>
              <a:spcBef>
                <a:spcPts val="1049"/>
              </a:spcBef>
              <a:buClr>
                <a:srgbClr val="ffb31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Targeted, direct delivery of Brand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5" name=""/>
          <p:cNvSpPr/>
          <p:nvPr/>
        </p:nvSpPr>
        <p:spPr>
          <a:xfrm>
            <a:off x="6595920" y="201600"/>
            <a:ext cx="33498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ececec"/>
                </a:solidFill>
                <a:effectLst/>
                <a:uFillTx/>
                <a:latin typeface="Frutiger 55 Roman"/>
              </a:rPr>
              <a:t>PR/Communications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"/>
          <p:cNvSpPr/>
          <p:nvPr/>
        </p:nvSpPr>
        <p:spPr>
          <a:xfrm>
            <a:off x="1514520" y="3219480"/>
            <a:ext cx="920736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Government and Regulatory Affairs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67" name=""/>
          <p:cNvGrpSpPr/>
          <p:nvPr/>
        </p:nvGrpSpPr>
        <p:grpSpPr>
          <a:xfrm>
            <a:off x="4680" y="192240"/>
            <a:ext cx="1401840" cy="6475320"/>
            <a:chOff x="4680" y="192240"/>
            <a:chExt cx="1401840" cy="6475320"/>
          </a:xfrm>
        </p:grpSpPr>
        <p:sp>
          <p:nvSpPr>
            <p:cNvPr id="168" name=""/>
            <p:cNvSpPr/>
            <p:nvPr/>
          </p:nvSpPr>
          <p:spPr>
            <a:xfrm>
              <a:off x="192240" y="192240"/>
              <a:ext cx="1214280" cy="6475320"/>
            </a:xfrm>
            <a:custGeom>
              <a:avLst/>
              <a:gdLst>
                <a:gd name="textAreaLeft" fmla="*/ 59040 w 1214280"/>
                <a:gd name="textAreaRight" fmla="*/ 1155240 w 1214280"/>
                <a:gd name="textAreaTop" fmla="*/ 59040 h 6475320"/>
                <a:gd name="textAreaBottom" fmla="*/ 6416280 h 6475320"/>
              </a:gdLst>
              <a:ahLst/>
              <a:cxnLst/>
              <a:rect l="textAreaLeft" t="textAreaTop" r="textAreaRight" b="textAreaBottom"/>
              <a:pathLst>
                <a:path w="21600" h="115157">
                  <a:moveTo>
                    <a:pt x="3600" y="0"/>
                  </a:moveTo>
                  <a:arcTo wR="3600" hR="3600" stAng="16200000" swAng="-5400000"/>
                  <a:lnTo>
                    <a:pt x="0" y="111557"/>
                  </a:lnTo>
                  <a:arcTo wR="3600" hR="3600" stAng="10800000" swAng="-5400000"/>
                  <a:lnTo>
                    <a:pt x="18000" y="115157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316080" y="5592600"/>
              <a:ext cx="969840" cy="94464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520560" y="4176720"/>
              <a:ext cx="574920" cy="558720"/>
            </a:xfrm>
            <a:prstGeom prst="roundRect">
              <a:avLst>
                <a:gd name="adj" fmla="val 16667"/>
              </a:avLst>
            </a:prstGeom>
            <a:noFill/>
            <a:ln w="284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108000" y="4373640"/>
              <a:ext cx="704880" cy="1359000"/>
            </a:xfrm>
            <a:custGeom>
              <a:avLst/>
              <a:gdLst>
                <a:gd name="textAreaLeft" fmla="*/ 34200 w 704880"/>
                <a:gd name="textAreaRight" fmla="*/ 670680 w 704880"/>
                <a:gd name="textAreaTop" fmla="*/ 34200 h 1359000"/>
                <a:gd name="textAreaBottom" fmla="*/ 1324800 h 1359000"/>
              </a:gdLst>
              <a:ahLst/>
              <a:cxnLst/>
              <a:rect l="textAreaLeft" t="textAreaTop" r="textAreaRight" b="textAreaBottom"/>
              <a:pathLst>
                <a:path w="21600" h="41634">
                  <a:moveTo>
                    <a:pt x="3600" y="0"/>
                  </a:moveTo>
                  <a:arcTo wR="3600" hR="3600" stAng="16200000" swAng="-5400000"/>
                  <a:lnTo>
                    <a:pt x="0" y="38034"/>
                  </a:lnTo>
                  <a:arcTo wR="3600" hR="3600" stAng="10800000" swAng="-5400000"/>
                  <a:lnTo>
                    <a:pt x="18000" y="41634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9216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3967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708120" y="13366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9216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708120" y="16509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921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70812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102564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70812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7081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92160" y="2562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396720" y="25588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396720" y="28702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39672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92160" y="3181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396720" y="349560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92160" y="34988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396720" y="380376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92160" y="3807000"/>
              <a:ext cx="263520" cy="26640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400"/>
                <a:gd name="textAreaBottom" fmla="*/ 253800 h 266400"/>
              </a:gdLst>
              <a:ahLst/>
              <a:cxnLst/>
              <a:rect l="textAreaLeft" t="textAreaTop" r="textAreaRight" b="textAreaBottom"/>
              <a:pathLst>
                <a:path w="21600" h="21836">
                  <a:moveTo>
                    <a:pt x="3600" y="0"/>
                  </a:moveTo>
                  <a:arcTo wR="3600" hR="3600" stAng="16200000" swAng="-5400000"/>
                  <a:lnTo>
                    <a:pt x="0" y="18236"/>
                  </a:lnTo>
                  <a:arcTo wR="3600" hR="3600" stAng="10800000" swAng="-5400000"/>
                  <a:lnTo>
                    <a:pt x="18000" y="21836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92160" y="41180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92160" y="4429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92160" y="47401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95ba6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399960" y="195264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921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399960" y="225432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711360" y="3178080"/>
              <a:ext cx="263520" cy="266760"/>
            </a:xfrm>
            <a:custGeom>
              <a:avLst/>
              <a:gdLst>
                <a:gd name="textAreaLeft" fmla="*/ 12600 w 263520"/>
                <a:gd name="textAreaRight" fmla="*/ 250920 w 263520"/>
                <a:gd name="textAreaTop" fmla="*/ 12600 h 266760"/>
                <a:gd name="textAreaBottom" fmla="*/ 254160 h 266760"/>
              </a:gdLst>
              <a:ahLst/>
              <a:cxnLst/>
              <a:rect l="textAreaLeft" t="textAreaTop" r="textAreaRight" b="textAreaBottom"/>
              <a:pathLst>
                <a:path w="21600" h="21865">
                  <a:moveTo>
                    <a:pt x="3600" y="0"/>
                  </a:moveTo>
                  <a:arcTo wR="3600" hR="3600" stAng="16200000" swAng="-5400000"/>
                  <a:lnTo>
                    <a:pt x="0" y="18265"/>
                  </a:lnTo>
                  <a:arcTo wR="3600" hR="3600" stAng="10800000" swAng="-5400000"/>
                  <a:lnTo>
                    <a:pt x="18000" y="21865"/>
                  </a:lnTo>
                  <a:arcTo wR="3600" hR="3600" stAng="5400000" swAng="-5400000"/>
                  <a:lnTo>
                    <a:pt x="21600" y="3600"/>
                  </a:lnTo>
                  <a:arcTo wR="3600" hR="3600" stAng="0" swAng="-5400000"/>
                  <a:close/>
                </a:path>
              </a:pathLst>
            </a:custGeom>
            <a:solidFill>
              <a:srgbClr val="009aff"/>
            </a:solidFill>
            <a:ln w="32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4680" y="1206360"/>
              <a:ext cx="184320" cy="47437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99" name="EnronLogo" descr=""/>
            <p:cNvPicPr/>
            <p:nvPr/>
          </p:nvPicPr>
          <p:blipFill>
            <a:blip r:embed="rId1"/>
            <a:stretch/>
          </p:blipFill>
          <p:spPr>
            <a:xfrm>
              <a:off x="487440" y="5757840"/>
              <a:ext cx="637920" cy="638280"/>
            </a:xfrm>
            <a:prstGeom prst="rect">
              <a:avLst/>
            </a:prstGeom>
            <a:noFill/>
            <a:ln w="0">
              <a:noFill/>
            </a:ln>
          </p:spPr>
        </p:pic>
      </p:grpSp>
      <p:grpSp>
        <p:nvGrpSpPr>
          <p:cNvPr id="200" name=""/>
          <p:cNvGrpSpPr/>
          <p:nvPr/>
        </p:nvGrpSpPr>
        <p:grpSpPr>
          <a:xfrm>
            <a:off x="3314880" y="139680"/>
            <a:ext cx="6708600" cy="2279520"/>
            <a:chOff x="3314880" y="139680"/>
            <a:chExt cx="6708600" cy="2279520"/>
          </a:xfrm>
        </p:grpSpPr>
        <p:sp>
          <p:nvSpPr>
            <p:cNvPr id="201" name=""/>
            <p:cNvSpPr/>
            <p:nvPr/>
          </p:nvSpPr>
          <p:spPr>
            <a:xfrm>
              <a:off x="3784680" y="139680"/>
              <a:ext cx="6238800" cy="1940040"/>
            </a:xfrm>
            <a:prstGeom prst="roundRect">
              <a:avLst>
                <a:gd name="adj" fmla="val 16667"/>
              </a:avLst>
            </a:prstGeom>
            <a:solidFill>
              <a:srgbClr val="095ba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202" name="" descr=""/>
            <p:cNvPicPr/>
            <p:nvPr/>
          </p:nvPicPr>
          <p:blipFill>
            <a:blip r:embed="rId2"/>
            <a:stretch/>
          </p:blipFill>
          <p:spPr>
            <a:xfrm>
              <a:off x="3314880" y="488880"/>
              <a:ext cx="123948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03" name="" descr=""/>
            <p:cNvPicPr/>
            <p:nvPr/>
          </p:nvPicPr>
          <p:blipFill>
            <a:blip r:embed="rId3"/>
            <a:stretch/>
          </p:blipFill>
          <p:spPr>
            <a:xfrm>
              <a:off x="50068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04" name="" descr=""/>
            <p:cNvPicPr/>
            <p:nvPr/>
          </p:nvPicPr>
          <p:blipFill>
            <a:blip r:embed="rId4"/>
            <a:stretch/>
          </p:blipFill>
          <p:spPr>
            <a:xfrm>
              <a:off x="839304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05" name="" descr=""/>
            <p:cNvPicPr/>
            <p:nvPr/>
          </p:nvPicPr>
          <p:blipFill>
            <a:blip r:embed="rId5"/>
            <a:stretch/>
          </p:blipFill>
          <p:spPr>
            <a:xfrm>
              <a:off x="6700680" y="488880"/>
              <a:ext cx="1239840" cy="120816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06" name=""/>
            <p:cNvSpPr/>
            <p:nvPr/>
          </p:nvSpPr>
          <p:spPr>
            <a:xfrm>
              <a:off x="88520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8852040" y="2305080"/>
              <a:ext cx="11412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900108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916956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933624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9501120" y="2157480"/>
              <a:ext cx="114480" cy="114120"/>
            </a:xfrm>
            <a:prstGeom prst="ellipse">
              <a:avLst/>
            </a:prstGeom>
            <a:solidFill>
              <a:srgbClr val="ffb31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8686800" y="2157480"/>
              <a:ext cx="11448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965052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9501120" y="2298600"/>
              <a:ext cx="11448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9650520" y="2298600"/>
              <a:ext cx="114120" cy="11448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560" bIns="34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9817200" y="2157480"/>
              <a:ext cx="114120" cy="114120"/>
            </a:xfrm>
            <a:prstGeom prst="ellipse">
              <a:avLst/>
            </a:prstGeom>
            <a:solidFill>
              <a:srgbClr val="fe000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4200" bIns="34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17" name=""/>
          <p:cNvSpPr/>
          <p:nvPr/>
        </p:nvSpPr>
        <p:spPr>
          <a:xfrm>
            <a:off x="9936000" y="6475320"/>
            <a:ext cx="200160" cy="200160"/>
          </a:xfrm>
          <a:prstGeom prst="ellipse">
            <a:avLst/>
          </a:prstGeom>
          <a:solidFill>
            <a:srgbClr val="fe000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7DE6E26-4E1C-4456-A9FF-9F8C6480DEA3}" type="slidenum"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1030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2000-09-29T14:39:52Z</dcterms:created>
  <dc:creator>Simon Shih</dc:creator>
  <dc:description/>
  <dc:language>en-US</dc:language>
  <cp:lastModifiedBy>mmcvick</cp:lastModifiedBy>
  <cp:lastPrinted>2001-11-15T13:54:26Z</cp:lastPrinted>
  <dcterms:modified xsi:type="dcterms:W3CDTF">2001-11-15T16:19:05Z</dcterms:modified>
  <cp:revision>118</cp:revision>
  <dc:subject/>
  <dc:title>No Slide Title</dc:title>
</cp:coreProperties>
</file>