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wmf" ContentType="image/x-wmf"/>
  <Override PartName="/ppt/media/image4.wmf" ContentType="image/x-wmf"/>
  <Override PartName="/ppt/media/image5.wmf" ContentType="image/x-wmf"/>
  <Override PartName="/ppt/media/image6.wmf" ContentType="image/x-wmf"/>
  <Override PartName="/ppt/media/image10.wmf" ContentType="image/x-wmf"/>
  <Override PartName="/ppt/media/image7.wmf" ContentType="image/x-wmf"/>
  <Override PartName="/ppt/media/image11.wmf" ContentType="image/x-wmf"/>
  <Override PartName="/ppt/media/image8.wmf" ContentType="image/x-wmf"/>
  <Override PartName="/ppt/media/image12.wmf" ContentType="image/x-wmf"/>
  <Override PartName="/ppt/media/image9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1.xlsx" ContentType="application/vnd.openxmlformats-officedocument.spreadsheetml.sheet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288588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WC-Elogo-N" descr=""/>
          <p:cNvPicPr/>
          <p:nvPr/>
        </p:nvPicPr>
        <p:blipFill>
          <a:blip r:embed="rId2"/>
          <a:stretch/>
        </p:blipFill>
        <p:spPr>
          <a:xfrm>
            <a:off x="9425160" y="6067440"/>
            <a:ext cx="703080" cy="70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5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5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0.wmf"/><Relationship Id="rId3" Type="http://schemas.openxmlformats.org/officeDocument/2006/relationships/image" Target="../media/image11.wmf"/><Relationship Id="rId4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1859040" y="-4680"/>
            <a:ext cx="6359400" cy="65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Chamber of Commerce Energy Summit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Steven Kean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Executive Vice President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Corporation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March 19, 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" name=""/>
          <p:cNvGrpSpPr/>
          <p:nvPr/>
        </p:nvGrpSpPr>
        <p:grpSpPr>
          <a:xfrm>
            <a:off x="4462560" y="4465800"/>
            <a:ext cx="1406880" cy="1355400"/>
            <a:chOff x="4462560" y="4465800"/>
            <a:chExt cx="1406880" cy="1355400"/>
          </a:xfrm>
        </p:grpSpPr>
        <p:pic>
          <p:nvPicPr>
            <p:cNvPr id="6" name="WC-Elogo-N" descr=""/>
            <p:cNvPicPr/>
            <p:nvPr/>
          </p:nvPicPr>
          <p:blipFill>
            <a:blip r:embed="rId1"/>
            <a:stretch/>
          </p:blipFill>
          <p:spPr>
            <a:xfrm>
              <a:off x="4462560" y="4465800"/>
              <a:ext cx="1390320" cy="1355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" name=""/>
            <p:cNvSpPr/>
            <p:nvPr/>
          </p:nvSpPr>
          <p:spPr>
            <a:xfrm>
              <a:off x="5737320" y="531612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8" name="Enron%20Building%20Daylight%20wf%20" descr=""/>
          <p:cNvPicPr/>
          <p:nvPr/>
        </p:nvPicPr>
        <p:blipFill>
          <a:blip r:embed="rId2"/>
          <a:srcRect l="7301" t="0" r="0" b="0"/>
          <a:stretch/>
        </p:blipFill>
        <p:spPr>
          <a:xfrm>
            <a:off x="352440" y="550800"/>
            <a:ext cx="1706400" cy="280692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pic>
        <p:nvPicPr>
          <p:cNvPr id="9" name="" descr=""/>
          <p:cNvPicPr/>
          <p:nvPr/>
        </p:nvPicPr>
        <p:blipFill>
          <a:blip r:embed="rId3"/>
          <a:stretch/>
        </p:blipFill>
        <p:spPr>
          <a:xfrm>
            <a:off x="8040600" y="550800"/>
            <a:ext cx="1712880" cy="281160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sp>
        <p:nvSpPr>
          <p:cNvPr id="10" name=""/>
          <p:cNvSpPr/>
          <p:nvPr/>
        </p:nvSpPr>
        <p:spPr>
          <a:xfrm>
            <a:off x="1566720" y="3541680"/>
            <a:ext cx="7204320" cy="191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Impact of Open Markets and Competitive Prices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 Electricity Supply and Demand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"/>
          <p:cNvSpPr/>
          <p:nvPr/>
        </p:nvSpPr>
        <p:spPr>
          <a:xfrm>
            <a:off x="3421800" y="272880"/>
            <a:ext cx="36738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Aims and Objectives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" name=""/>
          <p:cNvSpPr/>
          <p:nvPr/>
        </p:nvSpPr>
        <p:spPr>
          <a:xfrm>
            <a:off x="923760" y="1752480"/>
            <a:ext cx="8477280" cy="39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624"/>
              </a:spcBef>
              <a:buClr>
                <a:srgbClr val="ffb310"/>
              </a:buClr>
              <a:buSzPct val="150000"/>
              <a:buFont typeface="Frutiger"/>
              <a:buChar char="•"/>
              <a:tabLst>
                <a:tab algn="l" pos="3445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 Effective price signals for supply and infrastructure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624"/>
              </a:spcBef>
              <a:buClr>
                <a:srgbClr val="ffb310"/>
              </a:buClr>
              <a:buSzPct val="150000"/>
              <a:buFont typeface="Frutiger"/>
              <a:buChar char="•"/>
              <a:tabLst>
                <a:tab algn="l" pos="3445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624"/>
              </a:spcBef>
              <a:buClr>
                <a:srgbClr val="ffb310"/>
              </a:buClr>
              <a:buSzPct val="150000"/>
              <a:buFont typeface="Frutiger"/>
              <a:buChar char="•"/>
              <a:tabLst>
                <a:tab algn="l" pos="3445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 Use of financial markets and energy outsourcing to </a:t>
            </a: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	</a:t>
            </a: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	</a:t>
            </a: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 control uncertainty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624"/>
              </a:spcBef>
              <a:buClr>
                <a:srgbClr val="ffb310"/>
              </a:buClr>
              <a:buSzPct val="150000"/>
              <a:buFont typeface="Frutiger"/>
              <a:buChar char="•"/>
              <a:tabLst>
                <a:tab algn="l" pos="3445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624"/>
              </a:spcBef>
              <a:buClr>
                <a:srgbClr val="ffb310"/>
              </a:buClr>
              <a:buSzPct val="150000"/>
              <a:buFont typeface="Frutiger"/>
              <a:buChar char="•"/>
              <a:tabLst>
                <a:tab algn="l" pos="3445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 Better coordination and support within electric power </a:t>
            </a: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	</a:t>
            </a: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 industry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1389960" y="-282600"/>
            <a:ext cx="7675200" cy="251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Impact of Open Markets and Competitive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Prices on Electricity Supply and Demand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"/>
          <p:cNvSpPr/>
          <p:nvPr/>
        </p:nvSpPr>
        <p:spPr>
          <a:xfrm>
            <a:off x="833040" y="1456200"/>
            <a:ext cx="8935200" cy="431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50000"/>
              </a:lnSpc>
              <a:spcBef>
                <a:spcPts val="275"/>
              </a:spcBef>
              <a:tabLst>
                <a:tab algn="l" pos="0"/>
                <a:tab algn="l" pos="171360"/>
                <a:tab algn="l" pos="182520"/>
                <a:tab algn="l" pos="365040"/>
                <a:tab algn="l" pos="547560"/>
                <a:tab algn="l" pos="730080"/>
                <a:tab algn="l" pos="912960"/>
                <a:tab algn="l" pos="1095480"/>
                <a:tab algn="l" pos="1278000"/>
                <a:tab algn="l" pos="1460520"/>
                <a:tab algn="l" pos="1643040"/>
                <a:tab algn="l" pos="1825560"/>
                <a:tab algn="l" pos="2008080"/>
                <a:tab algn="l" pos="2190600"/>
                <a:tab algn="l" pos="2373480"/>
                <a:tab algn="l" pos="2556000"/>
                <a:tab algn="l" pos="2738520"/>
                <a:tab algn="l" pos="2921040"/>
                <a:tab algn="l" pos="3103560"/>
                <a:tab algn="l" pos="3286080"/>
                <a:tab algn="l" pos="3468600"/>
                <a:tab algn="l" pos="365112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Supply Impacts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50000"/>
              </a:lnSpc>
              <a:spcBef>
                <a:spcPts val="249"/>
              </a:spcBef>
              <a:buClr>
                <a:srgbClr val="ffb310"/>
              </a:buClr>
              <a:buSzPct val="150000"/>
              <a:buFont typeface="Arial"/>
              <a:buChar char="•"/>
              <a:tabLst>
                <a:tab algn="l" pos="171360"/>
                <a:tab algn="l" pos="547560"/>
                <a:tab algn="l" pos="730080"/>
                <a:tab algn="l" pos="912960"/>
                <a:tab algn="l" pos="1095480"/>
                <a:tab algn="l" pos="1278000"/>
                <a:tab algn="l" pos="1460520"/>
                <a:tab algn="l" pos="1643040"/>
                <a:tab algn="l" pos="1825560"/>
                <a:tab algn="l" pos="2008080"/>
                <a:tab algn="l" pos="2190600"/>
                <a:tab algn="l" pos="2373480"/>
                <a:tab algn="l" pos="2556000"/>
                <a:tab algn="l" pos="2738520"/>
                <a:tab algn="l" pos="2921040"/>
                <a:tab algn="l" pos="3103560"/>
                <a:tab algn="l" pos="3286080"/>
                <a:tab algn="l" pos="3468600"/>
                <a:tab algn="l" pos="3651120"/>
                <a:tab algn="l" pos="3833640"/>
                <a:tab algn="l" pos="40165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U.S. gas supply increases and decreases with wellhead prices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249"/>
              </a:spcBef>
              <a:buClr>
                <a:srgbClr val="ffb310"/>
              </a:buClr>
              <a:buSzPct val="150000"/>
              <a:buFont typeface="Arial"/>
              <a:buChar char="•"/>
              <a:tabLst>
                <a:tab algn="l" pos="171360"/>
                <a:tab algn="l" pos="547560"/>
                <a:tab algn="l" pos="730080"/>
                <a:tab algn="l" pos="912960"/>
                <a:tab algn="l" pos="1095480"/>
                <a:tab algn="l" pos="1278000"/>
                <a:tab algn="l" pos="1460520"/>
                <a:tab algn="l" pos="1643040"/>
                <a:tab algn="l" pos="1825560"/>
                <a:tab algn="l" pos="2008080"/>
                <a:tab algn="l" pos="2190600"/>
                <a:tab algn="l" pos="2373480"/>
                <a:tab algn="l" pos="2556000"/>
                <a:tab algn="l" pos="2738520"/>
                <a:tab algn="l" pos="2921040"/>
                <a:tab algn="l" pos="3103560"/>
                <a:tab algn="l" pos="3286080"/>
                <a:tab algn="l" pos="3468600"/>
                <a:tab algn="l" pos="3651120"/>
                <a:tab algn="l" pos="3833640"/>
                <a:tab algn="l" pos="40165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Regional U.S. generation volumes are often independent of power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171360"/>
                <a:tab algn="l" pos="182520"/>
                <a:tab algn="l" pos="365040"/>
                <a:tab algn="l" pos="547560"/>
                <a:tab algn="l" pos="730080"/>
                <a:tab algn="l" pos="912960"/>
                <a:tab algn="l" pos="1095480"/>
                <a:tab algn="l" pos="1278000"/>
                <a:tab algn="l" pos="1460520"/>
                <a:tab algn="l" pos="1643040"/>
                <a:tab algn="l" pos="1825560"/>
                <a:tab algn="l" pos="2008080"/>
                <a:tab algn="l" pos="2190600"/>
                <a:tab algn="l" pos="2373480"/>
                <a:tab algn="l" pos="2556000"/>
                <a:tab algn="l" pos="2738520"/>
                <a:tab algn="l" pos="2921040"/>
                <a:tab algn="l" pos="3103560"/>
                <a:tab algn="l" pos="3286080"/>
                <a:tab algn="l" pos="3468600"/>
                <a:tab algn="l" pos="36511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trends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275"/>
              </a:spcBef>
              <a:tabLst>
                <a:tab algn="l" pos="0"/>
                <a:tab algn="l" pos="171360"/>
                <a:tab algn="l" pos="182520"/>
                <a:tab algn="l" pos="365040"/>
                <a:tab algn="l" pos="547560"/>
                <a:tab algn="l" pos="730080"/>
                <a:tab algn="l" pos="912960"/>
                <a:tab algn="l" pos="1095480"/>
                <a:tab algn="l" pos="1278000"/>
                <a:tab algn="l" pos="1460520"/>
                <a:tab algn="l" pos="1643040"/>
                <a:tab algn="l" pos="1825560"/>
                <a:tab algn="l" pos="2008080"/>
                <a:tab algn="l" pos="2190600"/>
                <a:tab algn="l" pos="2373480"/>
                <a:tab algn="l" pos="2556000"/>
                <a:tab algn="l" pos="2738520"/>
                <a:tab algn="l" pos="2921040"/>
                <a:tab algn="l" pos="3103560"/>
                <a:tab algn="l" pos="3286080"/>
                <a:tab algn="l" pos="3468600"/>
                <a:tab algn="l" pos="365112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Demand Impacts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249"/>
              </a:spcBef>
              <a:buClr>
                <a:srgbClr val="ffb310"/>
              </a:buClr>
              <a:buSzPct val="150000"/>
              <a:buFont typeface="Arial"/>
              <a:buChar char="•"/>
              <a:tabLst>
                <a:tab algn="l" pos="171360"/>
                <a:tab algn="l" pos="547560"/>
                <a:tab algn="l" pos="730080"/>
                <a:tab algn="l" pos="912960"/>
                <a:tab algn="l" pos="1095480"/>
                <a:tab algn="l" pos="1278000"/>
                <a:tab algn="l" pos="1460520"/>
                <a:tab algn="l" pos="1643040"/>
                <a:tab algn="l" pos="1825560"/>
                <a:tab algn="l" pos="2008080"/>
                <a:tab algn="l" pos="2190600"/>
                <a:tab algn="l" pos="2373480"/>
                <a:tab algn="l" pos="2556000"/>
                <a:tab algn="l" pos="2738520"/>
                <a:tab algn="l" pos="2921040"/>
                <a:tab algn="l" pos="3103560"/>
                <a:tab algn="l" pos="3286080"/>
                <a:tab algn="l" pos="3468600"/>
                <a:tab algn="l" pos="3651120"/>
                <a:tab algn="l" pos="3833640"/>
                <a:tab algn="l" pos="40165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Total energy outsourcing increases choice of  prices, products, and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249"/>
              </a:spcBef>
              <a:tabLst>
                <a:tab algn="l" pos="0"/>
                <a:tab algn="l" pos="171360"/>
                <a:tab algn="l" pos="182520"/>
                <a:tab algn="l" pos="365040"/>
                <a:tab algn="l" pos="547560"/>
                <a:tab algn="l" pos="730080"/>
                <a:tab algn="l" pos="912960"/>
                <a:tab algn="l" pos="1095480"/>
                <a:tab algn="l" pos="1278000"/>
                <a:tab algn="l" pos="1460520"/>
                <a:tab algn="l" pos="1643040"/>
                <a:tab algn="l" pos="1825560"/>
                <a:tab algn="l" pos="2008080"/>
                <a:tab algn="l" pos="2190600"/>
                <a:tab algn="l" pos="2373480"/>
                <a:tab algn="l" pos="2556000"/>
                <a:tab algn="l" pos="2738520"/>
                <a:tab algn="l" pos="2921040"/>
                <a:tab algn="l" pos="3103560"/>
                <a:tab algn="l" pos="3286080"/>
                <a:tab algn="l" pos="3468600"/>
                <a:tab algn="l" pos="36511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50000"/>
              </a:lnSpc>
              <a:spcBef>
                <a:spcPts val="249"/>
              </a:spcBef>
              <a:buClr>
                <a:srgbClr val="ffb310"/>
              </a:buClr>
              <a:buSzPct val="150000"/>
              <a:buFont typeface="Arial"/>
              <a:buChar char="•"/>
              <a:tabLst>
                <a:tab algn="l" pos="171360"/>
                <a:tab algn="l" pos="547560"/>
                <a:tab algn="l" pos="730080"/>
                <a:tab algn="l" pos="912960"/>
                <a:tab algn="l" pos="1095480"/>
                <a:tab algn="l" pos="1278000"/>
                <a:tab algn="l" pos="1460520"/>
                <a:tab algn="l" pos="1643040"/>
                <a:tab algn="l" pos="1825560"/>
                <a:tab algn="l" pos="2008080"/>
                <a:tab algn="l" pos="2190600"/>
                <a:tab algn="l" pos="2373480"/>
                <a:tab algn="l" pos="2556000"/>
                <a:tab algn="l" pos="2738520"/>
                <a:tab algn="l" pos="2921040"/>
                <a:tab algn="l" pos="3103560"/>
                <a:tab algn="l" pos="3286080"/>
                <a:tab algn="l" pos="3468600"/>
                <a:tab algn="l" pos="3651120"/>
                <a:tab algn="l" pos="3833640"/>
                <a:tab algn="l" pos="40165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Power price volatility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50000"/>
              </a:lnSpc>
              <a:spcBef>
                <a:spcPts val="249"/>
              </a:spcBef>
              <a:buClr>
                <a:srgbClr val="ffb310"/>
              </a:buClr>
              <a:buSzPct val="150000"/>
              <a:buFont typeface="Arial"/>
              <a:buChar char="•"/>
              <a:tabLst>
                <a:tab algn="l" pos="171360"/>
                <a:tab algn="l" pos="547560"/>
                <a:tab algn="l" pos="730080"/>
                <a:tab algn="l" pos="912960"/>
                <a:tab algn="l" pos="1095480"/>
                <a:tab algn="l" pos="1278000"/>
                <a:tab algn="l" pos="1460520"/>
                <a:tab algn="l" pos="1643040"/>
                <a:tab algn="l" pos="1825560"/>
                <a:tab algn="l" pos="2008080"/>
                <a:tab algn="l" pos="2190600"/>
                <a:tab algn="l" pos="2373480"/>
                <a:tab algn="l" pos="2556000"/>
                <a:tab algn="l" pos="2738520"/>
                <a:tab algn="l" pos="2921040"/>
                <a:tab algn="l" pos="3103560"/>
                <a:tab algn="l" pos="3286080"/>
                <a:tab algn="l" pos="3468600"/>
                <a:tab algn="l" pos="3651120"/>
                <a:tab algn="l" pos="3833640"/>
                <a:tab algn="l" pos="40165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Hedging price risk with price floors and price caps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249"/>
              </a:spcBef>
              <a:buClr>
                <a:srgbClr val="ffb310"/>
              </a:buClr>
              <a:buSzPct val="150000"/>
              <a:buFont typeface="Arial"/>
              <a:buChar char="•"/>
              <a:tabLst>
                <a:tab algn="l" pos="171360"/>
                <a:tab algn="l" pos="182520"/>
                <a:tab algn="l" pos="365040"/>
                <a:tab algn="l" pos="547560"/>
                <a:tab algn="l" pos="730080"/>
                <a:tab algn="l" pos="912960"/>
                <a:tab algn="l" pos="1095480"/>
                <a:tab algn="l" pos="1278000"/>
                <a:tab algn="l" pos="1460520"/>
                <a:tab algn="l" pos="1643040"/>
                <a:tab algn="l" pos="1825560"/>
                <a:tab algn="l" pos="2008080"/>
                <a:tab algn="l" pos="2190600"/>
                <a:tab algn="l" pos="2373480"/>
                <a:tab algn="l" pos="2556000"/>
                <a:tab algn="l" pos="2738520"/>
                <a:tab algn="l" pos="2921040"/>
                <a:tab algn="l" pos="3103560"/>
                <a:tab algn="l" pos="3286080"/>
                <a:tab algn="l" pos="3468600"/>
                <a:tab algn="l" pos="365112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2773800" y="117360"/>
            <a:ext cx="4860000" cy="13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Price Responsiveness of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U.S. Natural Gas Supplies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(in TCF)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"/>
          <p:cNvSpPr/>
          <p:nvPr/>
        </p:nvSpPr>
        <p:spPr>
          <a:xfrm>
            <a:off x="200160" y="6308640"/>
            <a:ext cx="8469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DOE Monthly Energy Review, Feb. 2001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5" name=""/>
          <p:cNvGraphicFramePr/>
          <p:nvPr/>
        </p:nvGraphicFramePr>
        <p:xfrm>
          <a:off x="1751040" y="2182680"/>
          <a:ext cx="7129440" cy="3598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751040" y="2182680"/>
                    <a:ext cx="7129440" cy="3598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" name=""/>
          <p:cNvSpPr/>
          <p:nvPr/>
        </p:nvSpPr>
        <p:spPr>
          <a:xfrm>
            <a:off x="2334960" y="55180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6483240" y="55180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"/>
          <p:cNvSpPr/>
          <p:nvPr/>
        </p:nvSpPr>
        <p:spPr>
          <a:xfrm>
            <a:off x="3408120" y="55180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"/>
          <p:cNvSpPr/>
          <p:nvPr/>
        </p:nvSpPr>
        <p:spPr>
          <a:xfrm>
            <a:off x="4448160" y="55180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"/>
          <p:cNvSpPr/>
          <p:nvPr/>
        </p:nvSpPr>
        <p:spPr>
          <a:xfrm>
            <a:off x="5456160" y="55180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"/>
          <p:cNvSpPr/>
          <p:nvPr/>
        </p:nvSpPr>
        <p:spPr>
          <a:xfrm>
            <a:off x="7611840" y="551808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"/>
          <p:cNvSpPr/>
          <p:nvPr/>
        </p:nvSpPr>
        <p:spPr>
          <a:xfrm>
            <a:off x="2478600" y="242568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21.6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"/>
          <p:cNvSpPr/>
          <p:nvPr/>
        </p:nvSpPr>
        <p:spPr>
          <a:xfrm>
            <a:off x="6679080" y="241452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21.7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"/>
          <p:cNvSpPr/>
          <p:nvPr/>
        </p:nvSpPr>
        <p:spPr>
          <a:xfrm>
            <a:off x="3548520" y="241452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21.9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"/>
          <p:cNvSpPr/>
          <p:nvPr/>
        </p:nvSpPr>
        <p:spPr>
          <a:xfrm>
            <a:off x="4541760" y="2417760"/>
            <a:ext cx="650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21.9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"/>
          <p:cNvSpPr/>
          <p:nvPr/>
        </p:nvSpPr>
        <p:spPr>
          <a:xfrm>
            <a:off x="5631120" y="246852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21.3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"/>
          <p:cNvSpPr/>
          <p:nvPr/>
        </p:nvSpPr>
        <p:spPr>
          <a:xfrm>
            <a:off x="7733160" y="229536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22.7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2277000" y="447048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$1.55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3318480" y="432288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$2.17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4372560" y="409896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$2.32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5402880" y="428472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$1.94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>
            <a:off x="6472800" y="426420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$2.17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>
            <a:off x="7503120" y="330372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$3.60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"/>
          <p:cNvSpPr/>
          <p:nvPr/>
        </p:nvSpPr>
        <p:spPr>
          <a:xfrm flipV="1">
            <a:off x="2892600" y="4490640"/>
            <a:ext cx="502920" cy="954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"/>
          <p:cNvSpPr/>
          <p:nvPr/>
        </p:nvSpPr>
        <p:spPr>
          <a:xfrm flipV="1">
            <a:off x="3957480" y="4311720"/>
            <a:ext cx="503280" cy="950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4940280" y="4237200"/>
            <a:ext cx="552600" cy="1616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"/>
          <p:cNvSpPr/>
          <p:nvPr/>
        </p:nvSpPr>
        <p:spPr>
          <a:xfrm flipV="1">
            <a:off x="6039000" y="4383000"/>
            <a:ext cx="511200" cy="46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"/>
          <p:cNvSpPr/>
          <p:nvPr/>
        </p:nvSpPr>
        <p:spPr>
          <a:xfrm flipV="1">
            <a:off x="7196040" y="3497040"/>
            <a:ext cx="365400" cy="80316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"/>
          <p:cNvSpPr/>
          <p:nvPr/>
        </p:nvSpPr>
        <p:spPr>
          <a:xfrm>
            <a:off x="5746680" y="1751040"/>
            <a:ext cx="2909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$MCF Avg.                            Wellhead 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"/>
          <p:cNvSpPr/>
          <p:nvPr/>
        </p:nvSpPr>
        <p:spPr>
          <a:xfrm>
            <a:off x="1401840" y="5902200"/>
            <a:ext cx="7512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 gas prices rise and fall, supply increases and decreases accordingly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703800" y="117360"/>
            <a:ext cx="9031320" cy="122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Fuel Switching in U.S. Gas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Jan, 2001 Prices Cut Demand 4.4 BCFD Compared to January 2000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(in TCF)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200160" y="6308640"/>
            <a:ext cx="8469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Cambridge Energy Research Associates, February 2001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4" name=""/>
          <p:cNvGraphicFramePr/>
          <p:nvPr/>
        </p:nvGraphicFramePr>
        <p:xfrm>
          <a:off x="527040" y="3108240"/>
          <a:ext cx="3357720" cy="2766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7040" y="3108240"/>
                    <a:ext cx="3357720" cy="276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6" name=""/>
          <p:cNvSpPr/>
          <p:nvPr/>
        </p:nvSpPr>
        <p:spPr>
          <a:xfrm>
            <a:off x="1082880" y="571032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1/00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2502360" y="570240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1/01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>
            <a:off x="1262520" y="459108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$2.12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2705400" y="309240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$8.06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 flipV="1">
            <a:off x="2158920" y="3422160"/>
            <a:ext cx="0" cy="156060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965160" y="5958000"/>
            <a:ext cx="15699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2" name=""/>
          <p:cNvGraphicFramePr/>
          <p:nvPr/>
        </p:nvGraphicFramePr>
        <p:xfrm>
          <a:off x="4133880" y="938160"/>
          <a:ext cx="2725560" cy="5027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133880" y="938160"/>
                    <a:ext cx="2725560" cy="502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4" name=""/>
          <p:cNvSpPr/>
          <p:nvPr/>
        </p:nvSpPr>
        <p:spPr>
          <a:xfrm flipV="1">
            <a:off x="4741920" y="2755440"/>
            <a:ext cx="1377720" cy="1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4732200" y="3195720"/>
            <a:ext cx="1424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>
            <a:off x="4722840" y="3643200"/>
            <a:ext cx="14238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4732200" y="4186080"/>
            <a:ext cx="1424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4722840" y="4643280"/>
            <a:ext cx="14238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4732200" y="5052960"/>
            <a:ext cx="1424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>
            <a:off x="4454640" y="5730840"/>
            <a:ext cx="1746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Total: 4.4  BCFD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>
            <a:off x="5024880" y="221472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5005800" y="284328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"/>
          <p:cNvSpPr/>
          <p:nvPr/>
        </p:nvSpPr>
        <p:spPr>
          <a:xfrm>
            <a:off x="5010480" y="327672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5015160" y="423396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5015160" y="466236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5005800" y="513864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5015160" y="3747960"/>
            <a:ext cx="46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6332400" y="2266920"/>
            <a:ext cx="16768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Refinery fuel cuts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6297840" y="2867040"/>
            <a:ext cx="2222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Petchem feedstock cuts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6314040" y="3351240"/>
            <a:ext cx="2915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boilers switch to resid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6318720" y="3751200"/>
            <a:ext cx="32126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boilers switch to distillate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6340680" y="4656240"/>
            <a:ext cx="2885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plants switch to distillate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6337080" y="5189400"/>
            <a:ext cx="29548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plants switch to resid fuel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6271920" y="4156200"/>
            <a:ext cx="2489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process use cuts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519120" y="5938920"/>
            <a:ext cx="1663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Avg. Gas Wellhead Price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2090880" y="5938920"/>
            <a:ext cx="1663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Avg. Gas Wellhead Price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1773360" y="957240"/>
            <a:ext cx="7823160" cy="5148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" name=""/>
          <p:cNvSpPr/>
          <p:nvPr/>
        </p:nvSpPr>
        <p:spPr>
          <a:xfrm>
            <a:off x="404640" y="460440"/>
            <a:ext cx="905040" cy="1089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735120" y="1314360"/>
            <a:ext cx="225360" cy="36216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433440" y="1228680"/>
            <a:ext cx="225360" cy="43992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243000" y="1017720"/>
            <a:ext cx="609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9.9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563400" y="1069920"/>
            <a:ext cx="6098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9.7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 flipV="1">
            <a:off x="996840" y="1211040"/>
            <a:ext cx="351000" cy="145800"/>
          </a:xfrm>
          <a:prstGeom prst="line">
            <a:avLst/>
          </a:prstGeom>
          <a:ln w="9360">
            <a:solidFill>
              <a:srgbClr val="095ba6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1214280" y="990720"/>
            <a:ext cx="924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Alaska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344520" y="3056040"/>
            <a:ext cx="1500120" cy="1911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560520" y="3508200"/>
            <a:ext cx="369720" cy="144648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1214280" y="3382920"/>
            <a:ext cx="387360" cy="157176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406440" y="3214800"/>
            <a:ext cx="689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164.0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1063800" y="3089160"/>
            <a:ext cx="6728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167.4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390600" y="4989600"/>
            <a:ext cx="671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1055520" y="4995720"/>
            <a:ext cx="673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425520" y="5276880"/>
            <a:ext cx="1427040" cy="36828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Total U.S.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6141960" y="4818240"/>
            <a:ext cx="903240" cy="1089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6386400" y="4954680"/>
            <a:ext cx="6098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26.9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6697800" y="5043600"/>
            <a:ext cx="609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26.0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7027920" y="5349960"/>
            <a:ext cx="1112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Offshore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312840" y="5692680"/>
            <a:ext cx="3054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U.S. DOE EIA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5691240" y="133200"/>
            <a:ext cx="903240" cy="1089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9" name=""/>
          <p:cNvGrpSpPr/>
          <p:nvPr/>
        </p:nvGrpSpPr>
        <p:grpSpPr>
          <a:xfrm>
            <a:off x="3056040" y="2617920"/>
            <a:ext cx="847440" cy="678960"/>
            <a:chOff x="3056040" y="2617920"/>
            <a:chExt cx="847440" cy="678960"/>
          </a:xfrm>
        </p:grpSpPr>
        <p:sp>
          <p:nvSpPr>
            <p:cNvPr id="100" name=""/>
            <p:cNvSpPr/>
            <p:nvPr/>
          </p:nvSpPr>
          <p:spPr>
            <a:xfrm>
              <a:off x="3517560" y="2983680"/>
              <a:ext cx="203760" cy="313200"/>
            </a:xfrm>
            <a:prstGeom prst="rect">
              <a:avLst/>
            </a:prstGeom>
            <a:solidFill>
              <a:srgbClr val="fe000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3244320" y="3089880"/>
              <a:ext cx="204120" cy="200880"/>
            </a:xfrm>
            <a:prstGeom prst="rect">
              <a:avLst/>
            </a:prstGeom>
            <a:solidFill>
              <a:srgbClr val="fe000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3056040" y="2879640"/>
              <a:ext cx="5511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"/>
                </a:rPr>
                <a:t>2.4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3352680" y="2784240"/>
              <a:ext cx="550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"/>
                </a:rPr>
                <a:t>3.2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3115800" y="2617920"/>
              <a:ext cx="6638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"/>
                </a:rPr>
                <a:t>UT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5" name=""/>
          <p:cNvSpPr/>
          <p:nvPr/>
        </p:nvSpPr>
        <p:spPr>
          <a:xfrm>
            <a:off x="4192560" y="2035080"/>
            <a:ext cx="511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14.2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4365720" y="2241720"/>
            <a:ext cx="171360" cy="51588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4130640" y="2265480"/>
            <a:ext cx="181080" cy="49212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3908520" y="2046240"/>
            <a:ext cx="511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13.8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3597120" y="1949400"/>
            <a:ext cx="619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WY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7462800" y="2943360"/>
            <a:ext cx="206280" cy="74268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7209000" y="3013200"/>
            <a:ext cx="199800" cy="67284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7032600" y="2798640"/>
            <a:ext cx="5126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16.9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7318440" y="2741760"/>
            <a:ext cx="511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18.0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6500880" y="2517840"/>
            <a:ext cx="2035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App. +All others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5316480" y="4286160"/>
            <a:ext cx="243000" cy="85428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5040360" y="4321080"/>
            <a:ext cx="225360" cy="81144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5297400" y="3471840"/>
            <a:ext cx="513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13.6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5553000" y="3559320"/>
            <a:ext cx="511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12.5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4443480" y="4467240"/>
            <a:ext cx="619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TX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5745240" y="5965920"/>
            <a:ext cx="145800" cy="22392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5538960" y="5977080"/>
            <a:ext cx="153720" cy="21564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5999040" y="4176720"/>
            <a:ext cx="513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9.1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6229440" y="4157640"/>
            <a:ext cx="511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9.2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7013520" y="4303800"/>
            <a:ext cx="193680" cy="31248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7261200" y="4417920"/>
            <a:ext cx="201600" cy="20160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6824520" y="4100400"/>
            <a:ext cx="551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4.6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7015320" y="4206960"/>
            <a:ext cx="695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4.3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6878520" y="3919680"/>
            <a:ext cx="665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ALA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4254480" y="3017880"/>
            <a:ext cx="204840" cy="40788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3981600" y="3114720"/>
            <a:ext cx="204480" cy="30492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3809880" y="2901960"/>
            <a:ext cx="5526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7.9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4089240" y="2822400"/>
            <a:ext cx="5526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9.0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3828960" y="2730600"/>
            <a:ext cx="666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CO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5335560" y="3255840"/>
            <a:ext cx="204840" cy="25416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5062680" y="3197160"/>
            <a:ext cx="203040" cy="30636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4878360" y="2975040"/>
            <a:ext cx="5508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6.4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5170320" y="3041640"/>
            <a:ext cx="551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5.7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5408640" y="3254400"/>
            <a:ext cx="665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KS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5448240" y="3660840"/>
            <a:ext cx="204840" cy="48564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5713560" y="3749760"/>
            <a:ext cx="204480" cy="40932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4991040" y="3689280"/>
            <a:ext cx="666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OK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4875120" y="4121280"/>
            <a:ext cx="513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37.6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5195880" y="4098960"/>
            <a:ext cx="511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40.2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4251240" y="3787920"/>
            <a:ext cx="204840" cy="63972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3978360" y="3859200"/>
            <a:ext cx="204840" cy="53676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3790800" y="3673440"/>
            <a:ext cx="551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14.9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4078440" y="3600360"/>
            <a:ext cx="5508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"/>
              </a:rPr>
              <a:t>15.4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3746520" y="3278160"/>
            <a:ext cx="665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NM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4672080" y="5630760"/>
            <a:ext cx="2036520" cy="614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6869160" y="5243400"/>
            <a:ext cx="225360" cy="89856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6567480" y="5216400"/>
            <a:ext cx="225360" cy="932040"/>
          </a:xfrm>
          <a:prstGeom prst="rect">
            <a:avLst/>
          </a:prstGeom>
          <a:solidFill>
            <a:srgbClr val="f39afa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6170760" y="4370400"/>
            <a:ext cx="172800" cy="42084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6384960" y="4348080"/>
            <a:ext cx="173160" cy="43812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6084720" y="4749840"/>
            <a:ext cx="619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"/>
              </a:rPr>
              <a:t>LA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5" name=""/>
          <p:cNvGrpSpPr/>
          <p:nvPr/>
        </p:nvGrpSpPr>
        <p:grpSpPr>
          <a:xfrm>
            <a:off x="2457360" y="6219720"/>
            <a:ext cx="6573960" cy="368280"/>
            <a:chOff x="2457360" y="6219720"/>
            <a:chExt cx="6573960" cy="368280"/>
          </a:xfrm>
        </p:grpSpPr>
        <p:sp>
          <p:nvSpPr>
            <p:cNvPr id="156" name=""/>
            <p:cNvSpPr/>
            <p:nvPr/>
          </p:nvSpPr>
          <p:spPr>
            <a:xfrm>
              <a:off x="2457360" y="6242040"/>
              <a:ext cx="6573960" cy="339840"/>
            </a:xfrm>
            <a:prstGeom prst="rect">
              <a:avLst/>
            </a:prstGeom>
            <a:solidFill>
              <a:srgbClr val="ffb31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2463840" y="6219720"/>
              <a:ext cx="65055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"/>
                </a:rPr>
                <a:t>U.S. proved natural gas reserves increased 2% in 2000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58" name=""/>
          <p:cNvSpPr/>
          <p:nvPr/>
        </p:nvSpPr>
        <p:spPr>
          <a:xfrm>
            <a:off x="1350720" y="220680"/>
            <a:ext cx="7740720" cy="83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1999-2000 U.S. Proved Natural Gas Reserves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(TCF)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 flipH="1">
            <a:off x="7220880" y="5168880"/>
            <a:ext cx="398520" cy="263520"/>
          </a:xfrm>
          <a:custGeom>
            <a:avLst/>
            <a:gdLst>
              <a:gd name="textAreaLeft" fmla="*/ -360 w 398520"/>
              <a:gd name="textAreaRight" fmla="*/ 398520 w 398520"/>
              <a:gd name="textAreaTop" fmla="*/ 0 h 263520"/>
              <a:gd name="textAreaBottom" fmla="*/ 263880 h 263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21600"/>
                </a:moveTo>
                <a:lnTo>
                  <a:pt x="0" y="12160"/>
                </a:lnTo>
                <a:arcTo wR="12427" hR="9260" stAng="10800000" swAng="5400000"/>
                <a:lnTo>
                  <a:pt x="15100" y="2900"/>
                </a:lnTo>
                <a:lnTo>
                  <a:pt x="15100" y="0"/>
                </a:lnTo>
                <a:lnTo>
                  <a:pt x="21600" y="6079"/>
                </a:lnTo>
                <a:lnTo>
                  <a:pt x="15100" y="12158"/>
                </a:lnTo>
                <a:lnTo>
                  <a:pt x="15100" y="9258"/>
                </a:lnTo>
                <a:lnTo>
                  <a:pt x="12427" y="9258"/>
                </a:lnTo>
                <a:arcTo wR="6069" hR="2902" stAng="16200000" swAng="-5400000"/>
                <a:lnTo>
                  <a:pt x="6358" y="2160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"/>
          <p:cNvGraphicFramePr/>
          <p:nvPr/>
        </p:nvGraphicFramePr>
        <p:xfrm>
          <a:off x="333360" y="830160"/>
          <a:ext cx="1531800" cy="5289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3360" y="830160"/>
                    <a:ext cx="1531800" cy="5289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2" name=""/>
          <p:cNvSpPr/>
          <p:nvPr/>
        </p:nvSpPr>
        <p:spPr>
          <a:xfrm>
            <a:off x="1545840" y="117360"/>
            <a:ext cx="737928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Percent U.S. Power Generation Volume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by Region vs Avg. Price Per KWH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200160" y="6308640"/>
            <a:ext cx="8469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EEI 1999 Statistical  Yearbook, pages 19 and 65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64" name=""/>
          <p:cNvGraphicFramePr/>
          <p:nvPr/>
        </p:nvGraphicFramePr>
        <p:xfrm>
          <a:off x="1751040" y="2344680"/>
          <a:ext cx="7129440" cy="35989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6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751040" y="2344680"/>
                    <a:ext cx="7129440" cy="3598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6" name=""/>
          <p:cNvSpPr/>
          <p:nvPr/>
        </p:nvSpPr>
        <p:spPr>
          <a:xfrm>
            <a:off x="2161800" y="5618160"/>
            <a:ext cx="9241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So.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Atlantic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5753880" y="5675400"/>
            <a:ext cx="87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Central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3175560" y="5665680"/>
            <a:ext cx="676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 NO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4043160" y="5683320"/>
            <a:ext cx="721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W.SO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4813200" y="5665680"/>
            <a:ext cx="9241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Mid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Atlantic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6774120" y="5673600"/>
            <a:ext cx="619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MTN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827640" y="1558800"/>
            <a:ext cx="69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5892120" y="3960720"/>
            <a:ext cx="75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10.2%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3233160" y="3197160"/>
            <a:ext cx="75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16.5%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4079880" y="3487680"/>
            <a:ext cx="835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14.2%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6773040" y="4087800"/>
            <a:ext cx="75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9.2%c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2256480" y="45068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6.44¢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3191760" y="436716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6.49¢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4044240" y="448776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5.93¢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4989600" y="334656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9.49¢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5883840" y="483408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5.27¢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7503120" y="387036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$3.60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 flipV="1">
            <a:off x="2892600" y="4473360"/>
            <a:ext cx="312480" cy="1126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3693960" y="4452840"/>
            <a:ext cx="430200" cy="1843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 flipV="1">
            <a:off x="4486320" y="3609720"/>
            <a:ext cx="673200" cy="9810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"/>
          <p:cNvSpPr/>
          <p:nvPr/>
        </p:nvSpPr>
        <p:spPr>
          <a:xfrm flipV="1">
            <a:off x="6083280" y="4629240"/>
            <a:ext cx="792360" cy="180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 flipV="1">
            <a:off x="6851520" y="3931920"/>
            <a:ext cx="1219320" cy="69516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7794000" y="4243320"/>
            <a:ext cx="64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8.1%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 flipH="1" flipV="1">
            <a:off x="5159520" y="3639600"/>
            <a:ext cx="931680" cy="1179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5046120" y="3941640"/>
            <a:ext cx="755280" cy="337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10.2%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6800040" y="493092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5.93¢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7862760" y="359892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7.26¢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7544880" y="5664240"/>
            <a:ext cx="834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Pacific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690120" y="5676840"/>
            <a:ext cx="60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716040" y="3274920"/>
            <a:ext cx="563400" cy="217440"/>
          </a:xfrm>
          <a:custGeom>
            <a:avLst/>
            <a:gdLst/>
            <a:ahLst/>
            <a:rect l="l" t="t" r="r" b="b"/>
            <a:pathLst>
              <a:path w="355" h="137">
                <a:moveTo>
                  <a:pt x="0" y="23"/>
                </a:moveTo>
                <a:cubicBezTo>
                  <a:pt x="43" y="48"/>
                  <a:pt x="21" y="32"/>
                  <a:pt x="63" y="74"/>
                </a:cubicBezTo>
                <a:cubicBezTo>
                  <a:pt x="73" y="84"/>
                  <a:pt x="92" y="103"/>
                  <a:pt x="92" y="103"/>
                </a:cubicBezTo>
                <a:cubicBezTo>
                  <a:pt x="113" y="80"/>
                  <a:pt x="111" y="41"/>
                  <a:pt x="120" y="11"/>
                </a:cubicBezTo>
                <a:cubicBezTo>
                  <a:pt x="148" y="38"/>
                  <a:pt x="162" y="71"/>
                  <a:pt x="183" y="103"/>
                </a:cubicBezTo>
                <a:cubicBezTo>
                  <a:pt x="200" y="79"/>
                  <a:pt x="215" y="54"/>
                  <a:pt x="235" y="34"/>
                </a:cubicBezTo>
                <a:cubicBezTo>
                  <a:pt x="237" y="28"/>
                  <a:pt x="234" y="16"/>
                  <a:pt x="240" y="17"/>
                </a:cubicBezTo>
                <a:cubicBezTo>
                  <a:pt x="249" y="19"/>
                  <a:pt x="253" y="32"/>
                  <a:pt x="258" y="40"/>
                </a:cubicBezTo>
                <a:cubicBezTo>
                  <a:pt x="271" y="61"/>
                  <a:pt x="271" y="81"/>
                  <a:pt x="280" y="103"/>
                </a:cubicBezTo>
                <a:cubicBezTo>
                  <a:pt x="283" y="109"/>
                  <a:pt x="289" y="114"/>
                  <a:pt x="292" y="120"/>
                </a:cubicBezTo>
                <a:cubicBezTo>
                  <a:pt x="295" y="125"/>
                  <a:pt x="296" y="131"/>
                  <a:pt x="298" y="137"/>
                </a:cubicBezTo>
                <a:cubicBezTo>
                  <a:pt x="304" y="108"/>
                  <a:pt x="307" y="83"/>
                  <a:pt x="320" y="57"/>
                </a:cubicBezTo>
                <a:cubicBezTo>
                  <a:pt x="326" y="44"/>
                  <a:pt x="355" y="10"/>
                  <a:pt x="355" y="0"/>
                </a:cubicBez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332640" y="3697200"/>
            <a:ext cx="1315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6.74¢ KWH avg.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2388600" y="2630520"/>
            <a:ext cx="75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21.4%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"/>
          <p:cNvSpPr/>
          <p:nvPr/>
        </p:nvSpPr>
        <p:spPr>
          <a:xfrm>
            <a:off x="3792600" y="1569960"/>
            <a:ext cx="5884920" cy="67788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3830760" y="1670040"/>
            <a:ext cx="5994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227160"/>
                <a:tab algn="l" pos="290520"/>
                <a:tab algn="l" pos="361800"/>
                <a:tab algn="l" pos="482760"/>
                <a:tab algn="l" pos="603360"/>
                <a:tab algn="l" pos="723960"/>
                <a:tab algn="l" pos="844560"/>
                <a:tab algn="l" pos="965160"/>
                <a:tab algn="l" pos="1085760"/>
                <a:tab algn="l" pos="1206360"/>
                <a:tab algn="l" pos="1327320"/>
                <a:tab algn="l" pos="1447920"/>
                <a:tab algn="l" pos="1568520"/>
                <a:tab algn="l" pos="1689120"/>
                <a:tab algn="l" pos="1809720"/>
                <a:tab algn="l" pos="1930320"/>
                <a:tab algn="l" pos="2050920"/>
                <a:tab algn="l" pos="2171880"/>
                <a:tab algn="l" pos="2292480"/>
                <a:tab algn="l" pos="2413080"/>
                <a:tab algn="l" pos="2533680"/>
                <a:tab algn="l" pos="26542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Regional generation volume is independent of price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competitiveness in several regions, esp. Pacific and Mid-Atlantic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"/>
          <p:cNvSpPr/>
          <p:nvPr/>
        </p:nvSpPr>
        <p:spPr>
          <a:xfrm>
            <a:off x="6986520" y="1990800"/>
            <a:ext cx="2008080" cy="113184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6986520" y="3565440"/>
            <a:ext cx="2008080" cy="113184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>
            <a:off x="6986520" y="5243400"/>
            <a:ext cx="2008080" cy="113184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>
            <a:off x="965160" y="2033640"/>
            <a:ext cx="1787400" cy="27468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965160" y="2365200"/>
            <a:ext cx="1787400" cy="27468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"/>
          <p:cNvSpPr/>
          <p:nvPr/>
        </p:nvSpPr>
        <p:spPr>
          <a:xfrm>
            <a:off x="965160" y="2697120"/>
            <a:ext cx="1787400" cy="27468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"/>
          <p:cNvSpPr/>
          <p:nvPr/>
        </p:nvSpPr>
        <p:spPr>
          <a:xfrm>
            <a:off x="965160" y="3048120"/>
            <a:ext cx="1787400" cy="27468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"/>
          <p:cNvSpPr/>
          <p:nvPr/>
        </p:nvSpPr>
        <p:spPr>
          <a:xfrm>
            <a:off x="965160" y="3370320"/>
            <a:ext cx="1787400" cy="27468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>
            <a:off x="965160" y="3710160"/>
            <a:ext cx="1787400" cy="27432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"/>
          <p:cNvSpPr/>
          <p:nvPr/>
        </p:nvSpPr>
        <p:spPr>
          <a:xfrm>
            <a:off x="965160" y="4044960"/>
            <a:ext cx="1787400" cy="27468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"/>
          <p:cNvSpPr/>
          <p:nvPr/>
        </p:nvSpPr>
        <p:spPr>
          <a:xfrm>
            <a:off x="965160" y="4384800"/>
            <a:ext cx="1787400" cy="27468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"/>
          <p:cNvSpPr/>
          <p:nvPr/>
        </p:nvSpPr>
        <p:spPr>
          <a:xfrm>
            <a:off x="965160" y="4726080"/>
            <a:ext cx="1787400" cy="27468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"/>
          <p:cNvSpPr/>
          <p:nvPr/>
        </p:nvSpPr>
        <p:spPr>
          <a:xfrm>
            <a:off x="965160" y="5075280"/>
            <a:ext cx="1787400" cy="27468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"/>
          <p:cNvSpPr/>
          <p:nvPr/>
        </p:nvSpPr>
        <p:spPr>
          <a:xfrm>
            <a:off x="965160" y="5416560"/>
            <a:ext cx="1787400" cy="27468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"/>
          <p:cNvSpPr/>
          <p:nvPr/>
        </p:nvSpPr>
        <p:spPr>
          <a:xfrm>
            <a:off x="965160" y="5748480"/>
            <a:ext cx="1787400" cy="27432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>
            <a:off x="965160" y="6089760"/>
            <a:ext cx="1787400" cy="27468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"/>
          <p:cNvSpPr/>
          <p:nvPr/>
        </p:nvSpPr>
        <p:spPr>
          <a:xfrm>
            <a:off x="1003320" y="1273320"/>
            <a:ext cx="170172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Traditional Suppliers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"/>
          <p:cNvSpPr/>
          <p:nvPr/>
        </p:nvSpPr>
        <p:spPr>
          <a:xfrm>
            <a:off x="4260960" y="5240160"/>
            <a:ext cx="1218960" cy="1109880"/>
          </a:xfrm>
          <a:custGeom>
            <a:avLst/>
            <a:gdLst/>
            <a:ahLst/>
            <a:rect l="l" t="t" r="r" b="b"/>
            <a:pathLst>
              <a:path w="600" h="654">
                <a:moveTo>
                  <a:pt x="0" y="62"/>
                </a:moveTo>
                <a:lnTo>
                  <a:pt x="0" y="654"/>
                </a:lnTo>
                <a:lnTo>
                  <a:pt x="600" y="654"/>
                </a:lnTo>
                <a:lnTo>
                  <a:pt x="600" y="0"/>
                </a:lnTo>
                <a:lnTo>
                  <a:pt x="0" y="62"/>
                </a:lnTo>
                <a:close/>
              </a:path>
            </a:pathLst>
          </a:custGeom>
          <a:solidFill>
            <a:srgbClr val="009900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"/>
          <p:cNvSpPr/>
          <p:nvPr/>
        </p:nvSpPr>
        <p:spPr>
          <a:xfrm>
            <a:off x="4260960" y="4564080"/>
            <a:ext cx="1218960" cy="1173240"/>
          </a:xfrm>
          <a:custGeom>
            <a:avLst/>
            <a:gdLst/>
            <a:ahLst/>
            <a:rect l="l" t="t" r="r" b="b"/>
            <a:pathLst>
              <a:path w="600" h="690">
                <a:moveTo>
                  <a:pt x="0" y="0"/>
                </a:moveTo>
                <a:lnTo>
                  <a:pt x="0" y="505"/>
                </a:lnTo>
                <a:lnTo>
                  <a:pt x="141" y="516"/>
                </a:lnTo>
                <a:cubicBezTo>
                  <a:pt x="141" y="516"/>
                  <a:pt x="170" y="513"/>
                  <a:pt x="177" y="543"/>
                </a:cubicBezTo>
                <a:cubicBezTo>
                  <a:pt x="177" y="572"/>
                  <a:pt x="160" y="594"/>
                  <a:pt x="160" y="594"/>
                </a:cubicBezTo>
                <a:cubicBezTo>
                  <a:pt x="160" y="594"/>
                  <a:pt x="146" y="618"/>
                  <a:pt x="153" y="639"/>
                </a:cubicBezTo>
                <a:cubicBezTo>
                  <a:pt x="158" y="666"/>
                  <a:pt x="184" y="677"/>
                  <a:pt x="184" y="677"/>
                </a:cubicBezTo>
                <a:cubicBezTo>
                  <a:pt x="184" y="677"/>
                  <a:pt x="230" y="690"/>
                  <a:pt x="270" y="684"/>
                </a:cubicBezTo>
                <a:cubicBezTo>
                  <a:pt x="308" y="683"/>
                  <a:pt x="330" y="666"/>
                  <a:pt x="330" y="666"/>
                </a:cubicBezTo>
                <a:cubicBezTo>
                  <a:pt x="344" y="656"/>
                  <a:pt x="356" y="643"/>
                  <a:pt x="354" y="625"/>
                </a:cubicBezTo>
                <a:cubicBezTo>
                  <a:pt x="352" y="607"/>
                  <a:pt x="325" y="576"/>
                  <a:pt x="320" y="560"/>
                </a:cubicBezTo>
                <a:cubicBezTo>
                  <a:pt x="320" y="560"/>
                  <a:pt x="314" y="545"/>
                  <a:pt x="322" y="528"/>
                </a:cubicBezTo>
                <a:cubicBezTo>
                  <a:pt x="338" y="510"/>
                  <a:pt x="356" y="509"/>
                  <a:pt x="356" y="509"/>
                </a:cubicBezTo>
                <a:lnTo>
                  <a:pt x="600" y="514"/>
                </a:lnTo>
                <a:lnTo>
                  <a:pt x="60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>
            <a:off x="4260960" y="3728880"/>
            <a:ext cx="1218960" cy="1195560"/>
          </a:xfrm>
          <a:custGeom>
            <a:avLst/>
            <a:gdLst/>
            <a:ahLst/>
            <a:rect l="l" t="t" r="r" b="b"/>
            <a:pathLst>
              <a:path w="602" h="704">
                <a:moveTo>
                  <a:pt x="0" y="63"/>
                </a:moveTo>
                <a:lnTo>
                  <a:pt x="0" y="522"/>
                </a:lnTo>
                <a:lnTo>
                  <a:pt x="143" y="536"/>
                </a:lnTo>
                <a:cubicBezTo>
                  <a:pt x="143" y="536"/>
                  <a:pt x="173" y="545"/>
                  <a:pt x="180" y="564"/>
                </a:cubicBezTo>
                <a:cubicBezTo>
                  <a:pt x="187" y="575"/>
                  <a:pt x="192" y="588"/>
                  <a:pt x="184" y="601"/>
                </a:cubicBezTo>
                <a:cubicBezTo>
                  <a:pt x="181" y="612"/>
                  <a:pt x="165" y="618"/>
                  <a:pt x="162" y="630"/>
                </a:cubicBezTo>
                <a:cubicBezTo>
                  <a:pt x="154" y="651"/>
                  <a:pt x="162" y="664"/>
                  <a:pt x="168" y="675"/>
                </a:cubicBezTo>
                <a:cubicBezTo>
                  <a:pt x="168" y="675"/>
                  <a:pt x="176" y="689"/>
                  <a:pt x="196" y="696"/>
                </a:cubicBezTo>
                <a:cubicBezTo>
                  <a:pt x="228" y="704"/>
                  <a:pt x="264" y="702"/>
                  <a:pt x="264" y="702"/>
                </a:cubicBezTo>
                <a:cubicBezTo>
                  <a:pt x="264" y="702"/>
                  <a:pt x="312" y="701"/>
                  <a:pt x="342" y="678"/>
                </a:cubicBezTo>
                <a:cubicBezTo>
                  <a:pt x="361" y="660"/>
                  <a:pt x="361" y="639"/>
                  <a:pt x="362" y="634"/>
                </a:cubicBezTo>
                <a:cubicBezTo>
                  <a:pt x="360" y="619"/>
                  <a:pt x="333" y="600"/>
                  <a:pt x="327" y="586"/>
                </a:cubicBezTo>
                <a:cubicBezTo>
                  <a:pt x="321" y="572"/>
                  <a:pt x="320" y="561"/>
                  <a:pt x="326" y="552"/>
                </a:cubicBezTo>
                <a:cubicBezTo>
                  <a:pt x="336" y="529"/>
                  <a:pt x="362" y="531"/>
                  <a:pt x="362" y="531"/>
                </a:cubicBezTo>
                <a:lnTo>
                  <a:pt x="602" y="540"/>
                </a:lnTo>
                <a:lnTo>
                  <a:pt x="602" y="0"/>
                </a:lnTo>
                <a:lnTo>
                  <a:pt x="0" y="63"/>
                </a:lnTo>
                <a:close/>
              </a:path>
            </a:pathLst>
          </a:custGeom>
          <a:solidFill>
            <a:srgbClr val="009900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>
            <a:off x="4260960" y="2538360"/>
            <a:ext cx="1220760" cy="1573200"/>
          </a:xfrm>
          <a:custGeom>
            <a:avLst/>
            <a:gdLst/>
            <a:ahLst/>
            <a:rect l="l" t="t" r="r" b="b"/>
            <a:pathLst>
              <a:path w="599" h="927">
                <a:moveTo>
                  <a:pt x="0" y="0"/>
                </a:moveTo>
                <a:lnTo>
                  <a:pt x="0" y="774"/>
                </a:lnTo>
                <a:lnTo>
                  <a:pt x="148" y="771"/>
                </a:lnTo>
                <a:cubicBezTo>
                  <a:pt x="148" y="771"/>
                  <a:pt x="172" y="769"/>
                  <a:pt x="184" y="781"/>
                </a:cubicBezTo>
                <a:cubicBezTo>
                  <a:pt x="190" y="793"/>
                  <a:pt x="187" y="807"/>
                  <a:pt x="187" y="807"/>
                </a:cubicBezTo>
                <a:lnTo>
                  <a:pt x="163" y="846"/>
                </a:lnTo>
                <a:cubicBezTo>
                  <a:pt x="159" y="860"/>
                  <a:pt x="157" y="877"/>
                  <a:pt x="165" y="889"/>
                </a:cubicBezTo>
                <a:cubicBezTo>
                  <a:pt x="180" y="906"/>
                  <a:pt x="208" y="917"/>
                  <a:pt x="208" y="917"/>
                </a:cubicBezTo>
                <a:cubicBezTo>
                  <a:pt x="224" y="927"/>
                  <a:pt x="257" y="926"/>
                  <a:pt x="257" y="926"/>
                </a:cubicBezTo>
                <a:cubicBezTo>
                  <a:pt x="307" y="924"/>
                  <a:pt x="330" y="894"/>
                  <a:pt x="330" y="894"/>
                </a:cubicBezTo>
                <a:cubicBezTo>
                  <a:pt x="345" y="882"/>
                  <a:pt x="350" y="864"/>
                  <a:pt x="345" y="848"/>
                </a:cubicBezTo>
                <a:cubicBezTo>
                  <a:pt x="334" y="826"/>
                  <a:pt x="312" y="805"/>
                  <a:pt x="312" y="805"/>
                </a:cubicBezTo>
                <a:cubicBezTo>
                  <a:pt x="305" y="793"/>
                  <a:pt x="297" y="799"/>
                  <a:pt x="300" y="778"/>
                </a:cubicBezTo>
                <a:cubicBezTo>
                  <a:pt x="300" y="764"/>
                  <a:pt x="321" y="761"/>
                  <a:pt x="321" y="761"/>
                </a:cubicBezTo>
                <a:lnTo>
                  <a:pt x="599" y="752"/>
                </a:lnTo>
                <a:lnTo>
                  <a:pt x="599" y="3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>
            <a:off x="4260960" y="2021040"/>
            <a:ext cx="1218960" cy="938160"/>
          </a:xfrm>
          <a:custGeom>
            <a:avLst/>
            <a:gdLst/>
            <a:ahLst/>
            <a:rect l="l" t="t" r="r" b="b"/>
            <a:pathLst>
              <a:path w="597" h="552">
                <a:moveTo>
                  <a:pt x="0" y="0"/>
                </a:moveTo>
                <a:lnTo>
                  <a:pt x="0" y="516"/>
                </a:lnTo>
                <a:lnTo>
                  <a:pt x="180" y="503"/>
                </a:lnTo>
                <a:cubicBezTo>
                  <a:pt x="216" y="498"/>
                  <a:pt x="209" y="496"/>
                  <a:pt x="216" y="488"/>
                </a:cubicBezTo>
                <a:cubicBezTo>
                  <a:pt x="225" y="482"/>
                  <a:pt x="231" y="465"/>
                  <a:pt x="225" y="455"/>
                </a:cubicBezTo>
                <a:cubicBezTo>
                  <a:pt x="223" y="426"/>
                  <a:pt x="205" y="426"/>
                  <a:pt x="213" y="393"/>
                </a:cubicBezTo>
                <a:cubicBezTo>
                  <a:pt x="217" y="369"/>
                  <a:pt x="237" y="360"/>
                  <a:pt x="237" y="360"/>
                </a:cubicBezTo>
                <a:cubicBezTo>
                  <a:pt x="253" y="352"/>
                  <a:pt x="273" y="339"/>
                  <a:pt x="307" y="343"/>
                </a:cubicBezTo>
                <a:cubicBezTo>
                  <a:pt x="352" y="346"/>
                  <a:pt x="363" y="358"/>
                  <a:pt x="379" y="369"/>
                </a:cubicBezTo>
                <a:cubicBezTo>
                  <a:pt x="395" y="380"/>
                  <a:pt x="399" y="393"/>
                  <a:pt x="400" y="407"/>
                </a:cubicBezTo>
                <a:cubicBezTo>
                  <a:pt x="402" y="423"/>
                  <a:pt x="401" y="436"/>
                  <a:pt x="387" y="451"/>
                </a:cubicBezTo>
                <a:cubicBezTo>
                  <a:pt x="353" y="468"/>
                  <a:pt x="348" y="494"/>
                  <a:pt x="348" y="494"/>
                </a:cubicBezTo>
                <a:cubicBezTo>
                  <a:pt x="344" y="508"/>
                  <a:pt x="355" y="526"/>
                  <a:pt x="364" y="536"/>
                </a:cubicBezTo>
                <a:cubicBezTo>
                  <a:pt x="379" y="552"/>
                  <a:pt x="405" y="552"/>
                  <a:pt x="405" y="552"/>
                </a:cubicBezTo>
                <a:lnTo>
                  <a:pt x="597" y="539"/>
                </a:lnTo>
                <a:lnTo>
                  <a:pt x="597" y="2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"/>
          <p:cNvSpPr/>
          <p:nvPr/>
        </p:nvSpPr>
        <p:spPr>
          <a:xfrm rot="16203600">
            <a:off x="4116240" y="3541320"/>
            <a:ext cx="4208400" cy="1271880"/>
          </a:xfrm>
          <a:custGeom>
            <a:avLst/>
            <a:gdLst/>
            <a:ahLst/>
            <a:rect l="l" t="t" r="r" b="b"/>
            <a:pathLst>
              <a:path w="3507" h="388">
                <a:moveTo>
                  <a:pt x="0" y="4"/>
                </a:moveTo>
                <a:lnTo>
                  <a:pt x="1724" y="387"/>
                </a:lnTo>
                <a:lnTo>
                  <a:pt x="3506" y="0"/>
                </a:lnTo>
                <a:lnTo>
                  <a:pt x="125" y="1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0099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"/>
          <p:cNvSpPr/>
          <p:nvPr/>
        </p:nvSpPr>
        <p:spPr>
          <a:xfrm>
            <a:off x="4441320" y="2166840"/>
            <a:ext cx="774000" cy="275400"/>
          </a:xfrm>
          <a:prstGeom prst="rect">
            <a:avLst/>
          </a:prstGeom>
          <a:solidFill>
            <a:srgbClr val="00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"/>
          <p:cNvSpPr/>
          <p:nvPr/>
        </p:nvSpPr>
        <p:spPr>
          <a:xfrm>
            <a:off x="4398840" y="3144960"/>
            <a:ext cx="952560" cy="389160"/>
          </a:xfrm>
          <a:prstGeom prst="rect">
            <a:avLst/>
          </a:prstGeom>
          <a:solidFill>
            <a:srgbClr val="00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Information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"/>
          <p:cNvSpPr/>
          <p:nvPr/>
        </p:nvSpPr>
        <p:spPr>
          <a:xfrm>
            <a:off x="4434840" y="5884920"/>
            <a:ext cx="774000" cy="275400"/>
          </a:xfrm>
          <a:prstGeom prst="rect">
            <a:avLst/>
          </a:prstGeom>
          <a:solidFill>
            <a:srgbClr val="00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Capital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"/>
          <p:cNvSpPr/>
          <p:nvPr/>
        </p:nvSpPr>
        <p:spPr>
          <a:xfrm>
            <a:off x="4420800" y="4195800"/>
            <a:ext cx="809280" cy="275400"/>
          </a:xfrm>
          <a:prstGeom prst="rect">
            <a:avLst/>
          </a:prstGeom>
          <a:solidFill>
            <a:srgbClr val="00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Asset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"/>
          <p:cNvSpPr/>
          <p:nvPr/>
        </p:nvSpPr>
        <p:spPr>
          <a:xfrm>
            <a:off x="4441320" y="5019840"/>
            <a:ext cx="774000" cy="275400"/>
          </a:xfrm>
          <a:prstGeom prst="rect">
            <a:avLst/>
          </a:prstGeom>
          <a:solidFill>
            <a:srgbClr val="00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Facilities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"/>
          <p:cNvSpPr/>
          <p:nvPr/>
        </p:nvSpPr>
        <p:spPr>
          <a:xfrm>
            <a:off x="7194600" y="2338560"/>
            <a:ext cx="103644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945000" y="5111640"/>
            <a:ext cx="89640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Consultants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"/>
          <p:cNvSpPr/>
          <p:nvPr/>
        </p:nvSpPr>
        <p:spPr>
          <a:xfrm>
            <a:off x="957240" y="2395440"/>
            <a:ext cx="12409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Software Vendors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"/>
          <p:cNvSpPr/>
          <p:nvPr/>
        </p:nvSpPr>
        <p:spPr>
          <a:xfrm>
            <a:off x="955800" y="2714760"/>
            <a:ext cx="15220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Control Manufacturers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944640" y="3087720"/>
            <a:ext cx="7840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Architects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943200" y="3421080"/>
            <a:ext cx="7772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Engineers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>
            <a:off x="957240" y="4067280"/>
            <a:ext cx="17827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440" rIns="82440" tIns="41400" bIns="41400" anchor="t">
            <a:spAutoFit/>
          </a:bodyPr>
          <a:p>
            <a:pPr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Mechanical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"/>
          <p:cNvSpPr/>
          <p:nvPr/>
        </p:nvSpPr>
        <p:spPr>
          <a:xfrm>
            <a:off x="923400" y="4764240"/>
            <a:ext cx="150120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HVAC Svc Companies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955800" y="3751200"/>
            <a:ext cx="12337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Equipment Mfctrs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>
            <a:off x="933480" y="5442120"/>
            <a:ext cx="14731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Specialty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>
            <a:off x="957240" y="2073240"/>
            <a:ext cx="6224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Utilities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"/>
          <p:cNvSpPr/>
          <p:nvPr/>
        </p:nvSpPr>
        <p:spPr>
          <a:xfrm>
            <a:off x="949680" y="6118200"/>
            <a:ext cx="119196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Internal Treasury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"/>
          <p:cNvSpPr/>
          <p:nvPr/>
        </p:nvSpPr>
        <p:spPr>
          <a:xfrm>
            <a:off x="943560" y="5783400"/>
            <a:ext cx="6577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Lenders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"/>
          <p:cNvSpPr/>
          <p:nvPr/>
        </p:nvSpPr>
        <p:spPr>
          <a:xfrm>
            <a:off x="926640" y="4424400"/>
            <a:ext cx="14803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Electrical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"/>
          <p:cNvSpPr/>
          <p:nvPr/>
        </p:nvSpPr>
        <p:spPr>
          <a:xfrm rot="16203600">
            <a:off x="1332000" y="3543120"/>
            <a:ext cx="4381200" cy="1352520"/>
          </a:xfrm>
          <a:custGeom>
            <a:avLst/>
            <a:gdLst/>
            <a:ahLst/>
            <a:rect l="l" t="t" r="r" b="b"/>
            <a:pathLst>
              <a:path w="3507" h="388">
                <a:moveTo>
                  <a:pt x="0" y="4"/>
                </a:moveTo>
                <a:lnTo>
                  <a:pt x="1724" y="387"/>
                </a:lnTo>
                <a:lnTo>
                  <a:pt x="3506" y="0"/>
                </a:lnTo>
                <a:lnTo>
                  <a:pt x="125" y="1"/>
                </a:lnTo>
              </a:path>
            </a:pathLst>
          </a:custGeom>
          <a:gradFill rotWithShape="0">
            <a:gsLst>
              <a:gs pos="0">
                <a:srgbClr val="009900"/>
              </a:gs>
              <a:gs pos="100000">
                <a:srgbClr val="cc00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"/>
          <p:cNvSpPr/>
          <p:nvPr/>
        </p:nvSpPr>
        <p:spPr>
          <a:xfrm>
            <a:off x="7234200" y="3835440"/>
            <a:ext cx="160668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Conditioned Air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"/>
          <p:cNvSpPr/>
          <p:nvPr/>
        </p:nvSpPr>
        <p:spPr>
          <a:xfrm>
            <a:off x="7234200" y="5494320"/>
            <a:ext cx="160668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Managed Facilities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"/>
          <p:cNvSpPr/>
          <p:nvPr/>
        </p:nvSpPr>
        <p:spPr>
          <a:xfrm>
            <a:off x="3902040" y="1565280"/>
            <a:ext cx="196380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"/>
          <p:cNvSpPr/>
          <p:nvPr/>
        </p:nvSpPr>
        <p:spPr>
          <a:xfrm>
            <a:off x="7027920" y="1218960"/>
            <a:ext cx="196200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Needs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212760" y="150840"/>
            <a:ext cx="9934560" cy="80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Total Energy Outsourcing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"/>
          <p:cNvSpPr/>
          <p:nvPr/>
        </p:nvSpPr>
        <p:spPr>
          <a:xfrm>
            <a:off x="762120" y="209520"/>
            <a:ext cx="876276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Comparative Annualized Daily Volatility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49" name=""/>
          <p:cNvGraphicFramePr/>
          <p:nvPr/>
        </p:nvGraphicFramePr>
        <p:xfrm>
          <a:off x="593640" y="976320"/>
          <a:ext cx="9099720" cy="49068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93640" y="976320"/>
                    <a:ext cx="9099720" cy="4906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51" name="" descr=""/>
          <p:cNvPicPr/>
          <p:nvPr/>
        </p:nvPicPr>
        <p:blipFill>
          <a:blip r:embed="rId3"/>
          <a:stretch/>
        </p:blipFill>
        <p:spPr>
          <a:xfrm>
            <a:off x="1442880" y="6066000"/>
            <a:ext cx="7404120" cy="463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"/>
          <p:cNvGraphicFramePr/>
          <p:nvPr/>
        </p:nvGraphicFramePr>
        <p:xfrm>
          <a:off x="573120" y="932040"/>
          <a:ext cx="8761320" cy="49449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73120" y="932040"/>
                    <a:ext cx="8761320" cy="4944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4" name=""/>
          <p:cNvSpPr/>
          <p:nvPr/>
        </p:nvSpPr>
        <p:spPr>
          <a:xfrm>
            <a:off x="1125360" y="5742000"/>
            <a:ext cx="803772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"/>
          <p:cNvSpPr/>
          <p:nvPr/>
        </p:nvSpPr>
        <p:spPr>
          <a:xfrm>
            <a:off x="762120" y="209520"/>
            <a:ext cx="876276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2001/02 Winter Price Hedging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($/MMBTU)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"/>
          <p:cNvSpPr/>
          <p:nvPr/>
        </p:nvSpPr>
        <p:spPr>
          <a:xfrm>
            <a:off x="2146320" y="2800440"/>
            <a:ext cx="60879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3/5/01 Lock-In Price for Dec. ‘01/Feb ‘02 - $5.59/MMBtu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"/>
          <p:cNvSpPr/>
          <p:nvPr/>
        </p:nvSpPr>
        <p:spPr>
          <a:xfrm>
            <a:off x="3522600" y="4248360"/>
            <a:ext cx="44071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Historic prices Jan ‘00-Feb ‘01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"/>
          <p:cNvSpPr/>
          <p:nvPr/>
        </p:nvSpPr>
        <p:spPr>
          <a:xfrm>
            <a:off x="3460680" y="5397480"/>
            <a:ext cx="68263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Jan/Feb 2000 Hedge for Dec. ‘01/Feb ‘02 - $2.58/MMBtu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"/>
          <p:cNvSpPr/>
          <p:nvPr/>
        </p:nvSpPr>
        <p:spPr>
          <a:xfrm>
            <a:off x="1179360" y="5732640"/>
            <a:ext cx="793764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Feb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Mar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Apr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May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Jun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Jul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Aug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"/>
          <p:cNvSpPr/>
          <p:nvPr/>
        </p:nvSpPr>
        <p:spPr>
          <a:xfrm>
            <a:off x="1287360" y="5742000"/>
            <a:ext cx="0" cy="73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1" name=""/>
          <p:cNvSpPr/>
          <p:nvPr/>
        </p:nvSpPr>
        <p:spPr>
          <a:xfrm>
            <a:off x="2306520" y="5742000"/>
            <a:ext cx="0" cy="73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" name=""/>
          <p:cNvSpPr/>
          <p:nvPr/>
        </p:nvSpPr>
        <p:spPr>
          <a:xfrm>
            <a:off x="3344760" y="5761080"/>
            <a:ext cx="0" cy="73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"/>
          <p:cNvSpPr/>
          <p:nvPr/>
        </p:nvSpPr>
        <p:spPr>
          <a:xfrm>
            <a:off x="4383000" y="5751360"/>
            <a:ext cx="0" cy="73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"/>
          <p:cNvSpPr/>
          <p:nvPr/>
        </p:nvSpPr>
        <p:spPr>
          <a:xfrm>
            <a:off x="5153040" y="5780160"/>
            <a:ext cx="0" cy="73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"/>
          <p:cNvSpPr/>
          <p:nvPr/>
        </p:nvSpPr>
        <p:spPr>
          <a:xfrm>
            <a:off x="6459480" y="5818320"/>
            <a:ext cx="0" cy="72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" name=""/>
          <p:cNvSpPr/>
          <p:nvPr/>
        </p:nvSpPr>
        <p:spPr>
          <a:xfrm>
            <a:off x="6141960" y="5749920"/>
            <a:ext cx="0" cy="73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"/>
          <p:cNvSpPr/>
          <p:nvPr/>
        </p:nvSpPr>
        <p:spPr>
          <a:xfrm>
            <a:off x="6942240" y="5759280"/>
            <a:ext cx="0" cy="73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"/>
          <p:cNvSpPr/>
          <p:nvPr/>
        </p:nvSpPr>
        <p:spPr>
          <a:xfrm>
            <a:off x="7894800" y="5740560"/>
            <a:ext cx="0" cy="72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ECT</dc:creator>
  <dc:description/>
  <dc:language>en-US</dc:language>
  <cp:lastModifiedBy>KBurton</cp:lastModifiedBy>
  <cp:lastPrinted>2001-03-16T20:02:16Z</cp:lastPrinted>
  <dcterms:modified xsi:type="dcterms:W3CDTF">2001-03-16T20:06:02Z</dcterms:modified>
  <cp:revision>717</cp:revision>
  <dc:subject/>
  <dc:title>No Slide Title</dc:title>
</cp:coreProperties>
</file>