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wmf" ContentType="image/x-wmf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288588" cy="6858000"/>
  <p:notesSz cx="7034213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WC-Elogo-N" descr=""/>
          <p:cNvPicPr/>
          <p:nvPr/>
        </p:nvPicPr>
        <p:blipFill>
          <a:blip r:embed="rId2"/>
          <a:stretch/>
        </p:blipFill>
        <p:spPr>
          <a:xfrm>
            <a:off x="9425160" y="6067440"/>
            <a:ext cx="703080" cy="703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4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5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6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" name=""/>
          <p:cNvSpPr/>
          <p:nvPr/>
        </p:nvSpPr>
        <p:spPr>
          <a:xfrm>
            <a:off x="-136800" y="6629400"/>
            <a:ext cx="158652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© 2001 SK-CT@Enron-0601-</a:t>
            </a:r>
            <a:fld id="{061DFBD4-730A-4244-B790-0C36B95B5FD2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.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"/>
          <p:cNvGrpSpPr/>
          <p:nvPr/>
        </p:nvGrpSpPr>
        <p:grpSpPr>
          <a:xfrm>
            <a:off x="4351320" y="3686040"/>
            <a:ext cx="1406880" cy="1355760"/>
            <a:chOff x="4351320" y="3686040"/>
            <a:chExt cx="1406880" cy="1355760"/>
          </a:xfrm>
        </p:grpSpPr>
        <p:pic>
          <p:nvPicPr>
            <p:cNvPr id="6" name="WC-Elogo-N" descr=""/>
            <p:cNvPicPr/>
            <p:nvPr/>
          </p:nvPicPr>
          <p:blipFill>
            <a:blip r:embed="rId1"/>
            <a:stretch/>
          </p:blipFill>
          <p:spPr>
            <a:xfrm>
              <a:off x="4351320" y="3686040"/>
              <a:ext cx="1390320" cy="1355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" name=""/>
            <p:cNvSpPr/>
            <p:nvPr/>
          </p:nvSpPr>
          <p:spPr>
            <a:xfrm>
              <a:off x="5626080" y="4536360"/>
              <a:ext cx="1321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pic>
        <p:nvPicPr>
          <p:cNvPr id="8" name="Enron%20Building%20Daylight%20wf%20" descr=""/>
          <p:cNvPicPr/>
          <p:nvPr/>
        </p:nvPicPr>
        <p:blipFill>
          <a:blip r:embed="rId2"/>
          <a:srcRect l="7301" t="0" r="0" b="0"/>
          <a:stretch/>
        </p:blipFill>
        <p:spPr>
          <a:xfrm>
            <a:off x="352440" y="550800"/>
            <a:ext cx="1706400" cy="280692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pic>
        <p:nvPicPr>
          <p:cNvPr id="9" name="" descr=""/>
          <p:cNvPicPr/>
          <p:nvPr/>
        </p:nvPicPr>
        <p:blipFill>
          <a:blip r:embed="rId3"/>
          <a:stretch/>
        </p:blipFill>
        <p:spPr>
          <a:xfrm>
            <a:off x="8142120" y="550800"/>
            <a:ext cx="1713240" cy="281160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sp>
        <p:nvSpPr>
          <p:cNvPr id="10" name=""/>
          <p:cNvSpPr/>
          <p:nvPr/>
        </p:nvSpPr>
        <p:spPr>
          <a:xfrm>
            <a:off x="638280" y="768240"/>
            <a:ext cx="87436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Corporate Transformation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 Enron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" name=""/>
          <p:cNvSpPr/>
          <p:nvPr/>
        </p:nvSpPr>
        <p:spPr>
          <a:xfrm>
            <a:off x="311040" y="4937040"/>
            <a:ext cx="9661680" cy="17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Highlands Forum XVII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Carmel Valley, California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June 25, 2001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" name=""/>
          <p:cNvSpPr/>
          <p:nvPr/>
        </p:nvSpPr>
        <p:spPr>
          <a:xfrm>
            <a:off x="1708200" y="1703520"/>
            <a:ext cx="6765840" cy="17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Steve Kean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EVP and Chief of Staff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"/>
          <p:cNvSpPr/>
          <p:nvPr/>
        </p:nvSpPr>
        <p:spPr>
          <a:xfrm>
            <a:off x="4557600" y="2038320"/>
            <a:ext cx="5288040" cy="180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buClr>
                <a:srgbClr val="ffb310"/>
              </a:buClr>
              <a:buFont typeface="Arial"/>
              <a:buChar char="•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6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 </a:t>
            </a:r>
            <a:r>
              <a:rPr b="1" lang="en-US" sz="23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Best &amp; Brightest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10000"/>
              </a:lnSpc>
              <a:spcBef>
                <a:spcPts val="249"/>
              </a:spcBef>
              <a:buClr>
                <a:srgbClr val="ffb310"/>
              </a:buClr>
              <a:buFont typeface="Arial"/>
              <a:buChar char="–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Associate/analyst rotational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program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10000"/>
              </a:lnSpc>
              <a:spcBef>
                <a:spcPts val="286"/>
              </a:spcBef>
              <a:buClr>
                <a:srgbClr val="ffb310"/>
              </a:buClr>
              <a:buFont typeface="Arial"/>
              <a:buChar char="•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6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 </a:t>
            </a:r>
            <a:r>
              <a:rPr b="1" lang="en-US" sz="23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Innovative and Entrepreneurial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3" name=""/>
          <p:cNvSpPr/>
          <p:nvPr/>
        </p:nvSpPr>
        <p:spPr>
          <a:xfrm>
            <a:off x="312840" y="1874880"/>
            <a:ext cx="3011400" cy="2106720"/>
          </a:xfrm>
          <a:prstGeom prst="hexagon">
            <a:avLst>
              <a:gd name="adj" fmla="val 35736"/>
              <a:gd name="vf" fmla="val 115470"/>
            </a:avLst>
          </a:prstGeom>
          <a:solidFill>
            <a:srgbClr val="095ba6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Staff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"/>
          <p:cNvSpPr/>
          <p:nvPr/>
        </p:nvSpPr>
        <p:spPr>
          <a:xfrm>
            <a:off x="4484520" y="874800"/>
            <a:ext cx="4616640" cy="54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buClr>
                <a:srgbClr val="ffb310"/>
              </a:buClr>
              <a:buFont typeface="Arial"/>
              <a:buChar char="•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400" strike="noStrike" u="none">
                <a:solidFill>
                  <a:srgbClr val="47bad6"/>
                </a:solidFill>
                <a:effectLst/>
                <a:uFillTx/>
                <a:latin typeface="Arial"/>
              </a:rPr>
              <a:t>Tight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10000"/>
              </a:lnSpc>
              <a:spcBef>
                <a:spcPts val="249"/>
              </a:spcBef>
              <a:buClr>
                <a:srgbClr val="ffb310"/>
              </a:buClr>
              <a:buFont typeface="Arial"/>
              <a:buChar char="–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10000"/>
              </a:lnSpc>
              <a:spcBef>
                <a:spcPts val="249"/>
              </a:spcBef>
              <a:buClr>
                <a:srgbClr val="ffb310"/>
              </a:buClr>
              <a:buSzPct val="125000"/>
              <a:buFont typeface="Arial"/>
              <a:buChar char="–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Cash-in / Cash-out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10000"/>
              </a:lnSpc>
              <a:spcBef>
                <a:spcPts val="249"/>
              </a:spcBef>
              <a:buClr>
                <a:srgbClr val="ffb310"/>
              </a:buClr>
              <a:buSzPct val="125000"/>
              <a:buFont typeface="Arial"/>
              <a:buChar char="–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Legal obligations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10000"/>
              </a:lnSpc>
              <a:spcBef>
                <a:spcPts val="249"/>
              </a:spcBef>
              <a:buClr>
                <a:srgbClr val="ffb310"/>
              </a:buClr>
              <a:buSzPct val="125000"/>
              <a:buFont typeface="Arial"/>
              <a:buChar char="–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Performance review /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compensation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buClr>
                <a:srgbClr val="ffb310"/>
              </a:buClr>
              <a:buSzPct val="125000"/>
              <a:buFont typeface="Arial"/>
              <a:buChar char="•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400" strike="noStrike" u="none">
                <a:solidFill>
                  <a:srgbClr val="47bad6"/>
                </a:solidFill>
                <a:effectLst/>
                <a:uFillTx/>
                <a:latin typeface="Arial"/>
              </a:rPr>
              <a:t> Loose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10000"/>
              </a:lnSpc>
              <a:spcBef>
                <a:spcPts val="249"/>
              </a:spcBef>
              <a:buClr>
                <a:srgbClr val="ffb310"/>
              </a:buClr>
              <a:buFont typeface="Arial"/>
              <a:buChar char="–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unit strategy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10000"/>
              </a:lnSpc>
              <a:spcBef>
                <a:spcPts val="249"/>
              </a:spcBef>
              <a:buClr>
                <a:srgbClr val="ffb310"/>
              </a:buClr>
              <a:buSzPct val="125000"/>
              <a:buFont typeface="Arial"/>
              <a:buChar char="–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Working environment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914400">
              <a:lnSpc>
                <a:spcPct val="110000"/>
              </a:lnSpc>
              <a:spcBef>
                <a:spcPts val="224"/>
              </a:spcBef>
              <a:buClr>
                <a:srgbClr val="ffb310"/>
              </a:buClr>
              <a:buFont typeface="Arial"/>
              <a:buChar char="•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 schedule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914400">
              <a:lnSpc>
                <a:spcPct val="110000"/>
              </a:lnSpc>
              <a:spcBef>
                <a:spcPts val="224"/>
              </a:spcBef>
              <a:buClr>
                <a:srgbClr val="ffb310"/>
              </a:buClr>
              <a:buFont typeface="Arial"/>
              <a:buChar char="•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Dress code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914400">
              <a:lnSpc>
                <a:spcPct val="110000"/>
              </a:lnSpc>
              <a:spcBef>
                <a:spcPts val="224"/>
              </a:spcBef>
              <a:buClr>
                <a:srgbClr val="ffb310"/>
              </a:buClr>
              <a:buFont typeface="Arial"/>
              <a:buChar char="•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Floor design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10000"/>
              </a:lnSpc>
              <a:spcBef>
                <a:spcPts val="249"/>
              </a:spcBef>
              <a:buClr>
                <a:srgbClr val="ffb310"/>
              </a:buClr>
              <a:buSzPct val="125000"/>
              <a:buFont typeface="Arial"/>
              <a:buChar char="–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Organization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10000"/>
              </a:lnSpc>
              <a:spcBef>
                <a:spcPts val="249"/>
              </a:spcBef>
              <a:buClr>
                <a:srgbClr val="ffb310"/>
              </a:buClr>
              <a:buSzPct val="125000"/>
              <a:buFont typeface="Arial"/>
              <a:buChar char="–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Training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5" name=""/>
          <p:cNvSpPr/>
          <p:nvPr/>
        </p:nvSpPr>
        <p:spPr>
          <a:xfrm>
            <a:off x="312840" y="1703520"/>
            <a:ext cx="3011400" cy="2106360"/>
          </a:xfrm>
          <a:prstGeom prst="hexagon">
            <a:avLst>
              <a:gd name="adj" fmla="val 35742"/>
              <a:gd name="vf" fmla="val 115470"/>
            </a:avLst>
          </a:prstGeom>
          <a:solidFill>
            <a:srgbClr val="47bad6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Style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"/>
          <p:cNvSpPr/>
          <p:nvPr/>
        </p:nvSpPr>
        <p:spPr>
          <a:xfrm>
            <a:off x="4305240" y="1346040"/>
            <a:ext cx="3970440" cy="48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buClr>
                <a:srgbClr val="ffb310"/>
              </a:buClr>
              <a:buSzPct val="150000"/>
              <a:buFont typeface="Arial"/>
              <a:buChar char="•"/>
              <a:tabLst>
                <a:tab algn="l" pos="227160"/>
                <a:tab algn="l" pos="51768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  <a:tab algn="l" pos="2701800"/>
                <a:tab algn="l" pos="2819520"/>
              </a:tabLst>
            </a:pPr>
            <a:r>
              <a:rPr b="1" lang="en-US" sz="2400" strike="noStrike" u="none">
                <a:solidFill>
                  <a:srgbClr val="919191"/>
                </a:solidFill>
                <a:effectLst/>
                <a:uFillTx/>
                <a:latin typeface="Arial"/>
              </a:rPr>
              <a:t> Respect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05000"/>
              </a:lnSpc>
              <a:spcBef>
                <a:spcPts val="201"/>
              </a:spcBef>
              <a:buClr>
                <a:srgbClr val="ffb310"/>
              </a:buClr>
              <a:buSzPct val="150000"/>
              <a:buFont typeface="Arial"/>
              <a:buChar char="–"/>
              <a:tabLst>
                <a:tab algn="l" pos="227160"/>
                <a:tab algn="l" pos="51768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  <a:tab algn="l" pos="2701800"/>
                <a:tab algn="l" pos="281952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05000"/>
              </a:lnSpc>
              <a:spcBef>
                <a:spcPts val="300"/>
              </a:spcBef>
              <a:buClr>
                <a:srgbClr val="ffb310"/>
              </a:buClr>
              <a:buSzPct val="150000"/>
              <a:buFont typeface="Arial"/>
              <a:buChar char="–"/>
              <a:tabLst>
                <a:tab algn="l" pos="227160"/>
                <a:tab algn="l" pos="51768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  <a:tab algn="l" pos="2701800"/>
                <a:tab algn="l" pos="28195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spcBef>
                <a:spcPts val="300"/>
              </a:spcBef>
              <a:buClr>
                <a:srgbClr val="ffb310"/>
              </a:buClr>
              <a:buSzPct val="150000"/>
              <a:buFont typeface="Arial"/>
              <a:buChar char="•"/>
              <a:tabLst>
                <a:tab algn="l" pos="227160"/>
                <a:tab algn="l" pos="51768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  <a:tab algn="l" pos="2701800"/>
                <a:tab algn="l" pos="2819520"/>
              </a:tabLst>
            </a:pPr>
            <a:r>
              <a:rPr b="1" lang="en-US" sz="2400" strike="noStrike" u="none">
                <a:solidFill>
                  <a:srgbClr val="919191"/>
                </a:solidFill>
                <a:effectLst/>
                <a:uFillTx/>
                <a:latin typeface="Arial"/>
              </a:rPr>
              <a:t> Integrity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spcBef>
                <a:spcPts val="300"/>
              </a:spcBef>
              <a:buClr>
                <a:srgbClr val="ffb310"/>
              </a:buClr>
              <a:buSzPct val="150000"/>
              <a:buFont typeface="Arial"/>
              <a:buChar char="•"/>
              <a:tabLst>
                <a:tab algn="l" pos="227160"/>
                <a:tab algn="l" pos="51768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  <a:tab algn="l" pos="2701800"/>
                <a:tab algn="l" pos="28195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spcBef>
                <a:spcPts val="300"/>
              </a:spcBef>
              <a:buClr>
                <a:srgbClr val="ffb310"/>
              </a:buClr>
              <a:buSzPct val="150000"/>
              <a:buFont typeface="Arial"/>
              <a:buChar char="•"/>
              <a:tabLst>
                <a:tab algn="l" pos="227160"/>
                <a:tab algn="l" pos="51768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  <a:tab algn="l" pos="2701800"/>
                <a:tab algn="l" pos="28195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spcBef>
                <a:spcPts val="300"/>
              </a:spcBef>
              <a:buClr>
                <a:srgbClr val="ffb310"/>
              </a:buClr>
              <a:buSzPct val="150000"/>
              <a:buFont typeface="Arial"/>
              <a:buChar char="•"/>
              <a:tabLst>
                <a:tab algn="l" pos="227160"/>
                <a:tab algn="l" pos="51768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  <a:tab algn="l" pos="2701800"/>
                <a:tab algn="l" pos="2819520"/>
              </a:tabLst>
            </a:pPr>
            <a:r>
              <a:rPr b="1" lang="en-US" sz="2400" strike="noStrike" u="none">
                <a:solidFill>
                  <a:srgbClr val="919191"/>
                </a:solidFill>
                <a:effectLst/>
                <a:uFillTx/>
                <a:latin typeface="Arial"/>
              </a:rPr>
              <a:t> Communication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spcBef>
                <a:spcPts val="300"/>
              </a:spcBef>
              <a:buClr>
                <a:srgbClr val="ffb310"/>
              </a:buClr>
              <a:buSzPct val="150000"/>
              <a:buFont typeface="Arial"/>
              <a:buChar char="•"/>
              <a:tabLst>
                <a:tab algn="l" pos="227160"/>
                <a:tab algn="l" pos="51768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  <a:tab algn="l" pos="2701800"/>
                <a:tab algn="l" pos="28195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spcBef>
                <a:spcPts val="300"/>
              </a:spcBef>
              <a:buClr>
                <a:srgbClr val="ffb310"/>
              </a:buClr>
              <a:buSzPct val="150000"/>
              <a:buFont typeface="Arial"/>
              <a:buChar char="•"/>
              <a:tabLst>
                <a:tab algn="l" pos="227160"/>
                <a:tab algn="l" pos="51768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  <a:tab algn="l" pos="2701800"/>
                <a:tab algn="l" pos="28195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spcBef>
                <a:spcPts val="300"/>
              </a:spcBef>
              <a:buClr>
                <a:srgbClr val="ffb310"/>
              </a:buClr>
              <a:buSzPct val="150000"/>
              <a:buFont typeface="Arial"/>
              <a:buChar char="•"/>
              <a:tabLst>
                <a:tab algn="l" pos="227160"/>
                <a:tab algn="l" pos="51768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  <a:tab algn="l" pos="2701800"/>
                <a:tab algn="l" pos="2819520"/>
              </a:tabLst>
            </a:pPr>
            <a:r>
              <a:rPr b="1" lang="en-US" sz="2400" strike="noStrike" u="none">
                <a:solidFill>
                  <a:srgbClr val="919191"/>
                </a:solidFill>
                <a:effectLst/>
                <a:uFillTx/>
                <a:latin typeface="Arial"/>
              </a:rPr>
              <a:t> Excellence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" name=""/>
          <p:cNvSpPr/>
          <p:nvPr/>
        </p:nvSpPr>
        <p:spPr>
          <a:xfrm>
            <a:off x="538200" y="2000160"/>
            <a:ext cx="3009960" cy="2106720"/>
          </a:xfrm>
          <a:prstGeom prst="hexagon">
            <a:avLst>
              <a:gd name="adj" fmla="val 35719"/>
              <a:gd name="vf" fmla="val 115470"/>
            </a:avLst>
          </a:prstGeom>
          <a:solidFill>
            <a:srgbClr val="cecece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Shared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"/>
          <p:cNvSpPr/>
          <p:nvPr/>
        </p:nvSpPr>
        <p:spPr>
          <a:xfrm>
            <a:off x="252360" y="228600"/>
            <a:ext cx="9847440" cy="59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tabLst>
                <a:tab algn="l" pos="0"/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Fast Moving and Entrepreneurial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9" name=""/>
          <p:cNvSpPr/>
          <p:nvPr/>
        </p:nvSpPr>
        <p:spPr>
          <a:xfrm>
            <a:off x="588960" y="1257480"/>
            <a:ext cx="8480520" cy="389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buClr>
                <a:srgbClr val="ffb310"/>
              </a:buClr>
              <a:buFont typeface="Arial"/>
              <a:buChar char="•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6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 </a:t>
            </a:r>
            <a:r>
              <a:rPr b="1" lang="en-US" sz="25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Aggressively looking for new opportunities in the </a:t>
            </a:r>
            <a:r>
              <a:rPr b="1" lang="en-US" sz="25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25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25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market place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169920">
              <a:lnSpc>
                <a:spcPct val="110000"/>
              </a:lnSpc>
              <a:buClr>
                <a:srgbClr val="ffb310"/>
              </a:buClr>
              <a:buFont typeface="Arial"/>
              <a:buChar char="–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innovation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169920">
              <a:lnSpc>
                <a:spcPct val="110000"/>
              </a:lnSpc>
              <a:buClr>
                <a:srgbClr val="ffb310"/>
              </a:buClr>
              <a:buFont typeface="Arial"/>
              <a:buChar char="–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incubator for new ideas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169920">
              <a:lnSpc>
                <a:spcPct val="110000"/>
              </a:lnSpc>
              <a:buClr>
                <a:srgbClr val="ffb310"/>
              </a:buClr>
              <a:buFont typeface="Arial"/>
              <a:buChar char="–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10000"/>
              </a:lnSpc>
              <a:buClr>
                <a:srgbClr val="ffb310"/>
              </a:buClr>
              <a:buFont typeface="Arial"/>
              <a:buChar char="•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5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 Leading the changes in the market place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169920">
              <a:lnSpc>
                <a:spcPct val="110000"/>
              </a:lnSpc>
              <a:buClr>
                <a:srgbClr val="ffb310"/>
              </a:buClr>
              <a:buFont typeface="Arial"/>
              <a:buChar char="–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one-step ahead of competitors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169920">
              <a:lnSpc>
                <a:spcPct val="110000"/>
              </a:lnSpc>
              <a:buClr>
                <a:srgbClr val="ffb310"/>
              </a:buClr>
              <a:buFont typeface="Arial"/>
              <a:buChar char="–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10000"/>
              </a:lnSpc>
              <a:buClr>
                <a:srgbClr val="ffb310"/>
              </a:buClr>
              <a:buFont typeface="Arial"/>
              <a:buChar char="•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6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 </a:t>
            </a:r>
            <a:r>
              <a:rPr b="1" lang="en-US" sz="25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Quickly responding to new conditions in the market </a:t>
            </a:r>
            <a:r>
              <a:rPr b="1" lang="en-US" sz="25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25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25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place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70" name=""/>
          <p:cNvGrpSpPr/>
          <p:nvPr/>
        </p:nvGrpSpPr>
        <p:grpSpPr>
          <a:xfrm>
            <a:off x="419040" y="5638680"/>
            <a:ext cx="8928000" cy="622440"/>
            <a:chOff x="419040" y="5638680"/>
            <a:chExt cx="8928000" cy="622440"/>
          </a:xfrm>
        </p:grpSpPr>
        <p:sp>
          <p:nvSpPr>
            <p:cNvPr id="171" name=""/>
            <p:cNvSpPr/>
            <p:nvPr/>
          </p:nvSpPr>
          <p:spPr>
            <a:xfrm>
              <a:off x="419040" y="5638680"/>
              <a:ext cx="8928000" cy="622440"/>
            </a:xfrm>
            <a:prstGeom prst="rect">
              <a:avLst/>
            </a:prstGeom>
            <a:solidFill>
              <a:srgbClr val="ffb31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2236680" y="5724360"/>
              <a:ext cx="5410440" cy="405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Change necessary to escape the equilibrium inertia of normal rates of return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"/>
          <p:cNvSpPr/>
          <p:nvPr/>
        </p:nvSpPr>
        <p:spPr>
          <a:xfrm>
            <a:off x="588960" y="1533600"/>
            <a:ext cx="9229680" cy="326412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spcBef>
                <a:spcPts val="774"/>
              </a:spcBef>
              <a:tabLst>
                <a:tab algn="l" pos="0"/>
                <a:tab algn="l" pos="177840"/>
                <a:tab algn="l" pos="227160"/>
                <a:tab algn="l" pos="62532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r>
              <a:rPr b="1" lang="en-US" sz="2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“The difficulties . . . arise from the inherent conflict between the need for corporations to control existing operations and the need to create the kind of environment that will permit new ideas to flourish — and old ones to die a timely death.”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10000"/>
              </a:lnSpc>
              <a:spcBef>
                <a:spcPts val="774"/>
              </a:spcBef>
              <a:tabLst>
                <a:tab algn="l" pos="0"/>
                <a:tab algn="l" pos="177840"/>
                <a:tab algn="l" pos="227160"/>
                <a:tab algn="l" pos="62532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endParaRPr b="0" lang="en-US" sz="2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110000"/>
              </a:lnSpc>
              <a:spcBef>
                <a:spcPts val="711"/>
              </a:spcBef>
              <a:tabLst>
                <a:tab algn="l" pos="0"/>
                <a:tab algn="l" pos="177840"/>
                <a:tab algn="l" pos="227160"/>
                <a:tab algn="l" pos="62532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 Richard Foster &amp; Sarah Kaplan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"/>
          <p:cNvGrpSpPr/>
          <p:nvPr/>
        </p:nvGrpSpPr>
        <p:grpSpPr>
          <a:xfrm>
            <a:off x="3855960" y="2060640"/>
            <a:ext cx="2784600" cy="2714400"/>
            <a:chOff x="3855960" y="2060640"/>
            <a:chExt cx="2784600" cy="2714400"/>
          </a:xfrm>
        </p:grpSpPr>
        <p:pic>
          <p:nvPicPr>
            <p:cNvPr id="175" name="WC-Elogo-N" descr=""/>
            <p:cNvPicPr/>
            <p:nvPr/>
          </p:nvPicPr>
          <p:blipFill>
            <a:blip r:embed="rId1"/>
            <a:stretch/>
          </p:blipFill>
          <p:spPr>
            <a:xfrm>
              <a:off x="3855960" y="2060640"/>
              <a:ext cx="2784600" cy="27144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76" name=""/>
            <p:cNvSpPr/>
            <p:nvPr/>
          </p:nvSpPr>
          <p:spPr>
            <a:xfrm>
              <a:off x="6473880" y="3869640"/>
              <a:ext cx="1321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352440" y="3262320"/>
            <a:ext cx="2089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Vertical (scope)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" name=""/>
          <p:cNvSpPr/>
          <p:nvPr/>
        </p:nvSpPr>
        <p:spPr>
          <a:xfrm>
            <a:off x="3154320" y="1406520"/>
            <a:ext cx="4202280" cy="551160"/>
          </a:xfrm>
          <a:prstGeom prst="rect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Traditional Integration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" name=""/>
          <p:cNvSpPr/>
          <p:nvPr/>
        </p:nvSpPr>
        <p:spPr>
          <a:xfrm>
            <a:off x="1386000" y="1552680"/>
            <a:ext cx="73080" cy="1603440"/>
          </a:xfrm>
          <a:prstGeom prst="rect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" name=""/>
          <p:cNvSpPr/>
          <p:nvPr/>
        </p:nvSpPr>
        <p:spPr>
          <a:xfrm rot="5400000">
            <a:off x="4247640" y="183960"/>
            <a:ext cx="48960" cy="4351320"/>
          </a:xfrm>
          <a:prstGeom prst="rect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" name=""/>
          <p:cNvSpPr/>
          <p:nvPr/>
        </p:nvSpPr>
        <p:spPr>
          <a:xfrm flipV="1">
            <a:off x="1308240" y="3029760"/>
            <a:ext cx="218880" cy="258840"/>
          </a:xfrm>
          <a:prstGeom prst="triangle">
            <a:avLst>
              <a:gd name="adj" fmla="val 50000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" name=""/>
          <p:cNvSpPr/>
          <p:nvPr/>
        </p:nvSpPr>
        <p:spPr>
          <a:xfrm>
            <a:off x="1308240" y="1349280"/>
            <a:ext cx="218880" cy="258840"/>
          </a:xfrm>
          <a:prstGeom prst="triangle">
            <a:avLst>
              <a:gd name="adj" fmla="val 50000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" name=""/>
          <p:cNvSpPr/>
          <p:nvPr/>
        </p:nvSpPr>
        <p:spPr>
          <a:xfrm rot="5400000">
            <a:off x="6710760" y="2167920"/>
            <a:ext cx="150840" cy="377640"/>
          </a:xfrm>
          <a:prstGeom prst="triangle">
            <a:avLst>
              <a:gd name="adj" fmla="val 50000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" name=""/>
          <p:cNvSpPr/>
          <p:nvPr/>
        </p:nvSpPr>
        <p:spPr>
          <a:xfrm>
            <a:off x="1332000" y="2900520"/>
            <a:ext cx="187200" cy="12852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" name=""/>
          <p:cNvSpPr/>
          <p:nvPr/>
        </p:nvSpPr>
        <p:spPr>
          <a:xfrm>
            <a:off x="2101680" y="2295360"/>
            <a:ext cx="187560" cy="13032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" name=""/>
          <p:cNvSpPr/>
          <p:nvPr/>
        </p:nvSpPr>
        <p:spPr>
          <a:xfrm>
            <a:off x="3174840" y="2295360"/>
            <a:ext cx="189000" cy="13032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" name=""/>
          <p:cNvSpPr/>
          <p:nvPr/>
        </p:nvSpPr>
        <p:spPr>
          <a:xfrm>
            <a:off x="4249800" y="2295360"/>
            <a:ext cx="187200" cy="13032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" name=""/>
          <p:cNvSpPr/>
          <p:nvPr/>
        </p:nvSpPr>
        <p:spPr>
          <a:xfrm>
            <a:off x="5322960" y="2295360"/>
            <a:ext cx="189000" cy="13032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" name=""/>
          <p:cNvSpPr/>
          <p:nvPr/>
        </p:nvSpPr>
        <p:spPr>
          <a:xfrm>
            <a:off x="6397560" y="2295360"/>
            <a:ext cx="189000" cy="13032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" name=""/>
          <p:cNvSpPr/>
          <p:nvPr/>
        </p:nvSpPr>
        <p:spPr>
          <a:xfrm>
            <a:off x="7007040" y="2133720"/>
            <a:ext cx="30088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High transaction costs;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“do it yourself”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" name=""/>
          <p:cNvSpPr/>
          <p:nvPr/>
        </p:nvSpPr>
        <p:spPr>
          <a:xfrm>
            <a:off x="3179880" y="2424240"/>
            <a:ext cx="2528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Horizontal (scale)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" name=""/>
          <p:cNvSpPr/>
          <p:nvPr/>
        </p:nvSpPr>
        <p:spPr>
          <a:xfrm>
            <a:off x="577800" y="3754440"/>
            <a:ext cx="9234360" cy="5076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" name=""/>
          <p:cNvSpPr/>
          <p:nvPr/>
        </p:nvSpPr>
        <p:spPr>
          <a:xfrm>
            <a:off x="3297600" y="3862440"/>
            <a:ext cx="3821760" cy="551160"/>
          </a:xfrm>
          <a:prstGeom prst="rect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“Virtual” Integration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" name=""/>
          <p:cNvSpPr/>
          <p:nvPr/>
        </p:nvSpPr>
        <p:spPr>
          <a:xfrm>
            <a:off x="7103520" y="4673520"/>
            <a:ext cx="29523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Low transaction costs;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“shop and bundle”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" name=""/>
          <p:cNvSpPr/>
          <p:nvPr/>
        </p:nvSpPr>
        <p:spPr>
          <a:xfrm flipH="1" rot="16200000">
            <a:off x="1829160" y="2168640"/>
            <a:ext cx="150840" cy="376200"/>
          </a:xfrm>
          <a:prstGeom prst="triangle">
            <a:avLst>
              <a:gd name="adj" fmla="val 50000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" name=""/>
          <p:cNvSpPr/>
          <p:nvPr/>
        </p:nvSpPr>
        <p:spPr>
          <a:xfrm>
            <a:off x="1332000" y="2478240"/>
            <a:ext cx="187200" cy="12996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" name=""/>
          <p:cNvSpPr/>
          <p:nvPr/>
        </p:nvSpPr>
        <p:spPr>
          <a:xfrm>
            <a:off x="1332000" y="2055960"/>
            <a:ext cx="187200" cy="12996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" name=""/>
          <p:cNvSpPr/>
          <p:nvPr/>
        </p:nvSpPr>
        <p:spPr>
          <a:xfrm>
            <a:off x="1332000" y="1604880"/>
            <a:ext cx="187200" cy="12852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5" name=""/>
          <p:cNvGrpSpPr/>
          <p:nvPr/>
        </p:nvGrpSpPr>
        <p:grpSpPr>
          <a:xfrm>
            <a:off x="3263760" y="4549680"/>
            <a:ext cx="104760" cy="1008000"/>
            <a:chOff x="3263760" y="4549680"/>
            <a:chExt cx="104760" cy="1008000"/>
          </a:xfrm>
        </p:grpSpPr>
        <p:sp>
          <p:nvSpPr>
            <p:cNvPr id="36" name=""/>
            <p:cNvSpPr/>
            <p:nvPr/>
          </p:nvSpPr>
          <p:spPr>
            <a:xfrm>
              <a:off x="3263760" y="4549680"/>
              <a:ext cx="104760" cy="8604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3263760" y="4856400"/>
              <a:ext cx="104760" cy="8604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3263760" y="5164200"/>
              <a:ext cx="104760" cy="8568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3263760" y="5471640"/>
              <a:ext cx="104760" cy="8604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" name=""/>
          <p:cNvGrpSpPr/>
          <p:nvPr/>
        </p:nvGrpSpPr>
        <p:grpSpPr>
          <a:xfrm>
            <a:off x="4457880" y="4549680"/>
            <a:ext cx="104760" cy="1008000"/>
            <a:chOff x="4457880" y="4549680"/>
            <a:chExt cx="104760" cy="1008000"/>
          </a:xfrm>
        </p:grpSpPr>
        <p:sp>
          <p:nvSpPr>
            <p:cNvPr id="41" name=""/>
            <p:cNvSpPr/>
            <p:nvPr/>
          </p:nvSpPr>
          <p:spPr>
            <a:xfrm>
              <a:off x="4457880" y="4549680"/>
              <a:ext cx="104760" cy="8604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4457880" y="4856400"/>
              <a:ext cx="104760" cy="8604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4457880" y="5164200"/>
              <a:ext cx="104760" cy="8568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4457880" y="5471640"/>
              <a:ext cx="104760" cy="8604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5" name=""/>
          <p:cNvGrpSpPr/>
          <p:nvPr/>
        </p:nvGrpSpPr>
        <p:grpSpPr>
          <a:xfrm>
            <a:off x="5651640" y="4549680"/>
            <a:ext cx="106200" cy="1008000"/>
            <a:chOff x="5651640" y="4549680"/>
            <a:chExt cx="106200" cy="1008000"/>
          </a:xfrm>
        </p:grpSpPr>
        <p:sp>
          <p:nvSpPr>
            <p:cNvPr id="46" name=""/>
            <p:cNvSpPr/>
            <p:nvPr/>
          </p:nvSpPr>
          <p:spPr>
            <a:xfrm>
              <a:off x="5651640" y="4549680"/>
              <a:ext cx="106200" cy="8604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5651640" y="4856400"/>
              <a:ext cx="106200" cy="8604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5651640" y="5164200"/>
              <a:ext cx="106200" cy="8568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5651640" y="5471640"/>
              <a:ext cx="106200" cy="8604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0" name=""/>
          <p:cNvGrpSpPr/>
          <p:nvPr/>
        </p:nvGrpSpPr>
        <p:grpSpPr>
          <a:xfrm>
            <a:off x="6848640" y="4549680"/>
            <a:ext cx="104760" cy="1008000"/>
            <a:chOff x="6848640" y="4549680"/>
            <a:chExt cx="104760" cy="1008000"/>
          </a:xfrm>
        </p:grpSpPr>
        <p:sp>
          <p:nvSpPr>
            <p:cNvPr id="51" name=""/>
            <p:cNvSpPr/>
            <p:nvPr/>
          </p:nvSpPr>
          <p:spPr>
            <a:xfrm>
              <a:off x="6848640" y="4549680"/>
              <a:ext cx="104760" cy="8604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6848640" y="4856400"/>
              <a:ext cx="104760" cy="8604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6848640" y="5164200"/>
              <a:ext cx="104760" cy="8568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6848640" y="5471640"/>
              <a:ext cx="104760" cy="8604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5" name=""/>
          <p:cNvSpPr/>
          <p:nvPr/>
        </p:nvSpPr>
        <p:spPr>
          <a:xfrm flipV="1">
            <a:off x="3384720" y="4608360"/>
            <a:ext cx="1042920" cy="2620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" name=""/>
          <p:cNvSpPr/>
          <p:nvPr/>
        </p:nvSpPr>
        <p:spPr>
          <a:xfrm>
            <a:off x="4595760" y="4587840"/>
            <a:ext cx="1005120" cy="603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" name=""/>
          <p:cNvSpPr/>
          <p:nvPr/>
        </p:nvSpPr>
        <p:spPr>
          <a:xfrm flipV="1">
            <a:off x="5775480" y="4911480"/>
            <a:ext cx="1041120" cy="2934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8" name=""/>
          <p:cNvGrpSpPr/>
          <p:nvPr/>
        </p:nvGrpSpPr>
        <p:grpSpPr>
          <a:xfrm>
            <a:off x="2076480" y="4537080"/>
            <a:ext cx="106200" cy="1010880"/>
            <a:chOff x="2076480" y="4537080"/>
            <a:chExt cx="106200" cy="1010880"/>
          </a:xfrm>
        </p:grpSpPr>
        <p:sp>
          <p:nvSpPr>
            <p:cNvPr id="59" name=""/>
            <p:cNvSpPr/>
            <p:nvPr/>
          </p:nvSpPr>
          <p:spPr>
            <a:xfrm>
              <a:off x="2076480" y="4537080"/>
              <a:ext cx="106200" cy="8604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2076480" y="4844880"/>
              <a:ext cx="106200" cy="8604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2076480" y="5153400"/>
              <a:ext cx="106200" cy="8604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2076480" y="5461920"/>
              <a:ext cx="106200" cy="8604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3" name=""/>
          <p:cNvSpPr/>
          <p:nvPr/>
        </p:nvSpPr>
        <p:spPr>
          <a:xfrm flipH="1" flipV="1">
            <a:off x="2192040" y="4613400"/>
            <a:ext cx="1042920" cy="26352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" name=""/>
          <p:cNvSpPr/>
          <p:nvPr/>
        </p:nvSpPr>
        <p:spPr>
          <a:xfrm>
            <a:off x="206280" y="247680"/>
            <a:ext cx="82882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Enron Case: A New Integration Model. . .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41200" y="206280"/>
            <a:ext cx="8329680" cy="54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 . . and Resource Model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4368960" y="3416400"/>
            <a:ext cx="5451480" cy="235260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" name=""/>
          <p:cNvSpPr/>
          <p:nvPr/>
        </p:nvSpPr>
        <p:spPr>
          <a:xfrm>
            <a:off x="611280" y="1308240"/>
            <a:ext cx="3382920" cy="1776240"/>
          </a:xfrm>
          <a:prstGeom prst="rightArrow">
            <a:avLst>
              <a:gd name="adj1" fmla="val 50000"/>
              <a:gd name="adj2" fmla="val 47613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Traditional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" name=""/>
          <p:cNvSpPr/>
          <p:nvPr/>
        </p:nvSpPr>
        <p:spPr>
          <a:xfrm>
            <a:off x="611280" y="3687840"/>
            <a:ext cx="3382920" cy="1776240"/>
          </a:xfrm>
          <a:prstGeom prst="rightArrow">
            <a:avLst>
              <a:gd name="adj1" fmla="val 50000"/>
              <a:gd name="adj2" fmla="val 47613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" name=""/>
          <p:cNvSpPr/>
          <p:nvPr/>
        </p:nvSpPr>
        <p:spPr>
          <a:xfrm>
            <a:off x="4368960" y="1160640"/>
            <a:ext cx="5451480" cy="2116080"/>
          </a:xfrm>
          <a:prstGeom prst="ellipse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" name=""/>
          <p:cNvSpPr/>
          <p:nvPr/>
        </p:nvSpPr>
        <p:spPr>
          <a:xfrm>
            <a:off x="5578920" y="1574640"/>
            <a:ext cx="31305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Asset intensive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Vertically integrated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Slow moving and rigid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Hierarchical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" name=""/>
          <p:cNvSpPr/>
          <p:nvPr/>
        </p:nvSpPr>
        <p:spPr>
          <a:xfrm>
            <a:off x="4975200" y="3943440"/>
            <a:ext cx="451332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“Real options” oriented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Brain power intensive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Fast moving &amp; entrepreneurial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"/>
          <p:cNvSpPr/>
          <p:nvPr/>
        </p:nvSpPr>
        <p:spPr>
          <a:xfrm>
            <a:off x="264960" y="169920"/>
            <a:ext cx="97012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Networked and “Real Options” Oriented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" name=""/>
          <p:cNvSpPr/>
          <p:nvPr/>
        </p:nvSpPr>
        <p:spPr>
          <a:xfrm>
            <a:off x="128520" y="898560"/>
            <a:ext cx="4562640" cy="426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spcBef>
                <a:spcPts val="649"/>
              </a:spcBef>
              <a:buClr>
                <a:srgbClr val="ffb310"/>
              </a:buClr>
              <a:buFont typeface="Arial"/>
              <a:buChar char="•"/>
              <a:tabLst>
                <a:tab algn="l" pos="173160"/>
                <a:tab algn="l" pos="46188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 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Network provides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117360" indent="-2880">
              <a:lnSpc>
                <a:spcPct val="11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–"/>
              <a:tabLst>
                <a:tab algn="l" pos="173160"/>
                <a:tab algn="l" pos="46188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speed to market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117360" indent="-2880">
              <a:lnSpc>
                <a:spcPct val="11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–"/>
              <a:tabLst>
                <a:tab algn="l" pos="173160"/>
                <a:tab algn="l" pos="46188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information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117360" indent="-2880">
              <a:lnSpc>
                <a:spcPct val="11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–"/>
              <a:tabLst>
                <a:tab algn="l" pos="173160"/>
                <a:tab algn="l" pos="46188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optionality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10000"/>
              </a:lnSpc>
              <a:spcBef>
                <a:spcPts val="649"/>
              </a:spcBef>
              <a:buClr>
                <a:srgbClr val="ffb310"/>
              </a:buClr>
              <a:buFont typeface="Arial"/>
              <a:buChar char="•"/>
              <a:tabLst>
                <a:tab algn="l" pos="173160"/>
                <a:tab algn="l" pos="46188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 Information is key to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117360" indent="-2880">
              <a:lnSpc>
                <a:spcPct val="11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–"/>
              <a:tabLst>
                <a:tab algn="l" pos="173160"/>
                <a:tab algn="l" pos="46188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extract opportunity profits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117360" indent="-2880">
              <a:lnSpc>
                <a:spcPct val="11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–"/>
              <a:tabLst>
                <a:tab algn="l" pos="173160"/>
                <a:tab algn="l" pos="46188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build and execute optionality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10000"/>
              </a:lnSpc>
              <a:spcBef>
                <a:spcPts val="649"/>
              </a:spcBef>
              <a:buClr>
                <a:srgbClr val="ffb310"/>
              </a:buClr>
              <a:buFont typeface="Arial"/>
              <a:buChar char="•"/>
              <a:tabLst>
                <a:tab algn="l" pos="173160"/>
                <a:tab algn="l" pos="46188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 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Investment in proprietary 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technology to deploy network 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creates a competitive 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advantage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" name=""/>
          <p:cNvSpPr/>
          <p:nvPr/>
        </p:nvSpPr>
        <p:spPr>
          <a:xfrm>
            <a:off x="114480" y="5475240"/>
            <a:ext cx="9983520" cy="45900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entire business has to be built based on real options and the value of the network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" name=""/>
          <p:cNvSpPr/>
          <p:nvPr/>
        </p:nvSpPr>
        <p:spPr>
          <a:xfrm>
            <a:off x="4579920" y="1405080"/>
            <a:ext cx="5521320" cy="344304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" name=""/>
          <p:cNvSpPr/>
          <p:nvPr/>
        </p:nvSpPr>
        <p:spPr>
          <a:xfrm>
            <a:off x="5106960" y="1728720"/>
            <a:ext cx="1440" cy="24591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" name=""/>
          <p:cNvSpPr/>
          <p:nvPr/>
        </p:nvSpPr>
        <p:spPr>
          <a:xfrm>
            <a:off x="5046840" y="4187880"/>
            <a:ext cx="601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" name=""/>
          <p:cNvSpPr/>
          <p:nvPr/>
        </p:nvSpPr>
        <p:spPr>
          <a:xfrm>
            <a:off x="5046840" y="3921120"/>
            <a:ext cx="601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" name=""/>
          <p:cNvSpPr/>
          <p:nvPr/>
        </p:nvSpPr>
        <p:spPr>
          <a:xfrm>
            <a:off x="5046840" y="3639960"/>
            <a:ext cx="601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" name=""/>
          <p:cNvSpPr/>
          <p:nvPr/>
        </p:nvSpPr>
        <p:spPr>
          <a:xfrm>
            <a:off x="5046840" y="3371760"/>
            <a:ext cx="601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" name=""/>
          <p:cNvSpPr/>
          <p:nvPr/>
        </p:nvSpPr>
        <p:spPr>
          <a:xfrm>
            <a:off x="5046840" y="3090960"/>
            <a:ext cx="601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" name=""/>
          <p:cNvSpPr/>
          <p:nvPr/>
        </p:nvSpPr>
        <p:spPr>
          <a:xfrm>
            <a:off x="5046840" y="2824200"/>
            <a:ext cx="601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" name=""/>
          <p:cNvSpPr/>
          <p:nvPr/>
        </p:nvSpPr>
        <p:spPr>
          <a:xfrm>
            <a:off x="5046840" y="2543040"/>
            <a:ext cx="601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" name=""/>
          <p:cNvSpPr/>
          <p:nvPr/>
        </p:nvSpPr>
        <p:spPr>
          <a:xfrm>
            <a:off x="5046840" y="2276640"/>
            <a:ext cx="601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" name=""/>
          <p:cNvSpPr/>
          <p:nvPr/>
        </p:nvSpPr>
        <p:spPr>
          <a:xfrm>
            <a:off x="5046840" y="1995480"/>
            <a:ext cx="6012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" name=""/>
          <p:cNvSpPr/>
          <p:nvPr/>
        </p:nvSpPr>
        <p:spPr>
          <a:xfrm>
            <a:off x="5046840" y="1728720"/>
            <a:ext cx="6012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" name=""/>
          <p:cNvSpPr/>
          <p:nvPr/>
        </p:nvSpPr>
        <p:spPr>
          <a:xfrm>
            <a:off x="5106960" y="4187880"/>
            <a:ext cx="487368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" name=""/>
          <p:cNvSpPr/>
          <p:nvPr/>
        </p:nvSpPr>
        <p:spPr>
          <a:xfrm flipV="1">
            <a:off x="5106960" y="4187880"/>
            <a:ext cx="1440" cy="698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9" name=""/>
          <p:cNvSpPr/>
          <p:nvPr/>
        </p:nvSpPr>
        <p:spPr>
          <a:xfrm flipV="1">
            <a:off x="5800680" y="4187880"/>
            <a:ext cx="1800" cy="698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0" name=""/>
          <p:cNvSpPr/>
          <p:nvPr/>
        </p:nvSpPr>
        <p:spPr>
          <a:xfrm flipV="1">
            <a:off x="6496200" y="4187880"/>
            <a:ext cx="1440" cy="698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1" name=""/>
          <p:cNvSpPr/>
          <p:nvPr/>
        </p:nvSpPr>
        <p:spPr>
          <a:xfrm flipV="1">
            <a:off x="7189920" y="4187880"/>
            <a:ext cx="1440" cy="698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2" name=""/>
          <p:cNvSpPr/>
          <p:nvPr/>
        </p:nvSpPr>
        <p:spPr>
          <a:xfrm flipV="1">
            <a:off x="7897680" y="4187880"/>
            <a:ext cx="1800" cy="698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3" name=""/>
          <p:cNvSpPr/>
          <p:nvPr/>
        </p:nvSpPr>
        <p:spPr>
          <a:xfrm flipV="1">
            <a:off x="8591400" y="4187880"/>
            <a:ext cx="1800" cy="698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4" name=""/>
          <p:cNvSpPr/>
          <p:nvPr/>
        </p:nvSpPr>
        <p:spPr>
          <a:xfrm flipV="1">
            <a:off x="9286920" y="4187880"/>
            <a:ext cx="1440" cy="698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5" name=""/>
          <p:cNvSpPr/>
          <p:nvPr/>
        </p:nvSpPr>
        <p:spPr>
          <a:xfrm flipV="1">
            <a:off x="9980640" y="4187880"/>
            <a:ext cx="1440" cy="698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6" name=""/>
          <p:cNvSpPr/>
          <p:nvPr/>
        </p:nvSpPr>
        <p:spPr>
          <a:xfrm flipV="1">
            <a:off x="5452920" y="4075200"/>
            <a:ext cx="695520" cy="55440"/>
          </a:xfrm>
          <a:prstGeom prst="line">
            <a:avLst/>
          </a:prstGeom>
          <a:ln w="3636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7" name=""/>
          <p:cNvSpPr/>
          <p:nvPr/>
        </p:nvSpPr>
        <p:spPr>
          <a:xfrm flipV="1">
            <a:off x="6148440" y="4019040"/>
            <a:ext cx="695160" cy="55800"/>
          </a:xfrm>
          <a:prstGeom prst="line">
            <a:avLst/>
          </a:prstGeom>
          <a:ln w="3636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8" name=""/>
          <p:cNvSpPr/>
          <p:nvPr/>
        </p:nvSpPr>
        <p:spPr>
          <a:xfrm flipV="1">
            <a:off x="6843600" y="3962520"/>
            <a:ext cx="706680" cy="56880"/>
          </a:xfrm>
          <a:prstGeom prst="line">
            <a:avLst/>
          </a:prstGeom>
          <a:ln w="3636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9" name=""/>
          <p:cNvSpPr/>
          <p:nvPr/>
        </p:nvSpPr>
        <p:spPr>
          <a:xfrm flipV="1">
            <a:off x="7550280" y="3920760"/>
            <a:ext cx="693720" cy="41400"/>
          </a:xfrm>
          <a:prstGeom prst="line">
            <a:avLst/>
          </a:prstGeom>
          <a:ln w="3636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0" name=""/>
          <p:cNvSpPr/>
          <p:nvPr/>
        </p:nvSpPr>
        <p:spPr>
          <a:xfrm flipV="1">
            <a:off x="8244000" y="3863520"/>
            <a:ext cx="695160" cy="57240"/>
          </a:xfrm>
          <a:prstGeom prst="line">
            <a:avLst/>
          </a:prstGeom>
          <a:ln w="3636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" name=""/>
          <p:cNvSpPr/>
          <p:nvPr/>
        </p:nvSpPr>
        <p:spPr>
          <a:xfrm flipV="1">
            <a:off x="8939160" y="3808440"/>
            <a:ext cx="693720" cy="55440"/>
          </a:xfrm>
          <a:prstGeom prst="line">
            <a:avLst/>
          </a:prstGeom>
          <a:ln w="3636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" name=""/>
          <p:cNvSpPr/>
          <p:nvPr/>
        </p:nvSpPr>
        <p:spPr>
          <a:xfrm flipV="1">
            <a:off x="5452920" y="4074840"/>
            <a:ext cx="695520" cy="112680"/>
          </a:xfrm>
          <a:prstGeom prst="line">
            <a:avLst/>
          </a:prstGeom>
          <a:ln w="237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3" name=""/>
          <p:cNvSpPr/>
          <p:nvPr/>
        </p:nvSpPr>
        <p:spPr>
          <a:xfrm flipV="1">
            <a:off x="6148440" y="3863520"/>
            <a:ext cx="695160" cy="211320"/>
          </a:xfrm>
          <a:prstGeom prst="line">
            <a:avLst/>
          </a:prstGeom>
          <a:ln w="237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4" name=""/>
          <p:cNvSpPr/>
          <p:nvPr/>
        </p:nvSpPr>
        <p:spPr>
          <a:xfrm flipV="1">
            <a:off x="6843600" y="3526920"/>
            <a:ext cx="706680" cy="336600"/>
          </a:xfrm>
          <a:prstGeom prst="line">
            <a:avLst/>
          </a:prstGeom>
          <a:ln w="237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5" name=""/>
          <p:cNvSpPr/>
          <p:nvPr/>
        </p:nvSpPr>
        <p:spPr>
          <a:xfrm flipV="1">
            <a:off x="7550280" y="3090960"/>
            <a:ext cx="693720" cy="436320"/>
          </a:xfrm>
          <a:prstGeom prst="line">
            <a:avLst/>
          </a:prstGeom>
          <a:ln w="237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6" name=""/>
          <p:cNvSpPr/>
          <p:nvPr/>
        </p:nvSpPr>
        <p:spPr>
          <a:xfrm flipV="1">
            <a:off x="8244000" y="2543040"/>
            <a:ext cx="695160" cy="547920"/>
          </a:xfrm>
          <a:prstGeom prst="line">
            <a:avLst/>
          </a:prstGeom>
          <a:ln w="237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7" name=""/>
          <p:cNvSpPr/>
          <p:nvPr/>
        </p:nvSpPr>
        <p:spPr>
          <a:xfrm flipV="1">
            <a:off x="8939160" y="1897200"/>
            <a:ext cx="693720" cy="645840"/>
          </a:xfrm>
          <a:prstGeom prst="line">
            <a:avLst/>
          </a:prstGeom>
          <a:ln w="237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8" name=""/>
          <p:cNvSpPr/>
          <p:nvPr/>
        </p:nvSpPr>
        <p:spPr>
          <a:xfrm>
            <a:off x="4579920" y="1405080"/>
            <a:ext cx="5521320" cy="344304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9" name=""/>
          <p:cNvSpPr/>
          <p:nvPr/>
        </p:nvSpPr>
        <p:spPr>
          <a:xfrm>
            <a:off x="8585280" y="1547640"/>
            <a:ext cx="397008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tabLst>
                <a:tab algn="l" pos="0"/>
                <a:tab algn="l" pos="227160"/>
                <a:tab algn="l" pos="51768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  <a:tab algn="l" pos="2701800"/>
                <a:tab algn="l" pos="2819520"/>
              </a:tabLst>
            </a:pPr>
            <a:r>
              <a:rPr b="1" lang="en-US" sz="14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Metcalf’s Law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0" name=""/>
          <p:cNvSpPr/>
          <p:nvPr/>
        </p:nvSpPr>
        <p:spPr>
          <a:xfrm>
            <a:off x="8369280" y="3867120"/>
            <a:ext cx="397044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tabLst>
                <a:tab algn="l" pos="0"/>
                <a:tab algn="l" pos="227160"/>
                <a:tab algn="l" pos="51768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  <a:tab algn="l" pos="2701800"/>
                <a:tab algn="l" pos="2819520"/>
              </a:tabLst>
            </a:pPr>
            <a:r>
              <a:rPr b="1" lang="en-US" sz="1400" strike="noStrike" u="none">
                <a:solidFill>
                  <a:srgbClr val="003186"/>
                </a:solidFill>
                <a:effectLst/>
                <a:uFillTx/>
                <a:latin typeface="Arial"/>
              </a:rPr>
              <a:t>Sarnoff’s Law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1" name=""/>
          <p:cNvSpPr/>
          <p:nvPr/>
        </p:nvSpPr>
        <p:spPr>
          <a:xfrm>
            <a:off x="7927920" y="3284640"/>
            <a:ext cx="1271520" cy="72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5000"/>
              </a:lnSpc>
              <a:tabLst>
                <a:tab algn="l" pos="0"/>
                <a:tab algn="l" pos="227160"/>
                <a:tab algn="l" pos="51768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  <a:tab algn="l" pos="2701800"/>
                <a:tab algn="l" pos="281952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One-way network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95000"/>
              </a:lnSpc>
              <a:spcBef>
                <a:spcPts val="176"/>
              </a:spcBef>
              <a:tabLst>
                <a:tab algn="l" pos="0"/>
                <a:tab algn="l" pos="227160"/>
                <a:tab algn="l" pos="51768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  <a:tab algn="l" pos="2701800"/>
                <a:tab algn="l" pos="281952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2" name=""/>
          <p:cNvSpPr/>
          <p:nvPr/>
        </p:nvSpPr>
        <p:spPr>
          <a:xfrm flipH="1" flipV="1">
            <a:off x="8234280" y="3722760"/>
            <a:ext cx="36720" cy="201600"/>
          </a:xfrm>
          <a:prstGeom prst="line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3" name=""/>
          <p:cNvSpPr/>
          <p:nvPr/>
        </p:nvSpPr>
        <p:spPr>
          <a:xfrm>
            <a:off x="6854760" y="2619360"/>
            <a:ext cx="1225440" cy="78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tabLst>
                <a:tab algn="l" pos="0"/>
                <a:tab algn="l" pos="227160"/>
                <a:tab algn="l" pos="51768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  <a:tab algn="l" pos="2701800"/>
                <a:tab algn="l" pos="281952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Two-way network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114480">
              <a:lnSpc>
                <a:spcPct val="105000"/>
              </a:lnSpc>
              <a:spcBef>
                <a:spcPts val="176"/>
              </a:spcBef>
              <a:tabLst>
                <a:tab algn="l" pos="0"/>
                <a:tab algn="l" pos="227160"/>
                <a:tab algn="l" pos="517680"/>
                <a:tab algn="l" pos="587520"/>
                <a:tab algn="l" pos="704880"/>
                <a:tab algn="l" pos="822240"/>
                <a:tab algn="l" pos="939960"/>
                <a:tab algn="l" pos="1057320"/>
                <a:tab algn="l" pos="1174680"/>
                <a:tab algn="l" pos="1292400"/>
                <a:tab algn="l" pos="1409760"/>
                <a:tab algn="l" pos="1527120"/>
                <a:tab algn="l" pos="1644480"/>
                <a:tab algn="l" pos="1762200"/>
                <a:tab algn="l" pos="1879560"/>
                <a:tab algn="l" pos="1996920"/>
                <a:tab algn="l" pos="2114640"/>
                <a:tab algn="l" pos="2232000"/>
                <a:tab algn="l" pos="2349360"/>
                <a:tab algn="l" pos="2467080"/>
                <a:tab algn="l" pos="2584440"/>
                <a:tab algn="l" pos="2701800"/>
                <a:tab algn="l" pos="281952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4" name=""/>
          <p:cNvSpPr/>
          <p:nvPr/>
        </p:nvSpPr>
        <p:spPr>
          <a:xfrm flipH="1">
            <a:off x="7715160" y="2927520"/>
            <a:ext cx="309600" cy="0"/>
          </a:xfrm>
          <a:prstGeom prst="line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5" name=""/>
          <p:cNvSpPr/>
          <p:nvPr/>
        </p:nvSpPr>
        <p:spPr>
          <a:xfrm>
            <a:off x="4618080" y="4587840"/>
            <a:ext cx="5668920" cy="504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" name=""/>
          <p:cNvSpPr/>
          <p:nvPr/>
        </p:nvSpPr>
        <p:spPr>
          <a:xfrm>
            <a:off x="4456080" y="1182600"/>
            <a:ext cx="5830920" cy="346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" name=""/>
          <p:cNvSpPr/>
          <p:nvPr/>
        </p:nvSpPr>
        <p:spPr>
          <a:xfrm>
            <a:off x="10044000" y="768240"/>
            <a:ext cx="243000" cy="4156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" name=""/>
          <p:cNvSpPr/>
          <p:nvPr/>
        </p:nvSpPr>
        <p:spPr>
          <a:xfrm>
            <a:off x="4268880" y="1042920"/>
            <a:ext cx="536400" cy="3997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" name=""/>
          <p:cNvSpPr/>
          <p:nvPr/>
        </p:nvSpPr>
        <p:spPr>
          <a:xfrm>
            <a:off x="9678240" y="4241520"/>
            <a:ext cx="1098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" name=""/>
          <p:cNvSpPr/>
          <p:nvPr/>
        </p:nvSpPr>
        <p:spPr>
          <a:xfrm rot="16200000">
            <a:off x="3754440" y="2975040"/>
            <a:ext cx="2216160" cy="13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 of Network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"/>
          <p:cNvSpPr/>
          <p:nvPr/>
        </p:nvSpPr>
        <p:spPr>
          <a:xfrm>
            <a:off x="201600" y="169920"/>
            <a:ext cx="10022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Brain Power Intensive - A Knowledge Based Organization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2" name=""/>
          <p:cNvSpPr/>
          <p:nvPr/>
        </p:nvSpPr>
        <p:spPr>
          <a:xfrm>
            <a:off x="76320" y="1393920"/>
            <a:ext cx="4113000" cy="373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spcBef>
                <a:spcPts val="1312"/>
              </a:spcBef>
              <a:buClr>
                <a:srgbClr val="ffb310"/>
              </a:buClr>
              <a:buFont typeface="Arial"/>
              <a:buChar char="•"/>
              <a:tabLst>
                <a:tab algn="l" pos="173160"/>
                <a:tab algn="l" pos="62532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 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Recruit ... new people bring 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new ideas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169920">
              <a:lnSpc>
                <a:spcPct val="110000"/>
              </a:lnSpc>
              <a:spcBef>
                <a:spcPts val="1125"/>
              </a:spcBef>
              <a:buClr>
                <a:srgbClr val="ffb310"/>
              </a:buClr>
              <a:buFont typeface="Arial"/>
              <a:buChar char="–"/>
              <a:tabLst>
                <a:tab algn="l" pos="173160"/>
                <a:tab algn="l" pos="62532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Best and the brightest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169920">
              <a:lnSpc>
                <a:spcPct val="110000"/>
              </a:lnSpc>
              <a:spcBef>
                <a:spcPts val="1125"/>
              </a:spcBef>
              <a:buClr>
                <a:srgbClr val="ffb310"/>
              </a:buClr>
              <a:buFont typeface="Arial"/>
              <a:buChar char="–"/>
              <a:tabLst>
                <a:tab algn="l" pos="173160"/>
                <a:tab algn="l" pos="62532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Innovative and entreprenurial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10000"/>
              </a:lnSpc>
              <a:spcBef>
                <a:spcPts val="1125"/>
              </a:spcBef>
              <a:buClr>
                <a:srgbClr val="ffb310"/>
              </a:buClr>
              <a:buFont typeface="Arial"/>
              <a:buChar char="•"/>
              <a:tabLst>
                <a:tab algn="l" pos="173160"/>
                <a:tab algn="l" pos="62532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10000"/>
              </a:lnSpc>
              <a:spcBef>
                <a:spcPts val="1312"/>
              </a:spcBef>
              <a:buClr>
                <a:srgbClr val="ffb310"/>
              </a:buClr>
              <a:buFont typeface="Arial"/>
              <a:buChar char="•"/>
              <a:tabLst>
                <a:tab algn="l" pos="173160"/>
                <a:tab algn="l" pos="62532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2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 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Create a corporate culture 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that sets the stage for 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employees to innovate and 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	</a:t>
            </a:r>
            <a:r>
              <a:rPr b="1" lang="en-US" sz="21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transform the company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3" name=""/>
          <p:cNvSpPr/>
          <p:nvPr/>
        </p:nvSpPr>
        <p:spPr>
          <a:xfrm>
            <a:off x="2236680" y="5952960"/>
            <a:ext cx="5410440" cy="40500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People are the most valuable asset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4" name=""/>
          <p:cNvSpPr/>
          <p:nvPr/>
        </p:nvSpPr>
        <p:spPr>
          <a:xfrm>
            <a:off x="4540320" y="5573880"/>
            <a:ext cx="21430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McKinsey &amp; Company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5" name=""/>
          <p:cNvSpPr/>
          <p:nvPr/>
        </p:nvSpPr>
        <p:spPr>
          <a:xfrm>
            <a:off x="6091200" y="2270160"/>
            <a:ext cx="351000" cy="2047680"/>
          </a:xfrm>
          <a:prstGeom prst="line">
            <a:avLst/>
          </a:prstGeom>
          <a:ln w="2844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6" name=""/>
          <p:cNvSpPr/>
          <p:nvPr/>
        </p:nvSpPr>
        <p:spPr>
          <a:xfrm>
            <a:off x="5711760" y="3479760"/>
            <a:ext cx="712800" cy="830160"/>
          </a:xfrm>
          <a:prstGeom prst="line">
            <a:avLst/>
          </a:prstGeom>
          <a:ln w="2844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7" name=""/>
          <p:cNvSpPr/>
          <p:nvPr/>
        </p:nvSpPr>
        <p:spPr>
          <a:xfrm flipH="1">
            <a:off x="7873560" y="3554280"/>
            <a:ext cx="795240" cy="787680"/>
          </a:xfrm>
          <a:prstGeom prst="line">
            <a:avLst/>
          </a:prstGeom>
          <a:ln w="2844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8" name=""/>
          <p:cNvSpPr/>
          <p:nvPr/>
        </p:nvSpPr>
        <p:spPr>
          <a:xfrm flipH="1" flipV="1">
            <a:off x="6365880" y="4322880"/>
            <a:ext cx="1587600" cy="1440"/>
          </a:xfrm>
          <a:prstGeom prst="line">
            <a:avLst/>
          </a:prstGeom>
          <a:ln w="2844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" name=""/>
          <p:cNvSpPr/>
          <p:nvPr/>
        </p:nvSpPr>
        <p:spPr>
          <a:xfrm>
            <a:off x="6062760" y="2236680"/>
            <a:ext cx="1887480" cy="2167200"/>
          </a:xfrm>
          <a:prstGeom prst="line">
            <a:avLst/>
          </a:prstGeom>
          <a:ln w="2844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" name=""/>
          <p:cNvSpPr/>
          <p:nvPr/>
        </p:nvSpPr>
        <p:spPr>
          <a:xfrm flipH="1">
            <a:off x="5873400" y="2255760"/>
            <a:ext cx="2768760" cy="15840"/>
          </a:xfrm>
          <a:prstGeom prst="line">
            <a:avLst/>
          </a:prstGeom>
          <a:ln w="2844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" name=""/>
          <p:cNvSpPr/>
          <p:nvPr/>
        </p:nvSpPr>
        <p:spPr>
          <a:xfrm>
            <a:off x="8291520" y="2254320"/>
            <a:ext cx="409680" cy="1289160"/>
          </a:xfrm>
          <a:prstGeom prst="line">
            <a:avLst/>
          </a:prstGeom>
          <a:ln w="2844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" name=""/>
          <p:cNvSpPr/>
          <p:nvPr/>
        </p:nvSpPr>
        <p:spPr>
          <a:xfrm>
            <a:off x="7155000" y="1776240"/>
            <a:ext cx="728640" cy="2546640"/>
          </a:xfrm>
          <a:prstGeom prst="line">
            <a:avLst/>
          </a:prstGeom>
          <a:ln w="2844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" name=""/>
          <p:cNvSpPr/>
          <p:nvPr/>
        </p:nvSpPr>
        <p:spPr>
          <a:xfrm flipH="1">
            <a:off x="5711760" y="1739880"/>
            <a:ext cx="1535040" cy="1822320"/>
          </a:xfrm>
          <a:prstGeom prst="line">
            <a:avLst/>
          </a:prstGeom>
          <a:ln w="2844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" name=""/>
          <p:cNvSpPr/>
          <p:nvPr/>
        </p:nvSpPr>
        <p:spPr>
          <a:xfrm flipH="1">
            <a:off x="7884720" y="2236680"/>
            <a:ext cx="406440" cy="2117880"/>
          </a:xfrm>
          <a:prstGeom prst="line">
            <a:avLst/>
          </a:prstGeom>
          <a:ln w="2844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" name=""/>
          <p:cNvSpPr/>
          <p:nvPr/>
        </p:nvSpPr>
        <p:spPr>
          <a:xfrm flipH="1">
            <a:off x="6400800" y="1658880"/>
            <a:ext cx="830160" cy="2763720"/>
          </a:xfrm>
          <a:prstGeom prst="line">
            <a:avLst/>
          </a:prstGeom>
          <a:ln w="2844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" name=""/>
          <p:cNvSpPr/>
          <p:nvPr/>
        </p:nvSpPr>
        <p:spPr>
          <a:xfrm flipH="1">
            <a:off x="5711760" y="2181240"/>
            <a:ext cx="2720880" cy="1370160"/>
          </a:xfrm>
          <a:prstGeom prst="line">
            <a:avLst/>
          </a:prstGeom>
          <a:ln w="2844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" name=""/>
          <p:cNvSpPr/>
          <p:nvPr/>
        </p:nvSpPr>
        <p:spPr>
          <a:xfrm flipH="1">
            <a:off x="6419880" y="3510000"/>
            <a:ext cx="2295360" cy="806400"/>
          </a:xfrm>
          <a:prstGeom prst="line">
            <a:avLst/>
          </a:prstGeom>
          <a:ln w="2844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" name=""/>
          <p:cNvSpPr/>
          <p:nvPr/>
        </p:nvSpPr>
        <p:spPr>
          <a:xfrm flipH="1">
            <a:off x="5711760" y="3506760"/>
            <a:ext cx="3030480" cy="17640"/>
          </a:xfrm>
          <a:prstGeom prst="line">
            <a:avLst/>
          </a:prstGeom>
          <a:ln w="2844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" name=""/>
          <p:cNvSpPr/>
          <p:nvPr/>
        </p:nvSpPr>
        <p:spPr>
          <a:xfrm flipH="1" flipV="1">
            <a:off x="7116840" y="1763280"/>
            <a:ext cx="1728720" cy="1949400"/>
          </a:xfrm>
          <a:prstGeom prst="line">
            <a:avLst/>
          </a:prstGeom>
          <a:ln w="2844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" name=""/>
          <p:cNvSpPr/>
          <p:nvPr/>
        </p:nvSpPr>
        <p:spPr>
          <a:xfrm flipH="1">
            <a:off x="6343200" y="2197080"/>
            <a:ext cx="1978200" cy="2184480"/>
          </a:xfrm>
          <a:prstGeom prst="line">
            <a:avLst/>
          </a:prstGeom>
          <a:ln w="2844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" name=""/>
          <p:cNvSpPr/>
          <p:nvPr/>
        </p:nvSpPr>
        <p:spPr>
          <a:xfrm flipH="1">
            <a:off x="5911920" y="1800360"/>
            <a:ext cx="1363680" cy="519120"/>
          </a:xfrm>
          <a:prstGeom prst="line">
            <a:avLst/>
          </a:prstGeom>
          <a:ln w="2844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" name=""/>
          <p:cNvSpPr/>
          <p:nvPr/>
        </p:nvSpPr>
        <p:spPr>
          <a:xfrm>
            <a:off x="5711760" y="3500280"/>
            <a:ext cx="2279880" cy="843120"/>
          </a:xfrm>
          <a:prstGeom prst="line">
            <a:avLst/>
          </a:prstGeom>
          <a:ln w="2844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" name=""/>
          <p:cNvSpPr/>
          <p:nvPr/>
        </p:nvSpPr>
        <p:spPr>
          <a:xfrm flipH="1" flipV="1">
            <a:off x="6019560" y="2222280"/>
            <a:ext cx="2741400" cy="1331640"/>
          </a:xfrm>
          <a:prstGeom prst="line">
            <a:avLst/>
          </a:prstGeom>
          <a:ln w="2844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" name=""/>
          <p:cNvSpPr/>
          <p:nvPr/>
        </p:nvSpPr>
        <p:spPr>
          <a:xfrm flipH="1">
            <a:off x="5754240" y="2286000"/>
            <a:ext cx="351000" cy="1195560"/>
          </a:xfrm>
          <a:prstGeom prst="line">
            <a:avLst/>
          </a:prstGeom>
          <a:ln w="2844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" name=""/>
          <p:cNvSpPr/>
          <p:nvPr/>
        </p:nvSpPr>
        <p:spPr>
          <a:xfrm>
            <a:off x="7075440" y="1816200"/>
            <a:ext cx="1258920" cy="441360"/>
          </a:xfrm>
          <a:prstGeom prst="line">
            <a:avLst/>
          </a:prstGeom>
          <a:ln w="2844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" name=""/>
          <p:cNvSpPr/>
          <p:nvPr/>
        </p:nvSpPr>
        <p:spPr>
          <a:xfrm>
            <a:off x="5354640" y="4322880"/>
            <a:ext cx="1455840" cy="1009440"/>
          </a:xfrm>
          <a:prstGeom prst="hexagon">
            <a:avLst>
              <a:gd name="adj" fmla="val 36056"/>
              <a:gd name="vf" fmla="val 115470"/>
            </a:avLst>
          </a:prstGeom>
          <a:solidFill>
            <a:srgbClr val="095ba6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Staff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" name=""/>
          <p:cNvSpPr/>
          <p:nvPr/>
        </p:nvSpPr>
        <p:spPr>
          <a:xfrm>
            <a:off x="4589640" y="1746360"/>
            <a:ext cx="1493640" cy="998280"/>
          </a:xfrm>
          <a:prstGeom prst="hexagon">
            <a:avLst>
              <a:gd name="adj" fmla="val 37405"/>
              <a:gd name="vf" fmla="val 115470"/>
            </a:avLst>
          </a:prstGeom>
          <a:solidFill>
            <a:srgbClr val="919191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Shared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Values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" name=""/>
          <p:cNvSpPr/>
          <p:nvPr/>
        </p:nvSpPr>
        <p:spPr>
          <a:xfrm>
            <a:off x="4300560" y="3032280"/>
            <a:ext cx="1454040" cy="1023840"/>
          </a:xfrm>
          <a:prstGeom prst="hexagon">
            <a:avLst>
              <a:gd name="adj" fmla="val 35505"/>
              <a:gd name="vf" fmla="val 115470"/>
            </a:avLst>
          </a:prstGeom>
          <a:solidFill>
            <a:srgbClr val="47bad6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Style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" name=""/>
          <p:cNvSpPr/>
          <p:nvPr/>
        </p:nvSpPr>
        <p:spPr>
          <a:xfrm>
            <a:off x="6435720" y="905040"/>
            <a:ext cx="1531800" cy="931680"/>
          </a:xfrm>
          <a:prstGeom prst="hexagon">
            <a:avLst>
              <a:gd name="adj" fmla="val 41103"/>
              <a:gd name="vf" fmla="val 115470"/>
            </a:avLst>
          </a:prstGeom>
          <a:solidFill>
            <a:srgbClr val="fe000c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Super-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ordinate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0" name=""/>
          <p:cNvSpPr/>
          <p:nvPr/>
        </p:nvSpPr>
        <p:spPr>
          <a:xfrm>
            <a:off x="7531200" y="4329000"/>
            <a:ext cx="1455480" cy="1009800"/>
          </a:xfrm>
          <a:prstGeom prst="hexagon">
            <a:avLst>
              <a:gd name="adj" fmla="val 36034"/>
              <a:gd name="vf" fmla="val 115470"/>
            </a:avLst>
          </a:prstGeom>
          <a:solidFill>
            <a:srgbClr val="ffb31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1" name=""/>
          <p:cNvSpPr/>
          <p:nvPr/>
        </p:nvSpPr>
        <p:spPr>
          <a:xfrm>
            <a:off x="8675640" y="3025800"/>
            <a:ext cx="1454040" cy="1023840"/>
          </a:xfrm>
          <a:prstGeom prst="hexagon">
            <a:avLst>
              <a:gd name="adj" fmla="val 35505"/>
              <a:gd name="vf" fmla="val 115470"/>
            </a:avLst>
          </a:prstGeom>
          <a:solidFill>
            <a:srgbClr val="008226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Structure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2" name=""/>
          <p:cNvSpPr/>
          <p:nvPr/>
        </p:nvSpPr>
        <p:spPr>
          <a:xfrm>
            <a:off x="8282160" y="1741320"/>
            <a:ext cx="1493640" cy="998640"/>
          </a:xfrm>
          <a:prstGeom prst="hexagon">
            <a:avLst>
              <a:gd name="adj" fmla="val 37392"/>
              <a:gd name="vf" fmla="val 115470"/>
            </a:avLst>
          </a:prstGeom>
          <a:solidFill>
            <a:srgbClr val="3b0071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Strategy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"/>
          <p:cNvSpPr/>
          <p:nvPr/>
        </p:nvSpPr>
        <p:spPr>
          <a:xfrm>
            <a:off x="4118040" y="2692440"/>
            <a:ext cx="5297400" cy="156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buClr>
                <a:srgbClr val="ffb310"/>
              </a:buClr>
              <a:buFont typeface="Arial"/>
              <a:buChar char="•"/>
              <a:tabLst>
                <a:tab algn="l" pos="227160"/>
                <a:tab algn="l" pos="62532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4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 </a:t>
            </a:r>
            <a:r>
              <a:rPr b="1" lang="en-US" sz="28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Crusade for free markets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10000"/>
              </a:lnSpc>
              <a:spcBef>
                <a:spcPts val="249"/>
              </a:spcBef>
              <a:buClr>
                <a:srgbClr val="ffb310"/>
              </a:buClr>
              <a:buFont typeface="Arial"/>
              <a:buChar char="–"/>
              <a:tabLst>
                <a:tab algn="l" pos="227160"/>
                <a:tab algn="l" pos="62532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Bust monopolies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10000"/>
              </a:lnSpc>
              <a:spcBef>
                <a:spcPts val="249"/>
              </a:spcBef>
              <a:buClr>
                <a:srgbClr val="ffb310"/>
              </a:buClr>
              <a:buFont typeface="Arial"/>
              <a:buChar char="–"/>
              <a:tabLst>
                <a:tab algn="l" pos="227160"/>
                <a:tab algn="l" pos="62532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Promote open competition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4" name=""/>
          <p:cNvSpPr/>
          <p:nvPr/>
        </p:nvSpPr>
        <p:spPr>
          <a:xfrm>
            <a:off x="312840" y="2341440"/>
            <a:ext cx="3244680" cy="2106720"/>
          </a:xfrm>
          <a:prstGeom prst="hexagon">
            <a:avLst>
              <a:gd name="adj" fmla="val 38504"/>
              <a:gd name="vf" fmla="val 115470"/>
            </a:avLst>
          </a:prstGeom>
          <a:solidFill>
            <a:srgbClr val="fe000c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5" name=""/>
          <p:cNvSpPr/>
          <p:nvPr/>
        </p:nvSpPr>
        <p:spPr>
          <a:xfrm>
            <a:off x="786600" y="2816280"/>
            <a:ext cx="2407680" cy="150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Superordinate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Goal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"/>
          <p:cNvSpPr/>
          <p:nvPr/>
        </p:nvSpPr>
        <p:spPr>
          <a:xfrm>
            <a:off x="4618080" y="1079640"/>
            <a:ext cx="5153040" cy="48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buClr>
                <a:srgbClr val="ffb310"/>
              </a:buClr>
              <a:buFont typeface="Arial"/>
              <a:buChar char="•"/>
              <a:tabLst>
                <a:tab algn="l" pos="227160"/>
                <a:tab algn="l" pos="635040"/>
                <a:tab algn="l" pos="1270080"/>
                <a:tab algn="l" pos="1905120"/>
                <a:tab algn="l" pos="2540160"/>
                <a:tab algn="l" pos="3174840"/>
                <a:tab algn="l" pos="3809880"/>
                <a:tab algn="l" pos="4444920"/>
                <a:tab algn="l" pos="5079960"/>
                <a:tab algn="l" pos="5715000"/>
                <a:tab algn="l" pos="6350040"/>
                <a:tab algn="l" pos="6985080"/>
                <a:tab algn="l" pos="7620120"/>
                <a:tab algn="l" pos="8255160"/>
                <a:tab algn="l" pos="8889840"/>
                <a:tab algn="l" pos="9524880"/>
                <a:tab algn="l" pos="10159920"/>
                <a:tab algn="l" pos="1079496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10000"/>
              </a:lnSpc>
              <a:buClr>
                <a:srgbClr val="ffb310"/>
              </a:buClr>
              <a:buFont typeface="Arial"/>
              <a:buChar char="•"/>
              <a:tabLst>
                <a:tab algn="l" pos="227160"/>
                <a:tab algn="l" pos="635040"/>
                <a:tab algn="l" pos="1270080"/>
                <a:tab algn="l" pos="1905120"/>
                <a:tab algn="l" pos="2540160"/>
                <a:tab algn="l" pos="3174840"/>
                <a:tab algn="l" pos="3809880"/>
                <a:tab algn="l" pos="4444920"/>
                <a:tab algn="l" pos="5079960"/>
                <a:tab algn="l" pos="5715000"/>
                <a:tab algn="l" pos="6350040"/>
                <a:tab algn="l" pos="6985080"/>
                <a:tab algn="l" pos="7620120"/>
                <a:tab algn="l" pos="8255160"/>
                <a:tab algn="l" pos="8889840"/>
                <a:tab algn="l" pos="9524880"/>
                <a:tab algn="l" pos="10159920"/>
                <a:tab algn="l" pos="10794960"/>
              </a:tabLst>
            </a:pPr>
            <a:r>
              <a:rPr b="1" lang="en-US" sz="2400" strike="noStrike" u="none">
                <a:solidFill>
                  <a:srgbClr val="3b0071"/>
                </a:solidFill>
                <a:effectLst/>
                <a:uFillTx/>
                <a:latin typeface="Arial"/>
              </a:rPr>
              <a:t> De-integration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10000"/>
              </a:lnSpc>
              <a:spcBef>
                <a:spcPts val="224"/>
              </a:spcBef>
              <a:buClr>
                <a:srgbClr val="ffb310"/>
              </a:buClr>
              <a:buFont typeface="Arial"/>
              <a:buChar char="–"/>
              <a:tabLst>
                <a:tab algn="l" pos="227160"/>
                <a:tab algn="l" pos="635040"/>
                <a:tab algn="l" pos="1270080"/>
                <a:tab algn="l" pos="1905120"/>
                <a:tab algn="l" pos="2540160"/>
                <a:tab algn="l" pos="3174840"/>
                <a:tab algn="l" pos="3809880"/>
                <a:tab algn="l" pos="4444920"/>
                <a:tab algn="l" pos="5079960"/>
                <a:tab algn="l" pos="5715000"/>
                <a:tab algn="l" pos="6350040"/>
                <a:tab algn="l" pos="6985080"/>
                <a:tab algn="l" pos="7620120"/>
                <a:tab algn="l" pos="8255160"/>
                <a:tab algn="l" pos="8889840"/>
                <a:tab algn="l" pos="9524880"/>
                <a:tab algn="l" pos="10159920"/>
                <a:tab algn="l" pos="107949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Leverage technology and risk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10000"/>
              </a:lnSpc>
              <a:spcBef>
                <a:spcPts val="224"/>
              </a:spcBef>
              <a:tabLst>
                <a:tab algn="l" pos="0"/>
                <a:tab algn="l" pos="227160"/>
                <a:tab algn="l" pos="635040"/>
                <a:tab algn="l" pos="1270080"/>
                <a:tab algn="l" pos="1905120"/>
                <a:tab algn="l" pos="2540160"/>
                <a:tab algn="l" pos="3174840"/>
                <a:tab algn="l" pos="3809880"/>
                <a:tab algn="l" pos="4444920"/>
                <a:tab algn="l" pos="5079960"/>
                <a:tab algn="l" pos="5715000"/>
                <a:tab algn="l" pos="6350040"/>
                <a:tab algn="l" pos="6985080"/>
                <a:tab algn="l" pos="7620120"/>
                <a:tab algn="l" pos="8255160"/>
                <a:tab algn="l" pos="8889840"/>
                <a:tab algn="l" pos="9524880"/>
                <a:tab algn="l" pos="10159920"/>
                <a:tab algn="l" pos="107949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 to reduce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10000"/>
              </a:lnSpc>
              <a:spcBef>
                <a:spcPts val="224"/>
              </a:spcBef>
              <a:tabLst>
                <a:tab algn="l" pos="0"/>
                <a:tab algn="l" pos="227160"/>
                <a:tab algn="l" pos="635040"/>
                <a:tab algn="l" pos="1270080"/>
                <a:tab algn="l" pos="1905120"/>
                <a:tab algn="l" pos="2540160"/>
                <a:tab algn="l" pos="3174840"/>
                <a:tab algn="l" pos="3809880"/>
                <a:tab algn="l" pos="4444920"/>
                <a:tab algn="l" pos="5079960"/>
                <a:tab algn="l" pos="5715000"/>
                <a:tab algn="l" pos="6350040"/>
                <a:tab algn="l" pos="6985080"/>
                <a:tab algn="l" pos="7620120"/>
                <a:tab algn="l" pos="8255160"/>
                <a:tab algn="l" pos="8889840"/>
                <a:tab algn="l" pos="9524880"/>
                <a:tab algn="l" pos="10159920"/>
                <a:tab algn="l" pos="107949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 costs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buClr>
                <a:srgbClr val="ffb310"/>
              </a:buClr>
              <a:buFont typeface="Arial"/>
              <a:buChar char="•"/>
              <a:tabLst>
                <a:tab algn="l" pos="227160"/>
                <a:tab algn="l" pos="635040"/>
                <a:tab algn="l" pos="1270080"/>
                <a:tab algn="l" pos="1905120"/>
                <a:tab algn="l" pos="2540160"/>
                <a:tab algn="l" pos="3174840"/>
                <a:tab algn="l" pos="3809880"/>
                <a:tab algn="l" pos="4444920"/>
                <a:tab algn="l" pos="5079960"/>
                <a:tab algn="l" pos="5715000"/>
                <a:tab algn="l" pos="6350040"/>
                <a:tab algn="l" pos="6985080"/>
                <a:tab algn="l" pos="7620120"/>
                <a:tab algn="l" pos="8255160"/>
                <a:tab algn="l" pos="8889840"/>
                <a:tab algn="l" pos="9524880"/>
                <a:tab algn="l" pos="10159920"/>
                <a:tab algn="l" pos="10794960"/>
              </a:tabLst>
            </a:pPr>
            <a:r>
              <a:rPr b="1" lang="en-US" sz="2400" strike="noStrike" u="none">
                <a:solidFill>
                  <a:srgbClr val="3b0071"/>
                </a:solidFill>
                <a:effectLst/>
                <a:uFillTx/>
                <a:latin typeface="Arial"/>
              </a:rPr>
              <a:t> “Virtual” integration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10000"/>
              </a:lnSpc>
              <a:spcBef>
                <a:spcPts val="224"/>
              </a:spcBef>
              <a:buClr>
                <a:srgbClr val="ffb310"/>
              </a:buClr>
              <a:buFont typeface="Arial"/>
              <a:buChar char="–"/>
              <a:tabLst>
                <a:tab algn="l" pos="227160"/>
                <a:tab algn="l" pos="635040"/>
                <a:tab algn="l" pos="1270080"/>
                <a:tab algn="l" pos="1905120"/>
                <a:tab algn="l" pos="2540160"/>
                <a:tab algn="l" pos="3174840"/>
                <a:tab algn="l" pos="3809880"/>
                <a:tab algn="l" pos="4444920"/>
                <a:tab algn="l" pos="5079960"/>
                <a:tab algn="l" pos="5715000"/>
                <a:tab algn="l" pos="6350040"/>
                <a:tab algn="l" pos="6985080"/>
                <a:tab algn="l" pos="7620120"/>
                <a:tab algn="l" pos="8255160"/>
                <a:tab algn="l" pos="8889840"/>
                <a:tab algn="l" pos="9524880"/>
                <a:tab algn="l" pos="10159920"/>
                <a:tab algn="l" pos="107949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Focus on creating low cost,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dependable market interfaces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(logistics company)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buClr>
                <a:srgbClr val="ffb310"/>
              </a:buClr>
              <a:buFont typeface="Arial"/>
              <a:buChar char="•"/>
              <a:tabLst>
                <a:tab algn="l" pos="227160"/>
                <a:tab algn="l" pos="635040"/>
                <a:tab algn="l" pos="1270080"/>
                <a:tab algn="l" pos="1905120"/>
                <a:tab algn="l" pos="2540160"/>
                <a:tab algn="l" pos="3174840"/>
                <a:tab algn="l" pos="3809880"/>
                <a:tab algn="l" pos="4444920"/>
                <a:tab algn="l" pos="5079960"/>
                <a:tab algn="l" pos="5715000"/>
                <a:tab algn="l" pos="6350040"/>
                <a:tab algn="l" pos="6985080"/>
                <a:tab algn="l" pos="7620120"/>
                <a:tab algn="l" pos="8255160"/>
                <a:tab algn="l" pos="8889840"/>
                <a:tab algn="l" pos="9524880"/>
                <a:tab algn="l" pos="10159920"/>
                <a:tab algn="l" pos="10794960"/>
              </a:tabLst>
            </a:pPr>
            <a:r>
              <a:rPr b="1" lang="en-US" sz="24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 </a:t>
            </a:r>
            <a:r>
              <a:rPr b="1" lang="en-US" sz="2400" strike="noStrike" u="none">
                <a:solidFill>
                  <a:srgbClr val="3b0071"/>
                </a:solidFill>
                <a:effectLst/>
                <a:uFillTx/>
                <a:latin typeface="Arial"/>
              </a:rPr>
              <a:t>New Model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10000"/>
              </a:lnSpc>
              <a:spcBef>
                <a:spcPts val="224"/>
              </a:spcBef>
              <a:buClr>
                <a:srgbClr val="ffb310"/>
              </a:buClr>
              <a:buFont typeface="Arial"/>
              <a:buChar char="–"/>
              <a:tabLst>
                <a:tab algn="l" pos="227160"/>
                <a:tab algn="l" pos="635040"/>
                <a:tab algn="l" pos="1270080"/>
                <a:tab algn="l" pos="1905120"/>
                <a:tab algn="l" pos="2540160"/>
                <a:tab algn="l" pos="3174840"/>
                <a:tab algn="l" pos="3809880"/>
                <a:tab algn="l" pos="4444920"/>
                <a:tab algn="l" pos="5079960"/>
                <a:tab algn="l" pos="5715000"/>
                <a:tab algn="l" pos="6350040"/>
                <a:tab algn="l" pos="6985080"/>
                <a:tab algn="l" pos="7620120"/>
                <a:tab algn="l" pos="8255160"/>
                <a:tab algn="l" pos="8889840"/>
                <a:tab algn="l" pos="9524880"/>
                <a:tab algn="l" pos="10159920"/>
                <a:tab algn="l" pos="107949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Real options oriented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10000"/>
              </a:lnSpc>
              <a:spcBef>
                <a:spcPts val="224"/>
              </a:spcBef>
              <a:buClr>
                <a:srgbClr val="ffb310"/>
              </a:buClr>
              <a:buFont typeface="Arial"/>
              <a:buChar char="–"/>
              <a:tabLst>
                <a:tab algn="l" pos="227160"/>
                <a:tab algn="l" pos="635040"/>
                <a:tab algn="l" pos="1270080"/>
                <a:tab algn="l" pos="1905120"/>
                <a:tab algn="l" pos="2540160"/>
                <a:tab algn="l" pos="3174840"/>
                <a:tab algn="l" pos="3809880"/>
                <a:tab algn="l" pos="4444920"/>
                <a:tab algn="l" pos="5079960"/>
                <a:tab algn="l" pos="5715000"/>
                <a:tab algn="l" pos="6350040"/>
                <a:tab algn="l" pos="6985080"/>
                <a:tab algn="l" pos="7620120"/>
                <a:tab algn="l" pos="8255160"/>
                <a:tab algn="l" pos="8889840"/>
                <a:tab algn="l" pos="9524880"/>
                <a:tab algn="l" pos="10159920"/>
                <a:tab algn="l" pos="107949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Knowledge-based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10000"/>
              </a:lnSpc>
              <a:spcBef>
                <a:spcPts val="224"/>
              </a:spcBef>
              <a:buClr>
                <a:srgbClr val="ffb310"/>
              </a:buClr>
              <a:buFont typeface="Arial"/>
              <a:buChar char="–"/>
              <a:tabLst>
                <a:tab algn="l" pos="227160"/>
                <a:tab algn="l" pos="635040"/>
                <a:tab algn="l" pos="1270080"/>
                <a:tab algn="l" pos="1905120"/>
                <a:tab algn="l" pos="2540160"/>
                <a:tab algn="l" pos="3174840"/>
                <a:tab algn="l" pos="3809880"/>
                <a:tab algn="l" pos="4444920"/>
                <a:tab algn="l" pos="5079960"/>
                <a:tab algn="l" pos="5715000"/>
                <a:tab algn="l" pos="6350040"/>
                <a:tab algn="l" pos="6985080"/>
                <a:tab algn="l" pos="7620120"/>
                <a:tab algn="l" pos="8255160"/>
                <a:tab algn="l" pos="8889840"/>
                <a:tab algn="l" pos="9524880"/>
                <a:tab algn="l" pos="10159920"/>
                <a:tab algn="l" pos="1079496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Networked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10000"/>
              </a:lnSpc>
              <a:tabLst>
                <a:tab algn="l" pos="0"/>
                <a:tab algn="l" pos="227160"/>
                <a:tab algn="l" pos="635040"/>
                <a:tab algn="l" pos="1270080"/>
                <a:tab algn="l" pos="1905120"/>
                <a:tab algn="l" pos="2540160"/>
                <a:tab algn="l" pos="3174840"/>
                <a:tab algn="l" pos="3809880"/>
                <a:tab algn="l" pos="4444920"/>
                <a:tab algn="l" pos="5079960"/>
                <a:tab algn="l" pos="5715000"/>
                <a:tab algn="l" pos="6350040"/>
                <a:tab algn="l" pos="6985080"/>
                <a:tab algn="l" pos="7620120"/>
                <a:tab algn="l" pos="8255160"/>
                <a:tab algn="l" pos="8889840"/>
                <a:tab algn="l" pos="9524880"/>
                <a:tab algn="l" pos="10159920"/>
                <a:tab algn="l" pos="1079496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7" name=""/>
          <p:cNvSpPr/>
          <p:nvPr/>
        </p:nvSpPr>
        <p:spPr>
          <a:xfrm>
            <a:off x="312840" y="2017800"/>
            <a:ext cx="3011400" cy="2106360"/>
          </a:xfrm>
          <a:prstGeom prst="hexagon">
            <a:avLst>
              <a:gd name="adj" fmla="val 35742"/>
              <a:gd name="vf" fmla="val 115470"/>
            </a:avLst>
          </a:prstGeom>
          <a:solidFill>
            <a:srgbClr val="3b0071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Strategy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"/>
          <p:cNvSpPr/>
          <p:nvPr/>
        </p:nvSpPr>
        <p:spPr>
          <a:xfrm>
            <a:off x="5005440" y="1542960"/>
            <a:ext cx="4780080" cy="279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20000"/>
              </a:lnSpc>
              <a:buClr>
                <a:srgbClr val="ffb310"/>
              </a:buClr>
              <a:buFont typeface="Arial"/>
              <a:buChar char="•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6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 Flat / Horizontal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10000"/>
              </a:lnSpc>
              <a:spcBef>
                <a:spcPts val="249"/>
              </a:spcBef>
              <a:buClr>
                <a:srgbClr val="ffb310"/>
              </a:buClr>
              <a:buFont typeface="Arial"/>
              <a:buChar char="–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Distributed power based /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decision making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20000"/>
              </a:lnSpc>
              <a:spcBef>
                <a:spcPts val="326"/>
              </a:spcBef>
              <a:buClr>
                <a:srgbClr val="ffb310"/>
              </a:buClr>
              <a:buFont typeface="Arial"/>
              <a:buChar char="•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6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 Labor Mobility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20000"/>
              </a:lnSpc>
              <a:spcBef>
                <a:spcPts val="249"/>
              </a:spcBef>
              <a:buClr>
                <a:srgbClr val="ffb310"/>
              </a:buClr>
              <a:buFont typeface="Arial"/>
              <a:buChar char="–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Unified compensation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20000"/>
              </a:lnSpc>
              <a:spcBef>
                <a:spcPts val="249"/>
              </a:spcBef>
              <a:buClr>
                <a:srgbClr val="ffb310"/>
              </a:buClr>
              <a:buSzPct val="125000"/>
              <a:buFont typeface="Arial"/>
              <a:buChar char="–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Portable titles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9" name=""/>
          <p:cNvSpPr/>
          <p:nvPr/>
        </p:nvSpPr>
        <p:spPr>
          <a:xfrm>
            <a:off x="312840" y="2017800"/>
            <a:ext cx="3011400" cy="2106360"/>
          </a:xfrm>
          <a:prstGeom prst="hexagon">
            <a:avLst>
              <a:gd name="adj" fmla="val 35742"/>
              <a:gd name="vf" fmla="val 115470"/>
            </a:avLst>
          </a:prstGeom>
          <a:solidFill>
            <a:srgbClr val="00824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"/>
          <p:cNvSpPr/>
          <p:nvPr/>
        </p:nvSpPr>
        <p:spPr>
          <a:xfrm>
            <a:off x="5005440" y="1542960"/>
            <a:ext cx="4648320" cy="41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buClr>
                <a:srgbClr val="ffb310"/>
              </a:buClr>
              <a:buFont typeface="Arial"/>
              <a:buChar char="•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600" strike="noStrike" u="none">
                <a:solidFill>
                  <a:srgbClr val="ffb310"/>
                </a:solidFill>
                <a:effectLst/>
                <a:uFillTx/>
                <a:latin typeface="Arial"/>
              </a:rPr>
              <a:t> PRC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10000"/>
              </a:lnSpc>
              <a:spcBef>
                <a:spcPts val="249"/>
              </a:spcBef>
              <a:buClr>
                <a:srgbClr val="ffb310"/>
              </a:buClr>
              <a:buFont typeface="Arial"/>
              <a:buChar char="–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Company wide 360</a:t>
            </a:r>
            <a:r>
              <a:rPr b="1" lang="en-US" sz="1200" strike="noStrike" u="none" baseline="75000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evaluation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10000"/>
              </a:lnSpc>
              <a:spcBef>
                <a:spcPts val="249"/>
              </a:spcBef>
              <a:buClr>
                <a:srgbClr val="ffb310"/>
              </a:buClr>
              <a:buFont typeface="Arial"/>
              <a:buChar char="–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Relative ranking against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10000"/>
              </a:lnSpc>
              <a:spcBef>
                <a:spcPts val="249"/>
              </a:spcBef>
              <a:buClr>
                <a:srgbClr val="ffb310"/>
              </a:buClr>
              <a:buSzPct val="125000"/>
              <a:buFont typeface="Arial"/>
              <a:buChar char="–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Screen for “who gets it”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10000"/>
              </a:lnSpc>
              <a:spcBef>
                <a:spcPts val="326"/>
              </a:spcBef>
              <a:buClr>
                <a:srgbClr val="ffb310"/>
              </a:buClr>
              <a:buFont typeface="Arial"/>
              <a:buChar char="•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600" strike="noStrike" u="none">
                <a:solidFill>
                  <a:srgbClr val="ffb310"/>
                </a:solidFill>
                <a:effectLst/>
                <a:uFillTx/>
                <a:latin typeface="Arial"/>
              </a:rPr>
              <a:t> RAC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10000"/>
              </a:lnSpc>
              <a:spcBef>
                <a:spcPts val="249"/>
              </a:spcBef>
              <a:buClr>
                <a:srgbClr val="ffb310"/>
              </a:buClr>
              <a:buFont typeface="Arial"/>
              <a:buChar char="–"/>
              <a:tabLst>
                <a:tab algn="l" pos="227160"/>
                <a:tab algn="l" pos="744480"/>
                <a:tab algn="l" pos="1251000"/>
                <a:tab algn="l" pos="1876320"/>
                <a:tab algn="l" pos="2502000"/>
                <a:tab algn="l" pos="3127320"/>
                <a:tab algn="l" pos="3753000"/>
                <a:tab algn="l" pos="4378320"/>
                <a:tab algn="l" pos="5003640"/>
                <a:tab algn="l" pos="5629320"/>
                <a:tab algn="l" pos="6254640"/>
                <a:tab algn="l" pos="6880320"/>
                <a:tab algn="l" pos="7505640"/>
                <a:tab algn="l" pos="8131320"/>
                <a:tab algn="l" pos="8756640"/>
                <a:tab algn="l" pos="9381960"/>
                <a:tab algn="l" pos="10007640"/>
                <a:tab algn="l" pos="1063296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Understanding and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 of overall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company risk exposure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1" name=""/>
          <p:cNvSpPr/>
          <p:nvPr/>
        </p:nvSpPr>
        <p:spPr>
          <a:xfrm>
            <a:off x="312840" y="2017800"/>
            <a:ext cx="3011400" cy="2106360"/>
          </a:xfrm>
          <a:prstGeom prst="hexagon">
            <a:avLst>
              <a:gd name="adj" fmla="val 35742"/>
              <a:gd name="vf" fmla="val 115470"/>
            </a:avLst>
          </a:prstGeom>
          <a:solidFill>
            <a:srgbClr val="ffb31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1998-04-21T11:26:21Z</dcterms:created>
  <dc:creator>ECT</dc:creator>
  <dc:description/>
  <dc:language>en-US</dc:language>
  <cp:lastModifiedBy>KBurton</cp:lastModifiedBy>
  <cp:lastPrinted>2001-06-22T11:55:20Z</cp:lastPrinted>
  <dcterms:modified xsi:type="dcterms:W3CDTF">2001-06-22T11:55:59Z</dcterms:modified>
  <cp:revision>737</cp:revision>
  <dc:subject/>
  <dc:title>No Slide Title</dc:title>
</cp:coreProperties>
</file>