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682640" y="5288040"/>
            <a:ext cx="7623360" cy="44604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" name=""/>
          <p:cNvGraphicFramePr/>
          <p:nvPr/>
        </p:nvGraphicFramePr>
        <p:xfrm>
          <a:off x="2362320" y="1447920"/>
          <a:ext cx="6086520" cy="4000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62320" y="1447920"/>
                    <a:ext cx="6086520" cy="400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"/>
          <p:cNvSpPr/>
          <p:nvPr/>
        </p:nvSpPr>
        <p:spPr>
          <a:xfrm>
            <a:off x="1928880" y="147600"/>
            <a:ext cx="67510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Importance to U.S. Economy of Energy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Expenditures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461960" y="6010200"/>
            <a:ext cx="82123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 and Assumptions: Enron Corp. Government Affairs; DOE EIA Actuals for 1999; 2001 assumes NYMEX and weather 10% colder assumes 2¢/KWH higher wholesale power prices on half of U.S. volumes and demand growth at 3%/year. Year 2001 oil prices 10% lower and use up 2%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611160" y="2273400"/>
            <a:ext cx="689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$536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152680" y="1754280"/>
            <a:ext cx="689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$695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671880" y="1476360"/>
            <a:ext cx="689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$729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786320" y="5364000"/>
            <a:ext cx="74084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U.S. energy expenditures in 2001 are 36% higher than 1999 (+$193 billion)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742040" y="2808360"/>
            <a:ext cx="1132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920600" y="3463920"/>
            <a:ext cx="68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764000" y="4251240"/>
            <a:ext cx="993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Petroleum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679400" y="1131840"/>
            <a:ext cx="47167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 Billion Dollars (Nominal)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1877040" y="195120"/>
            <a:ext cx="7031160" cy="5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Impact of Higher U.S. Natural Gas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360440" y="5183280"/>
            <a:ext cx="1629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Increased Spending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Compared to 1999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255840" y="5973840"/>
            <a:ext cx="398628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646280" y="7756560"/>
            <a:ext cx="1168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AA-FedReserve-1200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211400" y="6465960"/>
            <a:ext cx="5678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 Assumes 2001 winter 10% colder than 2000 levels -- NYMEX prices as of 2/7/01 from Gas Daily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897760" y="6434280"/>
            <a:ext cx="179640" cy="2523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A2FC0D3-1CB6-4656-8A9A-EEA681FDE5CD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" name=""/>
          <p:cNvGrpSpPr/>
          <p:nvPr/>
        </p:nvGrpSpPr>
        <p:grpSpPr>
          <a:xfrm>
            <a:off x="0" y="154080"/>
            <a:ext cx="1265040" cy="6475320"/>
            <a:chOff x="0" y="154080"/>
            <a:chExt cx="1265040" cy="6475320"/>
          </a:xfrm>
        </p:grpSpPr>
        <p:sp>
          <p:nvSpPr>
            <p:cNvPr id="20" name=""/>
            <p:cNvSpPr/>
            <p:nvPr/>
          </p:nvSpPr>
          <p:spPr>
            <a:xfrm>
              <a:off x="169200" y="154080"/>
              <a:ext cx="1095840" cy="6475320"/>
            </a:xfrm>
            <a:custGeom>
              <a:avLst/>
              <a:gdLst>
                <a:gd name="textAreaLeft" fmla="*/ 53280 w 1095840"/>
                <a:gd name="textAreaRight" fmla="*/ 1042560 w 1095840"/>
                <a:gd name="textAreaTop" fmla="*/ 53280 h 6475320"/>
                <a:gd name="textAreaBottom" fmla="*/ 6422040 h 6475320"/>
              </a:gdLst>
              <a:ahLst/>
              <a:cxnLst/>
              <a:rect l="textAreaLeft" t="textAreaTop" r="textAreaRight" b="textAreaBottom"/>
              <a:pathLst>
                <a:path w="21600" h="127600">
                  <a:moveTo>
                    <a:pt x="3600" y="0"/>
                  </a:moveTo>
                  <a:arcTo wR="3600" hR="3600" stAng="16200000" swAng="-5400000"/>
                  <a:lnTo>
                    <a:pt x="0" y="124000"/>
                  </a:lnTo>
                  <a:arcTo wR="3600" hR="3600" stAng="10800000" swAng="-5400000"/>
                  <a:lnTo>
                    <a:pt x="18000" y="12760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280800" y="5554440"/>
              <a:ext cx="875160" cy="944640"/>
            </a:xfrm>
            <a:custGeom>
              <a:avLst/>
              <a:gdLst>
                <a:gd name="textAreaLeft" fmla="*/ 42480 w 875160"/>
                <a:gd name="textAreaRight" fmla="*/ 832680 w 875160"/>
                <a:gd name="textAreaTop" fmla="*/ 42480 h 944640"/>
                <a:gd name="textAreaBottom" fmla="*/ 902160 h 944640"/>
              </a:gdLst>
              <a:ahLst/>
              <a:cxnLst/>
              <a:rect l="textAreaLeft" t="textAreaTop" r="textAreaRight" b="textAreaBottom"/>
              <a:pathLst>
                <a:path w="21600" h="23314">
                  <a:moveTo>
                    <a:pt x="3600" y="0"/>
                  </a:moveTo>
                  <a:arcTo wR="3600" hR="3600" stAng="16200000" swAng="-5400000"/>
                  <a:lnTo>
                    <a:pt x="0" y="19714"/>
                  </a:lnTo>
                  <a:arcTo wR="3600" hR="3600" stAng="10800000" swAng="-5400000"/>
                  <a:lnTo>
                    <a:pt x="18000" y="2331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465480" y="4138560"/>
              <a:ext cx="518760" cy="558720"/>
            </a:xfrm>
            <a:custGeom>
              <a:avLst/>
              <a:gdLst>
                <a:gd name="textAreaLeft" fmla="*/ 25200 w 518760"/>
                <a:gd name="textAreaRight" fmla="*/ 493560 w 518760"/>
                <a:gd name="textAreaTop" fmla="*/ 25200 h 558720"/>
                <a:gd name="textAreaBottom" fmla="*/ 533520 h 558720"/>
              </a:gdLst>
              <a:ahLst/>
              <a:cxnLst/>
              <a:rect l="textAreaLeft" t="textAreaTop" r="textAreaRight" b="textAreaBottom"/>
              <a:pathLst>
                <a:path w="21600" h="23263">
                  <a:moveTo>
                    <a:pt x="3600" y="0"/>
                  </a:moveTo>
                  <a:arcTo wR="3600" hR="3600" stAng="16200000" swAng="-5400000"/>
                  <a:lnTo>
                    <a:pt x="0" y="19663"/>
                  </a:lnTo>
                  <a:arcTo wR="3600" hR="3600" stAng="10800000" swAng="-5400000"/>
                  <a:lnTo>
                    <a:pt x="18000" y="2326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93240" y="4335480"/>
              <a:ext cx="636120" cy="1359000"/>
            </a:xfrm>
            <a:custGeom>
              <a:avLst/>
              <a:gdLst>
                <a:gd name="textAreaLeft" fmla="*/ 30960 w 636120"/>
                <a:gd name="textAreaRight" fmla="*/ 605160 w 636120"/>
                <a:gd name="textAreaTop" fmla="*/ 30960 h 1359000"/>
                <a:gd name="textAreaBottom" fmla="*/ 1328040 h 1359000"/>
              </a:gdLst>
              <a:ahLst/>
              <a:cxnLst/>
              <a:rect l="textAreaLeft" t="textAreaTop" r="textAreaRight" b="textAreaBottom"/>
              <a:pathLst>
                <a:path w="21600" h="46132">
                  <a:moveTo>
                    <a:pt x="3600" y="0"/>
                  </a:moveTo>
                  <a:arcTo wR="3600" hR="3600" stAng="16200000" swAng="-5400000"/>
                  <a:lnTo>
                    <a:pt x="0" y="42532"/>
                  </a:lnTo>
                  <a:arcTo wR="3600" hR="3600" stAng="10800000" swAng="-5400000"/>
                  <a:lnTo>
                    <a:pt x="18000" y="4613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78840" y="129852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53880" y="129852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634680" y="129852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78840" y="161280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634680" y="161280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78840" y="191448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634680" y="191448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921600" y="191448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634680" y="221616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634680" y="252072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78840" y="252396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53880" y="252072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353880" y="283212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53880" y="313992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78840" y="314316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53880" y="345744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78840" y="346068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53880" y="376560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78840" y="3768840"/>
              <a:ext cx="237600" cy="26640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400"/>
                <a:gd name="textAreaBottom" fmla="*/ 254880 h 266400"/>
              </a:gdLst>
              <a:ahLst/>
              <a:cxnLst/>
              <a:rect l="textAreaLeft" t="textAreaTop" r="textAreaRight" b="textAreaBottom"/>
              <a:pathLst>
                <a:path w="21600" h="24214">
                  <a:moveTo>
                    <a:pt x="3600" y="0"/>
                  </a:moveTo>
                  <a:arcTo wR="3600" hR="3600" stAng="16200000" swAng="-5400000"/>
                  <a:lnTo>
                    <a:pt x="0" y="20614"/>
                  </a:lnTo>
                  <a:arcTo wR="3600" hR="3600" stAng="10800000" swAng="-5400000"/>
                  <a:lnTo>
                    <a:pt x="18000" y="2421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78840" y="407988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78840" y="439092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78840" y="470196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356760" y="191448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78840" y="221616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56760" y="221616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637560" y="3139920"/>
              <a:ext cx="237600" cy="266760"/>
            </a:xfrm>
            <a:custGeom>
              <a:avLst/>
              <a:gdLst>
                <a:gd name="textAreaLeft" fmla="*/ 11520 w 237600"/>
                <a:gd name="textAreaRight" fmla="*/ 226080 w 237600"/>
                <a:gd name="textAreaTop" fmla="*/ 11520 h 266760"/>
                <a:gd name="textAreaBottom" fmla="*/ 255240 h 266760"/>
              </a:gdLst>
              <a:ahLst/>
              <a:cxnLst/>
              <a:rect l="textAreaLeft" t="textAreaTop" r="textAreaRight" b="textAreaBottom"/>
              <a:pathLst>
                <a:path w="21600" h="24247">
                  <a:moveTo>
                    <a:pt x="3600" y="0"/>
                  </a:moveTo>
                  <a:arcTo wR="3600" hR="3600" stAng="16200000" swAng="-5400000"/>
                  <a:lnTo>
                    <a:pt x="0" y="20647"/>
                  </a:lnTo>
                  <a:arcTo wR="3600" hR="3600" stAng="10800000" swAng="-5400000"/>
                  <a:lnTo>
                    <a:pt x="18000" y="2424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0" y="1168200"/>
              <a:ext cx="166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51" name="EnronLogo" descr=""/>
            <p:cNvPicPr/>
            <p:nvPr/>
          </p:nvPicPr>
          <p:blipFill>
            <a:blip r:embed="rId1"/>
            <a:stretch/>
          </p:blipFill>
          <p:spPr>
            <a:xfrm>
              <a:off x="435600" y="5719680"/>
              <a:ext cx="57564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52" name=""/>
          <p:cNvSpPr/>
          <p:nvPr/>
        </p:nvSpPr>
        <p:spPr>
          <a:xfrm>
            <a:off x="1682640" y="673200"/>
            <a:ext cx="7507440" cy="74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" name=""/>
          <p:cNvGrpSpPr/>
          <p:nvPr/>
        </p:nvGrpSpPr>
        <p:grpSpPr>
          <a:xfrm>
            <a:off x="3176640" y="4641840"/>
            <a:ext cx="5272200" cy="1717560"/>
            <a:chOff x="3176640" y="4641840"/>
            <a:chExt cx="5272200" cy="1717560"/>
          </a:xfrm>
        </p:grpSpPr>
        <p:sp>
          <p:nvSpPr>
            <p:cNvPr id="54" name=""/>
            <p:cNvSpPr/>
            <p:nvPr/>
          </p:nvSpPr>
          <p:spPr>
            <a:xfrm>
              <a:off x="3230640" y="4988160"/>
              <a:ext cx="4021200" cy="417240"/>
            </a:xfrm>
            <a:prstGeom prst="roundRect">
              <a:avLst>
                <a:gd name="adj" fmla="val 16667"/>
              </a:avLst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3230640" y="5492880"/>
              <a:ext cx="4013280" cy="371520"/>
            </a:xfrm>
            <a:prstGeom prst="roundRect">
              <a:avLst>
                <a:gd name="adj" fmla="val 16667"/>
              </a:avLst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176640" y="4641840"/>
              <a:ext cx="5272200" cy="171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Industrial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$37B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Immediate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Commercial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$10B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30-360 day lag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Residential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$16B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30-360 day lag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$63B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7" name=""/>
          <p:cNvGrpSpPr/>
          <p:nvPr/>
        </p:nvGrpSpPr>
        <p:grpSpPr>
          <a:xfrm>
            <a:off x="2063880" y="1033560"/>
            <a:ext cx="6530760" cy="3692520"/>
            <a:chOff x="2063880" y="1033560"/>
            <a:chExt cx="6530760" cy="3692520"/>
          </a:xfrm>
        </p:grpSpPr>
        <p:sp>
          <p:nvSpPr>
            <p:cNvPr id="58" name=""/>
            <p:cNvSpPr/>
            <p:nvPr/>
          </p:nvSpPr>
          <p:spPr>
            <a:xfrm rot="16200000">
              <a:off x="1764720" y="2355840"/>
              <a:ext cx="8748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MMBTU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59" name=""/>
            <p:cNvGraphicFramePr/>
            <p:nvPr/>
          </p:nvGraphicFramePr>
          <p:xfrm>
            <a:off x="2371680" y="1033560"/>
            <a:ext cx="6222960" cy="3692520"/>
          </p:xfrm>
          <a:graphic>
            <a:graphicData uri="http://schemas.openxmlformats.org/presentationml/2006/ole">
              <p:oleObj progId="Excel.Sheet.12" r:id="rId2" spid="">
                <p:embed/>
                <p:pic>
                  <p:nvPicPr>
                    <p:cNvPr id="60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2371680" y="1033560"/>
                      <a:ext cx="6222960" cy="36925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61" name=""/>
            <p:cNvSpPr/>
            <p:nvPr/>
          </p:nvSpPr>
          <p:spPr>
            <a:xfrm>
              <a:off x="4800600" y="4275000"/>
              <a:ext cx="15764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Price $/Billions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2001-02-06T17:36:53Z</dcterms:created>
  <dc:creator>KBurton</dc:creator>
  <dc:description/>
  <dc:language>en-US</dc:language>
  <cp:lastModifiedBy>KBurton</cp:lastModifiedBy>
  <dcterms:modified xsi:type="dcterms:W3CDTF">2001-02-06T17:39:09Z</dcterms:modified>
  <cp:revision>2</cp:revision>
  <dc:subject/>
  <dc:title>No Slide Title</dc:title>
</cp:coreProperties>
</file>