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3.wmf" ContentType="image/x-wmf"/>
  <Override PartName="/ppt/media/image22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10.wmf" ContentType="image/x-wmf"/>
  <Override PartName="/ppt/media/image1.wmf" ContentType="image/x-wmf"/>
  <Override PartName="/ppt/media/image5.wmf" ContentType="image/x-wmf"/>
  <Override PartName="/ppt/media/image14.wmf" ContentType="image/x-wmf"/>
  <Override PartName="/ppt/media/image6.wmf" ContentType="image/x-wmf"/>
  <Override PartName="/ppt/media/image15.wmf" ContentType="image/x-wmf"/>
  <Override PartName="/ppt/media/image7.wmf" ContentType="image/x-wmf"/>
  <Override PartName="/ppt/media/image16.wmf" ContentType="image/x-wmf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10DB8F-CEAB-44DD-8395-01C8F824B82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E4472E-CD3E-490C-9264-6816258DD77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BE1ADB-55D4-4BCE-8FA4-1FAA863707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9055C5-E9EC-47B9-B010-EA5FB303D1C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23D45E-8E9B-47E8-848C-F8D83832831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37208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F3CD04-7101-4BDA-AFE9-AB0514353FAB}" type="slidenum"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89720" y="6502320"/>
            <a:ext cx="12240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SK-9100399-</a:t>
            </a:r>
            <a:fld id="{0E752250-7C39-4B55-BEFA-354A1CF7240D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906768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06768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image" Target="../media/image12.wmf"/><Relationship Id="rId4" Type="http://schemas.openxmlformats.org/officeDocument/2006/relationships/image" Target="../media/image13.wmf"/><Relationship Id="rId5" Type="http://schemas.openxmlformats.org/officeDocument/2006/relationships/image" Target="../media/image14.wmf"/><Relationship Id="rId6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71120" y="396216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Liberalization of World Energy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pic>
        <p:nvPicPr>
          <p:cNvPr id="16" name="ENE_C_WHI" descr=""/>
          <p:cNvPicPr/>
          <p:nvPr/>
        </p:nvPicPr>
        <p:blipFill>
          <a:blip r:embed="rId1"/>
          <a:stretch/>
        </p:blipFill>
        <p:spPr>
          <a:xfrm>
            <a:off x="3722760" y="10540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856800" y="151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 - Cost Savings 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City Gate Gas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-299880" y="647640"/>
          <a:ext cx="11166480" cy="6045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99880" y="647640"/>
                    <a:ext cx="11166480" cy="604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53" name=""/>
          <p:cNvGrpSpPr/>
          <p:nvPr/>
        </p:nvGrpSpPr>
        <p:grpSpPr>
          <a:xfrm>
            <a:off x="259560" y="6095880"/>
            <a:ext cx="2711880" cy="550440"/>
            <a:chOff x="259560" y="6095880"/>
            <a:chExt cx="2711880" cy="550440"/>
          </a:xfrm>
        </p:grpSpPr>
        <p:sp>
          <p:nvSpPr>
            <p:cNvPr id="154" name=""/>
            <p:cNvSpPr/>
            <p:nvPr/>
          </p:nvSpPr>
          <p:spPr>
            <a:xfrm>
              <a:off x="965880" y="6095880"/>
              <a:ext cx="2005560" cy="55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628560"/>
                  <a:tab algn="l" pos="1257480"/>
                  <a:tab algn="l" pos="1886040"/>
                  <a:tab algn="l" pos="2514600"/>
                  <a:tab algn="l" pos="3143160"/>
                  <a:tab algn="l" pos="3772080"/>
                  <a:tab algn="l" pos="4400640"/>
                  <a:tab algn="l" pos="5029200"/>
                  <a:tab algn="l" pos="5657760"/>
                  <a:tab algn="l" pos="6286680"/>
                  <a:tab algn="l" pos="6915240"/>
                  <a:tab algn="l" pos="7543800"/>
                  <a:tab algn="l" pos="8172360"/>
                  <a:tab algn="l" pos="8801280"/>
                  <a:tab algn="l" pos="9429840"/>
                  <a:tab algn="l" pos="10058400"/>
                  <a:tab algn="l" pos="10686960"/>
                </a:tabLst>
              </a:pPr>
              <a:r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U.S. DOE Natural Gas Annual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628560"/>
                  <a:tab algn="l" pos="1257480"/>
                  <a:tab algn="l" pos="1886040"/>
                  <a:tab algn="l" pos="2514600"/>
                  <a:tab algn="l" pos="3143160"/>
                  <a:tab algn="l" pos="3772080"/>
                  <a:tab algn="l" pos="4400640"/>
                  <a:tab algn="l" pos="5029200"/>
                  <a:tab algn="l" pos="5657760"/>
                  <a:tab algn="l" pos="6286680"/>
                  <a:tab algn="l" pos="6915240"/>
                  <a:tab algn="l" pos="7543800"/>
                  <a:tab algn="l" pos="8172360"/>
                  <a:tab algn="l" pos="8801280"/>
                  <a:tab algn="l" pos="9429840"/>
                  <a:tab algn="l" pos="10058400"/>
                  <a:tab algn="l" pos="10686960"/>
                </a:tabLst>
              </a:pPr>
              <a:r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U.S. DOE Natural Gas Monthly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628560"/>
                  <a:tab algn="l" pos="1257480"/>
                  <a:tab algn="l" pos="1886040"/>
                  <a:tab algn="l" pos="2514600"/>
                  <a:tab algn="l" pos="3143160"/>
                  <a:tab algn="l" pos="3772080"/>
                  <a:tab algn="l" pos="4400640"/>
                  <a:tab algn="l" pos="5029200"/>
                  <a:tab algn="l" pos="5657760"/>
                  <a:tab algn="l" pos="6286680"/>
                  <a:tab algn="l" pos="6915240"/>
                  <a:tab algn="l" pos="7543800"/>
                  <a:tab algn="l" pos="8172360"/>
                  <a:tab algn="l" pos="8801280"/>
                  <a:tab algn="l" pos="9429840"/>
                  <a:tab algn="l" pos="10058400"/>
                  <a:tab algn="l" pos="1068696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259560" y="6095880"/>
              <a:ext cx="726480" cy="24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Sources: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6" name=""/>
          <p:cNvSpPr/>
          <p:nvPr/>
        </p:nvSpPr>
        <p:spPr>
          <a:xfrm rot="16200000">
            <a:off x="-280080" y="2562480"/>
            <a:ext cx="11120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$/MMbtu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5400000">
            <a:off x="9472680" y="2893320"/>
            <a:ext cx="1010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"/>
          <p:cNvSpPr/>
          <p:nvPr/>
        </p:nvSpPr>
        <p:spPr>
          <a:xfrm>
            <a:off x="333360" y="298440"/>
            <a:ext cx="9371160" cy="122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 - Cost Savings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U.K. Market Transition Timeline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(In Cents per KWH)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9" name=""/>
          <p:cNvGraphicFramePr/>
          <p:nvPr/>
        </p:nvGraphicFramePr>
        <p:xfrm>
          <a:off x="534960" y="1574640"/>
          <a:ext cx="8848800" cy="487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4960" y="1574640"/>
                    <a:ext cx="8848800" cy="487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1" name=""/>
          <p:cNvSpPr/>
          <p:nvPr/>
        </p:nvSpPr>
        <p:spPr>
          <a:xfrm>
            <a:off x="320760" y="6172200"/>
            <a:ext cx="425124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</a:t>
            </a:r>
            <a:r>
              <a:rPr b="1" i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OECD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600200" y="1863720"/>
            <a:ext cx="13971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Liberalization; Privatization of electricity supply, distribution and fossil fuel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262240" y="3670200"/>
            <a:ext cx="0" cy="5968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459160" y="4191120"/>
            <a:ext cx="276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¢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944880" y="4241880"/>
            <a:ext cx="276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¢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443560" y="4203720"/>
            <a:ext cx="276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¢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853320" y="4317840"/>
            <a:ext cx="276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¢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8148600" y="4495680"/>
            <a:ext cx="276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¢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162240" y="2362320"/>
            <a:ext cx="139716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supply choice extended to more large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862440" y="3543480"/>
            <a:ext cx="0" cy="5968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219640" y="3517920"/>
            <a:ext cx="0" cy="5968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719760" y="3619440"/>
            <a:ext cx="0" cy="5968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988400" y="3759120"/>
            <a:ext cx="0" cy="5968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533840" y="2590920"/>
            <a:ext cx="139716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industry privatized (stranded cost recovery)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006960" y="2286000"/>
            <a:ext cx="139860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Fossil fuel levy reduced; applied only to public sector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7367760" y="2790720"/>
            <a:ext cx="13953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electricity competition begins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/>
          <p:nvPr/>
        </p:nvSpPr>
        <p:spPr>
          <a:xfrm>
            <a:off x="771480" y="2286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Benefits:</a:t>
            </a:r>
            <a:br>
              <a:rPr sz="3000"/>
            </a:b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Reliability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227240" y="1371600"/>
            <a:ext cx="8031240" cy="40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4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improves in an open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Merchants find new paths between supplies and markets, effective reserve margins increase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provided by system users is better than predictions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can choose level of service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decisions become more rational, bringing supply and demand into better balance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073160" y="15336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073160" y="21337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073160" y="31590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073160" y="40384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073160" y="47116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"/>
          <p:cNvSpPr/>
          <p:nvPr/>
        </p:nvSpPr>
        <p:spPr>
          <a:xfrm>
            <a:off x="1219320" y="299880"/>
            <a:ext cx="7848360" cy="189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 - Reliability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U.S. Gas Industry Reliability -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Lost Time Incident Rates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 100,000 employees per annum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5" name=""/>
          <p:cNvGraphicFramePr/>
          <p:nvPr/>
        </p:nvGraphicFramePr>
        <p:xfrm>
          <a:off x="798480" y="1549440"/>
          <a:ext cx="6861240" cy="4573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8480" y="1549440"/>
                    <a:ext cx="6861240" cy="457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7" name=""/>
          <p:cNvSpPr/>
          <p:nvPr/>
        </p:nvSpPr>
        <p:spPr>
          <a:xfrm>
            <a:off x="6797520" y="3240360"/>
            <a:ext cx="1862280" cy="186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267760" y="3073320"/>
            <a:ext cx="1295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20760" y="6146640"/>
            <a:ext cx="4251240" cy="3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</a:t>
            </a:r>
            <a:r>
              <a:rPr b="1" i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American Gas Assn., 1998.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457880" y="4064040"/>
            <a:ext cx="4724280" cy="1143000"/>
          </a:xfrm>
          <a:prstGeom prst="bevel">
            <a:avLst>
              <a:gd name="adj" fmla="val 8056"/>
            </a:avLst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506840" y="4292640"/>
            <a:ext cx="4599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1991, lost-time incidents in the gas industry have decreased by 33%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771480" y="2286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Benefits:</a:t>
            </a:r>
            <a:br>
              <a:rPr sz="3000"/>
            </a:b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Choice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219320" y="1600200"/>
            <a:ext cx="8076960" cy="43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Electrons are fungible but contract terms and contracting parties are not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product differentiation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terms - firm, nonfirm and everything in between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 to changes in load requirements (timing)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 in take obligations-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 -- combining services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073160" y="17524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073160" y="30574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1219320" y="431640"/>
            <a:ext cx="78483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Benefits:</a:t>
            </a:r>
            <a:br>
              <a:rPr sz="3000"/>
            </a:b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Efficiency in Capital Investment</a:t>
            </a:r>
            <a:br>
              <a:rPr sz="3000"/>
            </a:b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(avoiding future stranded costs)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219320" y="1874880"/>
            <a:ext cx="8076960" cy="447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market produces forward price signals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market-driven, not projections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signals producers whether investment in new facilities will be supported by the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market forces producers to find lowest cost solution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enhancements to existing facilities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conservation, DSM investments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“debottlenecking” of existing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market makes it possible to finance long term investments more economically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073160" y="1978200"/>
            <a:ext cx="146160" cy="1425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073160" y="35686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073160" y="554976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"/>
          <p:cNvSpPr/>
          <p:nvPr/>
        </p:nvSpPr>
        <p:spPr>
          <a:xfrm>
            <a:off x="771480" y="2286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Benefits:</a:t>
            </a:r>
            <a:br>
              <a:rPr sz="3000"/>
            </a:b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efficient allocation of risk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181160" y="1523880"/>
            <a:ext cx="8077320" cy="382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volatility imposes costs separate and apart from price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3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investors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3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manufacturers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Today, risks of price volatility are allocated to those who are least able to handle them - end users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an open market, risk is allocated to those in the best position to manage it - intermediaries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073160" y="16765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073160" y="36450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073160" y="46735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"/>
          <p:cNvSpPr/>
          <p:nvPr/>
        </p:nvSpPr>
        <p:spPr>
          <a:xfrm>
            <a:off x="536400" y="287280"/>
            <a:ext cx="9141120" cy="171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Benefits: Technology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Advances in Thermal Conversion Efficiency of Gas Turbines in Combined Cycle Plant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7" name=""/>
          <p:cNvGraphicFramePr/>
          <p:nvPr/>
        </p:nvGraphicFramePr>
        <p:xfrm>
          <a:off x="1373040" y="1879560"/>
          <a:ext cx="6859800" cy="4573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3040" y="1879560"/>
                    <a:ext cx="6859800" cy="4573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9" name=""/>
          <p:cNvSpPr/>
          <p:nvPr/>
        </p:nvSpPr>
        <p:spPr>
          <a:xfrm>
            <a:off x="6553080" y="1765440"/>
            <a:ext cx="1589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58-60%+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20760" y="6172200"/>
            <a:ext cx="425124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"/>
          <p:cNvSpPr/>
          <p:nvPr/>
        </p:nvSpPr>
        <p:spPr>
          <a:xfrm>
            <a:off x="152280" y="299880"/>
            <a:ext cx="9323640" cy="103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Transition Issues and Solutions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219320" y="990720"/>
            <a:ext cx="7848360" cy="54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 country’s circumstances are unique - tailored approach is required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concerns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and security of 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disruption to existing firms (employees, existing investments and institutions)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concerns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most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successful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approaches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liberalization (starting with large customers and wholesale markets)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 without compromise through each phase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interim policies to reduce disruption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without reducing 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Unsuccessful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approaches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each step with existing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073160" y="10764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073160" y="19051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073160" y="36576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073160" y="57913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 rot="10800000">
            <a:off x="4457880" y="1066320"/>
            <a:ext cx="1109520" cy="4800600"/>
          </a:xfrm>
          <a:prstGeom prst="diamond">
            <a:avLst/>
          </a:prstGeom>
          <a:gradFill rotWithShape="0">
            <a:gsLst>
              <a:gs pos="0">
                <a:srgbClr val="ff0000"/>
              </a:gs>
              <a:gs pos="50000">
                <a:srgbClr val="fefefe"/>
              </a:gs>
              <a:gs pos="100000">
                <a:srgbClr val="ff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41120" y="317520"/>
            <a:ext cx="10287000" cy="92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Transition Issues and Solutions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-Successful Approaches-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703440" y="1371600"/>
            <a:ext cx="3805200" cy="422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Promoting efficiency...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Allowing private/foreign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77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–"/>
              <a:tabLst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77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–"/>
              <a:tabLst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77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–"/>
              <a:tabLst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access to transmission and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of sales terms and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of supplier for all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9067680" y="5867280"/>
            <a:ext cx="990720" cy="990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715000" y="1371600"/>
            <a:ext cx="4191120" cy="304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0000" lnSpcReduction="19999"/>
          </a:bodyPr>
          <a:p>
            <a:pPr>
              <a:lnSpc>
                <a:spcPct val="100000"/>
              </a:lnSpc>
              <a:spcBef>
                <a:spcPts val="1100"/>
              </a:spcBef>
              <a:tabLst>
                <a:tab algn="l" pos="0"/>
                <a:tab algn="l" pos="290520"/>
                <a:tab algn="l" pos="58104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…while reducing disruption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00"/>
              </a:spcBef>
              <a:tabLst>
                <a:tab algn="l" pos="0"/>
                <a:tab algn="l" pos="290520"/>
                <a:tab algn="l" pos="58104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Nondiscriminatory consumer charges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  <a:tab algn="l" pos="6100920"/>
                <a:tab algn="l" pos="63914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 programs for existing employees (including retraining)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  <a:tab algn="l" pos="6100920"/>
                <a:tab algn="l" pos="63914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development of clean technologies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  <a:tab algn="l" pos="6100920"/>
                <a:tab algn="l" pos="63914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service to lower income or rural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290520"/>
                <a:tab algn="l" pos="58104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standards established to apply to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industry participants (on a nondiscriminatory basis)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290520"/>
                <a:tab algn="l" pos="58104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in starting with large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290520"/>
                <a:tab algn="l" pos="58104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determination of stranded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290520"/>
                <a:tab algn="l" pos="58104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regulation through market based mechanisms (cost of reducing SO</a:t>
            </a:r>
            <a:r>
              <a:rPr b="1" lang="en-US" sz="1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fell from $1000 to $100 per ton)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600200" y="5867280"/>
            <a:ext cx="3581280" cy="6858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rgbClr val="fefefe"/>
              </a:gs>
              <a:gs pos="100000">
                <a:srgbClr val="ff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600200" y="5867280"/>
            <a:ext cx="3505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Reducing disruption without reducing competition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33520" y="191448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33520" y="355284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33520" y="426708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33520" y="502920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562720" y="182880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562720" y="3683160"/>
            <a:ext cx="145800" cy="1425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562720" y="480060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562720" y="534672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562720" y="450540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028880" y="-36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600360" y="1219320"/>
            <a:ext cx="4324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Evolution of Industry Structure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Policy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Liberalization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Addressing Transition Issues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Liberalization Update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3492360" y="13716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492360" y="24382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486240" y="351468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86240" y="464832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486240" y="5724360"/>
            <a:ext cx="14580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"/>
          <p:cNvSpPr/>
          <p:nvPr/>
        </p:nvSpPr>
        <p:spPr>
          <a:xfrm>
            <a:off x="771480" y="3816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Transition Issues -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Stranded Cost Reduction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4" name=""/>
          <p:cNvGraphicFramePr/>
          <p:nvPr/>
        </p:nvGraphicFramePr>
        <p:xfrm>
          <a:off x="839880" y="1447920"/>
          <a:ext cx="8151840" cy="4686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9880" y="1447920"/>
                    <a:ext cx="8151840" cy="4686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6" name=""/>
          <p:cNvSpPr/>
          <p:nvPr/>
        </p:nvSpPr>
        <p:spPr>
          <a:xfrm>
            <a:off x="4724280" y="1828800"/>
            <a:ext cx="205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rot="16200000">
            <a:off x="-288000" y="2985120"/>
            <a:ext cx="2057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Billions 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7391520" y="1033560"/>
            <a:ext cx="2057400" cy="368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Pressure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outlets for stranded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created more options to solve stranded cost problem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7238880" y="15112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238880" y="1978200"/>
            <a:ext cx="146160" cy="1425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238880" y="26542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010280" y="3429000"/>
            <a:ext cx="4194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"/>
          <p:cNvSpPr/>
          <p:nvPr/>
        </p:nvSpPr>
        <p:spPr>
          <a:xfrm>
            <a:off x="8597880" y="5892840"/>
            <a:ext cx="1460520" cy="965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1028880" y="1244520"/>
            <a:ext cx="8267400" cy="495324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5" name="" descr=""/>
          <p:cNvPicPr/>
          <p:nvPr/>
        </p:nvPicPr>
        <p:blipFill>
          <a:blip r:embed="rId1"/>
          <a:stretch/>
        </p:blipFill>
        <p:spPr>
          <a:xfrm>
            <a:off x="4419720" y="1397160"/>
            <a:ext cx="1733400" cy="236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6" name="" descr=""/>
          <p:cNvPicPr/>
          <p:nvPr/>
        </p:nvPicPr>
        <p:blipFill>
          <a:blip r:embed="rId2"/>
          <a:stretch/>
        </p:blipFill>
        <p:spPr>
          <a:xfrm>
            <a:off x="7162920" y="1397160"/>
            <a:ext cx="1733400" cy="2361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7" name=""/>
          <p:cNvSpPr/>
          <p:nvPr/>
        </p:nvSpPr>
        <p:spPr>
          <a:xfrm>
            <a:off x="0" y="228600"/>
            <a:ext cx="10287000" cy="92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 - Environmental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Natural Gas Environmental Advantage</a:t>
            </a:r>
            <a:br>
              <a:rPr sz="30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New 500 MW Power Plant - Gas Combined-Cycle versus 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8" name="" descr=""/>
          <p:cNvPicPr/>
          <p:nvPr/>
        </p:nvPicPr>
        <p:blipFill>
          <a:blip r:embed="rId3"/>
          <a:stretch/>
        </p:blipFill>
        <p:spPr>
          <a:xfrm>
            <a:off x="1295280" y="3835440"/>
            <a:ext cx="1733760" cy="220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9" name="" descr=""/>
          <p:cNvPicPr/>
          <p:nvPr/>
        </p:nvPicPr>
        <p:blipFill>
          <a:blip r:embed="rId4"/>
          <a:stretch/>
        </p:blipFill>
        <p:spPr>
          <a:xfrm>
            <a:off x="4419720" y="3835440"/>
            <a:ext cx="1733400" cy="220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0" name="" descr=""/>
          <p:cNvPicPr/>
          <p:nvPr/>
        </p:nvPicPr>
        <p:blipFill>
          <a:blip r:embed="rId5"/>
          <a:stretch/>
        </p:blipFill>
        <p:spPr>
          <a:xfrm>
            <a:off x="7315200" y="3835440"/>
            <a:ext cx="1733400" cy="220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1" name=""/>
          <p:cNvSpPr/>
          <p:nvPr/>
        </p:nvSpPr>
        <p:spPr>
          <a:xfrm>
            <a:off x="304920" y="6316560"/>
            <a:ext cx="6933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Environmental Protection Agency (EPA) and American Gas Association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2" name=""/>
          <p:cNvGrpSpPr/>
          <p:nvPr/>
        </p:nvGrpSpPr>
        <p:grpSpPr>
          <a:xfrm>
            <a:off x="1380960" y="1406520"/>
            <a:ext cx="1705320" cy="2338200"/>
            <a:chOff x="1380960" y="1406520"/>
            <a:chExt cx="1705320" cy="2338200"/>
          </a:xfrm>
        </p:grpSpPr>
        <p:sp>
          <p:nvSpPr>
            <p:cNvPr id="253" name=""/>
            <p:cNvSpPr/>
            <p:nvPr/>
          </p:nvSpPr>
          <p:spPr>
            <a:xfrm>
              <a:off x="1380960" y="1406520"/>
              <a:ext cx="1695600" cy="1866960"/>
            </a:xfrm>
            <a:custGeom>
              <a:avLst/>
              <a:gdLst/>
              <a:ahLst/>
              <a:rect l="l" t="t" r="r" b="b"/>
              <a:pathLst>
                <a:path w="178" h="196">
                  <a:moveTo>
                    <a:pt x="178" y="172"/>
                  </a:moveTo>
                  <a:cubicBezTo>
                    <a:pt x="178" y="185"/>
                    <a:pt x="167" y="196"/>
                    <a:pt x="154" y="196"/>
                  </a:cubicBezTo>
                  <a:lnTo>
                    <a:pt x="24" y="196"/>
                  </a:lnTo>
                  <a:cubicBezTo>
                    <a:pt x="11" y="196"/>
                    <a:pt x="0" y="185"/>
                    <a:pt x="0" y="172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lnTo>
                    <a:pt x="154" y="0"/>
                  </a:lnTo>
                  <a:cubicBezTo>
                    <a:pt x="167" y="0"/>
                    <a:pt x="178" y="11"/>
                    <a:pt x="178" y="24"/>
                  </a:cubicBezTo>
                  <a:lnTo>
                    <a:pt x="178" y="172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1380960" y="1406520"/>
              <a:ext cx="1705320" cy="314280"/>
            </a:xfrm>
            <a:custGeom>
              <a:avLst/>
              <a:gdLst/>
              <a:ahLst/>
              <a:rect l="l" t="t" r="r" b="b"/>
              <a:pathLst>
                <a:path w="179" h="33">
                  <a:moveTo>
                    <a:pt x="179" y="24"/>
                  </a:moveTo>
                  <a:cubicBezTo>
                    <a:pt x="179" y="11"/>
                    <a:pt x="168" y="0"/>
                    <a:pt x="155" y="0"/>
                  </a:cubicBezTo>
                  <a:lnTo>
                    <a:pt x="24" y="0"/>
                  </a:lnTo>
                  <a:cubicBezTo>
                    <a:pt x="11" y="0"/>
                    <a:pt x="0" y="11"/>
                    <a:pt x="0" y="24"/>
                  </a:cubicBezTo>
                  <a:lnTo>
                    <a:pt x="0" y="33"/>
                  </a:lnTo>
                  <a:lnTo>
                    <a:pt x="178" y="33"/>
                  </a:lnTo>
                  <a:lnTo>
                    <a:pt x="179" y="24"/>
                  </a:lnTo>
                  <a:close/>
                </a:path>
              </a:pathLst>
            </a:custGeom>
            <a:solidFill>
              <a:srgbClr val="ffb31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1903320" y="3016440"/>
              <a:ext cx="22140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1903680" y="3092400"/>
              <a:ext cx="2318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CC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2437200" y="3016440"/>
              <a:ext cx="1393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Coal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2329920" y="3092400"/>
              <a:ext cx="3632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(Controlled)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1619280" y="2578320"/>
              <a:ext cx="47520" cy="28440"/>
            </a:xfrm>
            <a:custGeom>
              <a:avLst/>
              <a:gdLst/>
              <a:ahLst/>
              <a:rect l="l" t="t" r="r" b="b"/>
              <a:pathLst>
                <a:path w="5" h="3">
                  <a:moveTo>
                    <a:pt x="5" y="1"/>
                  </a:moveTo>
                  <a:lnTo>
                    <a:pt x="1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2"/>
                  </a:lnTo>
                  <a:lnTo>
                    <a:pt x="5" y="2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1628640" y="2540160"/>
              <a:ext cx="38160" cy="3816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3" y="4"/>
                  </a:moveTo>
                  <a:cubicBezTo>
                    <a:pt x="3" y="4"/>
                    <a:pt x="4" y="3"/>
                    <a:pt x="4" y="3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4" y="2"/>
                    <a:pt x="4" y="1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4"/>
                    <a:pt x="3" y="4"/>
                    <a:pt x="3" y="4"/>
                  </a:cubicBezTo>
                  <a:close/>
                  <a:moveTo>
                    <a:pt x="1" y="3"/>
                  </a:moveTo>
                  <a:cubicBezTo>
                    <a:pt x="1" y="3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1"/>
                    <a:pt x="3" y="1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2" y="3"/>
                    <a:pt x="2" y="3"/>
                    <a:pt x="1" y="3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1628640" y="2511360"/>
              <a:ext cx="38160" cy="2880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1" y="2"/>
                    <a:pt x="1" y="2"/>
                  </a:cubicBezTo>
                  <a:lnTo>
                    <a:pt x="0" y="2"/>
                  </a:lnTo>
                  <a:lnTo>
                    <a:pt x="0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2" y="2"/>
                  </a:ln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0"/>
                    <a:pt x="2" y="0"/>
                  </a:cubicBez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1628640" y="2473200"/>
              <a:ext cx="38160" cy="2880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cubicBezTo>
                    <a:pt x="4" y="2"/>
                    <a:pt x="4" y="2"/>
                    <a:pt x="4" y="1"/>
                  </a:cubicBezTo>
                  <a:cubicBezTo>
                    <a:pt x="4" y="1"/>
                    <a:pt x="4" y="0"/>
                    <a:pt x="4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"/>
                    <a:pt x="2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lnTo>
                    <a:pt x="3" y="3"/>
                  </a:lnTo>
                  <a:cubicBezTo>
                    <a:pt x="3" y="3"/>
                    <a:pt x="3" y="3"/>
                    <a:pt x="4" y="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1619280" y="2435400"/>
              <a:ext cx="47520" cy="19080"/>
            </a:xfrm>
            <a:custGeom>
              <a:avLst/>
              <a:gdLst/>
              <a:ahLst/>
              <a:rect l="l" t="t" r="r" b="b"/>
              <a:pathLst>
                <a:path w="5" h="2">
                  <a:moveTo>
                    <a:pt x="5" y="1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5" y="2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1628640" y="2387520"/>
              <a:ext cx="47880" cy="28800"/>
            </a:xfrm>
            <a:custGeom>
              <a:avLst/>
              <a:gdLst/>
              <a:ahLst/>
              <a:rect l="l" t="t" r="r" b="b"/>
              <a:pathLst>
                <a:path w="5" h="3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5" y="2"/>
                    <a:pt x="5" y="2"/>
                  </a:cubicBezTo>
                  <a:cubicBezTo>
                    <a:pt x="5" y="3"/>
                    <a:pt x="5" y="3"/>
                    <a:pt x="4" y="3"/>
                  </a:cubicBezTo>
                  <a:lnTo>
                    <a:pt x="5" y="3"/>
                  </a:lnTo>
                  <a:cubicBezTo>
                    <a:pt x="5" y="3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4" y="1"/>
                  </a:cubicBezTo>
                  <a:lnTo>
                    <a:pt x="4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1628640" y="2349720"/>
              <a:ext cx="38160" cy="284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3" y="1"/>
                  </a:moveTo>
                  <a:cubicBezTo>
                    <a:pt x="3" y="1"/>
                    <a:pt x="3" y="1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2" y="2"/>
                  </a:cubicBezTo>
                  <a:lnTo>
                    <a:pt x="2" y="0"/>
                  </a:lnTo>
                  <a:cubicBezTo>
                    <a:pt x="2" y="0"/>
                    <a:pt x="1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1" y="2"/>
                    <a:pt x="1" y="3"/>
                  </a:cubicBezTo>
                  <a:cubicBezTo>
                    <a:pt x="1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0"/>
                    <a:pt x="3" y="0"/>
                    <a:pt x="3" y="0"/>
                  </a:cubicBezTo>
                  <a:lnTo>
                    <a:pt x="3" y="1"/>
                  </a:lnTo>
                  <a:cubicBezTo>
                    <a:pt x="3" y="1"/>
                    <a:pt x="3" y="1"/>
                    <a:pt x="3" y="1"/>
                  </a:cubicBezTo>
                  <a:close/>
                  <a:moveTo>
                    <a:pt x="2" y="2"/>
                  </a:moveTo>
                  <a:cubicBezTo>
                    <a:pt x="2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2" y="1"/>
                    <a:pt x="2" y="1"/>
                  </a:cubicBezTo>
                  <a:lnTo>
                    <a:pt x="2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1628640" y="2311560"/>
              <a:ext cx="38160" cy="3816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1"/>
                    <a:pt x="2" y="1"/>
                  </a:cubicBezTo>
                  <a:lnTo>
                    <a:pt x="2" y="1"/>
                  </a:ln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3"/>
                    <a:pt x="4" y="3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lnTo>
                    <a:pt x="4" y="0"/>
                  </a:lnTo>
                  <a:cubicBezTo>
                    <a:pt x="4" y="0"/>
                    <a:pt x="4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lnTo>
                    <a:pt x="2" y="1"/>
                  </a:ln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lnTo>
                    <a:pt x="2" y="3"/>
                  </a:lnTo>
                  <a:cubicBezTo>
                    <a:pt x="1" y="3"/>
                    <a:pt x="1" y="3"/>
                    <a:pt x="1" y="2"/>
                  </a:cubicBezTo>
                  <a:close/>
                  <a:moveTo>
                    <a:pt x="2" y="1"/>
                  </a:moveTo>
                  <a:cubicBezTo>
                    <a:pt x="3" y="1"/>
                    <a:pt x="3" y="1"/>
                    <a:pt x="3" y="1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1"/>
                  </a:cubicBezTo>
                  <a:lnTo>
                    <a:pt x="2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1628640" y="2292480"/>
              <a:ext cx="38160" cy="19080"/>
            </a:xfrm>
            <a:custGeom>
              <a:avLst/>
              <a:gdLst/>
              <a:ahLst/>
              <a:rect l="l" t="t" r="r" b="b"/>
              <a:pathLst>
                <a:path w="4" h="2">
                  <a:moveTo>
                    <a:pt x="3" y="1"/>
                  </a:move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0" y="1"/>
                  </a:lnTo>
                  <a:lnTo>
                    <a:pt x="0" y="2"/>
                  </a:lnTo>
                  <a:lnTo>
                    <a:pt x="4" y="2"/>
                  </a:lnTo>
                  <a:lnTo>
                    <a:pt x="4" y="1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1847520" y="1511280"/>
              <a:ext cx="775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Sulfur Dioxide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1638720" y="3321000"/>
              <a:ext cx="11181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Sulfur Dioxide (SO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2755800" y="33814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2813040" y="3321000"/>
              <a:ext cx="428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1913760" y="3463920"/>
              <a:ext cx="6336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1761840" y="3606840"/>
              <a:ext cx="953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By Virtually 100%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2410200" y="1911240"/>
              <a:ext cx="1915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8,043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2009880" y="287352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2457360" y="2006640"/>
              <a:ext cx="76320" cy="971640"/>
            </a:xfrm>
            <a:custGeom>
              <a:avLst/>
              <a:gdLst/>
              <a:ahLst/>
              <a:rect l="l" t="t" r="r" b="b"/>
              <a:pathLst>
                <a:path w="8" h="102">
                  <a:moveTo>
                    <a:pt x="8" y="98"/>
                  </a:moveTo>
                  <a:cubicBezTo>
                    <a:pt x="8" y="100"/>
                    <a:pt x="6" y="102"/>
                    <a:pt x="4" y="102"/>
                  </a:cubicBezTo>
                  <a:cubicBezTo>
                    <a:pt x="2" y="102"/>
                    <a:pt x="0" y="100"/>
                    <a:pt x="0" y="98"/>
                  </a:cubicBezTo>
                  <a:lnTo>
                    <a:pt x="0" y="4"/>
                  </a:ln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lnTo>
                    <a:pt x="8" y="98"/>
                  </a:lnTo>
                  <a:close/>
                </a:path>
              </a:pathLst>
            </a:cu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 rot="16200000">
              <a:off x="1238760" y="2214720"/>
              <a:ext cx="739800" cy="1699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Tons/year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8" name=""/>
          <p:cNvSpPr/>
          <p:nvPr/>
        </p:nvSpPr>
        <p:spPr>
          <a:xfrm rot="16200000">
            <a:off x="4286880" y="2190960"/>
            <a:ext cx="739800" cy="169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Tons/year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rot="16200000">
            <a:off x="7030080" y="2214720"/>
            <a:ext cx="739800" cy="169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Tons/year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rot="16200000">
            <a:off x="1162800" y="4729320"/>
            <a:ext cx="739800" cy="169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Tons/year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rot="16200000">
            <a:off x="4286880" y="4729320"/>
            <a:ext cx="739800" cy="169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Tons/year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rot="16200000">
            <a:off x="7258680" y="4729320"/>
            <a:ext cx="739800" cy="169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Tons/year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"/>
          <p:cNvSpPr/>
          <p:nvPr/>
        </p:nvSpPr>
        <p:spPr>
          <a:xfrm>
            <a:off x="0" y="317520"/>
            <a:ext cx="10287000" cy="92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Transition Issues and Solutions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-Unsuccessful Approaches-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028880" y="1262160"/>
            <a:ext cx="8115120" cy="57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utilities given superior access to transmission and distribution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superior rights granted to existing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rates to new entrants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 separate competitive and monopoly businesses in existing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power market (FERC Order 888)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Allocation of all available savings to existing utilities (high charges to third parties)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power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 divide existing assets among numerous owners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028880" y="3657600"/>
            <a:ext cx="41904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1028880" y="5105520"/>
            <a:ext cx="41904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028880" y="6248520"/>
            <a:ext cx="41904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838080" y="13716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838080" y="28195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838080" y="42768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838080" y="57150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"/>
          <p:cNvSpPr/>
          <p:nvPr/>
        </p:nvSpPr>
        <p:spPr>
          <a:xfrm>
            <a:off x="1212840" y="4714920"/>
            <a:ext cx="685800" cy="61416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2376360" y="4680000"/>
            <a:ext cx="685800" cy="64908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543480" y="4646520"/>
            <a:ext cx="685800" cy="68256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4710240" y="4633920"/>
            <a:ext cx="699840" cy="69516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889600" y="4552920"/>
            <a:ext cx="685800" cy="77616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056360" y="4449600"/>
            <a:ext cx="685800" cy="87948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8220240" y="4148280"/>
            <a:ext cx="685800" cy="118080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212840" y="4032360"/>
            <a:ext cx="685800" cy="68256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376360" y="3870360"/>
            <a:ext cx="685800" cy="80964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543480" y="3614760"/>
            <a:ext cx="685800" cy="103176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710240" y="3511440"/>
            <a:ext cx="699840" cy="112248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889600" y="3360600"/>
            <a:ext cx="685800" cy="119232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7056360" y="2954160"/>
            <a:ext cx="685800" cy="149544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8220240" y="2085840"/>
            <a:ext cx="685800" cy="206244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976320" y="5329080"/>
            <a:ext cx="81802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1416600" y="492444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2568960" y="491184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349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746880" y="488952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367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914000" y="488952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080760" y="484344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416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260120" y="479592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412840" y="464652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721680" y="403236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558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888440" y="397368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6055200" y="385776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644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7231680" y="360360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8303040" y="302436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1,115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568960" y="414828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1388160" y="427500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369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857160" y="520560"/>
            <a:ext cx="874404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Experience with Transition</a:t>
            </a:r>
            <a:br>
              <a:rPr sz="2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Regulated vs Non-Regulated Earnings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1992 - 1998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($MM)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114560" y="5410080"/>
            <a:ext cx="771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314440" y="5410080"/>
            <a:ext cx="771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514680" y="5410080"/>
            <a:ext cx="771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4714920" y="5410080"/>
            <a:ext cx="771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5829480" y="5410080"/>
            <a:ext cx="771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7029360" y="5410080"/>
            <a:ext cx="771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8229600" y="5410080"/>
            <a:ext cx="1012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1285920" y="3733920"/>
            <a:ext cx="600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2486160" y="3581280"/>
            <a:ext cx="600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788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3600360" y="3276720"/>
            <a:ext cx="600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915160" y="3048120"/>
            <a:ext cx="85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7029360" y="2590920"/>
            <a:ext cx="85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1,284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3171960" y="5943600"/>
            <a:ext cx="3774960" cy="333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3255840" y="6049800"/>
            <a:ext cx="149400" cy="131760"/>
          </a:xfrm>
          <a:prstGeom prst="rect">
            <a:avLst/>
          </a:prstGeom>
          <a:solidFill>
            <a:srgbClr val="009b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502440" y="5981760"/>
            <a:ext cx="1046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832280" y="6045120"/>
            <a:ext cx="152640" cy="13176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077800" y="5981760"/>
            <a:ext cx="153972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Non-Regulated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8186760" y="1739880"/>
            <a:ext cx="85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1,752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800600" y="3200400"/>
            <a:ext cx="600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1028520" y="228240"/>
            <a:ext cx="8267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Workforce Growth in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New Businesses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342" name=""/>
          <p:cNvGraphicFramePr/>
          <p:nvPr/>
        </p:nvGraphicFramePr>
        <p:xfrm>
          <a:off x="152280" y="1295280"/>
          <a:ext cx="9748800" cy="5160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295280"/>
                    <a:ext cx="9748800" cy="516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"/>
          <p:cNvSpPr/>
          <p:nvPr/>
        </p:nvSpPr>
        <p:spPr>
          <a:xfrm>
            <a:off x="2898720" y="1905120"/>
            <a:ext cx="145728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5" name=""/>
          <p:cNvGraphicFramePr/>
          <p:nvPr/>
        </p:nvGraphicFramePr>
        <p:xfrm>
          <a:off x="762120" y="1219320"/>
          <a:ext cx="9943920" cy="5333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219320"/>
                    <a:ext cx="9943920" cy="53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-360" y="-360"/>
            <a:ext cx="10287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Volume Growth of Enron’s Gas Pipelines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8" name=""/>
          <p:cNvSpPr/>
          <p:nvPr/>
        </p:nvSpPr>
        <p:spPr>
          <a:xfrm rot="16200000">
            <a:off x="-1173600" y="3619800"/>
            <a:ext cx="419112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BBtu/d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"/>
          <p:cNvSpPr/>
          <p:nvPr/>
        </p:nvSpPr>
        <p:spPr>
          <a:xfrm>
            <a:off x="838080" y="279360"/>
            <a:ext cx="8610840" cy="12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Large U.S. Gas &amp; Power Company Employees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(In Thousands of Full-Time Employees)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0" name=""/>
          <p:cNvGraphicFramePr/>
          <p:nvPr/>
        </p:nvGraphicFramePr>
        <p:xfrm>
          <a:off x="1096920" y="1371600"/>
          <a:ext cx="8352000" cy="4572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96920" y="1371600"/>
                    <a:ext cx="8352000" cy="457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2" name=""/>
          <p:cNvSpPr/>
          <p:nvPr/>
        </p:nvSpPr>
        <p:spPr>
          <a:xfrm>
            <a:off x="8077320" y="1981080"/>
            <a:ext cx="1066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8077320" y="2681280"/>
            <a:ext cx="1066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8077320" y="3595680"/>
            <a:ext cx="1066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304920" y="6172200"/>
            <a:ext cx="304776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Powerdat Database and Enron Corp.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"/>
          <p:cNvSpPr/>
          <p:nvPr/>
        </p:nvSpPr>
        <p:spPr>
          <a:xfrm>
            <a:off x="1066680" y="289080"/>
            <a:ext cx="86108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New High Quality Job Creation in U.S. Deregulated Energy Businesses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838080" y="1752480"/>
            <a:ext cx="8763120" cy="3810240"/>
          </a:xfrm>
          <a:prstGeom prst="bevel">
            <a:avLst>
              <a:gd name="adj" fmla="val 5356"/>
            </a:avLst>
          </a:prstGeom>
          <a:gradFill rotWithShape="0">
            <a:gsLst>
              <a:gs pos="0">
                <a:srgbClr val="ffffff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828800" y="4648320"/>
            <a:ext cx="57913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average employees 50 per 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 average employees 15 per 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304920" y="6172200"/>
            <a:ext cx="935676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Schlesinger Associates, U.S. Power Marketers Directory, 1998, McGraw Hill Companies, 1998.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442880" y="2209680"/>
            <a:ext cx="160344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#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155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265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800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80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3277440" y="2471760"/>
            <a:ext cx="44366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Power Plant Developers*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and Power Marketing Firms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Power Marketing Companies **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Service Providers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Totals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8238960" y="2209680"/>
            <a:ext cx="90504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# Jobs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6,200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3,300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6,600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28,100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1981080" y="363204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8381880" y="363204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5" name="" descr=""/>
          <p:cNvPicPr/>
          <p:nvPr/>
        </p:nvPicPr>
        <p:blipFill>
          <a:blip r:embed="rId1"/>
          <a:stretch/>
        </p:blipFill>
        <p:spPr>
          <a:xfrm>
            <a:off x="-2625840" y="38160"/>
            <a:ext cx="10588680" cy="6769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" name="" descr=""/>
          <p:cNvPicPr/>
          <p:nvPr/>
        </p:nvPicPr>
        <p:blipFill>
          <a:blip r:embed="rId1"/>
          <a:stretch/>
        </p:blipFill>
        <p:spPr>
          <a:xfrm>
            <a:off x="804960" y="1582560"/>
            <a:ext cx="8677080" cy="4124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6877080" y="2690640"/>
            <a:ext cx="2438280" cy="110988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1109880"/>
              <a:gd name="textAreaBottom" fmla="*/ 1110240 h 1109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765680" y="2693880"/>
            <a:ext cx="2438280" cy="110988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1109880"/>
              <a:gd name="textAreaBottom" fmla="*/ 1110240 h 1109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5435640" y="5257800"/>
            <a:ext cx="380880" cy="304920"/>
          </a:xfrm>
          <a:prstGeom prst="line">
            <a:avLst/>
          </a:prstGeom>
          <a:ln w="38160">
            <a:solidFill>
              <a:srgbClr val="009b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987720" y="5257800"/>
            <a:ext cx="0" cy="304920"/>
          </a:xfrm>
          <a:prstGeom prst="line">
            <a:avLst/>
          </a:prstGeom>
          <a:ln w="38160">
            <a:solidFill>
              <a:srgbClr val="009b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30320" y="5257800"/>
            <a:ext cx="228600" cy="304920"/>
          </a:xfrm>
          <a:prstGeom prst="line">
            <a:avLst/>
          </a:prstGeom>
          <a:ln w="38160">
            <a:solidFill>
              <a:srgbClr val="009b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458200" y="1181160"/>
            <a:ext cx="609480" cy="1104840"/>
          </a:xfrm>
          <a:prstGeom prst="rect">
            <a:avLst/>
          </a:prstGeom>
          <a:solidFill>
            <a:srgbClr val="009b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75320" y="1174680"/>
            <a:ext cx="2471760" cy="1109880"/>
          </a:xfrm>
          <a:custGeom>
            <a:avLst/>
            <a:gdLst>
              <a:gd name="textAreaLeft" fmla="*/ 0 w 2471760"/>
              <a:gd name="textAreaRight" fmla="*/ 2472120 w 2471760"/>
              <a:gd name="textAreaTop" fmla="*/ 0 h 1109880"/>
              <a:gd name="textAreaBottom" fmla="*/ 1110240 h 1109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900520" y="1174680"/>
            <a:ext cx="2471760" cy="1109880"/>
          </a:xfrm>
          <a:custGeom>
            <a:avLst/>
            <a:gdLst>
              <a:gd name="textAreaLeft" fmla="*/ 0 w 2471760"/>
              <a:gd name="textAreaRight" fmla="*/ 2472120 w 2471760"/>
              <a:gd name="textAreaTop" fmla="*/ 0 h 1109880"/>
              <a:gd name="textAreaBottom" fmla="*/ 1110240 h 1109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040360" y="1176480"/>
            <a:ext cx="2351160" cy="1109520"/>
          </a:xfrm>
          <a:custGeom>
            <a:avLst/>
            <a:gdLst>
              <a:gd name="textAreaLeft" fmla="*/ 0 w 2351160"/>
              <a:gd name="textAreaRight" fmla="*/ 2351520 w 235116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138480" y="1176480"/>
            <a:ext cx="2347920" cy="1109520"/>
          </a:xfrm>
          <a:custGeom>
            <a:avLst/>
            <a:gdLst>
              <a:gd name="textAreaLeft" fmla="*/ 0 w 2347920"/>
              <a:gd name="textAreaRight" fmla="*/ 2348280 w 234792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19320" y="1173240"/>
            <a:ext cx="2241360" cy="1109520"/>
          </a:xfrm>
          <a:custGeom>
            <a:avLst/>
            <a:gdLst>
              <a:gd name="textAreaLeft" fmla="*/ 0 w 2241360"/>
              <a:gd name="textAreaRight" fmla="*/ 2241720 w 224136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847520" y="1590840"/>
            <a:ext cx="984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017720" y="0"/>
            <a:ext cx="82407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Industry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654280" y="2693880"/>
            <a:ext cx="2438280" cy="110988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1109880"/>
              <a:gd name="textAreaBottom" fmla="*/ 1110240 h 1109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805280" y="2695680"/>
            <a:ext cx="2347920" cy="1109520"/>
          </a:xfrm>
          <a:custGeom>
            <a:avLst/>
            <a:gdLst>
              <a:gd name="textAreaLeft" fmla="*/ 0 w 2347920"/>
              <a:gd name="textAreaRight" fmla="*/ 2348280 w 234792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973240" y="2695680"/>
            <a:ext cx="2347920" cy="1109520"/>
          </a:xfrm>
          <a:custGeom>
            <a:avLst/>
            <a:gdLst>
              <a:gd name="textAreaLeft" fmla="*/ 0 w 2347920"/>
              <a:gd name="textAreaRight" fmla="*/ 2348280 w 234792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77760" y="2692440"/>
            <a:ext cx="2013120" cy="1109520"/>
          </a:xfrm>
          <a:custGeom>
            <a:avLst/>
            <a:gdLst>
              <a:gd name="textAreaLeft" fmla="*/ 0 w 2013120"/>
              <a:gd name="textAreaRight" fmla="*/ 2013480 w 201312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4974" y="0"/>
                </a:lnTo>
                <a:lnTo>
                  <a:pt x="21600" y="10800"/>
                </a:lnTo>
                <a:lnTo>
                  <a:pt x="14974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491840" y="3110040"/>
            <a:ext cx="984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58000" y="1181160"/>
            <a:ext cx="2209680" cy="1104840"/>
          </a:xfrm>
          <a:custGeom>
            <a:avLst/>
            <a:gdLst>
              <a:gd name="textAreaLeft" fmla="*/ 0 w 2209680"/>
              <a:gd name="textAreaRight" fmla="*/ 2210040 w 2209680"/>
              <a:gd name="textAreaTop" fmla="*/ 0 h 1104840"/>
              <a:gd name="textAreaBottom" fmla="*/ 1105200 h 1104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076" y="0"/>
                </a:lnTo>
                <a:lnTo>
                  <a:pt x="21600" y="10800"/>
                </a:lnTo>
                <a:lnTo>
                  <a:pt x="16076" y="21600"/>
                </a:lnTo>
                <a:lnTo>
                  <a:pt x="0" y="21600"/>
                </a:lnTo>
                <a:lnTo>
                  <a:pt x="5524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020000" y="1157400"/>
            <a:ext cx="2351160" cy="1109520"/>
          </a:xfrm>
          <a:custGeom>
            <a:avLst/>
            <a:gdLst>
              <a:gd name="textAreaLeft" fmla="*/ 0 w 2351160"/>
              <a:gd name="textAreaRight" fmla="*/ 2351520 w 235116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693280" y="2689200"/>
            <a:ext cx="663480" cy="1109520"/>
          </a:xfrm>
          <a:prstGeom prst="rect">
            <a:avLst/>
          </a:prstGeom>
          <a:solidFill>
            <a:srgbClr val="009b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067520" y="2681280"/>
            <a:ext cx="2349360" cy="1109520"/>
          </a:xfrm>
          <a:custGeom>
            <a:avLst/>
            <a:gdLst>
              <a:gd name="textAreaLeft" fmla="*/ 0 w 2349360"/>
              <a:gd name="textAreaRight" fmla="*/ 2349360 w 234936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371600" y="5562720"/>
            <a:ext cx="5086440" cy="533160"/>
          </a:xfrm>
          <a:custGeom>
            <a:avLst/>
            <a:gdLst>
              <a:gd name="textAreaLeft" fmla="*/ 0 w 5086440"/>
              <a:gd name="textAreaRight" fmla="*/ 5086800 w 5086440"/>
              <a:gd name="textAreaTop" fmla="*/ 0 h 533160"/>
              <a:gd name="textAreaBottom" fmla="*/ 53352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411" y="0"/>
                </a:lnTo>
                <a:lnTo>
                  <a:pt x="21600" y="10800"/>
                </a:lnTo>
                <a:lnTo>
                  <a:pt x="18411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6751800" y="5562720"/>
            <a:ext cx="2286000" cy="533160"/>
            <a:chOff x="6751800" y="5562720"/>
            <a:chExt cx="2286000" cy="533160"/>
          </a:xfrm>
        </p:grpSpPr>
        <p:sp>
          <p:nvSpPr>
            <p:cNvPr id="48" name=""/>
            <p:cNvSpPr/>
            <p:nvPr/>
          </p:nvSpPr>
          <p:spPr>
            <a:xfrm>
              <a:off x="8352000" y="5562720"/>
              <a:ext cx="685800" cy="533160"/>
            </a:xfrm>
            <a:prstGeom prst="rect">
              <a:avLst/>
            </a:pr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751800" y="5562720"/>
              <a:ext cx="2209680" cy="533160"/>
            </a:xfrm>
            <a:custGeom>
              <a:avLst/>
              <a:gdLst>
                <a:gd name="textAreaLeft" fmla="*/ 0 w 2209680"/>
                <a:gd name="textAreaRight" fmla="*/ 2210040 w 2209680"/>
                <a:gd name="textAreaTop" fmla="*/ 0 h 533160"/>
                <a:gd name="textAreaBottom" fmla="*/ 533520 h 53316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076" y="0"/>
                  </a:lnTo>
                  <a:lnTo>
                    <a:pt x="21600" y="10800"/>
                  </a:lnTo>
                  <a:lnTo>
                    <a:pt x="16076" y="21600"/>
                  </a:lnTo>
                  <a:lnTo>
                    <a:pt x="0" y="21600"/>
                  </a:lnTo>
                  <a:lnTo>
                    <a:pt x="5524" y="10800"/>
                  </a:lnTo>
                  <a:close/>
                </a:path>
              </a:pathLst>
            </a:custGeom>
            <a:gradFill rotWithShape="0">
              <a:gsLst>
                <a:gs pos="0">
                  <a:srgbClr val="009bff"/>
                </a:gs>
                <a:gs pos="100000">
                  <a:srgbClr val="8ed2fe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" name=""/>
          <p:cNvSpPr/>
          <p:nvPr/>
        </p:nvSpPr>
        <p:spPr>
          <a:xfrm>
            <a:off x="2700360" y="5670720"/>
            <a:ext cx="1654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Merchant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590960" y="5645160"/>
            <a:ext cx="131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Merchant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8217000" y="5308560"/>
            <a:ext cx="330120" cy="279360"/>
          </a:xfrm>
          <a:prstGeom prst="line">
            <a:avLst/>
          </a:prstGeom>
          <a:ln w="38160">
            <a:solidFill>
              <a:srgbClr val="009b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489720" y="5842080"/>
            <a:ext cx="609480" cy="0"/>
          </a:xfrm>
          <a:prstGeom prst="line">
            <a:avLst/>
          </a:prstGeom>
          <a:ln w="38160">
            <a:solidFill>
              <a:srgbClr val="009b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114800" y="836640"/>
            <a:ext cx="1905120" cy="29196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50000">
                <a:srgbClr val="fefe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114800" y="798480"/>
            <a:ext cx="1905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114800" y="2360520"/>
            <a:ext cx="1905120" cy="29232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50000">
                <a:srgbClr val="fefe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114800" y="2324160"/>
            <a:ext cx="1905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140360" y="3897360"/>
            <a:ext cx="1904760" cy="29196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50000">
                <a:srgbClr val="fefe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127400" y="3860640"/>
            <a:ext cx="1905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Rebundled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877080" y="4214880"/>
            <a:ext cx="2438280" cy="110952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765680" y="4218120"/>
            <a:ext cx="2438280" cy="110952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654280" y="4218120"/>
            <a:ext cx="2438280" cy="110952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805280" y="4219560"/>
            <a:ext cx="2347920" cy="1109520"/>
          </a:xfrm>
          <a:custGeom>
            <a:avLst/>
            <a:gdLst>
              <a:gd name="textAreaLeft" fmla="*/ 0 w 2347920"/>
              <a:gd name="textAreaRight" fmla="*/ 2348280 w 234792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973240" y="4219560"/>
            <a:ext cx="2347920" cy="1109520"/>
          </a:xfrm>
          <a:custGeom>
            <a:avLst/>
            <a:gdLst>
              <a:gd name="textAreaLeft" fmla="*/ 0 w 2347920"/>
              <a:gd name="textAreaRight" fmla="*/ 2348280 w 234792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977760" y="4216320"/>
            <a:ext cx="2013120" cy="1109880"/>
          </a:xfrm>
          <a:custGeom>
            <a:avLst/>
            <a:gdLst>
              <a:gd name="textAreaLeft" fmla="*/ 0 w 2013120"/>
              <a:gd name="textAreaRight" fmla="*/ 2013480 w 2013120"/>
              <a:gd name="textAreaTop" fmla="*/ 0 h 1109880"/>
              <a:gd name="textAreaBottom" fmla="*/ 1110240 h 1109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4974" y="0"/>
                </a:lnTo>
                <a:lnTo>
                  <a:pt x="21600" y="10800"/>
                </a:lnTo>
                <a:lnTo>
                  <a:pt x="14974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491840" y="4633920"/>
            <a:ext cx="984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693280" y="4213080"/>
            <a:ext cx="663480" cy="1109880"/>
          </a:xfrm>
          <a:prstGeom prst="rect">
            <a:avLst/>
          </a:prstGeom>
          <a:solidFill>
            <a:srgbClr val="009b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067520" y="4205160"/>
            <a:ext cx="2349360" cy="1109880"/>
          </a:xfrm>
          <a:custGeom>
            <a:avLst/>
            <a:gdLst>
              <a:gd name="textAreaLeft" fmla="*/ 0 w 2349360"/>
              <a:gd name="textAreaRight" fmla="*/ 2349360 w 2349360"/>
              <a:gd name="textAreaTop" fmla="*/ 0 h 1109880"/>
              <a:gd name="textAreaBottom" fmla="*/ 1110240 h 1109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"/>
          <p:cNvSpPr/>
          <p:nvPr/>
        </p:nvSpPr>
        <p:spPr>
          <a:xfrm>
            <a:off x="8610480" y="5486400"/>
            <a:ext cx="1524240" cy="137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8" name="" descr=""/>
          <p:cNvPicPr/>
          <p:nvPr/>
        </p:nvPicPr>
        <p:blipFill>
          <a:blip r:embed="rId1"/>
          <a:stretch/>
        </p:blipFill>
        <p:spPr>
          <a:xfrm>
            <a:off x="1004760" y="119160"/>
            <a:ext cx="8253720" cy="6310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9" name=""/>
          <p:cNvGrpSpPr/>
          <p:nvPr/>
        </p:nvGrpSpPr>
        <p:grpSpPr>
          <a:xfrm>
            <a:off x="1752480" y="7920"/>
            <a:ext cx="6801120" cy="6327720"/>
            <a:chOff x="1752480" y="7920"/>
            <a:chExt cx="6801120" cy="6327720"/>
          </a:xfrm>
        </p:grpSpPr>
        <p:sp>
          <p:nvSpPr>
            <p:cNvPr id="370" name=""/>
            <p:cNvSpPr/>
            <p:nvPr/>
          </p:nvSpPr>
          <p:spPr>
            <a:xfrm>
              <a:off x="1752480" y="7920"/>
              <a:ext cx="6801120" cy="673200"/>
            </a:xfrm>
            <a:custGeom>
              <a:avLst/>
              <a:gdLst/>
              <a:ahLst/>
              <a:rect l="l" t="t" r="r" b="b"/>
              <a:pathLst>
                <a:path w="908" h="90">
                  <a:moveTo>
                    <a:pt x="908" y="90"/>
                  </a:moveTo>
                  <a:lnTo>
                    <a:pt x="908" y="24"/>
                  </a:lnTo>
                  <a:cubicBezTo>
                    <a:pt x="908" y="10"/>
                    <a:pt x="897" y="0"/>
                    <a:pt x="884" y="0"/>
                  </a:cubicBezTo>
                  <a:lnTo>
                    <a:pt x="24" y="0"/>
                  </a:lnTo>
                  <a:cubicBezTo>
                    <a:pt x="10" y="0"/>
                    <a:pt x="0" y="10"/>
                    <a:pt x="0" y="24"/>
                  </a:cubicBezTo>
                  <a:lnTo>
                    <a:pt x="0" y="90"/>
                  </a:lnTo>
                  <a:lnTo>
                    <a:pt x="908" y="90"/>
                  </a:lnTo>
                  <a:close/>
                </a:path>
              </a:pathLst>
            </a:custGeom>
            <a:solidFill>
              <a:srgbClr val="e6ebf4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7878600" y="681120"/>
              <a:ext cx="675000" cy="5654520"/>
            </a:xfrm>
            <a:custGeom>
              <a:avLst/>
              <a:gdLst/>
              <a:ahLst/>
              <a:rect l="l" t="t" r="r" b="b"/>
              <a:pathLst>
                <a:path w="90" h="755">
                  <a:moveTo>
                    <a:pt x="90" y="0"/>
                  </a:moveTo>
                  <a:lnTo>
                    <a:pt x="90" y="731"/>
                  </a:lnTo>
                  <a:cubicBezTo>
                    <a:pt x="90" y="745"/>
                    <a:pt x="79" y="755"/>
                    <a:pt x="66" y="755"/>
                  </a:cubicBezTo>
                  <a:lnTo>
                    <a:pt x="24" y="755"/>
                  </a:lnTo>
                  <a:cubicBezTo>
                    <a:pt x="11" y="755"/>
                    <a:pt x="0" y="745"/>
                    <a:pt x="0" y="731"/>
                  </a:cubicBezTo>
                  <a:lnTo>
                    <a:pt x="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7878600" y="681120"/>
              <a:ext cx="675000" cy="592200"/>
            </a:xfrm>
            <a:prstGeom prst="rect">
              <a:avLst/>
            </a:prstGeom>
            <a:solidFill>
              <a:srgbClr val="3776b4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7878600" y="1265400"/>
              <a:ext cx="675000" cy="12060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6605640" y="689040"/>
              <a:ext cx="1228680" cy="5646600"/>
            </a:xfrm>
            <a:custGeom>
              <a:avLst/>
              <a:gdLst/>
              <a:ahLst/>
              <a:rect l="l" t="t" r="r" b="b"/>
              <a:pathLst>
                <a:path w="164" h="754">
                  <a:moveTo>
                    <a:pt x="164" y="0"/>
                  </a:moveTo>
                  <a:lnTo>
                    <a:pt x="164" y="730"/>
                  </a:lnTo>
                  <a:cubicBezTo>
                    <a:pt x="164" y="744"/>
                    <a:pt x="153" y="754"/>
                    <a:pt x="140" y="754"/>
                  </a:cubicBezTo>
                  <a:lnTo>
                    <a:pt x="24" y="754"/>
                  </a:lnTo>
                  <a:cubicBezTo>
                    <a:pt x="10" y="754"/>
                    <a:pt x="0" y="744"/>
                    <a:pt x="0" y="730"/>
                  </a:cubicBezTo>
                  <a:lnTo>
                    <a:pt x="0" y="0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6605640" y="681120"/>
              <a:ext cx="1228680" cy="584280"/>
            </a:xfrm>
            <a:prstGeom prst="rect">
              <a:avLst/>
            </a:prstGeom>
            <a:solidFill>
              <a:srgbClr val="3776b4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5211720" y="689040"/>
              <a:ext cx="1341360" cy="5646600"/>
            </a:xfrm>
            <a:custGeom>
              <a:avLst/>
              <a:gdLst/>
              <a:ahLst/>
              <a:rect l="l" t="t" r="r" b="b"/>
              <a:pathLst>
                <a:path w="179" h="754">
                  <a:moveTo>
                    <a:pt x="179" y="0"/>
                  </a:moveTo>
                  <a:lnTo>
                    <a:pt x="179" y="730"/>
                  </a:lnTo>
                  <a:cubicBezTo>
                    <a:pt x="179" y="744"/>
                    <a:pt x="168" y="754"/>
                    <a:pt x="155" y="754"/>
                  </a:cubicBezTo>
                  <a:lnTo>
                    <a:pt x="24" y="754"/>
                  </a:lnTo>
                  <a:cubicBezTo>
                    <a:pt x="10" y="754"/>
                    <a:pt x="0" y="744"/>
                    <a:pt x="0" y="730"/>
                  </a:cubicBezTo>
                  <a:lnTo>
                    <a:pt x="0" y="0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211720" y="689040"/>
              <a:ext cx="1341360" cy="576360"/>
            </a:xfrm>
            <a:prstGeom prst="rect">
              <a:avLst/>
            </a:prstGeom>
            <a:solidFill>
              <a:srgbClr val="3776b4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5211720" y="1265400"/>
              <a:ext cx="1341360" cy="11268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3144960" y="689040"/>
              <a:ext cx="2014560" cy="5646600"/>
            </a:xfrm>
            <a:custGeom>
              <a:avLst/>
              <a:gdLst/>
              <a:ahLst/>
              <a:rect l="l" t="t" r="r" b="b"/>
              <a:pathLst>
                <a:path w="269" h="754">
                  <a:moveTo>
                    <a:pt x="269" y="0"/>
                  </a:moveTo>
                  <a:lnTo>
                    <a:pt x="269" y="730"/>
                  </a:lnTo>
                  <a:cubicBezTo>
                    <a:pt x="269" y="744"/>
                    <a:pt x="258" y="754"/>
                    <a:pt x="245" y="754"/>
                  </a:cubicBezTo>
                  <a:lnTo>
                    <a:pt x="24" y="754"/>
                  </a:lnTo>
                  <a:cubicBezTo>
                    <a:pt x="10" y="754"/>
                    <a:pt x="0" y="744"/>
                    <a:pt x="0" y="730"/>
                  </a:cubicBezTo>
                  <a:lnTo>
                    <a:pt x="0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3144960" y="689040"/>
              <a:ext cx="2014560" cy="576360"/>
            </a:xfrm>
            <a:prstGeom prst="rect">
              <a:avLst/>
            </a:prstGeom>
            <a:solidFill>
              <a:srgbClr val="3776b4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1752480" y="689040"/>
              <a:ext cx="1339920" cy="5646600"/>
            </a:xfrm>
            <a:custGeom>
              <a:avLst/>
              <a:gdLst/>
              <a:ahLst/>
              <a:rect l="l" t="t" r="r" b="b"/>
              <a:pathLst>
                <a:path w="179" h="754">
                  <a:moveTo>
                    <a:pt x="179" y="0"/>
                  </a:moveTo>
                  <a:lnTo>
                    <a:pt x="179" y="730"/>
                  </a:lnTo>
                  <a:cubicBezTo>
                    <a:pt x="179" y="744"/>
                    <a:pt x="169" y="754"/>
                    <a:pt x="155" y="754"/>
                  </a:cubicBezTo>
                  <a:lnTo>
                    <a:pt x="24" y="754"/>
                  </a:lnTo>
                  <a:cubicBezTo>
                    <a:pt x="11" y="754"/>
                    <a:pt x="0" y="744"/>
                    <a:pt x="0" y="730"/>
                  </a:cubicBezTo>
                  <a:lnTo>
                    <a:pt x="0" y="0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1752480" y="689040"/>
              <a:ext cx="1339920" cy="576360"/>
            </a:xfrm>
            <a:prstGeom prst="rect">
              <a:avLst/>
            </a:prstGeom>
            <a:solidFill>
              <a:srgbClr val="3776b4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2320920" y="501480"/>
              <a:ext cx="98280" cy="96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2658960" y="501480"/>
              <a:ext cx="96840" cy="96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3916440" y="501480"/>
              <a:ext cx="98280" cy="96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3916440" y="501480"/>
              <a:ext cx="98280" cy="9684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13" y="6"/>
                  </a:moveTo>
                  <a:cubicBezTo>
                    <a:pt x="13" y="10"/>
                    <a:pt x="10" y="13"/>
                    <a:pt x="7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7" y="0"/>
                  </a:cubicBezTo>
                  <a:lnTo>
                    <a:pt x="7" y="6"/>
                  </a:lnTo>
                  <a:lnTo>
                    <a:pt x="13" y="6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3797280" y="501480"/>
              <a:ext cx="104760" cy="96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3797280" y="501480"/>
              <a:ext cx="52560" cy="96840"/>
            </a:xfrm>
            <a:custGeom>
              <a:avLst/>
              <a:gdLst/>
              <a:ahLst/>
              <a:rect l="l" t="t" r="r" b="b"/>
              <a:pathLst>
                <a:path w="7" h="13">
                  <a:moveTo>
                    <a:pt x="7" y="13"/>
                  </a:move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7" y="0"/>
                  </a:cubicBezTo>
                  <a:lnTo>
                    <a:pt x="7" y="13"/>
                  </a:lnTo>
                  <a:close/>
                </a:path>
              </a:pathLst>
            </a:cu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3670200" y="501480"/>
              <a:ext cx="96840" cy="96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3670200" y="501480"/>
              <a:ext cx="96840" cy="9684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6"/>
                  </a:moveTo>
                  <a:cubicBezTo>
                    <a:pt x="0" y="10"/>
                    <a:pt x="3" y="13"/>
                    <a:pt x="6" y="13"/>
                  </a:cubicBezTo>
                  <a:cubicBezTo>
                    <a:pt x="10" y="13"/>
                    <a:pt x="13" y="10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4297680" y="7920"/>
              <a:ext cx="16758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Liberalization Update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3501720" y="217440"/>
              <a:ext cx="326124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Electricity in Central and Western Europe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1901880" y="507960"/>
              <a:ext cx="205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Key: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1919520" y="1063800"/>
              <a:ext cx="358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Country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3229200" y="1063800"/>
              <a:ext cx="505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Generation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3849120" y="1063800"/>
              <a:ext cx="607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Transmission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4579560" y="106380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Distribution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6652080" y="1063800"/>
              <a:ext cx="205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Pool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5263200" y="1011240"/>
              <a:ext cx="5684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Independent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5323320" y="1116000"/>
              <a:ext cx="443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Regulator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6994440" y="1003320"/>
              <a:ext cx="369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Bilateral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6962040" y="1116000"/>
              <a:ext cx="437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Contracts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7506360" y="1003320"/>
              <a:ext cx="233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Pool/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7443720" y="1116000"/>
              <a:ext cx="369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Bilateral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3764160" y="846000"/>
              <a:ext cx="834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Private Ownership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6732360" y="719280"/>
              <a:ext cx="99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Third Party Regulated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6754680" y="830160"/>
              <a:ext cx="965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Transmission Access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2121480" y="507960"/>
              <a:ext cx="176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Yes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2509920" y="507960"/>
              <a:ext cx="131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No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2860200" y="507960"/>
              <a:ext cx="772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Varying degrees: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2433240" y="507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;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2777760" y="507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;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1867680" y="1467000"/>
              <a:ext cx="318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Austria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1848960" y="2343240"/>
              <a:ext cx="335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Finland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1837800" y="2620800"/>
              <a:ext cx="318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France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1846080" y="2913120"/>
              <a:ext cx="420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Germany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1851120" y="3227400"/>
              <a:ext cx="386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Hungary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1849680" y="3519360"/>
              <a:ext cx="187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Italy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1840680" y="3811680"/>
              <a:ext cx="551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Netherlands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1846440" y="4373640"/>
              <a:ext cx="318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Poland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1851480" y="4089240"/>
              <a:ext cx="346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Norway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1843200" y="5556240"/>
              <a:ext cx="528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Switzerland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1843200" y="5264280"/>
              <a:ext cx="369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Sweden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1856880" y="6073920"/>
              <a:ext cx="403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England/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1849320" y="617868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Wales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1840680" y="4957920"/>
              <a:ext cx="261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Spain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1854720" y="5842080"/>
              <a:ext cx="312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Turkey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1855080" y="4673520"/>
              <a:ext cx="380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Portugal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1852200" y="2050920"/>
              <a:ext cx="415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Denmark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4089240" y="1744560"/>
              <a:ext cx="14940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4756320" y="1452600"/>
              <a:ext cx="1490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4756320" y="406728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6156360" y="1452600"/>
              <a:ext cx="1490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6156360" y="1744560"/>
              <a:ext cx="1490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6680160" y="1744560"/>
              <a:ext cx="1508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6696000" y="1452600"/>
              <a:ext cx="15732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7556400" y="1452600"/>
              <a:ext cx="1508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7556400" y="1744560"/>
              <a:ext cx="1508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8156520" y="1744560"/>
              <a:ext cx="14940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8156520" y="1452600"/>
              <a:ext cx="14940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4089240" y="5819760"/>
              <a:ext cx="14940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5475240" y="5819760"/>
              <a:ext cx="14940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6156360" y="5819760"/>
              <a:ext cx="1490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6156360" y="6119640"/>
              <a:ext cx="1490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6696000" y="5819760"/>
              <a:ext cx="15732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7077240" y="5819760"/>
              <a:ext cx="15696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7556400" y="5819760"/>
              <a:ext cx="1508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7077240" y="6103800"/>
              <a:ext cx="15696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7556400" y="6103800"/>
              <a:ext cx="1508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8156520" y="5819760"/>
              <a:ext cx="14940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5475240" y="552780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6156360" y="552780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6156360" y="5243400"/>
              <a:ext cx="1490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6156360" y="495144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6696000" y="5527800"/>
              <a:ext cx="15732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7077240" y="5527800"/>
              <a:ext cx="15696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7556400" y="5527800"/>
              <a:ext cx="1508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8156520" y="552780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2695680" y="3774960"/>
              <a:ext cx="1508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2695680" y="4943520"/>
              <a:ext cx="1508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2695680" y="6103800"/>
              <a:ext cx="1508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4089240" y="465948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4756320" y="465948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4756320" y="4943520"/>
              <a:ext cx="14904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4756320" y="5235480"/>
              <a:ext cx="1490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4089240" y="3774960"/>
              <a:ext cx="14940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4756320" y="349092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4089240" y="4367160"/>
              <a:ext cx="14940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4756320" y="4367160"/>
              <a:ext cx="1490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6156360" y="349092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6696000" y="3490920"/>
              <a:ext cx="15732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7077240" y="3490920"/>
              <a:ext cx="15696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7556400" y="3490920"/>
              <a:ext cx="15084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6696000" y="3774960"/>
              <a:ext cx="15732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7556400" y="3774960"/>
              <a:ext cx="1508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8156520" y="349092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6156360" y="4367160"/>
              <a:ext cx="1490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6156360" y="4643280"/>
              <a:ext cx="1490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6156360" y="406728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6696000" y="4367160"/>
              <a:ext cx="15732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7077240" y="4367160"/>
              <a:ext cx="15696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7556400" y="4367160"/>
              <a:ext cx="1508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8156520" y="4367160"/>
              <a:ext cx="14940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8156520" y="465948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7077240" y="4943520"/>
              <a:ext cx="15696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7077240" y="4651200"/>
              <a:ext cx="15696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556400" y="4943520"/>
              <a:ext cx="15084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8156520" y="494352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5475240" y="262908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6156360" y="262908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6696000" y="2629080"/>
              <a:ext cx="15732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7077240" y="2629080"/>
              <a:ext cx="15696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7556400" y="2629080"/>
              <a:ext cx="1508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8156520" y="262908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4089240" y="204480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4756320" y="204480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6156360" y="2044800"/>
              <a:ext cx="1490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6156360" y="2328840"/>
              <a:ext cx="1490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6696000" y="2044800"/>
              <a:ext cx="15732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7556400" y="2044800"/>
              <a:ext cx="15084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8156520" y="204480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3400560" y="1452600"/>
              <a:ext cx="1490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3400560" y="1452600"/>
              <a:ext cx="14904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4089240" y="1452600"/>
              <a:ext cx="14940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4089240" y="1452600"/>
              <a:ext cx="14940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6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3400560" y="2044800"/>
              <a:ext cx="14904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3400560" y="2044800"/>
              <a:ext cx="149040" cy="1490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4756320" y="1744560"/>
              <a:ext cx="1490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4756320" y="1744560"/>
              <a:ext cx="14904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3400560" y="2629080"/>
              <a:ext cx="14904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3400560" y="2629080"/>
              <a:ext cx="149040" cy="1490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3400560" y="4367160"/>
              <a:ext cx="14904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3400560" y="4367160"/>
              <a:ext cx="149040" cy="14940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3400560" y="5819760"/>
              <a:ext cx="14904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3400560" y="5819760"/>
              <a:ext cx="149040" cy="14940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3400560" y="5541840"/>
              <a:ext cx="1490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3400560" y="5541840"/>
              <a:ext cx="14904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4089240" y="5541840"/>
              <a:ext cx="14940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4089240" y="5541840"/>
              <a:ext cx="14940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4756320" y="5541840"/>
              <a:ext cx="1490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4756320" y="5541840"/>
              <a:ext cx="14904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6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4756320" y="5811840"/>
              <a:ext cx="1490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4756320" y="5811840"/>
              <a:ext cx="14904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6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4756320" y="2614680"/>
              <a:ext cx="14904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4756320" y="2614680"/>
              <a:ext cx="149040" cy="1490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6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3400560" y="4659480"/>
              <a:ext cx="14904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3400560" y="4659480"/>
              <a:ext cx="149040" cy="1490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5475240" y="4367160"/>
              <a:ext cx="14940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5475240" y="4367160"/>
              <a:ext cx="149400" cy="14940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2695680" y="2906640"/>
              <a:ext cx="15084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2695680" y="2906640"/>
              <a:ext cx="150840" cy="14940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6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2695680" y="3182760"/>
              <a:ext cx="1508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2695680" y="3182760"/>
              <a:ext cx="15084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6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3400560" y="3182760"/>
              <a:ext cx="1490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3400560" y="3182760"/>
              <a:ext cx="14904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4089240" y="3182760"/>
              <a:ext cx="14940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4089240" y="3182760"/>
              <a:ext cx="14940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6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3400560" y="3475080"/>
              <a:ext cx="1490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3400560" y="3475080"/>
              <a:ext cx="14904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4756320" y="3182760"/>
              <a:ext cx="1490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4756320" y="3182760"/>
              <a:ext cx="14904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5475240" y="2044800"/>
              <a:ext cx="149400" cy="1490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5475240" y="2044800"/>
              <a:ext cx="149400" cy="1490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8156520" y="3774960"/>
              <a:ext cx="14940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8156520" y="3774960"/>
              <a:ext cx="149400" cy="14940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5475240" y="3774960"/>
              <a:ext cx="14940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5475240" y="3774960"/>
              <a:ext cx="149400" cy="14940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4756320" y="3774960"/>
              <a:ext cx="14904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4756320" y="3774960"/>
              <a:ext cx="149040" cy="14940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4089240" y="2328840"/>
              <a:ext cx="14940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4756320" y="2328840"/>
              <a:ext cx="1490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4089240" y="2629080"/>
              <a:ext cx="149400" cy="1490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6696000" y="2906640"/>
              <a:ext cx="15732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6156360" y="3182760"/>
              <a:ext cx="1490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6696000" y="3182760"/>
              <a:ext cx="15732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7556400" y="3182760"/>
              <a:ext cx="15084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8156520" y="3182760"/>
              <a:ext cx="149400" cy="1508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7077240" y="2906640"/>
              <a:ext cx="15696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7556400" y="2906640"/>
              <a:ext cx="15084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8156520" y="2906640"/>
              <a:ext cx="149400" cy="14940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5475240" y="2328840"/>
              <a:ext cx="14940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5475240" y="2328840"/>
              <a:ext cx="149400" cy="15084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5475240" y="2906640"/>
              <a:ext cx="14940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5475240" y="2906640"/>
              <a:ext cx="149400" cy="14940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7077240" y="3182760"/>
              <a:ext cx="15696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7077240" y="3182760"/>
              <a:ext cx="156960" cy="150840"/>
            </a:xfrm>
            <a:custGeom>
              <a:avLst/>
              <a:gdLst/>
              <a:ahLst/>
              <a:rect l="l" t="t" r="r" b="b"/>
              <a:pathLst>
                <a:path w="21" h="20">
                  <a:moveTo>
                    <a:pt x="21" y="10"/>
                  </a:moveTo>
                  <a:cubicBezTo>
                    <a:pt x="21" y="16"/>
                    <a:pt x="16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lnTo>
                    <a:pt x="10" y="10"/>
                  </a:lnTo>
                  <a:lnTo>
                    <a:pt x="21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4756320" y="2906640"/>
              <a:ext cx="149040" cy="14940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4756320" y="2906640"/>
              <a:ext cx="149040" cy="14940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20" y="10"/>
                  </a:moveTo>
                  <a:cubicBezTo>
                    <a:pt x="20" y="16"/>
                    <a:pt x="15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lnTo>
                    <a:pt x="10" y="10"/>
                  </a:lnTo>
                  <a:lnTo>
                    <a:pt x="2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2695680" y="2328840"/>
              <a:ext cx="150840" cy="150840"/>
            </a:xfrm>
            <a:prstGeom prst="ellipse">
              <a:avLst/>
            </a:prstGeom>
            <a:solidFill>
              <a:srgbClr val="095ba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0" name=""/>
          <p:cNvSpPr/>
          <p:nvPr/>
        </p:nvSpPr>
        <p:spPr>
          <a:xfrm>
            <a:off x="2695680" y="2629080"/>
            <a:ext cx="15084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3400560" y="2328840"/>
            <a:ext cx="14904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2695680" y="4067280"/>
            <a:ext cx="15084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2695680" y="4367160"/>
            <a:ext cx="15084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5475240" y="4067280"/>
            <a:ext cx="14940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5475240" y="1744560"/>
            <a:ext cx="14940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5475240" y="3182760"/>
            <a:ext cx="14940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6696000" y="4067280"/>
            <a:ext cx="15732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6696000" y="4943520"/>
            <a:ext cx="15732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7077240" y="4067280"/>
            <a:ext cx="15696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7556400" y="4067280"/>
            <a:ext cx="15084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8156520" y="4067280"/>
            <a:ext cx="14940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3400560" y="4067280"/>
            <a:ext cx="14904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4089240" y="4067280"/>
            <a:ext cx="14940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2695680" y="5235480"/>
            <a:ext cx="15084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2695680" y="5819760"/>
            <a:ext cx="15084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5475240" y="5235480"/>
            <a:ext cx="14940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6696000" y="5235480"/>
            <a:ext cx="15732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7077240" y="5235480"/>
            <a:ext cx="15696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7556400" y="5235480"/>
            <a:ext cx="15084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8156520" y="5235480"/>
            <a:ext cx="14940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5475240" y="6103800"/>
            <a:ext cx="14940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6696000" y="6103800"/>
            <a:ext cx="15732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8156520" y="6103800"/>
            <a:ext cx="14940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3400560" y="5235480"/>
            <a:ext cx="14904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3400560" y="4935600"/>
            <a:ext cx="14904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4089240" y="5235480"/>
            <a:ext cx="14940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3400560" y="6103800"/>
            <a:ext cx="14904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4089240" y="6103800"/>
            <a:ext cx="14940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4756320" y="6103800"/>
            <a:ext cx="14904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6696000" y="2328840"/>
            <a:ext cx="15732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7077240" y="2328840"/>
            <a:ext cx="15696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7077240" y="2044800"/>
            <a:ext cx="15696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7077240" y="1452600"/>
            <a:ext cx="15696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7556400" y="2328840"/>
            <a:ext cx="15084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8156520" y="2328840"/>
            <a:ext cx="149400" cy="1508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2695680" y="2044800"/>
            <a:ext cx="150840" cy="1490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2695680" y="2044800"/>
            <a:ext cx="74520" cy="149040"/>
          </a:xfrm>
          <a:custGeom>
            <a:avLst/>
            <a:gdLst/>
            <a:ahLst/>
            <a:rect l="l" t="t" r="r" b="b"/>
            <a:pathLst>
              <a:path w="10" h="20">
                <a:moveTo>
                  <a:pt x="10" y="20"/>
                </a:moveTo>
                <a:cubicBezTo>
                  <a:pt x="5" y="20"/>
                  <a:pt x="0" y="15"/>
                  <a:pt x="0" y="10"/>
                </a:cubicBezTo>
                <a:cubicBezTo>
                  <a:pt x="0" y="4"/>
                  <a:pt x="5" y="0"/>
                  <a:pt x="10" y="0"/>
                </a:cubicBezTo>
                <a:lnTo>
                  <a:pt x="10" y="2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7077240" y="1744560"/>
            <a:ext cx="156960" cy="1508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7077240" y="1744560"/>
            <a:ext cx="74520" cy="150840"/>
          </a:xfrm>
          <a:custGeom>
            <a:avLst/>
            <a:gdLst/>
            <a:ahLst/>
            <a:rect l="l" t="t" r="r" b="b"/>
            <a:pathLst>
              <a:path w="10" h="20">
                <a:moveTo>
                  <a:pt x="10" y="20"/>
                </a:moveTo>
                <a:cubicBezTo>
                  <a:pt x="5" y="20"/>
                  <a:pt x="0" y="15"/>
                  <a:pt x="0" y="10"/>
                </a:cubicBezTo>
                <a:cubicBezTo>
                  <a:pt x="0" y="4"/>
                  <a:pt x="5" y="0"/>
                  <a:pt x="10" y="0"/>
                </a:cubicBezTo>
                <a:lnTo>
                  <a:pt x="10" y="2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5475240" y="1452600"/>
            <a:ext cx="149400" cy="1508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5475240" y="1452600"/>
            <a:ext cx="74520" cy="150840"/>
          </a:xfrm>
          <a:custGeom>
            <a:avLst/>
            <a:gdLst/>
            <a:ahLst/>
            <a:rect l="l" t="t" r="r" b="b"/>
            <a:pathLst>
              <a:path w="10" h="20">
                <a:moveTo>
                  <a:pt x="10" y="20"/>
                </a:moveTo>
                <a:cubicBezTo>
                  <a:pt x="4" y="20"/>
                  <a:pt x="0" y="15"/>
                  <a:pt x="0" y="10"/>
                </a:cubicBezTo>
                <a:cubicBezTo>
                  <a:pt x="0" y="4"/>
                  <a:pt x="4" y="0"/>
                  <a:pt x="10" y="0"/>
                </a:cubicBezTo>
                <a:lnTo>
                  <a:pt x="10" y="2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2695680" y="1744560"/>
            <a:ext cx="150840" cy="1508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2695680" y="1744560"/>
            <a:ext cx="74520" cy="150840"/>
          </a:xfrm>
          <a:custGeom>
            <a:avLst/>
            <a:gdLst/>
            <a:ahLst/>
            <a:rect l="l" t="t" r="r" b="b"/>
            <a:pathLst>
              <a:path w="10" h="20">
                <a:moveTo>
                  <a:pt x="10" y="20"/>
                </a:moveTo>
                <a:cubicBezTo>
                  <a:pt x="5" y="20"/>
                  <a:pt x="0" y="15"/>
                  <a:pt x="0" y="10"/>
                </a:cubicBezTo>
                <a:cubicBezTo>
                  <a:pt x="0" y="4"/>
                  <a:pt x="5" y="0"/>
                  <a:pt x="10" y="0"/>
                </a:cubicBezTo>
                <a:lnTo>
                  <a:pt x="10" y="2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2695680" y="5519880"/>
            <a:ext cx="150840" cy="1508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2695680" y="5519880"/>
            <a:ext cx="74520" cy="150840"/>
          </a:xfrm>
          <a:custGeom>
            <a:avLst/>
            <a:gdLst/>
            <a:ahLst/>
            <a:rect l="l" t="t" r="r" b="b"/>
            <a:pathLst>
              <a:path w="10" h="20">
                <a:moveTo>
                  <a:pt x="10" y="20"/>
                </a:moveTo>
                <a:cubicBezTo>
                  <a:pt x="5" y="20"/>
                  <a:pt x="0" y="15"/>
                  <a:pt x="0" y="10"/>
                </a:cubicBezTo>
                <a:cubicBezTo>
                  <a:pt x="0" y="4"/>
                  <a:pt x="5" y="0"/>
                  <a:pt x="10" y="0"/>
                </a:cubicBezTo>
                <a:lnTo>
                  <a:pt x="10" y="2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1865520" y="1752480"/>
            <a:ext cx="505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Czech Rep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3400560" y="1744560"/>
            <a:ext cx="149040" cy="1508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3400560" y="1744560"/>
            <a:ext cx="149040" cy="150840"/>
          </a:xfrm>
          <a:custGeom>
            <a:avLst/>
            <a:gdLst/>
            <a:ahLst/>
            <a:rect l="l" t="t" r="r" b="b"/>
            <a:pathLst>
              <a:path w="20" h="20">
                <a:moveTo>
                  <a:pt x="0" y="10"/>
                </a:moveTo>
                <a:cubicBezTo>
                  <a:pt x="0" y="15"/>
                  <a:pt x="4" y="20"/>
                  <a:pt x="10" y="20"/>
                </a:cubicBezTo>
                <a:cubicBezTo>
                  <a:pt x="15" y="20"/>
                  <a:pt x="20" y="15"/>
                  <a:pt x="20" y="10"/>
                </a:cubicBezTo>
                <a:cubicBezTo>
                  <a:pt x="20" y="4"/>
                  <a:pt x="15" y="0"/>
                  <a:pt x="10" y="0"/>
                </a:cubicBezTo>
                <a:lnTo>
                  <a:pt x="10" y="10"/>
                </a:lnTo>
                <a:lnTo>
                  <a:pt x="0" y="1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2695680" y="1452600"/>
            <a:ext cx="150840" cy="1508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2695680" y="1452600"/>
            <a:ext cx="150840" cy="150840"/>
          </a:xfrm>
          <a:custGeom>
            <a:avLst/>
            <a:gdLst/>
            <a:ahLst/>
            <a:rect l="l" t="t" r="r" b="b"/>
            <a:pathLst>
              <a:path w="20" h="20">
                <a:moveTo>
                  <a:pt x="0" y="10"/>
                </a:moveTo>
                <a:cubicBezTo>
                  <a:pt x="0" y="15"/>
                  <a:pt x="5" y="20"/>
                  <a:pt x="10" y="20"/>
                </a:cubicBezTo>
                <a:cubicBezTo>
                  <a:pt x="16" y="20"/>
                  <a:pt x="20" y="15"/>
                  <a:pt x="20" y="10"/>
                </a:cubicBezTo>
                <a:cubicBezTo>
                  <a:pt x="20" y="4"/>
                  <a:pt x="16" y="0"/>
                  <a:pt x="10" y="0"/>
                </a:cubicBezTo>
                <a:lnTo>
                  <a:pt x="10" y="10"/>
                </a:lnTo>
                <a:lnTo>
                  <a:pt x="0" y="1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3400560" y="2906640"/>
            <a:ext cx="149040" cy="14940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3400560" y="2906640"/>
            <a:ext cx="149040" cy="149400"/>
          </a:xfrm>
          <a:custGeom>
            <a:avLst/>
            <a:gdLst/>
            <a:ahLst/>
            <a:rect l="l" t="t" r="r" b="b"/>
            <a:pathLst>
              <a:path w="20" h="20">
                <a:moveTo>
                  <a:pt x="0" y="10"/>
                </a:moveTo>
                <a:cubicBezTo>
                  <a:pt x="0" y="16"/>
                  <a:pt x="4" y="20"/>
                  <a:pt x="10" y="20"/>
                </a:cubicBezTo>
                <a:cubicBezTo>
                  <a:pt x="15" y="20"/>
                  <a:pt x="20" y="16"/>
                  <a:pt x="20" y="10"/>
                </a:cubicBezTo>
                <a:cubicBezTo>
                  <a:pt x="20" y="5"/>
                  <a:pt x="15" y="0"/>
                  <a:pt x="10" y="0"/>
                </a:cubicBezTo>
                <a:lnTo>
                  <a:pt x="10" y="10"/>
                </a:lnTo>
                <a:lnTo>
                  <a:pt x="0" y="1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4095720" y="3475080"/>
            <a:ext cx="150840" cy="1508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4095720" y="3475080"/>
            <a:ext cx="150840" cy="150840"/>
          </a:xfrm>
          <a:custGeom>
            <a:avLst/>
            <a:gdLst/>
            <a:ahLst/>
            <a:rect l="l" t="t" r="r" b="b"/>
            <a:pathLst>
              <a:path w="20" h="20">
                <a:moveTo>
                  <a:pt x="0" y="10"/>
                </a:moveTo>
                <a:cubicBezTo>
                  <a:pt x="0" y="16"/>
                  <a:pt x="5" y="20"/>
                  <a:pt x="10" y="20"/>
                </a:cubicBezTo>
                <a:cubicBezTo>
                  <a:pt x="16" y="20"/>
                  <a:pt x="20" y="16"/>
                  <a:pt x="20" y="10"/>
                </a:cubicBezTo>
                <a:cubicBezTo>
                  <a:pt x="20" y="5"/>
                  <a:pt x="16" y="0"/>
                  <a:pt x="10" y="0"/>
                </a:cubicBezTo>
                <a:lnTo>
                  <a:pt x="10" y="10"/>
                </a:lnTo>
                <a:lnTo>
                  <a:pt x="0" y="1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2695680" y="3475080"/>
            <a:ext cx="150840" cy="1508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2695680" y="3475080"/>
            <a:ext cx="150840" cy="150840"/>
          </a:xfrm>
          <a:custGeom>
            <a:avLst/>
            <a:gdLst/>
            <a:ahLst/>
            <a:rect l="l" t="t" r="r" b="b"/>
            <a:pathLst>
              <a:path w="20" h="20">
                <a:moveTo>
                  <a:pt x="0" y="10"/>
                </a:moveTo>
                <a:cubicBezTo>
                  <a:pt x="0" y="16"/>
                  <a:pt x="5" y="20"/>
                  <a:pt x="10" y="20"/>
                </a:cubicBezTo>
                <a:cubicBezTo>
                  <a:pt x="16" y="20"/>
                  <a:pt x="20" y="16"/>
                  <a:pt x="20" y="10"/>
                </a:cubicBezTo>
                <a:cubicBezTo>
                  <a:pt x="20" y="5"/>
                  <a:pt x="16" y="0"/>
                  <a:pt x="10" y="0"/>
                </a:cubicBezTo>
                <a:lnTo>
                  <a:pt x="10" y="10"/>
                </a:lnTo>
                <a:lnTo>
                  <a:pt x="0" y="1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4089240" y="2906640"/>
            <a:ext cx="149400" cy="14940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4089240" y="2906640"/>
            <a:ext cx="149400" cy="149400"/>
          </a:xfrm>
          <a:custGeom>
            <a:avLst/>
            <a:gdLst/>
            <a:ahLst/>
            <a:rect l="l" t="t" r="r" b="b"/>
            <a:pathLst>
              <a:path w="20" h="20">
                <a:moveTo>
                  <a:pt x="0" y="10"/>
                </a:moveTo>
                <a:cubicBezTo>
                  <a:pt x="0" y="16"/>
                  <a:pt x="5" y="20"/>
                  <a:pt x="10" y="20"/>
                </a:cubicBezTo>
                <a:cubicBezTo>
                  <a:pt x="16" y="20"/>
                  <a:pt x="20" y="16"/>
                  <a:pt x="20" y="10"/>
                </a:cubicBezTo>
                <a:cubicBezTo>
                  <a:pt x="20" y="5"/>
                  <a:pt x="16" y="0"/>
                  <a:pt x="10" y="0"/>
                </a:cubicBezTo>
                <a:lnTo>
                  <a:pt x="10" y="10"/>
                </a:lnTo>
                <a:lnTo>
                  <a:pt x="0" y="1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2687760" y="4629240"/>
            <a:ext cx="150840" cy="1490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2687760" y="4629240"/>
            <a:ext cx="150840" cy="149040"/>
          </a:xfrm>
          <a:custGeom>
            <a:avLst/>
            <a:gdLst/>
            <a:ahLst/>
            <a:rect l="l" t="t" r="r" b="b"/>
            <a:pathLst>
              <a:path w="20" h="20">
                <a:moveTo>
                  <a:pt x="0" y="10"/>
                </a:moveTo>
                <a:cubicBezTo>
                  <a:pt x="0" y="16"/>
                  <a:pt x="4" y="20"/>
                  <a:pt x="10" y="20"/>
                </a:cubicBezTo>
                <a:cubicBezTo>
                  <a:pt x="16" y="20"/>
                  <a:pt x="20" y="16"/>
                  <a:pt x="20" y="10"/>
                </a:cubicBezTo>
                <a:cubicBezTo>
                  <a:pt x="20" y="5"/>
                  <a:pt x="16" y="0"/>
                  <a:pt x="10" y="0"/>
                </a:cubicBezTo>
                <a:lnTo>
                  <a:pt x="10" y="10"/>
                </a:lnTo>
                <a:lnTo>
                  <a:pt x="0" y="1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6156360" y="3774960"/>
            <a:ext cx="14904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6156360" y="2906640"/>
            <a:ext cx="14904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7077240" y="3774960"/>
            <a:ext cx="156960" cy="14940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5475240" y="3490920"/>
            <a:ext cx="149400" cy="1490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5475240" y="3490920"/>
            <a:ext cx="74520" cy="149040"/>
          </a:xfrm>
          <a:custGeom>
            <a:avLst/>
            <a:gdLst/>
            <a:ahLst/>
            <a:rect l="l" t="t" r="r" b="b"/>
            <a:pathLst>
              <a:path w="10" h="20">
                <a:moveTo>
                  <a:pt x="10" y="20"/>
                </a:moveTo>
                <a:cubicBezTo>
                  <a:pt x="5" y="20"/>
                  <a:pt x="0" y="15"/>
                  <a:pt x="0" y="10"/>
                </a:cubicBezTo>
                <a:cubicBezTo>
                  <a:pt x="0" y="4"/>
                  <a:pt x="5" y="0"/>
                  <a:pt x="10" y="0"/>
                </a:cubicBezTo>
                <a:lnTo>
                  <a:pt x="10" y="2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5475240" y="4643280"/>
            <a:ext cx="149400" cy="15732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5475240" y="4643280"/>
            <a:ext cx="74520" cy="15732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cubicBezTo>
                  <a:pt x="5" y="21"/>
                  <a:pt x="0" y="16"/>
                  <a:pt x="0" y="11"/>
                </a:cubicBezTo>
                <a:cubicBezTo>
                  <a:pt x="0" y="5"/>
                  <a:pt x="5" y="0"/>
                  <a:pt x="10" y="0"/>
                </a:cubicBezTo>
                <a:lnTo>
                  <a:pt x="10" y="21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6696000" y="4643280"/>
            <a:ext cx="149400" cy="15732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6696000" y="4643280"/>
            <a:ext cx="74520" cy="15732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cubicBezTo>
                  <a:pt x="4" y="21"/>
                  <a:pt x="0" y="16"/>
                  <a:pt x="0" y="11"/>
                </a:cubicBezTo>
                <a:cubicBezTo>
                  <a:pt x="0" y="5"/>
                  <a:pt x="4" y="0"/>
                  <a:pt x="10" y="0"/>
                </a:cubicBezTo>
                <a:lnTo>
                  <a:pt x="10" y="21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7548480" y="4643280"/>
            <a:ext cx="150840" cy="15732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7548480" y="4643280"/>
            <a:ext cx="76320" cy="15732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cubicBezTo>
                  <a:pt x="5" y="21"/>
                  <a:pt x="0" y="16"/>
                  <a:pt x="0" y="11"/>
                </a:cubicBezTo>
                <a:cubicBezTo>
                  <a:pt x="0" y="5"/>
                  <a:pt x="5" y="0"/>
                  <a:pt x="10" y="0"/>
                </a:cubicBezTo>
                <a:lnTo>
                  <a:pt x="10" y="21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5475240" y="4927680"/>
            <a:ext cx="149400" cy="15084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5475240" y="4927680"/>
            <a:ext cx="74520" cy="150840"/>
          </a:xfrm>
          <a:custGeom>
            <a:avLst/>
            <a:gdLst/>
            <a:ahLst/>
            <a:rect l="l" t="t" r="r" b="b"/>
            <a:pathLst>
              <a:path w="10" h="20">
                <a:moveTo>
                  <a:pt x="10" y="20"/>
                </a:moveTo>
                <a:cubicBezTo>
                  <a:pt x="5" y="20"/>
                  <a:pt x="0" y="15"/>
                  <a:pt x="0" y="10"/>
                </a:cubicBezTo>
                <a:cubicBezTo>
                  <a:pt x="0" y="4"/>
                  <a:pt x="5" y="0"/>
                  <a:pt x="10" y="0"/>
                </a:cubicBezTo>
                <a:lnTo>
                  <a:pt x="10" y="2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3400560" y="3774960"/>
            <a:ext cx="149040" cy="14940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3400560" y="3774960"/>
            <a:ext cx="74520" cy="149400"/>
          </a:xfrm>
          <a:custGeom>
            <a:avLst/>
            <a:gdLst/>
            <a:ahLst/>
            <a:rect l="l" t="t" r="r" b="b"/>
            <a:pathLst>
              <a:path w="10" h="20">
                <a:moveTo>
                  <a:pt x="10" y="20"/>
                </a:moveTo>
                <a:cubicBezTo>
                  <a:pt x="4" y="20"/>
                  <a:pt x="0" y="16"/>
                  <a:pt x="0" y="10"/>
                </a:cubicBezTo>
                <a:cubicBezTo>
                  <a:pt x="0" y="5"/>
                  <a:pt x="4" y="0"/>
                  <a:pt x="10" y="0"/>
                </a:cubicBezTo>
                <a:lnTo>
                  <a:pt x="10" y="20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4089240" y="4943520"/>
            <a:ext cx="149400" cy="14904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4089240" y="4943520"/>
            <a:ext cx="149400" cy="149040"/>
          </a:xfrm>
          <a:custGeom>
            <a:avLst/>
            <a:gdLst/>
            <a:ahLst/>
            <a:rect l="l" t="t" r="r" b="b"/>
            <a:pathLst>
              <a:path w="20" h="20">
                <a:moveTo>
                  <a:pt x="20" y="10"/>
                </a:moveTo>
                <a:cubicBezTo>
                  <a:pt x="20" y="15"/>
                  <a:pt x="16" y="20"/>
                  <a:pt x="10" y="20"/>
                </a:cubicBezTo>
                <a:cubicBezTo>
                  <a:pt x="5" y="20"/>
                  <a:pt x="0" y="15"/>
                  <a:pt x="0" y="10"/>
                </a:cubicBezTo>
                <a:cubicBezTo>
                  <a:pt x="0" y="4"/>
                  <a:pt x="5" y="0"/>
                  <a:pt x="10" y="0"/>
                </a:cubicBezTo>
                <a:lnTo>
                  <a:pt x="10" y="10"/>
                </a:lnTo>
                <a:lnTo>
                  <a:pt x="20" y="1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1752480" y="1265400"/>
            <a:ext cx="1339920" cy="11268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3138480" y="1265400"/>
            <a:ext cx="2021040" cy="11268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6605640" y="1265400"/>
            <a:ext cx="1228680" cy="11268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2499480" y="101124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State-Owned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2519640" y="1122480"/>
            <a:ext cx="562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&amp; Controlled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6017040" y="771480"/>
            <a:ext cx="494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Negotiated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6014880" y="89064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Third Party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5964480" y="1003320"/>
            <a:ext cx="607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6096240" y="1116000"/>
            <a:ext cx="329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Access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2035080" y="6410160"/>
            <a:ext cx="3127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(a) Federal Cartel Authority exists and regional court decision effects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1953720" y="6561000"/>
            <a:ext cx="1028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(b) Provided by statute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1958400" y="6702480"/>
            <a:ext cx="1550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(c) A Competition Case is pending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5670720" y="2876400"/>
            <a:ext cx="108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(a)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6341040" y="5491080"/>
            <a:ext cx="1036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(c)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8337960" y="2876400"/>
            <a:ext cx="108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7258320" y="4314960"/>
            <a:ext cx="108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6831360" y="3416400"/>
            <a:ext cx="108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8072640" y="995400"/>
            <a:ext cx="329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Access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8029080" y="771480"/>
            <a:ext cx="426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Domestic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8009640" y="882720"/>
            <a:ext cx="471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Consumer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8" name=""/>
          <p:cNvGrpSpPr/>
          <p:nvPr/>
        </p:nvGrpSpPr>
        <p:grpSpPr>
          <a:xfrm>
            <a:off x="608040" y="1608120"/>
            <a:ext cx="9063000" cy="4160880"/>
            <a:chOff x="608040" y="1608120"/>
            <a:chExt cx="9063000" cy="4160880"/>
          </a:xfrm>
        </p:grpSpPr>
        <p:sp>
          <p:nvSpPr>
            <p:cNvPr id="669" name=""/>
            <p:cNvSpPr/>
            <p:nvPr/>
          </p:nvSpPr>
          <p:spPr>
            <a:xfrm>
              <a:off x="608040" y="1608120"/>
              <a:ext cx="9063000" cy="901800"/>
            </a:xfrm>
            <a:custGeom>
              <a:avLst/>
              <a:gdLst/>
              <a:ahLst/>
              <a:rect l="l" t="t" r="r" b="b"/>
              <a:pathLst>
                <a:path w="5707" h="567">
                  <a:moveTo>
                    <a:pt x="5707" y="567"/>
                  </a:moveTo>
                  <a:lnTo>
                    <a:pt x="5707" y="151"/>
                  </a:lnTo>
                  <a:lnTo>
                    <a:pt x="5707" y="120"/>
                  </a:lnTo>
                  <a:lnTo>
                    <a:pt x="5695" y="88"/>
                  </a:lnTo>
                  <a:lnTo>
                    <a:pt x="5663" y="44"/>
                  </a:lnTo>
                  <a:lnTo>
                    <a:pt x="5613" y="13"/>
                  </a:lnTo>
                  <a:lnTo>
                    <a:pt x="5556" y="0"/>
                  </a:lnTo>
                  <a:lnTo>
                    <a:pt x="151" y="0"/>
                  </a:lnTo>
                  <a:lnTo>
                    <a:pt x="88" y="13"/>
                  </a:lnTo>
                  <a:lnTo>
                    <a:pt x="44" y="44"/>
                  </a:lnTo>
                  <a:lnTo>
                    <a:pt x="13" y="88"/>
                  </a:lnTo>
                  <a:lnTo>
                    <a:pt x="0" y="151"/>
                  </a:lnTo>
                  <a:lnTo>
                    <a:pt x="0" y="567"/>
                  </a:lnTo>
                  <a:lnTo>
                    <a:pt x="5707" y="567"/>
                  </a:lnTo>
                  <a:lnTo>
                    <a:pt x="5707" y="567"/>
                  </a:lnTo>
                  <a:close/>
                </a:path>
              </a:pathLst>
            </a:custGeom>
            <a:solidFill>
              <a:srgbClr val="e6ebf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608040" y="1609560"/>
              <a:ext cx="9059760" cy="900360"/>
            </a:xfrm>
            <a:custGeom>
              <a:avLst/>
              <a:gdLst/>
              <a:ahLst/>
              <a:rect l="l" t="t" r="r" b="b"/>
              <a:pathLst>
                <a:path w="5707" h="567">
                  <a:moveTo>
                    <a:pt x="5707" y="567"/>
                  </a:moveTo>
                  <a:lnTo>
                    <a:pt x="5707" y="151"/>
                  </a:lnTo>
                  <a:lnTo>
                    <a:pt x="5707" y="120"/>
                  </a:lnTo>
                  <a:lnTo>
                    <a:pt x="5695" y="88"/>
                  </a:lnTo>
                  <a:lnTo>
                    <a:pt x="5663" y="44"/>
                  </a:lnTo>
                  <a:lnTo>
                    <a:pt x="5613" y="13"/>
                  </a:lnTo>
                  <a:lnTo>
                    <a:pt x="5556" y="0"/>
                  </a:lnTo>
                  <a:lnTo>
                    <a:pt x="151" y="0"/>
                  </a:lnTo>
                  <a:lnTo>
                    <a:pt x="88" y="13"/>
                  </a:lnTo>
                  <a:lnTo>
                    <a:pt x="44" y="44"/>
                  </a:lnTo>
                  <a:lnTo>
                    <a:pt x="13" y="88"/>
                  </a:lnTo>
                  <a:lnTo>
                    <a:pt x="0" y="151"/>
                  </a:lnTo>
                  <a:lnTo>
                    <a:pt x="0" y="567"/>
                  </a:lnTo>
                  <a:lnTo>
                    <a:pt x="5707" y="567"/>
                  </a:lnTo>
                  <a:lnTo>
                    <a:pt x="5707" y="567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8767800" y="2519280"/>
              <a:ext cx="900000" cy="3240000"/>
            </a:xfrm>
            <a:custGeom>
              <a:avLst/>
              <a:gdLst/>
              <a:ahLst/>
              <a:rect l="l" t="t" r="r" b="b"/>
              <a:pathLst>
                <a:path w="567" h="2041">
                  <a:moveTo>
                    <a:pt x="567" y="0"/>
                  </a:moveTo>
                  <a:lnTo>
                    <a:pt x="567" y="1890"/>
                  </a:lnTo>
                  <a:lnTo>
                    <a:pt x="567" y="1921"/>
                  </a:lnTo>
                  <a:lnTo>
                    <a:pt x="555" y="1947"/>
                  </a:lnTo>
                  <a:lnTo>
                    <a:pt x="523" y="1997"/>
                  </a:lnTo>
                  <a:lnTo>
                    <a:pt x="473" y="2029"/>
                  </a:lnTo>
                  <a:lnTo>
                    <a:pt x="448" y="2041"/>
                  </a:lnTo>
                  <a:lnTo>
                    <a:pt x="416" y="2041"/>
                  </a:lnTo>
                  <a:lnTo>
                    <a:pt x="152" y="2041"/>
                  </a:lnTo>
                  <a:lnTo>
                    <a:pt x="120" y="2041"/>
                  </a:lnTo>
                  <a:lnTo>
                    <a:pt x="95" y="2029"/>
                  </a:lnTo>
                  <a:lnTo>
                    <a:pt x="45" y="1997"/>
                  </a:lnTo>
                  <a:lnTo>
                    <a:pt x="13" y="1947"/>
                  </a:lnTo>
                  <a:lnTo>
                    <a:pt x="7" y="1921"/>
                  </a:lnTo>
                  <a:lnTo>
                    <a:pt x="0" y="1890"/>
                  </a:lnTo>
                  <a:lnTo>
                    <a:pt x="0" y="0"/>
                  </a:lnTo>
                  <a:lnTo>
                    <a:pt x="567" y="0"/>
                  </a:lnTo>
                  <a:lnTo>
                    <a:pt x="567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8767800" y="2519280"/>
              <a:ext cx="900000" cy="3240000"/>
            </a:xfrm>
            <a:custGeom>
              <a:avLst/>
              <a:gdLst/>
              <a:ahLst/>
              <a:rect l="l" t="t" r="r" b="b"/>
              <a:pathLst>
                <a:path w="567" h="2041">
                  <a:moveTo>
                    <a:pt x="567" y="0"/>
                  </a:moveTo>
                  <a:lnTo>
                    <a:pt x="567" y="1890"/>
                  </a:lnTo>
                  <a:lnTo>
                    <a:pt x="567" y="1921"/>
                  </a:lnTo>
                  <a:lnTo>
                    <a:pt x="555" y="1947"/>
                  </a:lnTo>
                  <a:lnTo>
                    <a:pt x="523" y="1997"/>
                  </a:lnTo>
                  <a:lnTo>
                    <a:pt x="473" y="2029"/>
                  </a:lnTo>
                  <a:lnTo>
                    <a:pt x="448" y="2041"/>
                  </a:lnTo>
                  <a:lnTo>
                    <a:pt x="416" y="2041"/>
                  </a:lnTo>
                  <a:lnTo>
                    <a:pt x="152" y="2041"/>
                  </a:lnTo>
                  <a:lnTo>
                    <a:pt x="120" y="2041"/>
                  </a:lnTo>
                  <a:lnTo>
                    <a:pt x="95" y="2029"/>
                  </a:lnTo>
                  <a:lnTo>
                    <a:pt x="45" y="1997"/>
                  </a:lnTo>
                  <a:lnTo>
                    <a:pt x="13" y="1947"/>
                  </a:lnTo>
                  <a:lnTo>
                    <a:pt x="7" y="1921"/>
                  </a:lnTo>
                  <a:lnTo>
                    <a:pt x="0" y="1890"/>
                  </a:lnTo>
                  <a:lnTo>
                    <a:pt x="0" y="0"/>
                  </a:lnTo>
                  <a:lnTo>
                    <a:pt x="567" y="0"/>
                  </a:lnTo>
                  <a:lnTo>
                    <a:pt x="567" y="0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8767800" y="2519280"/>
              <a:ext cx="890640" cy="770040"/>
            </a:xfrm>
            <a:custGeom>
              <a:avLst/>
              <a:gdLst/>
              <a:ahLst/>
              <a:rect l="l" t="t" r="r" b="b"/>
              <a:pathLst>
                <a:path w="561" h="485">
                  <a:moveTo>
                    <a:pt x="561" y="485"/>
                  </a:moveTo>
                  <a:lnTo>
                    <a:pt x="0" y="485"/>
                  </a:lnTo>
                  <a:lnTo>
                    <a:pt x="0" y="0"/>
                  </a:lnTo>
                  <a:lnTo>
                    <a:pt x="561" y="0"/>
                  </a:lnTo>
                  <a:lnTo>
                    <a:pt x="561" y="485"/>
                  </a:lnTo>
                  <a:lnTo>
                    <a:pt x="561" y="485"/>
                  </a:lnTo>
                  <a:close/>
                </a:path>
              </a:pathLst>
            </a:custGeom>
            <a:solidFill>
              <a:srgbClr val="3776b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8767800" y="2519280"/>
              <a:ext cx="890640" cy="770040"/>
            </a:xfrm>
            <a:custGeom>
              <a:avLst/>
              <a:gdLst/>
              <a:ahLst/>
              <a:rect l="l" t="t" r="r" b="b"/>
              <a:pathLst>
                <a:path w="561" h="485">
                  <a:moveTo>
                    <a:pt x="561" y="485"/>
                  </a:moveTo>
                  <a:lnTo>
                    <a:pt x="0" y="485"/>
                  </a:lnTo>
                  <a:lnTo>
                    <a:pt x="0" y="0"/>
                  </a:lnTo>
                  <a:lnTo>
                    <a:pt x="561" y="0"/>
                  </a:lnTo>
                  <a:lnTo>
                    <a:pt x="561" y="485"/>
                  </a:lnTo>
                  <a:lnTo>
                    <a:pt x="561" y="485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7068960" y="2519280"/>
              <a:ext cx="1640160" cy="3240000"/>
            </a:xfrm>
            <a:custGeom>
              <a:avLst/>
              <a:gdLst/>
              <a:ahLst/>
              <a:rect l="l" t="t" r="r" b="b"/>
              <a:pathLst>
                <a:path w="1033" h="2041">
                  <a:moveTo>
                    <a:pt x="1033" y="0"/>
                  </a:moveTo>
                  <a:lnTo>
                    <a:pt x="1033" y="1890"/>
                  </a:lnTo>
                  <a:lnTo>
                    <a:pt x="1033" y="1921"/>
                  </a:lnTo>
                  <a:lnTo>
                    <a:pt x="1020" y="1947"/>
                  </a:lnTo>
                  <a:lnTo>
                    <a:pt x="989" y="1997"/>
                  </a:lnTo>
                  <a:lnTo>
                    <a:pt x="938" y="2029"/>
                  </a:lnTo>
                  <a:lnTo>
                    <a:pt x="913" y="2041"/>
                  </a:lnTo>
                  <a:lnTo>
                    <a:pt x="881" y="2041"/>
                  </a:lnTo>
                  <a:lnTo>
                    <a:pt x="151" y="2041"/>
                  </a:lnTo>
                  <a:lnTo>
                    <a:pt x="119" y="2041"/>
                  </a:lnTo>
                  <a:lnTo>
                    <a:pt x="94" y="2029"/>
                  </a:lnTo>
                  <a:lnTo>
                    <a:pt x="44" y="1997"/>
                  </a:lnTo>
                  <a:lnTo>
                    <a:pt x="12" y="1947"/>
                  </a:lnTo>
                  <a:lnTo>
                    <a:pt x="6" y="1921"/>
                  </a:lnTo>
                  <a:lnTo>
                    <a:pt x="0" y="1890"/>
                  </a:lnTo>
                  <a:lnTo>
                    <a:pt x="0" y="0"/>
                  </a:lnTo>
                  <a:lnTo>
                    <a:pt x="1033" y="0"/>
                  </a:lnTo>
                  <a:lnTo>
                    <a:pt x="1033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7068960" y="2519280"/>
              <a:ext cx="1640160" cy="3240000"/>
            </a:xfrm>
            <a:custGeom>
              <a:avLst/>
              <a:gdLst/>
              <a:ahLst/>
              <a:rect l="l" t="t" r="r" b="b"/>
              <a:pathLst>
                <a:path w="1033" h="2041">
                  <a:moveTo>
                    <a:pt x="1033" y="0"/>
                  </a:moveTo>
                  <a:lnTo>
                    <a:pt x="1033" y="1890"/>
                  </a:lnTo>
                  <a:lnTo>
                    <a:pt x="1033" y="1921"/>
                  </a:lnTo>
                  <a:lnTo>
                    <a:pt x="1020" y="1947"/>
                  </a:lnTo>
                  <a:lnTo>
                    <a:pt x="989" y="1997"/>
                  </a:lnTo>
                  <a:lnTo>
                    <a:pt x="938" y="2029"/>
                  </a:lnTo>
                  <a:lnTo>
                    <a:pt x="913" y="2041"/>
                  </a:lnTo>
                  <a:lnTo>
                    <a:pt x="881" y="2041"/>
                  </a:lnTo>
                  <a:lnTo>
                    <a:pt x="151" y="2041"/>
                  </a:lnTo>
                  <a:lnTo>
                    <a:pt x="119" y="2041"/>
                  </a:lnTo>
                  <a:lnTo>
                    <a:pt x="94" y="2029"/>
                  </a:lnTo>
                  <a:lnTo>
                    <a:pt x="44" y="1997"/>
                  </a:lnTo>
                  <a:lnTo>
                    <a:pt x="12" y="1947"/>
                  </a:lnTo>
                  <a:lnTo>
                    <a:pt x="6" y="1921"/>
                  </a:lnTo>
                  <a:lnTo>
                    <a:pt x="0" y="1890"/>
                  </a:lnTo>
                  <a:lnTo>
                    <a:pt x="0" y="0"/>
                  </a:lnTo>
                  <a:lnTo>
                    <a:pt x="1033" y="0"/>
                  </a:lnTo>
                  <a:lnTo>
                    <a:pt x="1033" y="0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7068960" y="2519280"/>
              <a:ext cx="1629000" cy="770040"/>
            </a:xfrm>
            <a:custGeom>
              <a:avLst/>
              <a:gdLst/>
              <a:ahLst/>
              <a:rect l="l" t="t" r="r" b="b"/>
              <a:pathLst>
                <a:path w="1026" h="485">
                  <a:moveTo>
                    <a:pt x="1026" y="485"/>
                  </a:moveTo>
                  <a:lnTo>
                    <a:pt x="0" y="485"/>
                  </a:lnTo>
                  <a:lnTo>
                    <a:pt x="0" y="0"/>
                  </a:lnTo>
                  <a:lnTo>
                    <a:pt x="1026" y="0"/>
                  </a:lnTo>
                  <a:lnTo>
                    <a:pt x="1026" y="485"/>
                  </a:lnTo>
                  <a:lnTo>
                    <a:pt x="1026" y="485"/>
                  </a:lnTo>
                  <a:close/>
                </a:path>
              </a:pathLst>
            </a:custGeom>
            <a:solidFill>
              <a:srgbClr val="3776b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7068960" y="2519280"/>
              <a:ext cx="1629000" cy="770040"/>
            </a:xfrm>
            <a:custGeom>
              <a:avLst/>
              <a:gdLst/>
              <a:ahLst/>
              <a:rect l="l" t="t" r="r" b="b"/>
              <a:pathLst>
                <a:path w="1026" h="485">
                  <a:moveTo>
                    <a:pt x="1026" y="485"/>
                  </a:moveTo>
                  <a:lnTo>
                    <a:pt x="0" y="485"/>
                  </a:lnTo>
                  <a:lnTo>
                    <a:pt x="0" y="0"/>
                  </a:lnTo>
                  <a:lnTo>
                    <a:pt x="1026" y="0"/>
                  </a:lnTo>
                  <a:lnTo>
                    <a:pt x="1026" y="485"/>
                  </a:lnTo>
                  <a:lnTo>
                    <a:pt x="1026" y="485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5218200" y="2509920"/>
              <a:ext cx="1790640" cy="3259080"/>
            </a:xfrm>
            <a:custGeom>
              <a:avLst/>
              <a:gdLst/>
              <a:ahLst/>
              <a:rect l="l" t="t" r="r" b="b"/>
              <a:pathLst>
                <a:path w="1128" h="2053">
                  <a:moveTo>
                    <a:pt x="1128" y="0"/>
                  </a:moveTo>
                  <a:lnTo>
                    <a:pt x="1128" y="1902"/>
                  </a:lnTo>
                  <a:lnTo>
                    <a:pt x="1128" y="1934"/>
                  </a:lnTo>
                  <a:lnTo>
                    <a:pt x="1115" y="1959"/>
                  </a:lnTo>
                  <a:lnTo>
                    <a:pt x="1084" y="2009"/>
                  </a:lnTo>
                  <a:lnTo>
                    <a:pt x="1033" y="2041"/>
                  </a:lnTo>
                  <a:lnTo>
                    <a:pt x="1008" y="2053"/>
                  </a:lnTo>
                  <a:lnTo>
                    <a:pt x="977" y="2053"/>
                  </a:lnTo>
                  <a:lnTo>
                    <a:pt x="151" y="2053"/>
                  </a:lnTo>
                  <a:lnTo>
                    <a:pt x="120" y="2053"/>
                  </a:lnTo>
                  <a:lnTo>
                    <a:pt x="95" y="2041"/>
                  </a:lnTo>
                  <a:lnTo>
                    <a:pt x="44" y="2009"/>
                  </a:lnTo>
                  <a:lnTo>
                    <a:pt x="13" y="1959"/>
                  </a:lnTo>
                  <a:lnTo>
                    <a:pt x="7" y="1934"/>
                  </a:lnTo>
                  <a:lnTo>
                    <a:pt x="0" y="1902"/>
                  </a:lnTo>
                  <a:lnTo>
                    <a:pt x="0" y="0"/>
                  </a:lnTo>
                  <a:lnTo>
                    <a:pt x="1128" y="0"/>
                  </a:lnTo>
                  <a:lnTo>
                    <a:pt x="1128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5218200" y="2509920"/>
              <a:ext cx="1790640" cy="3259080"/>
            </a:xfrm>
            <a:custGeom>
              <a:avLst/>
              <a:gdLst/>
              <a:ahLst/>
              <a:rect l="l" t="t" r="r" b="b"/>
              <a:pathLst>
                <a:path w="1128" h="2053">
                  <a:moveTo>
                    <a:pt x="1128" y="0"/>
                  </a:moveTo>
                  <a:lnTo>
                    <a:pt x="1128" y="1902"/>
                  </a:lnTo>
                  <a:lnTo>
                    <a:pt x="1128" y="1934"/>
                  </a:lnTo>
                  <a:lnTo>
                    <a:pt x="1115" y="1959"/>
                  </a:lnTo>
                  <a:lnTo>
                    <a:pt x="1084" y="2009"/>
                  </a:lnTo>
                  <a:lnTo>
                    <a:pt x="1033" y="2041"/>
                  </a:lnTo>
                  <a:lnTo>
                    <a:pt x="1008" y="2053"/>
                  </a:lnTo>
                  <a:lnTo>
                    <a:pt x="977" y="2053"/>
                  </a:lnTo>
                  <a:lnTo>
                    <a:pt x="151" y="2053"/>
                  </a:lnTo>
                  <a:lnTo>
                    <a:pt x="120" y="2053"/>
                  </a:lnTo>
                  <a:lnTo>
                    <a:pt x="95" y="2041"/>
                  </a:lnTo>
                  <a:lnTo>
                    <a:pt x="44" y="2009"/>
                  </a:lnTo>
                  <a:lnTo>
                    <a:pt x="13" y="1959"/>
                  </a:lnTo>
                  <a:lnTo>
                    <a:pt x="7" y="1934"/>
                  </a:lnTo>
                  <a:lnTo>
                    <a:pt x="0" y="1902"/>
                  </a:lnTo>
                  <a:lnTo>
                    <a:pt x="0" y="0"/>
                  </a:lnTo>
                  <a:lnTo>
                    <a:pt x="1128" y="0"/>
                  </a:lnTo>
                  <a:lnTo>
                    <a:pt x="1128" y="0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5218200" y="2509920"/>
              <a:ext cx="1790640" cy="779400"/>
            </a:xfrm>
            <a:custGeom>
              <a:avLst/>
              <a:gdLst/>
              <a:ahLst/>
              <a:rect l="l" t="t" r="r" b="b"/>
              <a:pathLst>
                <a:path w="1128" h="491">
                  <a:moveTo>
                    <a:pt x="1128" y="491"/>
                  </a:moveTo>
                  <a:lnTo>
                    <a:pt x="0" y="491"/>
                  </a:lnTo>
                  <a:lnTo>
                    <a:pt x="0" y="0"/>
                  </a:lnTo>
                  <a:lnTo>
                    <a:pt x="1128" y="0"/>
                  </a:lnTo>
                  <a:lnTo>
                    <a:pt x="1128" y="491"/>
                  </a:lnTo>
                  <a:lnTo>
                    <a:pt x="1128" y="491"/>
                  </a:lnTo>
                  <a:close/>
                </a:path>
              </a:pathLst>
            </a:custGeom>
            <a:solidFill>
              <a:srgbClr val="3776b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5218200" y="2509920"/>
              <a:ext cx="1790640" cy="779400"/>
            </a:xfrm>
            <a:custGeom>
              <a:avLst/>
              <a:gdLst/>
              <a:ahLst/>
              <a:rect l="l" t="t" r="r" b="b"/>
              <a:pathLst>
                <a:path w="1128" h="491">
                  <a:moveTo>
                    <a:pt x="1128" y="491"/>
                  </a:moveTo>
                  <a:lnTo>
                    <a:pt x="0" y="491"/>
                  </a:lnTo>
                  <a:lnTo>
                    <a:pt x="0" y="0"/>
                  </a:lnTo>
                  <a:lnTo>
                    <a:pt x="1128" y="0"/>
                  </a:lnTo>
                  <a:lnTo>
                    <a:pt x="1128" y="491"/>
                  </a:lnTo>
                  <a:lnTo>
                    <a:pt x="1128" y="491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5218200" y="2509920"/>
              <a:ext cx="1790640" cy="3259080"/>
            </a:xfrm>
            <a:custGeom>
              <a:avLst/>
              <a:gdLst/>
              <a:ahLst/>
              <a:rect l="l" t="t" r="r" b="b"/>
              <a:pathLst>
                <a:path w="1128" h="2053">
                  <a:moveTo>
                    <a:pt x="1128" y="0"/>
                  </a:moveTo>
                  <a:lnTo>
                    <a:pt x="1128" y="1902"/>
                  </a:lnTo>
                  <a:lnTo>
                    <a:pt x="1128" y="1934"/>
                  </a:lnTo>
                  <a:lnTo>
                    <a:pt x="1115" y="1959"/>
                  </a:lnTo>
                  <a:lnTo>
                    <a:pt x="1084" y="2009"/>
                  </a:lnTo>
                  <a:lnTo>
                    <a:pt x="1033" y="2041"/>
                  </a:lnTo>
                  <a:lnTo>
                    <a:pt x="1008" y="2053"/>
                  </a:lnTo>
                  <a:lnTo>
                    <a:pt x="977" y="2053"/>
                  </a:lnTo>
                  <a:lnTo>
                    <a:pt x="151" y="2053"/>
                  </a:lnTo>
                  <a:lnTo>
                    <a:pt x="120" y="2053"/>
                  </a:lnTo>
                  <a:lnTo>
                    <a:pt x="95" y="2041"/>
                  </a:lnTo>
                  <a:lnTo>
                    <a:pt x="44" y="2009"/>
                  </a:lnTo>
                  <a:lnTo>
                    <a:pt x="13" y="1959"/>
                  </a:lnTo>
                  <a:lnTo>
                    <a:pt x="7" y="1934"/>
                  </a:lnTo>
                  <a:lnTo>
                    <a:pt x="0" y="1902"/>
                  </a:lnTo>
                  <a:lnTo>
                    <a:pt x="0" y="0"/>
                  </a:lnTo>
                  <a:lnTo>
                    <a:pt x="1128" y="0"/>
                  </a:lnTo>
                  <a:lnTo>
                    <a:pt x="1128" y="0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5218200" y="3289320"/>
              <a:ext cx="1790640" cy="141120"/>
            </a:xfrm>
            <a:custGeom>
              <a:avLst/>
              <a:gdLst/>
              <a:ahLst/>
              <a:rect l="l" t="t" r="r" b="b"/>
              <a:pathLst>
                <a:path w="1128" h="89">
                  <a:moveTo>
                    <a:pt x="1128" y="89"/>
                  </a:moveTo>
                  <a:lnTo>
                    <a:pt x="0" y="89"/>
                  </a:lnTo>
                  <a:lnTo>
                    <a:pt x="0" y="0"/>
                  </a:lnTo>
                  <a:lnTo>
                    <a:pt x="1128" y="0"/>
                  </a:lnTo>
                  <a:lnTo>
                    <a:pt x="1128" y="89"/>
                  </a:lnTo>
                  <a:lnTo>
                    <a:pt x="1128" y="8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5218200" y="3289320"/>
              <a:ext cx="1790640" cy="141120"/>
            </a:xfrm>
            <a:custGeom>
              <a:avLst/>
              <a:gdLst/>
              <a:ahLst/>
              <a:rect l="l" t="t" r="r" b="b"/>
              <a:pathLst>
                <a:path w="1128" h="89">
                  <a:moveTo>
                    <a:pt x="1128" y="89"/>
                  </a:moveTo>
                  <a:lnTo>
                    <a:pt x="0" y="89"/>
                  </a:lnTo>
                  <a:lnTo>
                    <a:pt x="0" y="0"/>
                  </a:lnTo>
                  <a:lnTo>
                    <a:pt x="1128" y="0"/>
                  </a:lnTo>
                  <a:lnTo>
                    <a:pt x="1128" y="89"/>
                  </a:lnTo>
                  <a:lnTo>
                    <a:pt x="1128" y="89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6108840" y="2509920"/>
              <a:ext cx="1440" cy="3259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5229360" y="2900520"/>
              <a:ext cx="88884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5229360" y="3819600"/>
              <a:ext cx="177948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5229360" y="4210200"/>
              <a:ext cx="177948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5229360" y="4610160"/>
              <a:ext cx="177948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5229360" y="4989600"/>
              <a:ext cx="177948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5229360" y="5380200"/>
              <a:ext cx="177948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2459160" y="2519280"/>
              <a:ext cx="2689200" cy="3240000"/>
            </a:xfrm>
            <a:custGeom>
              <a:avLst/>
              <a:gdLst/>
              <a:ahLst/>
              <a:rect l="l" t="t" r="r" b="b"/>
              <a:pathLst>
                <a:path w="1694" h="2041">
                  <a:moveTo>
                    <a:pt x="1694" y="0"/>
                  </a:moveTo>
                  <a:lnTo>
                    <a:pt x="1694" y="1890"/>
                  </a:lnTo>
                  <a:lnTo>
                    <a:pt x="1694" y="1921"/>
                  </a:lnTo>
                  <a:lnTo>
                    <a:pt x="1682" y="1947"/>
                  </a:lnTo>
                  <a:lnTo>
                    <a:pt x="1650" y="1997"/>
                  </a:lnTo>
                  <a:lnTo>
                    <a:pt x="1600" y="2029"/>
                  </a:lnTo>
                  <a:lnTo>
                    <a:pt x="1574" y="2041"/>
                  </a:lnTo>
                  <a:lnTo>
                    <a:pt x="1543" y="2041"/>
                  </a:lnTo>
                  <a:lnTo>
                    <a:pt x="151" y="2041"/>
                  </a:lnTo>
                  <a:lnTo>
                    <a:pt x="119" y="2041"/>
                  </a:lnTo>
                  <a:lnTo>
                    <a:pt x="94" y="2029"/>
                  </a:lnTo>
                  <a:lnTo>
                    <a:pt x="44" y="1997"/>
                  </a:lnTo>
                  <a:lnTo>
                    <a:pt x="12" y="1947"/>
                  </a:lnTo>
                  <a:lnTo>
                    <a:pt x="6" y="1921"/>
                  </a:lnTo>
                  <a:lnTo>
                    <a:pt x="0" y="1890"/>
                  </a:lnTo>
                  <a:lnTo>
                    <a:pt x="0" y="0"/>
                  </a:lnTo>
                  <a:lnTo>
                    <a:pt x="1694" y="0"/>
                  </a:lnTo>
                  <a:lnTo>
                    <a:pt x="1694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2459160" y="2519280"/>
              <a:ext cx="2689200" cy="3240000"/>
            </a:xfrm>
            <a:custGeom>
              <a:avLst/>
              <a:gdLst/>
              <a:ahLst/>
              <a:rect l="l" t="t" r="r" b="b"/>
              <a:pathLst>
                <a:path w="1694" h="2041">
                  <a:moveTo>
                    <a:pt x="1694" y="0"/>
                  </a:moveTo>
                  <a:lnTo>
                    <a:pt x="1694" y="1890"/>
                  </a:lnTo>
                  <a:lnTo>
                    <a:pt x="1694" y="1921"/>
                  </a:lnTo>
                  <a:lnTo>
                    <a:pt x="1682" y="1947"/>
                  </a:lnTo>
                  <a:lnTo>
                    <a:pt x="1650" y="1997"/>
                  </a:lnTo>
                  <a:lnTo>
                    <a:pt x="1600" y="2029"/>
                  </a:lnTo>
                  <a:lnTo>
                    <a:pt x="1574" y="2041"/>
                  </a:lnTo>
                  <a:lnTo>
                    <a:pt x="1543" y="2041"/>
                  </a:lnTo>
                  <a:lnTo>
                    <a:pt x="151" y="2041"/>
                  </a:lnTo>
                  <a:lnTo>
                    <a:pt x="119" y="2041"/>
                  </a:lnTo>
                  <a:lnTo>
                    <a:pt x="94" y="2029"/>
                  </a:lnTo>
                  <a:lnTo>
                    <a:pt x="44" y="1997"/>
                  </a:lnTo>
                  <a:lnTo>
                    <a:pt x="12" y="1947"/>
                  </a:lnTo>
                  <a:lnTo>
                    <a:pt x="6" y="1921"/>
                  </a:lnTo>
                  <a:lnTo>
                    <a:pt x="0" y="1890"/>
                  </a:lnTo>
                  <a:lnTo>
                    <a:pt x="0" y="0"/>
                  </a:lnTo>
                  <a:lnTo>
                    <a:pt x="1694" y="0"/>
                  </a:lnTo>
                  <a:lnTo>
                    <a:pt x="1694" y="0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2459160" y="2519280"/>
              <a:ext cx="2689200" cy="770040"/>
            </a:xfrm>
            <a:custGeom>
              <a:avLst/>
              <a:gdLst/>
              <a:ahLst/>
              <a:rect l="l" t="t" r="r" b="b"/>
              <a:pathLst>
                <a:path w="1694" h="485">
                  <a:moveTo>
                    <a:pt x="1694" y="485"/>
                  </a:moveTo>
                  <a:lnTo>
                    <a:pt x="0" y="485"/>
                  </a:lnTo>
                  <a:lnTo>
                    <a:pt x="0" y="0"/>
                  </a:lnTo>
                  <a:lnTo>
                    <a:pt x="1694" y="0"/>
                  </a:lnTo>
                  <a:lnTo>
                    <a:pt x="1694" y="485"/>
                  </a:lnTo>
                  <a:lnTo>
                    <a:pt x="1694" y="485"/>
                  </a:lnTo>
                  <a:close/>
                </a:path>
              </a:pathLst>
            </a:custGeom>
            <a:solidFill>
              <a:srgbClr val="3776b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2459160" y="2519280"/>
              <a:ext cx="2689200" cy="770040"/>
            </a:xfrm>
            <a:custGeom>
              <a:avLst/>
              <a:gdLst/>
              <a:ahLst/>
              <a:rect l="l" t="t" r="r" b="b"/>
              <a:pathLst>
                <a:path w="1694" h="485">
                  <a:moveTo>
                    <a:pt x="1694" y="485"/>
                  </a:moveTo>
                  <a:lnTo>
                    <a:pt x="0" y="485"/>
                  </a:lnTo>
                  <a:lnTo>
                    <a:pt x="0" y="0"/>
                  </a:lnTo>
                  <a:lnTo>
                    <a:pt x="1694" y="0"/>
                  </a:lnTo>
                  <a:lnTo>
                    <a:pt x="1694" y="485"/>
                  </a:lnTo>
                  <a:lnTo>
                    <a:pt x="1694" y="485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608040" y="2509920"/>
              <a:ext cx="1781280" cy="3259080"/>
            </a:xfrm>
            <a:custGeom>
              <a:avLst/>
              <a:gdLst/>
              <a:ahLst/>
              <a:rect l="l" t="t" r="r" b="b"/>
              <a:pathLst>
                <a:path w="1122" h="2053">
                  <a:moveTo>
                    <a:pt x="1122" y="0"/>
                  </a:moveTo>
                  <a:lnTo>
                    <a:pt x="1122" y="1902"/>
                  </a:lnTo>
                  <a:lnTo>
                    <a:pt x="1122" y="1934"/>
                  </a:lnTo>
                  <a:lnTo>
                    <a:pt x="1109" y="1959"/>
                  </a:lnTo>
                  <a:lnTo>
                    <a:pt x="1077" y="2009"/>
                  </a:lnTo>
                  <a:lnTo>
                    <a:pt x="1027" y="2041"/>
                  </a:lnTo>
                  <a:lnTo>
                    <a:pt x="1002" y="2053"/>
                  </a:lnTo>
                  <a:lnTo>
                    <a:pt x="970" y="2053"/>
                  </a:lnTo>
                  <a:lnTo>
                    <a:pt x="151" y="2053"/>
                  </a:lnTo>
                  <a:lnTo>
                    <a:pt x="120" y="2053"/>
                  </a:lnTo>
                  <a:lnTo>
                    <a:pt x="88" y="2041"/>
                  </a:lnTo>
                  <a:lnTo>
                    <a:pt x="44" y="2009"/>
                  </a:lnTo>
                  <a:lnTo>
                    <a:pt x="13" y="1959"/>
                  </a:lnTo>
                  <a:lnTo>
                    <a:pt x="0" y="1902"/>
                  </a:lnTo>
                  <a:lnTo>
                    <a:pt x="0" y="0"/>
                  </a:lnTo>
                  <a:lnTo>
                    <a:pt x="1122" y="0"/>
                  </a:lnTo>
                  <a:lnTo>
                    <a:pt x="1122" y="0"/>
                  </a:lnTo>
                  <a:close/>
                </a:path>
              </a:pathLst>
            </a:custGeom>
            <a:solidFill>
              <a:srgbClr val="b2c6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608040" y="2509920"/>
              <a:ext cx="1781280" cy="3259080"/>
            </a:xfrm>
            <a:custGeom>
              <a:avLst/>
              <a:gdLst/>
              <a:ahLst/>
              <a:rect l="l" t="t" r="r" b="b"/>
              <a:pathLst>
                <a:path w="1122" h="2053">
                  <a:moveTo>
                    <a:pt x="1122" y="0"/>
                  </a:moveTo>
                  <a:lnTo>
                    <a:pt x="1122" y="1902"/>
                  </a:lnTo>
                  <a:lnTo>
                    <a:pt x="1122" y="1934"/>
                  </a:lnTo>
                  <a:lnTo>
                    <a:pt x="1109" y="1959"/>
                  </a:lnTo>
                  <a:lnTo>
                    <a:pt x="1077" y="2009"/>
                  </a:lnTo>
                  <a:lnTo>
                    <a:pt x="1027" y="2041"/>
                  </a:lnTo>
                  <a:lnTo>
                    <a:pt x="1002" y="2053"/>
                  </a:lnTo>
                  <a:lnTo>
                    <a:pt x="970" y="2053"/>
                  </a:lnTo>
                  <a:lnTo>
                    <a:pt x="151" y="2053"/>
                  </a:lnTo>
                  <a:lnTo>
                    <a:pt x="120" y="2053"/>
                  </a:lnTo>
                  <a:lnTo>
                    <a:pt x="88" y="2041"/>
                  </a:lnTo>
                  <a:lnTo>
                    <a:pt x="44" y="2009"/>
                  </a:lnTo>
                  <a:lnTo>
                    <a:pt x="13" y="1959"/>
                  </a:lnTo>
                  <a:lnTo>
                    <a:pt x="0" y="1902"/>
                  </a:lnTo>
                  <a:lnTo>
                    <a:pt x="0" y="0"/>
                  </a:lnTo>
                  <a:lnTo>
                    <a:pt x="1122" y="0"/>
                  </a:lnTo>
                  <a:lnTo>
                    <a:pt x="1122" y="0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608040" y="2509920"/>
              <a:ext cx="1781280" cy="779400"/>
            </a:xfrm>
            <a:custGeom>
              <a:avLst/>
              <a:gdLst/>
              <a:ahLst/>
              <a:rect l="l" t="t" r="r" b="b"/>
              <a:pathLst>
                <a:path w="1122" h="491">
                  <a:moveTo>
                    <a:pt x="1122" y="491"/>
                  </a:moveTo>
                  <a:lnTo>
                    <a:pt x="0" y="491"/>
                  </a:lnTo>
                  <a:lnTo>
                    <a:pt x="0" y="0"/>
                  </a:lnTo>
                  <a:lnTo>
                    <a:pt x="1122" y="0"/>
                  </a:lnTo>
                  <a:lnTo>
                    <a:pt x="1122" y="491"/>
                  </a:lnTo>
                  <a:lnTo>
                    <a:pt x="1122" y="491"/>
                  </a:lnTo>
                  <a:close/>
                </a:path>
              </a:pathLst>
            </a:custGeom>
            <a:solidFill>
              <a:srgbClr val="3776b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608040" y="2509920"/>
              <a:ext cx="1781280" cy="779400"/>
            </a:xfrm>
            <a:custGeom>
              <a:avLst/>
              <a:gdLst/>
              <a:ahLst/>
              <a:rect l="l" t="t" r="r" b="b"/>
              <a:pathLst>
                <a:path w="1122" h="491">
                  <a:moveTo>
                    <a:pt x="1122" y="491"/>
                  </a:moveTo>
                  <a:lnTo>
                    <a:pt x="0" y="491"/>
                  </a:lnTo>
                  <a:lnTo>
                    <a:pt x="0" y="0"/>
                  </a:lnTo>
                  <a:lnTo>
                    <a:pt x="1122" y="0"/>
                  </a:lnTo>
                  <a:lnTo>
                    <a:pt x="1122" y="491"/>
                  </a:lnTo>
                  <a:lnTo>
                    <a:pt x="1122" y="491"/>
                  </a:lnTo>
                </a:path>
              </a:pathLst>
            </a:custGeom>
            <a:noFill/>
            <a:ln w="205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4028760" y="1628640"/>
              <a:ext cx="226296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9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Liberalization Update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3647880" y="1919160"/>
              <a:ext cx="301176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9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Electricity in the Middle East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797760" y="2270160"/>
              <a:ext cx="2538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Key: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822960" y="3009960"/>
              <a:ext cx="4435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Country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2579760" y="3009960"/>
              <a:ext cx="6264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Generation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3398760" y="3009960"/>
              <a:ext cx="7527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Transmission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4374360" y="3009960"/>
              <a:ext cx="6336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Distribution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7172280" y="3009960"/>
              <a:ext cx="2538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Pool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1565280" y="2940120"/>
              <a:ext cx="7390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State-Owned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1587240" y="3089160"/>
              <a:ext cx="6969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&amp; Controlled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5297040" y="2940120"/>
              <a:ext cx="7041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Independent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5375160" y="3089160"/>
              <a:ext cx="5493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Regulator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7604640" y="2940120"/>
              <a:ext cx="4575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Bilateral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7556040" y="3089160"/>
              <a:ext cx="5421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Contracts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8272080" y="2940120"/>
              <a:ext cx="2890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Pool/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8185680" y="3089160"/>
              <a:ext cx="4575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Bilateral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6236280" y="2610000"/>
              <a:ext cx="612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Negotiated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6231600" y="2749680"/>
              <a:ext cx="619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Third Party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6168960" y="2949480"/>
              <a:ext cx="7527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Transmission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6341040" y="3098880"/>
              <a:ext cx="4086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Access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3283200" y="2728800"/>
              <a:ext cx="10342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Private Ownership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7236000" y="2558880"/>
              <a:ext cx="1231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Third Party Regulated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7261920" y="2698920"/>
              <a:ext cx="11955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Transmission Access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1091160" y="2270160"/>
              <a:ext cx="2185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Yes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1611720" y="2270160"/>
              <a:ext cx="1623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No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2075760" y="2270160"/>
              <a:ext cx="9568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Varying degrees: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1507680" y="2270160"/>
              <a:ext cx="360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;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1977840" y="2270160"/>
              <a:ext cx="360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;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710640" y="3559320"/>
              <a:ext cx="5914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Abu Dhabi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668880" y="3949560"/>
              <a:ext cx="4366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Bahrain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665640" y="4729320"/>
              <a:ext cx="3452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Oman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668520" y="5099040"/>
              <a:ext cx="3171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Qatar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672480" y="5478480"/>
              <a:ext cx="7250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Saudi Arabia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679680" y="4329000"/>
              <a:ext cx="3805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Kuwait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371808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371808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4608360" y="354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4608360" y="354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646920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646920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7218360" y="354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7218360" y="354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772812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772812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8339040" y="354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8339040" y="354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9118440" y="3540240"/>
              <a:ext cx="209880" cy="19980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20"/>
                  </a:lnTo>
                  <a:lnTo>
                    <a:pt x="69" y="126"/>
                  </a:lnTo>
                  <a:lnTo>
                    <a:pt x="44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6"/>
                  </a:lnTo>
                  <a:lnTo>
                    <a:pt x="69" y="0"/>
                  </a:lnTo>
                  <a:lnTo>
                    <a:pt x="94" y="6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9118440" y="3540240"/>
              <a:ext cx="209880" cy="19980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20"/>
                  </a:lnTo>
                  <a:lnTo>
                    <a:pt x="69" y="126"/>
                  </a:lnTo>
                  <a:lnTo>
                    <a:pt x="44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6"/>
                  </a:lnTo>
                  <a:lnTo>
                    <a:pt x="69" y="0"/>
                  </a:lnTo>
                  <a:lnTo>
                    <a:pt x="94" y="6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646920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646920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7218360" y="511020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7218360" y="511020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772812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772812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8339040" y="511020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8339040" y="511020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9118440" y="5110200"/>
              <a:ext cx="209880" cy="20016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19"/>
                  </a:lnTo>
                  <a:lnTo>
                    <a:pt x="69" y="126"/>
                  </a:lnTo>
                  <a:lnTo>
                    <a:pt x="44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6"/>
                  </a:lnTo>
                  <a:lnTo>
                    <a:pt x="69" y="0"/>
                  </a:lnTo>
                  <a:lnTo>
                    <a:pt x="94" y="6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9118440" y="5110200"/>
              <a:ext cx="209880" cy="20016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19"/>
                  </a:lnTo>
                  <a:lnTo>
                    <a:pt x="69" y="126"/>
                  </a:lnTo>
                  <a:lnTo>
                    <a:pt x="44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6"/>
                  </a:lnTo>
                  <a:lnTo>
                    <a:pt x="69" y="0"/>
                  </a:lnTo>
                  <a:lnTo>
                    <a:pt x="94" y="6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371808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9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371808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9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4608360" y="38894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4608360" y="38894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646920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646920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772812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9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772812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9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7218360" y="38894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7218360" y="38894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8339040" y="38894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8339040" y="38894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9118440" y="3889440"/>
              <a:ext cx="209880" cy="19980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20"/>
                  </a:lnTo>
                  <a:lnTo>
                    <a:pt x="69" y="126"/>
                  </a:lnTo>
                  <a:lnTo>
                    <a:pt x="44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7"/>
                  </a:lnTo>
                  <a:lnTo>
                    <a:pt x="69" y="0"/>
                  </a:lnTo>
                  <a:lnTo>
                    <a:pt x="94" y="7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9118440" y="3889440"/>
              <a:ext cx="209880" cy="19980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20"/>
                  </a:lnTo>
                  <a:lnTo>
                    <a:pt x="69" y="126"/>
                  </a:lnTo>
                  <a:lnTo>
                    <a:pt x="44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7"/>
                  </a:lnTo>
                  <a:lnTo>
                    <a:pt x="69" y="0"/>
                  </a:lnTo>
                  <a:lnTo>
                    <a:pt x="94" y="7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371808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371808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280836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280836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4608360" y="43196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4608360" y="43196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646920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646920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646920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646920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7218360" y="43196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7218360" y="43196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772812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772812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8339040" y="43196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8339040" y="43196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7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9118440" y="4319640"/>
              <a:ext cx="209880" cy="19980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20"/>
                  </a:lnTo>
                  <a:lnTo>
                    <a:pt x="69" y="126"/>
                  </a:lnTo>
                  <a:lnTo>
                    <a:pt x="44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6"/>
                  </a:lnTo>
                  <a:lnTo>
                    <a:pt x="69" y="0"/>
                  </a:lnTo>
                  <a:lnTo>
                    <a:pt x="94" y="6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9118440" y="4319640"/>
              <a:ext cx="209880" cy="19980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20"/>
                  </a:lnTo>
                  <a:lnTo>
                    <a:pt x="69" y="126"/>
                  </a:lnTo>
                  <a:lnTo>
                    <a:pt x="44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6"/>
                  </a:lnTo>
                  <a:lnTo>
                    <a:pt x="69" y="0"/>
                  </a:lnTo>
                  <a:lnTo>
                    <a:pt x="94" y="6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280836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280836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280836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280836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280836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280836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280836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280836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280836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280836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280836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280836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371808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371808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371808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371808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280836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280836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280836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280836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280836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280836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280836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280836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63" y="63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4608360" y="471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4608360" y="471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371808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371808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646920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646920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557856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5578560" y="354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557856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5578560" y="511020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557856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5578560" y="38894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7"/>
                  </a:lnTo>
                  <a:lnTo>
                    <a:pt x="63" y="0"/>
                  </a:lnTo>
                  <a:lnTo>
                    <a:pt x="88" y="7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557856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5578560" y="43196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20"/>
                  </a:lnTo>
                  <a:lnTo>
                    <a:pt x="63" y="126"/>
                  </a:lnTo>
                  <a:lnTo>
                    <a:pt x="38" y="120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557856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5578560" y="4710240"/>
              <a:ext cx="19980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557856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557856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7218360" y="547992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7218360" y="547992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772812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772812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8339040" y="547992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8339040" y="547992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19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7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7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19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9118440" y="5479920"/>
              <a:ext cx="209880" cy="20016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19"/>
                  </a:lnTo>
                  <a:lnTo>
                    <a:pt x="69" y="126"/>
                  </a:lnTo>
                  <a:lnTo>
                    <a:pt x="44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6"/>
                  </a:lnTo>
                  <a:lnTo>
                    <a:pt x="69" y="0"/>
                  </a:lnTo>
                  <a:lnTo>
                    <a:pt x="94" y="6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9118440" y="5479920"/>
              <a:ext cx="209880" cy="200160"/>
            </a:xfrm>
            <a:custGeom>
              <a:avLst/>
              <a:gdLst/>
              <a:ahLst/>
              <a:rect l="l" t="t" r="r" b="b"/>
              <a:pathLst>
                <a:path w="132" h="126">
                  <a:moveTo>
                    <a:pt x="132" y="63"/>
                  </a:moveTo>
                  <a:lnTo>
                    <a:pt x="126" y="88"/>
                  </a:lnTo>
                  <a:lnTo>
                    <a:pt x="113" y="107"/>
                  </a:lnTo>
                  <a:lnTo>
                    <a:pt x="94" y="119"/>
                  </a:lnTo>
                  <a:lnTo>
                    <a:pt x="69" y="126"/>
                  </a:lnTo>
                  <a:lnTo>
                    <a:pt x="44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44" y="6"/>
                  </a:lnTo>
                  <a:lnTo>
                    <a:pt x="69" y="0"/>
                  </a:lnTo>
                  <a:lnTo>
                    <a:pt x="94" y="6"/>
                  </a:lnTo>
                  <a:lnTo>
                    <a:pt x="113" y="19"/>
                  </a:lnTo>
                  <a:lnTo>
                    <a:pt x="126" y="38"/>
                  </a:lnTo>
                  <a:lnTo>
                    <a:pt x="132" y="63"/>
                  </a:lnTo>
                  <a:lnTo>
                    <a:pt x="132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371808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3718080" y="5479920"/>
              <a:ext cx="19980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9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7" y="88"/>
                  </a:lnTo>
                  <a:lnTo>
                    <a:pt x="0" y="63"/>
                  </a:lnTo>
                  <a:lnTo>
                    <a:pt x="7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9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4608360" y="511020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4608360" y="511020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4608360" y="547992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4608360" y="547992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1868400" y="471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1868400" y="4710240"/>
              <a:ext cx="200160" cy="19980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1868400" y="511020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1868400" y="511020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1868400" y="547992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1868400" y="5479920"/>
              <a:ext cx="200160" cy="200160"/>
            </a:xfrm>
            <a:custGeom>
              <a:avLst/>
              <a:gdLst/>
              <a:ahLst/>
              <a:rect l="l" t="t" r="r" b="b"/>
              <a:pathLst>
                <a:path w="126" h="126">
                  <a:moveTo>
                    <a:pt x="126" y="63"/>
                  </a:moveTo>
                  <a:lnTo>
                    <a:pt x="120" y="88"/>
                  </a:lnTo>
                  <a:lnTo>
                    <a:pt x="107" y="107"/>
                  </a:lnTo>
                  <a:lnTo>
                    <a:pt x="88" y="119"/>
                  </a:lnTo>
                  <a:lnTo>
                    <a:pt x="63" y="126"/>
                  </a:lnTo>
                  <a:lnTo>
                    <a:pt x="38" y="119"/>
                  </a:lnTo>
                  <a:lnTo>
                    <a:pt x="19" y="107"/>
                  </a:lnTo>
                  <a:lnTo>
                    <a:pt x="6" y="88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9" y="19"/>
                  </a:lnTo>
                  <a:lnTo>
                    <a:pt x="38" y="6"/>
                  </a:lnTo>
                  <a:lnTo>
                    <a:pt x="63" y="0"/>
                  </a:lnTo>
                  <a:lnTo>
                    <a:pt x="88" y="6"/>
                  </a:lnTo>
                  <a:lnTo>
                    <a:pt x="107" y="19"/>
                  </a:lnTo>
                  <a:lnTo>
                    <a:pt x="120" y="38"/>
                  </a:lnTo>
                  <a:lnTo>
                    <a:pt x="126" y="63"/>
                  </a:lnTo>
                  <a:lnTo>
                    <a:pt x="126" y="63"/>
                  </a:lnTo>
                </a:path>
              </a:pathLst>
            </a:custGeom>
            <a:noFill/>
            <a:ln w="936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3" name=""/>
          <p:cNvSpPr/>
          <p:nvPr/>
        </p:nvSpPr>
        <p:spPr>
          <a:xfrm>
            <a:off x="1868400" y="38894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8" y="120"/>
                </a:lnTo>
                <a:lnTo>
                  <a:pt x="63" y="126"/>
                </a:lnTo>
                <a:lnTo>
                  <a:pt x="38" y="120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8" y="7"/>
                </a:lnTo>
                <a:lnTo>
                  <a:pt x="63" y="0"/>
                </a:lnTo>
                <a:lnTo>
                  <a:pt x="88" y="7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1868400" y="38894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8" y="120"/>
                </a:lnTo>
                <a:lnTo>
                  <a:pt x="63" y="126"/>
                </a:lnTo>
                <a:lnTo>
                  <a:pt x="38" y="120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8" y="7"/>
                </a:lnTo>
                <a:lnTo>
                  <a:pt x="63" y="0"/>
                </a:lnTo>
                <a:lnTo>
                  <a:pt x="88" y="7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</a:path>
            </a:pathLst>
          </a:custGeom>
          <a:noFill/>
          <a:ln w="93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1868400" y="35402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8" y="120"/>
                </a:lnTo>
                <a:lnTo>
                  <a:pt x="63" y="126"/>
                </a:lnTo>
                <a:lnTo>
                  <a:pt x="38" y="120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8" y="6"/>
                </a:lnTo>
                <a:lnTo>
                  <a:pt x="63" y="0"/>
                </a:lnTo>
                <a:lnTo>
                  <a:pt x="88" y="6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1868400" y="35402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8" y="120"/>
                </a:lnTo>
                <a:lnTo>
                  <a:pt x="63" y="126"/>
                </a:lnTo>
                <a:lnTo>
                  <a:pt x="38" y="120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8" y="6"/>
                </a:lnTo>
                <a:lnTo>
                  <a:pt x="63" y="0"/>
                </a:lnTo>
                <a:lnTo>
                  <a:pt x="88" y="6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</a:path>
            </a:pathLst>
          </a:custGeom>
          <a:noFill/>
          <a:ln w="93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1868400" y="43196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8" y="120"/>
                </a:lnTo>
                <a:lnTo>
                  <a:pt x="63" y="126"/>
                </a:lnTo>
                <a:lnTo>
                  <a:pt x="38" y="120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8" y="6"/>
                </a:lnTo>
                <a:lnTo>
                  <a:pt x="63" y="0"/>
                </a:lnTo>
                <a:lnTo>
                  <a:pt x="88" y="6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1868400" y="43196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8" y="120"/>
                </a:lnTo>
                <a:lnTo>
                  <a:pt x="63" y="126"/>
                </a:lnTo>
                <a:lnTo>
                  <a:pt x="38" y="120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8" y="6"/>
                </a:lnTo>
                <a:lnTo>
                  <a:pt x="63" y="0"/>
                </a:lnTo>
                <a:lnTo>
                  <a:pt x="88" y="6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</a:path>
            </a:pathLst>
          </a:custGeom>
          <a:noFill/>
          <a:ln w="93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7218360" y="47102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8" y="119"/>
                </a:lnTo>
                <a:lnTo>
                  <a:pt x="63" y="126"/>
                </a:lnTo>
                <a:lnTo>
                  <a:pt x="38" y="119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8" y="6"/>
                </a:lnTo>
                <a:lnTo>
                  <a:pt x="63" y="0"/>
                </a:lnTo>
                <a:lnTo>
                  <a:pt x="88" y="6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7218360" y="47102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8" y="119"/>
                </a:lnTo>
                <a:lnTo>
                  <a:pt x="63" y="126"/>
                </a:lnTo>
                <a:lnTo>
                  <a:pt x="38" y="119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8" y="6"/>
                </a:lnTo>
                <a:lnTo>
                  <a:pt x="63" y="0"/>
                </a:lnTo>
                <a:lnTo>
                  <a:pt x="88" y="6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</a:path>
            </a:pathLst>
          </a:custGeom>
          <a:noFill/>
          <a:ln w="93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7728120" y="4710240"/>
            <a:ext cx="19980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9" y="119"/>
                </a:lnTo>
                <a:lnTo>
                  <a:pt x="63" y="126"/>
                </a:lnTo>
                <a:lnTo>
                  <a:pt x="38" y="119"/>
                </a:lnTo>
                <a:lnTo>
                  <a:pt x="19" y="107"/>
                </a:lnTo>
                <a:lnTo>
                  <a:pt x="7" y="88"/>
                </a:lnTo>
                <a:lnTo>
                  <a:pt x="0" y="63"/>
                </a:lnTo>
                <a:lnTo>
                  <a:pt x="7" y="38"/>
                </a:lnTo>
                <a:lnTo>
                  <a:pt x="19" y="19"/>
                </a:lnTo>
                <a:lnTo>
                  <a:pt x="38" y="6"/>
                </a:lnTo>
                <a:lnTo>
                  <a:pt x="63" y="0"/>
                </a:lnTo>
                <a:lnTo>
                  <a:pt x="89" y="6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7728120" y="4710240"/>
            <a:ext cx="19980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20" y="88"/>
                </a:lnTo>
                <a:lnTo>
                  <a:pt x="107" y="107"/>
                </a:lnTo>
                <a:lnTo>
                  <a:pt x="89" y="119"/>
                </a:lnTo>
                <a:lnTo>
                  <a:pt x="63" y="126"/>
                </a:lnTo>
                <a:lnTo>
                  <a:pt x="38" y="119"/>
                </a:lnTo>
                <a:lnTo>
                  <a:pt x="19" y="107"/>
                </a:lnTo>
                <a:lnTo>
                  <a:pt x="7" y="88"/>
                </a:lnTo>
                <a:lnTo>
                  <a:pt x="0" y="63"/>
                </a:lnTo>
                <a:lnTo>
                  <a:pt x="7" y="38"/>
                </a:lnTo>
                <a:lnTo>
                  <a:pt x="19" y="19"/>
                </a:lnTo>
                <a:lnTo>
                  <a:pt x="38" y="6"/>
                </a:lnTo>
                <a:lnTo>
                  <a:pt x="63" y="0"/>
                </a:lnTo>
                <a:lnTo>
                  <a:pt x="89" y="6"/>
                </a:lnTo>
                <a:lnTo>
                  <a:pt x="107" y="19"/>
                </a:lnTo>
                <a:lnTo>
                  <a:pt x="120" y="38"/>
                </a:lnTo>
                <a:lnTo>
                  <a:pt x="126" y="63"/>
                </a:lnTo>
                <a:lnTo>
                  <a:pt x="126" y="63"/>
                </a:lnTo>
              </a:path>
            </a:pathLst>
          </a:custGeom>
          <a:noFill/>
          <a:ln w="93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8339040" y="47102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19" y="88"/>
                </a:lnTo>
                <a:lnTo>
                  <a:pt x="107" y="107"/>
                </a:lnTo>
                <a:lnTo>
                  <a:pt x="88" y="119"/>
                </a:lnTo>
                <a:lnTo>
                  <a:pt x="63" y="126"/>
                </a:lnTo>
                <a:lnTo>
                  <a:pt x="37" y="119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7" y="6"/>
                </a:lnTo>
                <a:lnTo>
                  <a:pt x="63" y="0"/>
                </a:lnTo>
                <a:lnTo>
                  <a:pt x="88" y="6"/>
                </a:lnTo>
                <a:lnTo>
                  <a:pt x="107" y="19"/>
                </a:lnTo>
                <a:lnTo>
                  <a:pt x="119" y="38"/>
                </a:lnTo>
                <a:lnTo>
                  <a:pt x="126" y="63"/>
                </a:lnTo>
                <a:lnTo>
                  <a:pt x="126" y="6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8339040" y="4710240"/>
            <a:ext cx="200160" cy="199800"/>
          </a:xfrm>
          <a:custGeom>
            <a:avLst/>
            <a:gdLst/>
            <a:ahLst/>
            <a:rect l="l" t="t" r="r" b="b"/>
            <a:pathLst>
              <a:path w="126" h="126">
                <a:moveTo>
                  <a:pt x="126" y="63"/>
                </a:moveTo>
                <a:lnTo>
                  <a:pt x="119" y="88"/>
                </a:lnTo>
                <a:lnTo>
                  <a:pt x="107" y="107"/>
                </a:lnTo>
                <a:lnTo>
                  <a:pt x="88" y="119"/>
                </a:lnTo>
                <a:lnTo>
                  <a:pt x="63" y="126"/>
                </a:lnTo>
                <a:lnTo>
                  <a:pt x="37" y="119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37" y="6"/>
                </a:lnTo>
                <a:lnTo>
                  <a:pt x="63" y="0"/>
                </a:lnTo>
                <a:lnTo>
                  <a:pt x="88" y="6"/>
                </a:lnTo>
                <a:lnTo>
                  <a:pt x="107" y="19"/>
                </a:lnTo>
                <a:lnTo>
                  <a:pt x="119" y="38"/>
                </a:lnTo>
                <a:lnTo>
                  <a:pt x="126" y="63"/>
                </a:lnTo>
                <a:lnTo>
                  <a:pt x="126" y="63"/>
                </a:lnTo>
              </a:path>
            </a:pathLst>
          </a:custGeom>
          <a:noFill/>
          <a:ln w="93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9118440" y="4710240"/>
            <a:ext cx="209880" cy="199800"/>
          </a:xfrm>
          <a:custGeom>
            <a:avLst/>
            <a:gdLst/>
            <a:ahLst/>
            <a:rect l="l" t="t" r="r" b="b"/>
            <a:pathLst>
              <a:path w="132" h="126">
                <a:moveTo>
                  <a:pt x="132" y="63"/>
                </a:moveTo>
                <a:lnTo>
                  <a:pt x="126" y="88"/>
                </a:lnTo>
                <a:lnTo>
                  <a:pt x="113" y="107"/>
                </a:lnTo>
                <a:lnTo>
                  <a:pt x="94" y="119"/>
                </a:lnTo>
                <a:lnTo>
                  <a:pt x="69" y="126"/>
                </a:lnTo>
                <a:lnTo>
                  <a:pt x="44" y="119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44" y="6"/>
                </a:lnTo>
                <a:lnTo>
                  <a:pt x="69" y="0"/>
                </a:lnTo>
                <a:lnTo>
                  <a:pt x="94" y="6"/>
                </a:lnTo>
                <a:lnTo>
                  <a:pt x="113" y="19"/>
                </a:lnTo>
                <a:lnTo>
                  <a:pt x="126" y="38"/>
                </a:lnTo>
                <a:lnTo>
                  <a:pt x="132" y="63"/>
                </a:lnTo>
                <a:lnTo>
                  <a:pt x="132" y="6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9118440" y="4710240"/>
            <a:ext cx="209880" cy="199800"/>
          </a:xfrm>
          <a:custGeom>
            <a:avLst/>
            <a:gdLst/>
            <a:ahLst/>
            <a:rect l="l" t="t" r="r" b="b"/>
            <a:pathLst>
              <a:path w="132" h="126">
                <a:moveTo>
                  <a:pt x="132" y="63"/>
                </a:moveTo>
                <a:lnTo>
                  <a:pt x="126" y="88"/>
                </a:lnTo>
                <a:lnTo>
                  <a:pt x="113" y="107"/>
                </a:lnTo>
                <a:lnTo>
                  <a:pt x="94" y="119"/>
                </a:lnTo>
                <a:lnTo>
                  <a:pt x="69" y="126"/>
                </a:lnTo>
                <a:lnTo>
                  <a:pt x="44" y="119"/>
                </a:lnTo>
                <a:lnTo>
                  <a:pt x="19" y="107"/>
                </a:lnTo>
                <a:lnTo>
                  <a:pt x="6" y="88"/>
                </a:lnTo>
                <a:lnTo>
                  <a:pt x="0" y="63"/>
                </a:lnTo>
                <a:lnTo>
                  <a:pt x="6" y="38"/>
                </a:lnTo>
                <a:lnTo>
                  <a:pt x="19" y="19"/>
                </a:lnTo>
                <a:lnTo>
                  <a:pt x="44" y="6"/>
                </a:lnTo>
                <a:lnTo>
                  <a:pt x="69" y="0"/>
                </a:lnTo>
                <a:lnTo>
                  <a:pt x="94" y="6"/>
                </a:lnTo>
                <a:lnTo>
                  <a:pt x="113" y="19"/>
                </a:lnTo>
                <a:lnTo>
                  <a:pt x="126" y="38"/>
                </a:lnTo>
                <a:lnTo>
                  <a:pt x="132" y="63"/>
                </a:lnTo>
                <a:lnTo>
                  <a:pt x="132" y="63"/>
                </a:lnTo>
              </a:path>
            </a:pathLst>
          </a:custGeom>
          <a:noFill/>
          <a:ln w="93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608040" y="2509920"/>
            <a:ext cx="1781280" cy="3259080"/>
          </a:xfrm>
          <a:custGeom>
            <a:avLst/>
            <a:gdLst/>
            <a:ahLst/>
            <a:rect l="l" t="t" r="r" b="b"/>
            <a:pathLst>
              <a:path w="1122" h="2053">
                <a:moveTo>
                  <a:pt x="1122" y="0"/>
                </a:moveTo>
                <a:lnTo>
                  <a:pt x="1122" y="1902"/>
                </a:lnTo>
                <a:lnTo>
                  <a:pt x="1122" y="1934"/>
                </a:lnTo>
                <a:lnTo>
                  <a:pt x="1109" y="1959"/>
                </a:lnTo>
                <a:lnTo>
                  <a:pt x="1077" y="2009"/>
                </a:lnTo>
                <a:lnTo>
                  <a:pt x="1027" y="2041"/>
                </a:lnTo>
                <a:lnTo>
                  <a:pt x="1002" y="2053"/>
                </a:lnTo>
                <a:lnTo>
                  <a:pt x="970" y="2053"/>
                </a:lnTo>
                <a:lnTo>
                  <a:pt x="151" y="2053"/>
                </a:lnTo>
                <a:lnTo>
                  <a:pt x="120" y="2053"/>
                </a:lnTo>
                <a:lnTo>
                  <a:pt x="88" y="2041"/>
                </a:lnTo>
                <a:lnTo>
                  <a:pt x="44" y="2009"/>
                </a:lnTo>
                <a:lnTo>
                  <a:pt x="13" y="1959"/>
                </a:lnTo>
                <a:lnTo>
                  <a:pt x="0" y="1902"/>
                </a:lnTo>
                <a:lnTo>
                  <a:pt x="0" y="0"/>
                </a:lnTo>
                <a:lnTo>
                  <a:pt x="1122" y="0"/>
                </a:lnTo>
                <a:lnTo>
                  <a:pt x="1122" y="0"/>
                </a:lnTo>
              </a:path>
            </a:pathLst>
          </a:custGeom>
          <a:noFill/>
          <a:ln w="20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608040" y="3289320"/>
            <a:ext cx="1781280" cy="141120"/>
          </a:xfrm>
          <a:custGeom>
            <a:avLst/>
            <a:gdLst/>
            <a:ahLst/>
            <a:rect l="l" t="t" r="r" b="b"/>
            <a:pathLst>
              <a:path w="1122" h="89">
                <a:moveTo>
                  <a:pt x="1122" y="89"/>
                </a:moveTo>
                <a:lnTo>
                  <a:pt x="0" y="89"/>
                </a:lnTo>
                <a:lnTo>
                  <a:pt x="0" y="0"/>
                </a:lnTo>
                <a:lnTo>
                  <a:pt x="1122" y="0"/>
                </a:lnTo>
                <a:lnTo>
                  <a:pt x="1122" y="89"/>
                </a:lnTo>
                <a:lnTo>
                  <a:pt x="1122" y="8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608040" y="3289320"/>
            <a:ext cx="1781280" cy="141120"/>
          </a:xfrm>
          <a:custGeom>
            <a:avLst/>
            <a:gdLst/>
            <a:ahLst/>
            <a:rect l="l" t="t" r="r" b="b"/>
            <a:pathLst>
              <a:path w="1122" h="89">
                <a:moveTo>
                  <a:pt x="1122" y="89"/>
                </a:moveTo>
                <a:lnTo>
                  <a:pt x="0" y="89"/>
                </a:lnTo>
                <a:lnTo>
                  <a:pt x="0" y="0"/>
                </a:lnTo>
                <a:lnTo>
                  <a:pt x="1122" y="0"/>
                </a:lnTo>
                <a:lnTo>
                  <a:pt x="1122" y="89"/>
                </a:lnTo>
                <a:lnTo>
                  <a:pt x="1122" y="89"/>
                </a:lnTo>
              </a:path>
            </a:pathLst>
          </a:custGeom>
          <a:noFill/>
          <a:ln w="20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1498680" y="2509920"/>
            <a:ext cx="1440" cy="3259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619200" y="2900520"/>
            <a:ext cx="17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619200" y="3819600"/>
            <a:ext cx="17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619200" y="4210200"/>
            <a:ext cx="17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619200" y="4610160"/>
            <a:ext cx="17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619200" y="4989600"/>
            <a:ext cx="17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619200" y="5380200"/>
            <a:ext cx="17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2459160" y="2519280"/>
            <a:ext cx="2689200" cy="3240000"/>
          </a:xfrm>
          <a:custGeom>
            <a:avLst/>
            <a:gdLst/>
            <a:ahLst/>
            <a:rect l="l" t="t" r="r" b="b"/>
            <a:pathLst>
              <a:path w="1694" h="2041">
                <a:moveTo>
                  <a:pt x="1694" y="0"/>
                </a:moveTo>
                <a:lnTo>
                  <a:pt x="1694" y="1890"/>
                </a:lnTo>
                <a:lnTo>
                  <a:pt x="1694" y="1921"/>
                </a:lnTo>
                <a:lnTo>
                  <a:pt x="1682" y="1947"/>
                </a:lnTo>
                <a:lnTo>
                  <a:pt x="1650" y="1997"/>
                </a:lnTo>
                <a:lnTo>
                  <a:pt x="1600" y="2029"/>
                </a:lnTo>
                <a:lnTo>
                  <a:pt x="1574" y="2041"/>
                </a:lnTo>
                <a:lnTo>
                  <a:pt x="1543" y="2041"/>
                </a:lnTo>
                <a:lnTo>
                  <a:pt x="151" y="2041"/>
                </a:lnTo>
                <a:lnTo>
                  <a:pt x="119" y="2041"/>
                </a:lnTo>
                <a:lnTo>
                  <a:pt x="94" y="2029"/>
                </a:lnTo>
                <a:lnTo>
                  <a:pt x="44" y="1997"/>
                </a:lnTo>
                <a:lnTo>
                  <a:pt x="12" y="1947"/>
                </a:lnTo>
                <a:lnTo>
                  <a:pt x="6" y="1921"/>
                </a:lnTo>
                <a:lnTo>
                  <a:pt x="0" y="1890"/>
                </a:lnTo>
                <a:lnTo>
                  <a:pt x="0" y="0"/>
                </a:lnTo>
                <a:lnTo>
                  <a:pt x="1694" y="0"/>
                </a:lnTo>
                <a:lnTo>
                  <a:pt x="1694" y="0"/>
                </a:lnTo>
              </a:path>
            </a:pathLst>
          </a:custGeom>
          <a:noFill/>
          <a:ln w="20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2459160" y="3300480"/>
            <a:ext cx="2689200" cy="129960"/>
          </a:xfrm>
          <a:custGeom>
            <a:avLst/>
            <a:gdLst/>
            <a:ahLst/>
            <a:rect l="l" t="t" r="r" b="b"/>
            <a:pathLst>
              <a:path w="1694" h="82">
                <a:moveTo>
                  <a:pt x="1694" y="82"/>
                </a:moveTo>
                <a:lnTo>
                  <a:pt x="0" y="82"/>
                </a:lnTo>
                <a:lnTo>
                  <a:pt x="0" y="0"/>
                </a:lnTo>
                <a:lnTo>
                  <a:pt x="1694" y="0"/>
                </a:lnTo>
                <a:lnTo>
                  <a:pt x="1694" y="82"/>
                </a:lnTo>
                <a:lnTo>
                  <a:pt x="1694" y="8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2459160" y="3300480"/>
            <a:ext cx="2689200" cy="129960"/>
          </a:xfrm>
          <a:custGeom>
            <a:avLst/>
            <a:gdLst/>
            <a:ahLst/>
            <a:rect l="l" t="t" r="r" b="b"/>
            <a:pathLst>
              <a:path w="1694" h="82">
                <a:moveTo>
                  <a:pt x="1694" y="82"/>
                </a:moveTo>
                <a:lnTo>
                  <a:pt x="0" y="82"/>
                </a:lnTo>
                <a:lnTo>
                  <a:pt x="0" y="0"/>
                </a:lnTo>
                <a:lnTo>
                  <a:pt x="1694" y="0"/>
                </a:lnTo>
                <a:lnTo>
                  <a:pt x="1694" y="82"/>
                </a:lnTo>
                <a:lnTo>
                  <a:pt x="1694" y="82"/>
                </a:lnTo>
              </a:path>
            </a:pathLst>
          </a:custGeom>
          <a:noFill/>
          <a:ln w="20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2459160" y="2900520"/>
            <a:ext cx="2689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2459160" y="3819600"/>
            <a:ext cx="2689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2459160" y="4210200"/>
            <a:ext cx="2689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2459160" y="4610160"/>
            <a:ext cx="2689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2459160" y="4998960"/>
            <a:ext cx="26892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2459160" y="5380200"/>
            <a:ext cx="2689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 flipV="1">
            <a:off x="3359160" y="2900160"/>
            <a:ext cx="1440" cy="2849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 flipV="1">
            <a:off x="4248000" y="2900160"/>
            <a:ext cx="1800" cy="2849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7068960" y="2519280"/>
            <a:ext cx="1640160" cy="3240000"/>
          </a:xfrm>
          <a:custGeom>
            <a:avLst/>
            <a:gdLst/>
            <a:ahLst/>
            <a:rect l="l" t="t" r="r" b="b"/>
            <a:pathLst>
              <a:path w="1033" h="2041">
                <a:moveTo>
                  <a:pt x="1033" y="0"/>
                </a:moveTo>
                <a:lnTo>
                  <a:pt x="1033" y="1890"/>
                </a:lnTo>
                <a:lnTo>
                  <a:pt x="1033" y="1921"/>
                </a:lnTo>
                <a:lnTo>
                  <a:pt x="1020" y="1947"/>
                </a:lnTo>
                <a:lnTo>
                  <a:pt x="989" y="1997"/>
                </a:lnTo>
                <a:lnTo>
                  <a:pt x="938" y="2029"/>
                </a:lnTo>
                <a:lnTo>
                  <a:pt x="913" y="2041"/>
                </a:lnTo>
                <a:lnTo>
                  <a:pt x="881" y="2041"/>
                </a:lnTo>
                <a:lnTo>
                  <a:pt x="151" y="2041"/>
                </a:lnTo>
                <a:lnTo>
                  <a:pt x="119" y="2041"/>
                </a:lnTo>
                <a:lnTo>
                  <a:pt x="94" y="2029"/>
                </a:lnTo>
                <a:lnTo>
                  <a:pt x="44" y="1997"/>
                </a:lnTo>
                <a:lnTo>
                  <a:pt x="12" y="1947"/>
                </a:lnTo>
                <a:lnTo>
                  <a:pt x="6" y="1921"/>
                </a:lnTo>
                <a:lnTo>
                  <a:pt x="0" y="1890"/>
                </a:lnTo>
                <a:lnTo>
                  <a:pt x="0" y="0"/>
                </a:lnTo>
                <a:lnTo>
                  <a:pt x="1033" y="0"/>
                </a:lnTo>
                <a:lnTo>
                  <a:pt x="1033" y="0"/>
                </a:lnTo>
              </a:path>
            </a:pathLst>
          </a:custGeom>
          <a:noFill/>
          <a:ln w="20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7068960" y="3289320"/>
            <a:ext cx="1640160" cy="141120"/>
          </a:xfrm>
          <a:custGeom>
            <a:avLst/>
            <a:gdLst/>
            <a:ahLst/>
            <a:rect l="l" t="t" r="r" b="b"/>
            <a:pathLst>
              <a:path w="1033" h="89">
                <a:moveTo>
                  <a:pt x="1033" y="89"/>
                </a:moveTo>
                <a:lnTo>
                  <a:pt x="0" y="89"/>
                </a:lnTo>
                <a:lnTo>
                  <a:pt x="0" y="0"/>
                </a:lnTo>
                <a:lnTo>
                  <a:pt x="1033" y="0"/>
                </a:lnTo>
                <a:lnTo>
                  <a:pt x="1033" y="89"/>
                </a:lnTo>
                <a:lnTo>
                  <a:pt x="1033" y="8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7068960" y="3289320"/>
            <a:ext cx="1640160" cy="141120"/>
          </a:xfrm>
          <a:custGeom>
            <a:avLst/>
            <a:gdLst/>
            <a:ahLst/>
            <a:rect l="l" t="t" r="r" b="b"/>
            <a:pathLst>
              <a:path w="1033" h="89">
                <a:moveTo>
                  <a:pt x="1033" y="89"/>
                </a:moveTo>
                <a:lnTo>
                  <a:pt x="0" y="89"/>
                </a:lnTo>
                <a:lnTo>
                  <a:pt x="0" y="0"/>
                </a:lnTo>
                <a:lnTo>
                  <a:pt x="1033" y="0"/>
                </a:lnTo>
                <a:lnTo>
                  <a:pt x="1033" y="89"/>
                </a:lnTo>
                <a:lnTo>
                  <a:pt x="1033" y="89"/>
                </a:lnTo>
              </a:path>
            </a:pathLst>
          </a:custGeom>
          <a:noFill/>
          <a:ln w="20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7078680" y="2900520"/>
            <a:ext cx="1619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7078680" y="3819600"/>
            <a:ext cx="1619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7078680" y="4210200"/>
            <a:ext cx="1619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7078680" y="4599000"/>
            <a:ext cx="1619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7078680" y="4989600"/>
            <a:ext cx="1619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7078680" y="5380200"/>
            <a:ext cx="1619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7518240" y="2900520"/>
            <a:ext cx="1800" cy="2858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8128080" y="2900520"/>
            <a:ext cx="1440" cy="2858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8767800" y="2519280"/>
            <a:ext cx="900000" cy="3240000"/>
          </a:xfrm>
          <a:custGeom>
            <a:avLst/>
            <a:gdLst/>
            <a:ahLst/>
            <a:rect l="l" t="t" r="r" b="b"/>
            <a:pathLst>
              <a:path w="567" h="2041">
                <a:moveTo>
                  <a:pt x="567" y="0"/>
                </a:moveTo>
                <a:lnTo>
                  <a:pt x="567" y="1890"/>
                </a:lnTo>
                <a:lnTo>
                  <a:pt x="567" y="1921"/>
                </a:lnTo>
                <a:lnTo>
                  <a:pt x="555" y="1947"/>
                </a:lnTo>
                <a:lnTo>
                  <a:pt x="523" y="1997"/>
                </a:lnTo>
                <a:lnTo>
                  <a:pt x="473" y="2029"/>
                </a:lnTo>
                <a:lnTo>
                  <a:pt x="448" y="2041"/>
                </a:lnTo>
                <a:lnTo>
                  <a:pt x="416" y="2041"/>
                </a:lnTo>
                <a:lnTo>
                  <a:pt x="152" y="2041"/>
                </a:lnTo>
                <a:lnTo>
                  <a:pt x="120" y="2041"/>
                </a:lnTo>
                <a:lnTo>
                  <a:pt x="95" y="2029"/>
                </a:lnTo>
                <a:lnTo>
                  <a:pt x="45" y="1997"/>
                </a:lnTo>
                <a:lnTo>
                  <a:pt x="13" y="1947"/>
                </a:lnTo>
                <a:lnTo>
                  <a:pt x="7" y="1921"/>
                </a:lnTo>
                <a:lnTo>
                  <a:pt x="0" y="1890"/>
                </a:lnTo>
                <a:lnTo>
                  <a:pt x="0" y="0"/>
                </a:lnTo>
                <a:lnTo>
                  <a:pt x="567" y="0"/>
                </a:lnTo>
                <a:lnTo>
                  <a:pt x="567" y="0"/>
                </a:lnTo>
              </a:path>
            </a:pathLst>
          </a:custGeom>
          <a:noFill/>
          <a:ln w="20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8767800" y="3289320"/>
            <a:ext cx="900000" cy="141120"/>
          </a:xfrm>
          <a:custGeom>
            <a:avLst/>
            <a:gdLst/>
            <a:ahLst/>
            <a:rect l="l" t="t" r="r" b="b"/>
            <a:pathLst>
              <a:path w="567" h="89">
                <a:moveTo>
                  <a:pt x="567" y="89"/>
                </a:moveTo>
                <a:lnTo>
                  <a:pt x="0" y="89"/>
                </a:lnTo>
                <a:lnTo>
                  <a:pt x="0" y="0"/>
                </a:lnTo>
                <a:lnTo>
                  <a:pt x="567" y="0"/>
                </a:lnTo>
                <a:lnTo>
                  <a:pt x="567" y="89"/>
                </a:lnTo>
                <a:lnTo>
                  <a:pt x="567" y="8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8767800" y="3289320"/>
            <a:ext cx="900000" cy="141120"/>
          </a:xfrm>
          <a:custGeom>
            <a:avLst/>
            <a:gdLst/>
            <a:ahLst/>
            <a:rect l="l" t="t" r="r" b="b"/>
            <a:pathLst>
              <a:path w="567" h="89">
                <a:moveTo>
                  <a:pt x="567" y="89"/>
                </a:moveTo>
                <a:lnTo>
                  <a:pt x="0" y="89"/>
                </a:lnTo>
                <a:lnTo>
                  <a:pt x="0" y="0"/>
                </a:lnTo>
                <a:lnTo>
                  <a:pt x="567" y="0"/>
                </a:lnTo>
                <a:lnTo>
                  <a:pt x="567" y="89"/>
                </a:lnTo>
                <a:lnTo>
                  <a:pt x="567" y="89"/>
                </a:lnTo>
              </a:path>
            </a:pathLst>
          </a:custGeom>
          <a:noFill/>
          <a:ln w="20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8778960" y="3819600"/>
            <a:ext cx="879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8778960" y="4210200"/>
            <a:ext cx="879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8778960" y="4599000"/>
            <a:ext cx="879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8778960" y="4998960"/>
            <a:ext cx="8794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8778960" y="5389560"/>
            <a:ext cx="879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9039600" y="2909880"/>
            <a:ext cx="408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Access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8984880" y="2610000"/>
            <a:ext cx="527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Domestic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8970840" y="2759040"/>
            <a:ext cx="584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Consumer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1355760" y="2266920"/>
            <a:ext cx="127080" cy="128520"/>
          </a:xfrm>
          <a:prstGeom prst="ellipse">
            <a:avLst/>
          </a:pr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1830240" y="2273400"/>
            <a:ext cx="122400" cy="122040"/>
          </a:xfrm>
          <a:prstGeom prst="ellipse">
            <a:avLst/>
          </a:prstGeom>
          <a:solidFill>
            <a:srgbClr val="ffffff"/>
          </a:solidFill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3498840" y="2274840"/>
            <a:ext cx="122400" cy="1206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3498840" y="2274840"/>
            <a:ext cx="122400" cy="120600"/>
          </a:xfrm>
          <a:custGeom>
            <a:avLst/>
            <a:gdLst/>
            <a:ahLst/>
            <a:rect l="l" t="t" r="r" b="b"/>
            <a:pathLst>
              <a:path w="13" h="13">
                <a:moveTo>
                  <a:pt x="13" y="6"/>
                </a:moveTo>
                <a:cubicBezTo>
                  <a:pt x="13" y="10"/>
                  <a:pt x="10" y="13"/>
                  <a:pt x="7" y="13"/>
                </a:cubicBezTo>
                <a:cubicBezTo>
                  <a:pt x="3" y="13"/>
                  <a:pt x="0" y="10"/>
                  <a:pt x="0" y="6"/>
                </a:cubicBezTo>
                <a:cubicBezTo>
                  <a:pt x="0" y="3"/>
                  <a:pt x="3" y="0"/>
                  <a:pt x="7" y="0"/>
                </a:cubicBezTo>
                <a:lnTo>
                  <a:pt x="7" y="6"/>
                </a:lnTo>
                <a:lnTo>
                  <a:pt x="13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3308400" y="2273400"/>
            <a:ext cx="129960" cy="12204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3306600" y="2273400"/>
            <a:ext cx="74880" cy="122040"/>
          </a:xfrm>
          <a:custGeom>
            <a:avLst/>
            <a:gdLst/>
            <a:ahLst/>
            <a:rect l="l" t="t" r="r" b="b"/>
            <a:pathLst>
              <a:path w="7" h="13">
                <a:moveTo>
                  <a:pt x="7" y="13"/>
                </a:moveTo>
                <a:cubicBezTo>
                  <a:pt x="3" y="13"/>
                  <a:pt x="0" y="10"/>
                  <a:pt x="0" y="6"/>
                </a:cubicBezTo>
                <a:cubicBezTo>
                  <a:pt x="0" y="3"/>
                  <a:pt x="3" y="0"/>
                  <a:pt x="7" y="0"/>
                </a:cubicBezTo>
                <a:lnTo>
                  <a:pt x="7" y="13"/>
                </a:lnTo>
                <a:close/>
              </a:path>
            </a:pathLst>
          </a:custGeom>
          <a:solidFill>
            <a:srgbClr val="095ba6"/>
          </a:solidFill>
          <a:ln w="9360">
            <a:solidFill>
              <a:srgbClr val="00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3127320" y="2273400"/>
            <a:ext cx="122400" cy="122040"/>
          </a:xfrm>
          <a:prstGeom prst="ellipse">
            <a:avLst/>
          </a:prstGeom>
          <a:solidFill>
            <a:srgbClr val="ffffff"/>
          </a:solidFill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3129120" y="2273400"/>
            <a:ext cx="122040" cy="12204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6"/>
                </a:moveTo>
                <a:cubicBezTo>
                  <a:pt x="0" y="10"/>
                  <a:pt x="3" y="13"/>
                  <a:pt x="6" y="13"/>
                </a:cubicBezTo>
                <a:cubicBezTo>
                  <a:pt x="10" y="13"/>
                  <a:pt x="13" y="10"/>
                  <a:pt x="13" y="6"/>
                </a:cubicBezTo>
                <a:cubicBezTo>
                  <a:pt x="13" y="3"/>
                  <a:pt x="10" y="0"/>
                  <a:pt x="6" y="0"/>
                </a:cubicBezTo>
                <a:lnTo>
                  <a:pt x="6" y="6"/>
                </a:lnTo>
                <a:lnTo>
                  <a:pt x="0" y="6"/>
                </a:lnTo>
                <a:close/>
              </a:path>
            </a:pathLst>
          </a:custGeom>
          <a:solidFill>
            <a:srgbClr val="095ba6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8" name="" descr=""/>
          <p:cNvPicPr/>
          <p:nvPr/>
        </p:nvPicPr>
        <p:blipFill>
          <a:blip r:embed="rId1"/>
          <a:stretch/>
        </p:blipFill>
        <p:spPr>
          <a:xfrm>
            <a:off x="814320" y="1614600"/>
            <a:ext cx="8658360" cy="3247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9" name="" descr=""/>
          <p:cNvPicPr/>
          <p:nvPr/>
        </p:nvPicPr>
        <p:blipFill>
          <a:blip r:embed="rId1"/>
          <a:stretch/>
        </p:blipFill>
        <p:spPr>
          <a:xfrm>
            <a:off x="814320" y="1601640"/>
            <a:ext cx="8658360" cy="3248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0" name="" descr=""/>
          <p:cNvPicPr/>
          <p:nvPr/>
        </p:nvPicPr>
        <p:blipFill>
          <a:blip r:embed="rId1"/>
          <a:stretch/>
        </p:blipFill>
        <p:spPr>
          <a:xfrm>
            <a:off x="903240" y="57240"/>
            <a:ext cx="8240760" cy="6418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PlaceHolder 1"/>
          <p:cNvSpPr>
            <a:spLocks noGrp="1"/>
          </p:cNvSpPr>
          <p:nvPr>
            <p:ph type="title"/>
          </p:nvPr>
        </p:nvSpPr>
        <p:spPr>
          <a:xfrm>
            <a:off x="1028880" y="-36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22" name="PlaceHolder 2"/>
          <p:cNvSpPr>
            <a:spLocks noGrp="1"/>
          </p:cNvSpPr>
          <p:nvPr>
            <p:ph/>
          </p:nvPr>
        </p:nvSpPr>
        <p:spPr>
          <a:xfrm>
            <a:off x="2444760" y="1219320"/>
            <a:ext cx="5759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Liberalization provides substantial benefits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firms can thrive in liberalized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Liberalization can be tailored to reduce disruption without reducing competition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3" name=""/>
          <p:cNvSpPr/>
          <p:nvPr/>
        </p:nvSpPr>
        <p:spPr>
          <a:xfrm>
            <a:off x="2336760" y="13716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2336760" y="24382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2330280" y="3718080"/>
            <a:ext cx="146160" cy="1425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6" name=""/>
          <p:cNvGrpSpPr/>
          <p:nvPr/>
        </p:nvGrpSpPr>
        <p:grpSpPr>
          <a:xfrm>
            <a:off x="3664080" y="2014560"/>
            <a:ext cx="2978640" cy="2922480"/>
            <a:chOff x="3664080" y="2014560"/>
            <a:chExt cx="2978640" cy="2922480"/>
          </a:xfrm>
        </p:grpSpPr>
        <p:pic>
          <p:nvPicPr>
            <p:cNvPr id="927" name="ENE_C_WHI" descr=""/>
            <p:cNvPicPr/>
            <p:nvPr/>
          </p:nvPicPr>
          <p:blipFill>
            <a:blip r:embed="rId1"/>
            <a:stretch/>
          </p:blipFill>
          <p:spPr>
            <a:xfrm>
              <a:off x="3664080" y="2014560"/>
              <a:ext cx="2906280" cy="292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28" name=""/>
            <p:cNvSpPr/>
            <p:nvPr/>
          </p:nvSpPr>
          <p:spPr>
            <a:xfrm>
              <a:off x="6291360" y="3706200"/>
              <a:ext cx="3513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028880" y="-36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Policy Decisions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3600360" y="1600200"/>
            <a:ext cx="4324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Structural Separation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492360" y="17524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492360" y="28288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492360" y="39625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028880" y="-36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Policy Decisions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1219320" y="762120"/>
            <a:ext cx="7238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regulator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Separation of natural monopoly functions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 focused on access to monopoly services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Equal access to transmission and distribution services through nondiscriminatory tariffs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separation of costs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separation of transmission/distribution from sales service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on nondiscriminatory terms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of transaction terms and prices for competitive services (sales)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1073160" y="8478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073160" y="298116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92240" y="57913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2486160" y="1095480"/>
            <a:ext cx="5254560" cy="4238640"/>
          </a:xfrm>
          <a:prstGeom prst="rect">
            <a:avLst/>
          </a:prstGeom>
          <a:gradFill rotWithShape="0">
            <a:gsLst>
              <a:gs pos="0">
                <a:srgbClr val="ffe80f"/>
              </a:gs>
              <a:gs pos="50000">
                <a:srgbClr val="fefefe"/>
              </a:gs>
              <a:gs pos="100000">
                <a:srgbClr val="ffe80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950320" y="1092240"/>
            <a:ext cx="609480" cy="1111320"/>
          </a:xfrm>
          <a:prstGeom prst="rect">
            <a:avLst/>
          </a:prstGeom>
          <a:solidFill>
            <a:srgbClr val="009b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128000" y="1092240"/>
            <a:ext cx="2438280" cy="110952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975200" y="1092240"/>
            <a:ext cx="2438280" cy="110952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17720" y="0"/>
            <a:ext cx="82407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Policy Decisions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819520" y="1098720"/>
            <a:ext cx="2438280" cy="1109520"/>
          </a:xfrm>
          <a:custGeom>
            <a:avLst/>
            <a:gdLst>
              <a:gd name="textAreaLeft" fmla="*/ 0 w 2438280"/>
              <a:gd name="textAreaRight" fmla="*/ 2438640 w 243828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272200" y="1100160"/>
            <a:ext cx="2347920" cy="1109520"/>
          </a:xfrm>
          <a:custGeom>
            <a:avLst/>
            <a:gdLst>
              <a:gd name="textAreaLeft" fmla="*/ 0 w 2347920"/>
              <a:gd name="textAreaRight" fmla="*/ 2348280 w 234792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030480" y="1100160"/>
            <a:ext cx="2347920" cy="1109520"/>
          </a:xfrm>
          <a:custGeom>
            <a:avLst/>
            <a:gdLst>
              <a:gd name="textAreaLeft" fmla="*/ 0 w 2347920"/>
              <a:gd name="textAreaRight" fmla="*/ 2348280 w 2347920"/>
              <a:gd name="textAreaTop" fmla="*/ 0 h 1109520"/>
              <a:gd name="textAreaBottom" fmla="*/ 1109880 h 110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219320" y="1096920"/>
            <a:ext cx="1860480" cy="1112760"/>
          </a:xfrm>
          <a:custGeom>
            <a:avLst/>
            <a:gdLst>
              <a:gd name="textAreaLeft" fmla="*/ 0 w 1860480"/>
              <a:gd name="textAreaRight" fmla="*/ 1860840 w 1860480"/>
              <a:gd name="textAreaTop" fmla="*/ 0 h 1112760"/>
              <a:gd name="textAreaBottom" fmla="*/ 1112760 h 1112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4726" y="0"/>
                </a:lnTo>
                <a:lnTo>
                  <a:pt x="21600" y="10800"/>
                </a:lnTo>
                <a:lnTo>
                  <a:pt x="14726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352160" y="1514520"/>
            <a:ext cx="984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543800" y="1085760"/>
            <a:ext cx="2349360" cy="1109880"/>
          </a:xfrm>
          <a:custGeom>
            <a:avLst/>
            <a:gdLst>
              <a:gd name="textAreaLeft" fmla="*/ 0 w 2349360"/>
              <a:gd name="textAreaRight" fmla="*/ 2349360 w 2349360"/>
              <a:gd name="textAreaTop" fmla="*/ 0 h 1109880"/>
              <a:gd name="textAreaBottom" fmla="*/ 1110240 h 1109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484360" y="5334120"/>
            <a:ext cx="3041640" cy="533160"/>
          </a:xfrm>
          <a:custGeom>
            <a:avLst/>
            <a:gdLst>
              <a:gd name="textAreaLeft" fmla="*/ 0 w 3041640"/>
              <a:gd name="textAreaRight" fmla="*/ 3042000 w 3041640"/>
              <a:gd name="textAreaTop" fmla="*/ 0 h 533160"/>
              <a:gd name="textAreaBottom" fmla="*/ 53352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411" y="0"/>
                </a:lnTo>
                <a:lnTo>
                  <a:pt x="21600" y="10800"/>
                </a:lnTo>
                <a:lnTo>
                  <a:pt x="18411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9bff"/>
              </a:gs>
              <a:gs pos="100000">
                <a:srgbClr val="8ed2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rmAutofit/>
          </a:bodyPr>
          <a:p>
            <a:pPr marL="343080" indent="-343080" algn="r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" name=""/>
          <p:cNvGrpSpPr/>
          <p:nvPr/>
        </p:nvGrpSpPr>
        <p:grpSpPr>
          <a:xfrm>
            <a:off x="5448240" y="5334120"/>
            <a:ext cx="2286000" cy="533160"/>
            <a:chOff x="5448240" y="5334120"/>
            <a:chExt cx="2286000" cy="533160"/>
          </a:xfrm>
        </p:grpSpPr>
        <p:sp>
          <p:nvSpPr>
            <p:cNvPr id="92" name=""/>
            <p:cNvSpPr/>
            <p:nvPr/>
          </p:nvSpPr>
          <p:spPr>
            <a:xfrm>
              <a:off x="7048440" y="5334120"/>
              <a:ext cx="685800" cy="533160"/>
            </a:xfrm>
            <a:prstGeom prst="rect">
              <a:avLst/>
            </a:pr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5448240" y="5334120"/>
              <a:ext cx="2209680" cy="533160"/>
            </a:xfrm>
            <a:custGeom>
              <a:avLst/>
              <a:gdLst>
                <a:gd name="textAreaLeft" fmla="*/ 0 w 2209680"/>
                <a:gd name="textAreaRight" fmla="*/ 2210040 w 2209680"/>
                <a:gd name="textAreaTop" fmla="*/ 0 h 533160"/>
                <a:gd name="textAreaBottom" fmla="*/ 533520 h 53316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076" y="0"/>
                  </a:lnTo>
                  <a:lnTo>
                    <a:pt x="21600" y="10800"/>
                  </a:lnTo>
                  <a:lnTo>
                    <a:pt x="16076" y="21600"/>
                  </a:lnTo>
                  <a:lnTo>
                    <a:pt x="0" y="21600"/>
                  </a:lnTo>
                  <a:lnTo>
                    <a:pt x="5524" y="10800"/>
                  </a:lnTo>
                  <a:close/>
                </a:path>
              </a:pathLst>
            </a:custGeom>
            <a:gradFill rotWithShape="0">
              <a:gsLst>
                <a:gs pos="0">
                  <a:srgbClr val="009bff"/>
                </a:gs>
                <a:gs pos="100000">
                  <a:srgbClr val="8ed2fe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" name=""/>
          <p:cNvSpPr/>
          <p:nvPr/>
        </p:nvSpPr>
        <p:spPr>
          <a:xfrm>
            <a:off x="2901960" y="5462640"/>
            <a:ext cx="1654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Merchant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249600" y="5462640"/>
            <a:ext cx="131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Merchant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219320" y="2222640"/>
            <a:ext cx="1218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power production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803760" y="2857680"/>
            <a:ext cx="314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 and foreign investment permitted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021560" y="3314880"/>
            <a:ext cx="188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Independent regulator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019040" y="3695760"/>
            <a:ext cx="168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Open access tariffs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021920" y="4076640"/>
            <a:ext cx="1850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Open interconnection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023000" y="4457880"/>
            <a:ext cx="148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unbundling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017960" y="4838760"/>
            <a:ext cx="3059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transmission and distribution from commodity 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384280" y="5867280"/>
            <a:ext cx="32004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Deregulate terms and conditions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Open market making function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bilateral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210280" y="5867280"/>
            <a:ext cx="32004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Deregulate terms and conditions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Open metering and billing functions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Open investment on demand side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1219320" y="3003480"/>
            <a:ext cx="24508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086600" y="2997360"/>
            <a:ext cx="246384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 rot="10800000">
            <a:off x="4605480" y="1066320"/>
            <a:ext cx="1109520" cy="4800600"/>
          </a:xfrm>
          <a:prstGeom prst="leftArrow">
            <a:avLst>
              <a:gd name="adj1" fmla="val 48685"/>
              <a:gd name="adj2" fmla="val 55310"/>
            </a:avLst>
          </a:prstGeom>
          <a:gradFill rotWithShape="0">
            <a:gsLst>
              <a:gs pos="0">
                <a:srgbClr val="ff9999"/>
              </a:gs>
              <a:gs pos="100000">
                <a:srgbClr val="fefe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41120" y="114480"/>
            <a:ext cx="10287000" cy="92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 of Liberalization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170000" y="1219320"/>
            <a:ext cx="3805200" cy="422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a “zero sum game”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2600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benefits created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2600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Better solutions to transition                                                                          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savings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reliability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product choices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allocation of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allocation of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5716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development and deployment of 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094440" y="2324160"/>
            <a:ext cx="3354480" cy="22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1100"/>
              </a:spcBef>
              <a:tabLst>
                <a:tab algn="l" pos="0"/>
                <a:tab algn="l" pos="290520"/>
                <a:tab algn="l" pos="58104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100"/>
              </a:spcBef>
              <a:tabLst>
                <a:tab algn="l" pos="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  <a:tab algn="l" pos="6100920"/>
                <a:tab algn="l" pos="63914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100"/>
              </a:spcBef>
              <a:tabLst>
                <a:tab algn="l" pos="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  <a:tab algn="l" pos="6100920"/>
                <a:tab algn="l" pos="63914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100"/>
              </a:spcBef>
              <a:tabLst>
                <a:tab algn="l" pos="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  <a:tab algn="l" pos="6100920"/>
                <a:tab algn="l" pos="63914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00"/>
              </a:spcBef>
              <a:tabLst>
                <a:tab algn="l" pos="0"/>
                <a:tab algn="l" pos="290520"/>
                <a:tab algn="l" pos="581040"/>
                <a:tab algn="l" pos="871560"/>
                <a:tab algn="l" pos="1162080"/>
                <a:tab algn="l" pos="1452600"/>
                <a:tab algn="l" pos="1743120"/>
                <a:tab algn="l" pos="2033640"/>
                <a:tab algn="l" pos="2324160"/>
                <a:tab algn="l" pos="2614680"/>
                <a:tab algn="l" pos="2905200"/>
                <a:tab algn="l" pos="3195720"/>
                <a:tab algn="l" pos="3486240"/>
                <a:tab algn="l" pos="3776760"/>
                <a:tab algn="l" pos="4067280"/>
                <a:tab algn="l" pos="4357800"/>
                <a:tab algn="l" pos="4648320"/>
                <a:tab algn="l" pos="4938840"/>
                <a:tab algn="l" pos="5229360"/>
                <a:tab algn="l" pos="5519880"/>
                <a:tab algn="l" pos="5810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problems in the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073160" y="12952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066680" y="300996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066680" y="35053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073160" y="39625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073160" y="44956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073160" y="49528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073160" y="54864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400800" y="281952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400800" y="358128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400800" y="3159000"/>
            <a:ext cx="14616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244520" y="1879560"/>
            <a:ext cx="41904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244520" y="2374920"/>
            <a:ext cx="41904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-360" y="-12960"/>
            <a:ext cx="10287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 - Cost Savings</a:t>
            </a:r>
            <a:br>
              <a:rPr sz="2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Decrease from Deregulation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Five U.S. Industries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304920" y="6248160"/>
            <a:ext cx="5868720" cy="36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Brookings Institution/George Mason University</a:t>
            </a: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314360" y="1434960"/>
            <a:ext cx="6334200" cy="3972240"/>
          </a:xfrm>
          <a:custGeom>
            <a:avLst/>
            <a:gdLst/>
            <a:ahLst/>
            <a:rect l="l" t="t" r="r" b="b"/>
            <a:pathLst>
              <a:path w="3776" h="2664">
                <a:moveTo>
                  <a:pt x="0" y="352"/>
                </a:moveTo>
                <a:lnTo>
                  <a:pt x="488" y="0"/>
                </a:lnTo>
                <a:lnTo>
                  <a:pt x="1464" y="904"/>
                </a:lnTo>
                <a:lnTo>
                  <a:pt x="1736" y="560"/>
                </a:lnTo>
                <a:lnTo>
                  <a:pt x="2592" y="1600"/>
                </a:lnTo>
                <a:lnTo>
                  <a:pt x="2552" y="1168"/>
                </a:lnTo>
                <a:lnTo>
                  <a:pt x="3776" y="2664"/>
                </a:lnTo>
                <a:lnTo>
                  <a:pt x="2704" y="1608"/>
                </a:lnTo>
                <a:lnTo>
                  <a:pt x="2744" y="1968"/>
                </a:lnTo>
                <a:lnTo>
                  <a:pt x="1800" y="1048"/>
                </a:lnTo>
                <a:lnTo>
                  <a:pt x="1648" y="1368"/>
                </a:lnTo>
                <a:lnTo>
                  <a:pt x="0" y="352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  <a:effectLst>
            <a:outerShdw dist="96762" dir="4006405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6" name=""/>
          <p:cNvGraphicFramePr/>
          <p:nvPr/>
        </p:nvGraphicFramePr>
        <p:xfrm>
          <a:off x="1446120" y="1346040"/>
          <a:ext cx="8042400" cy="49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6120" y="1346040"/>
                    <a:ext cx="8042400" cy="49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8" name=""/>
          <p:cNvSpPr/>
          <p:nvPr/>
        </p:nvSpPr>
        <p:spPr>
          <a:xfrm>
            <a:off x="1571760" y="2494080"/>
            <a:ext cx="7127640" cy="14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661240" y="2190600"/>
            <a:ext cx="122904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40%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069920" y="1060560"/>
            <a:ext cx="2462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Percent Decrease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360600" y="5834160"/>
            <a:ext cx="121140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Railroads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065320" y="5834160"/>
            <a:ext cx="121140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Trucking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656240" y="5834160"/>
            <a:ext cx="121104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Airlines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618160" y="5935680"/>
            <a:ext cx="165420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 Distance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Telecom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175520" y="5834160"/>
            <a:ext cx="165420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7870680" y="939960"/>
            <a:ext cx="1654200" cy="812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809720" y="6032520"/>
            <a:ext cx="6894720" cy="596880"/>
          </a:xfrm>
          <a:prstGeom prst="rect">
            <a:avLst/>
          </a:prstGeom>
          <a:solidFill>
            <a:srgbClr val="ffff66"/>
          </a:solidFill>
          <a:ln w="0">
            <a:noFill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218960" y="114120"/>
            <a:ext cx="78483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Benefits - Cost Savings 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U.S. Average Gas Prices by Sector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1985 vs. 1998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(In constant 1998 Dollars)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39" name=""/>
          <p:cNvGraphicFramePr/>
          <p:nvPr/>
        </p:nvGraphicFramePr>
        <p:xfrm>
          <a:off x="652320" y="1689120"/>
          <a:ext cx="8917200" cy="4559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52320" y="1689120"/>
                    <a:ext cx="8917200" cy="455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1" name=""/>
          <p:cNvSpPr/>
          <p:nvPr/>
        </p:nvSpPr>
        <p:spPr>
          <a:xfrm>
            <a:off x="1806480" y="6032520"/>
            <a:ext cx="728676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price to all end users has fallen 43% to date under open access.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decade prior to open access, prices </a:t>
            </a: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increased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by 71% adjusted for inflation.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820240" y="19224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420440" y="220176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-34%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197040" y="290052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-49%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994160" y="30654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-56%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rot="16200000">
            <a:off x="602280" y="3387240"/>
            <a:ext cx="102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$/MMBtu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075520" y="1015920"/>
            <a:ext cx="343080" cy="292320"/>
          </a:xfrm>
          <a:prstGeom prst="cube">
            <a:avLst>
              <a:gd name="adj" fmla="val 25000"/>
            </a:avLst>
          </a:pr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075520" y="1359000"/>
            <a:ext cx="343080" cy="291960"/>
          </a:xfrm>
          <a:prstGeom prst="cube">
            <a:avLst>
              <a:gd name="adj" fmla="val 25000"/>
            </a:avLst>
          </a:prstGeom>
          <a:solidFill>
            <a:srgbClr val="009b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8420040" y="930240"/>
            <a:ext cx="631800" cy="75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1999-10-25T13:45:47Z</dcterms:created>
  <dc:creator>SHarvey</dc:creator>
  <dc:description/>
  <dc:language>en-US</dc:language>
  <cp:lastModifiedBy>mmcvicke</cp:lastModifiedBy>
  <cp:lastPrinted>1999-10-27T12:24:04Z</cp:lastPrinted>
  <dcterms:modified xsi:type="dcterms:W3CDTF">1999-10-27T16:48:04Z</dcterms:modified>
  <cp:revision>6</cp:revision>
  <dc:subject/>
  <dc:title>Evolution of Industry Structure</dc:title>
</cp:coreProperties>
</file>