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1.png" ContentType="image/png"/>
  <Override PartName="/ppt/media/image2.jpeg" ContentType="image/jpeg"/>
  <Override PartName="/ppt/media/image3.jpeg" ContentType="image/jpeg"/>
  <Override PartName="/ppt/media/image4.jpeg" ContentType="image/jpeg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/>
  <p:notesSz cx="7124700" cy="941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4000" y="396000"/>
            <a:ext cx="776916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4000" y="1982520"/>
            <a:ext cx="7769160" cy="411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87280" indent="-287280">
              <a:spcBef>
                <a:spcPts val="550"/>
              </a:spcBef>
              <a:buClr>
                <a:srgbClr val="0091ff"/>
              </a:buClr>
              <a:buSzPct val="8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5140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5140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5140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8495C02-67F5-4E4A-956B-E7401007F805}" type="slidenum"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"/>
          <p:cNvSpPr/>
          <p:nvPr/>
        </p:nvSpPr>
        <p:spPr>
          <a:xfrm>
            <a:off x="111240" y="6635880"/>
            <a:ext cx="10652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2001 SK-3040119-</a:t>
            </a:r>
            <a:fld id="{9C644744-F5FD-4CE4-8FC4-A7B44311D9CA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" name=""/>
          <p:cNvGrpSpPr/>
          <p:nvPr/>
        </p:nvGrpSpPr>
        <p:grpSpPr>
          <a:xfrm>
            <a:off x="8229600" y="6013440"/>
            <a:ext cx="696960" cy="700200"/>
            <a:chOff x="8229600" y="6013440"/>
            <a:chExt cx="696960" cy="700200"/>
          </a:xfrm>
        </p:grpSpPr>
        <p:pic>
          <p:nvPicPr>
            <p:cNvPr id="7" name="ENE_C_WHI" descr=""/>
            <p:cNvPicPr/>
            <p:nvPr/>
          </p:nvPicPr>
          <p:blipFill>
            <a:blip r:embed="rId2"/>
            <a:stretch/>
          </p:blipFill>
          <p:spPr>
            <a:xfrm>
              <a:off x="8229600" y="6013440"/>
              <a:ext cx="696960" cy="700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8" name=""/>
            <p:cNvSpPr/>
            <p:nvPr/>
          </p:nvSpPr>
          <p:spPr>
            <a:xfrm>
              <a:off x="8867880" y="6426360"/>
              <a:ext cx="5688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 anchorCtr="1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91ff"/>
                  </a:solidFill>
                  <a:effectLst/>
                  <a:uFillTx/>
                  <a:latin typeface="Frutiger 55 Roman"/>
                </a:rPr>
                <a:t>®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4000" y="396000"/>
            <a:ext cx="776916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84000" y="1982520"/>
            <a:ext cx="7769160" cy="411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87280" indent="-287280">
              <a:spcBef>
                <a:spcPts val="550"/>
              </a:spcBef>
              <a:buClr>
                <a:srgbClr val="0091ff"/>
              </a:buClr>
              <a:buSzPct val="8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4"/>
          </p:nvPr>
        </p:nvSpPr>
        <p:spPr>
          <a:xfrm>
            <a:off x="685800" y="625140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ftr" idx="5"/>
          </p:nvPr>
        </p:nvSpPr>
        <p:spPr>
          <a:xfrm>
            <a:off x="3124080" y="625140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sldNum" idx="6"/>
          </p:nvPr>
        </p:nvSpPr>
        <p:spPr>
          <a:xfrm>
            <a:off x="6553080" y="625140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2DCC8EF-4770-49AA-BEF9-BFF28EF9A591}" type="slidenum"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"/>
          <p:cNvSpPr/>
          <p:nvPr/>
        </p:nvSpPr>
        <p:spPr>
          <a:xfrm>
            <a:off x="111240" y="6635880"/>
            <a:ext cx="10652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2001 SK-3040119-</a:t>
            </a:r>
            <a:fld id="{738ACE07-DC64-4C71-9D05-BBC4DE99C6A5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4" name=""/>
          <p:cNvGrpSpPr/>
          <p:nvPr/>
        </p:nvGrpSpPr>
        <p:grpSpPr>
          <a:xfrm>
            <a:off x="8229600" y="6013440"/>
            <a:ext cx="696960" cy="700200"/>
            <a:chOff x="8229600" y="6013440"/>
            <a:chExt cx="696960" cy="700200"/>
          </a:xfrm>
        </p:grpSpPr>
        <p:pic>
          <p:nvPicPr>
            <p:cNvPr id="15" name="ENE_C_WHI" descr=""/>
            <p:cNvPicPr/>
            <p:nvPr/>
          </p:nvPicPr>
          <p:blipFill>
            <a:blip r:embed="rId2"/>
            <a:stretch/>
          </p:blipFill>
          <p:spPr>
            <a:xfrm>
              <a:off x="8229600" y="6013440"/>
              <a:ext cx="696960" cy="700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8" name=""/>
            <p:cNvSpPr/>
            <p:nvPr/>
          </p:nvSpPr>
          <p:spPr>
            <a:xfrm>
              <a:off x="8867880" y="6426360"/>
              <a:ext cx="5688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 anchorCtr="1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91ff"/>
                  </a:solidFill>
                  <a:effectLst/>
                  <a:uFillTx/>
                  <a:latin typeface="Frutiger 55 Roman"/>
                </a:rPr>
                <a:t>®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4000" y="396000"/>
            <a:ext cx="776916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84000" y="1982520"/>
            <a:ext cx="7769160" cy="411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87280" indent="-287280">
              <a:spcBef>
                <a:spcPts val="550"/>
              </a:spcBef>
              <a:buClr>
                <a:srgbClr val="0091ff"/>
              </a:buClr>
              <a:buSzPct val="8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7"/>
          </p:nvPr>
        </p:nvSpPr>
        <p:spPr>
          <a:xfrm>
            <a:off x="685800" y="625140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8"/>
          </p:nvPr>
        </p:nvSpPr>
        <p:spPr>
          <a:xfrm>
            <a:off x="3124080" y="625140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sldNum" idx="9"/>
          </p:nvPr>
        </p:nvSpPr>
        <p:spPr>
          <a:xfrm>
            <a:off x="6553080" y="625140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4976143-8EBB-4BE1-B7F4-6A13CBEC27D7}" type="slidenum"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"/>
          <p:cNvSpPr/>
          <p:nvPr/>
        </p:nvSpPr>
        <p:spPr>
          <a:xfrm>
            <a:off x="111240" y="6635880"/>
            <a:ext cx="10652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2001 SK-3040119-</a:t>
            </a:r>
            <a:fld id="{501E2333-38C2-4DA3-8B4B-CFB40569CA12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1" name=""/>
          <p:cNvGrpSpPr/>
          <p:nvPr/>
        </p:nvGrpSpPr>
        <p:grpSpPr>
          <a:xfrm>
            <a:off x="8229600" y="6013440"/>
            <a:ext cx="696960" cy="700200"/>
            <a:chOff x="8229600" y="6013440"/>
            <a:chExt cx="696960" cy="700200"/>
          </a:xfrm>
        </p:grpSpPr>
        <p:pic>
          <p:nvPicPr>
            <p:cNvPr id="22" name="ENE_C_WHI" descr=""/>
            <p:cNvPicPr/>
            <p:nvPr/>
          </p:nvPicPr>
          <p:blipFill>
            <a:blip r:embed="rId2"/>
            <a:stretch/>
          </p:blipFill>
          <p:spPr>
            <a:xfrm>
              <a:off x="8229600" y="6013440"/>
              <a:ext cx="696960" cy="700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8" name=""/>
            <p:cNvSpPr/>
            <p:nvPr/>
          </p:nvSpPr>
          <p:spPr>
            <a:xfrm>
              <a:off x="8867880" y="6426360"/>
              <a:ext cx="5688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 anchorCtr="1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91ff"/>
                  </a:solidFill>
                  <a:effectLst/>
                  <a:uFillTx/>
                  <a:latin typeface="Frutiger 55 Roman"/>
                </a:rPr>
                <a:t>®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4000" y="396000"/>
            <a:ext cx="776916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84000" y="1982520"/>
            <a:ext cx="7769160" cy="411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87280" indent="-287280">
              <a:spcBef>
                <a:spcPts val="550"/>
              </a:spcBef>
              <a:buClr>
                <a:srgbClr val="0091ff"/>
              </a:buClr>
              <a:buSzPct val="8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dt" idx="10"/>
          </p:nvPr>
        </p:nvSpPr>
        <p:spPr>
          <a:xfrm>
            <a:off x="685800" y="625140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11"/>
          </p:nvPr>
        </p:nvSpPr>
        <p:spPr>
          <a:xfrm>
            <a:off x="3124080" y="625140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12"/>
          </p:nvPr>
        </p:nvSpPr>
        <p:spPr>
          <a:xfrm>
            <a:off x="6553080" y="625140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C49CA43-E25E-4DB4-8A9D-54F172379E35}" type="slidenum"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"/>
          <p:cNvSpPr/>
          <p:nvPr/>
        </p:nvSpPr>
        <p:spPr>
          <a:xfrm>
            <a:off x="111240" y="6635880"/>
            <a:ext cx="10652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2001 SK-3040119-</a:t>
            </a:r>
            <a:fld id="{9026F483-C860-4B2A-9703-7E686D3AC225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8" name=""/>
          <p:cNvGrpSpPr/>
          <p:nvPr/>
        </p:nvGrpSpPr>
        <p:grpSpPr>
          <a:xfrm>
            <a:off x="8229600" y="6013440"/>
            <a:ext cx="696960" cy="700200"/>
            <a:chOff x="8229600" y="6013440"/>
            <a:chExt cx="696960" cy="700200"/>
          </a:xfrm>
        </p:grpSpPr>
        <p:pic>
          <p:nvPicPr>
            <p:cNvPr id="29" name="ENE_C_WHI" descr=""/>
            <p:cNvPicPr/>
            <p:nvPr/>
          </p:nvPicPr>
          <p:blipFill>
            <a:blip r:embed="rId2"/>
            <a:stretch/>
          </p:blipFill>
          <p:spPr>
            <a:xfrm>
              <a:off x="8229600" y="6013440"/>
              <a:ext cx="696960" cy="700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8" name=""/>
            <p:cNvSpPr/>
            <p:nvPr/>
          </p:nvSpPr>
          <p:spPr>
            <a:xfrm>
              <a:off x="8867880" y="6426360"/>
              <a:ext cx="5688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 anchorCtr="1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91ff"/>
                  </a:solidFill>
                  <a:effectLst/>
                  <a:uFillTx/>
                  <a:latin typeface="Frutiger 55 Roman"/>
                </a:rPr>
                <a:t>®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047600" y="2802960"/>
            <a:ext cx="7048800" cy="978120"/>
          </a:xfrm>
          <a:prstGeom prst="rect">
            <a:avLst/>
          </a:prstGeom>
          <a:gradFill rotWithShape="0">
            <a:gsLst>
              <a:gs pos="0">
                <a:srgbClr val="0091ff"/>
              </a:gs>
              <a:gs pos="50000">
                <a:srgbClr val="fefefe"/>
              </a:gs>
              <a:gs pos="100000">
                <a:srgbClr val="0091ff"/>
              </a:gs>
            </a:gsLst>
            <a:lin ang="5400000"/>
          </a:gradFill>
          <a:ln w="0">
            <a:noFill/>
          </a:ln>
        </p:spPr>
        <p:txBody>
          <a:bodyPr lIns="90000" rIns="90000" tIns="46800" bIns="46800" anchor="ctr" anchorCtr="1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dt" idx="13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ftr" idx="14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sldNum" idx="15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68F7262-26C1-48BE-BECF-252A41E4EB3A}" type="slidenum"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"/>
          <p:cNvSpPr/>
          <p:nvPr/>
        </p:nvSpPr>
        <p:spPr>
          <a:xfrm>
            <a:off x="110880" y="6635880"/>
            <a:ext cx="10609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2000 AZ-2080000-</a:t>
            </a:r>
            <a:fld id="{DB570423-18C6-475C-B0F0-F0E9238AC35D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algn="ctr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algn="ctr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algn="ctr"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828800" algn="ctr">
              <a:spcBef>
                <a:spcPts val="451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828800">
              <a:spcBef>
                <a:spcPts val="451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828800">
              <a:spcBef>
                <a:spcPts val="451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4.jpeg"/><Relationship Id="rId3" Type="http://schemas.openxmlformats.org/officeDocument/2006/relationships/image" Target="../media/image4.jpeg"/><Relationship Id="rId4" Type="http://schemas.openxmlformats.org/officeDocument/2006/relationships/image" Target="../media/image4.jpeg"/><Relationship Id="rId5" Type="http://schemas.openxmlformats.org/officeDocument/2006/relationships/image" Target="../media/image4.jpeg"/><Relationship Id="rId6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3.jpe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"/>
          <p:cNvSpPr/>
          <p:nvPr/>
        </p:nvSpPr>
        <p:spPr>
          <a:xfrm>
            <a:off x="1898640" y="3930480"/>
            <a:ext cx="53402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California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"/>
          <p:cNvSpPr/>
          <p:nvPr/>
        </p:nvSpPr>
        <p:spPr>
          <a:xfrm>
            <a:off x="6477120" y="5727600"/>
            <a:ext cx="243828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Presentation to Enron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Advisory Counsel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April 11, 2001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8" name=""/>
          <p:cNvGrpSpPr/>
          <p:nvPr/>
        </p:nvGrpSpPr>
        <p:grpSpPr>
          <a:xfrm>
            <a:off x="3578400" y="990720"/>
            <a:ext cx="2109240" cy="2050920"/>
            <a:chOff x="3578400" y="990720"/>
            <a:chExt cx="2109240" cy="2050920"/>
          </a:xfrm>
        </p:grpSpPr>
        <p:pic>
          <p:nvPicPr>
            <p:cNvPr id="39" name="ENE_C_WHI" descr=""/>
            <p:cNvPicPr/>
            <p:nvPr/>
          </p:nvPicPr>
          <p:blipFill>
            <a:blip r:embed="rId1"/>
            <a:stretch/>
          </p:blipFill>
          <p:spPr>
            <a:xfrm>
              <a:off x="3578400" y="990720"/>
              <a:ext cx="2012760" cy="2050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0" name=""/>
            <p:cNvSpPr/>
            <p:nvPr/>
          </p:nvSpPr>
          <p:spPr>
            <a:xfrm>
              <a:off x="5357520" y="2098080"/>
              <a:ext cx="33012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600" strike="noStrike" u="none">
                  <a:solidFill>
                    <a:srgbClr val="0091ff"/>
                  </a:solidFill>
                  <a:effectLst/>
                  <a:uFillTx/>
                  <a:latin typeface="Frutiger 55 Roman"/>
                </a:rPr>
                <a:t>®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1" name=""/>
          <p:cNvSpPr/>
          <p:nvPr/>
        </p:nvSpPr>
        <p:spPr>
          <a:xfrm>
            <a:off x="85680" y="6635880"/>
            <a:ext cx="10652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2001 SK-3040119-</a:t>
            </a:r>
            <a:fld id="{796566AD-81C2-4F52-8AD5-E05E757A8499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84000" y="396000"/>
            <a:ext cx="776916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Politics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84000" y="1523880"/>
            <a:ext cx="7769160" cy="4330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 anchorCtr="1">
            <a:normAutofit lnSpcReduction="9999"/>
          </a:bodyPr>
          <a:p>
            <a:pPr marL="287280" indent="-287280">
              <a:spcBef>
                <a:spcPts val="1375"/>
              </a:spcBef>
              <a:buClr>
                <a:srgbClr val="0091ff"/>
              </a:buClr>
              <a:buSzPct val="8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State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2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Blame everybody else (and prosecute them)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2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Create the illusion of activity … uncontroversial activity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2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Make a deal … at the last possible moment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250"/>
              </a:spcBef>
              <a:buClr>
                <a:srgbClr val="000000"/>
              </a:buClr>
              <a:buSzPct val="80000"/>
              <a:buFont typeface="Arrows1" charset="2"/>
              <a:buChar char="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Overriding constraint: initiative process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spcBef>
                <a:spcPts val="1375"/>
              </a:spcBef>
              <a:buClr>
                <a:srgbClr val="0091ff"/>
              </a:buClr>
              <a:buSzPct val="8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Federal government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2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Congress: not anxious to do the hard (unpopular) things for Davis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2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Administration: standing on principle (e.g. price caps don’t work); more detailed proposal forthcoming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"/>
          <p:cNvSpPr txBox="1"/>
          <p:nvPr/>
        </p:nvSpPr>
        <p:spPr>
          <a:xfrm>
            <a:off x="1047600" y="2802960"/>
            <a:ext cx="7048800" cy="978120"/>
          </a:xfrm>
          <a:prstGeom prst="rect">
            <a:avLst/>
          </a:prstGeom>
          <a:gradFill rotWithShape="0">
            <a:gsLst>
              <a:gs pos="0">
                <a:srgbClr val="0091ff"/>
              </a:gs>
              <a:gs pos="50000">
                <a:srgbClr val="fefefe"/>
              </a:gs>
              <a:gs pos="100000">
                <a:srgbClr val="0091ff"/>
              </a:gs>
            </a:gsLst>
            <a:lin ang="5400000"/>
          </a:gradFill>
          <a:ln w="0">
            <a:noFill/>
          </a:ln>
        </p:spPr>
        <p:txBody>
          <a:bodyPr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Likely Outcome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%204" descr=""/>
          <p:cNvPicPr/>
          <p:nvPr/>
        </p:nvPicPr>
        <p:blipFill>
          <a:blip r:embed="rId1"/>
          <a:srcRect l="910" t="12479" r="67898" b="4178"/>
          <a:stretch/>
        </p:blipFill>
        <p:spPr>
          <a:xfrm>
            <a:off x="533520" y="2057400"/>
            <a:ext cx="2565360" cy="2535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7" name="Pict%204" descr=""/>
          <p:cNvPicPr/>
          <p:nvPr/>
        </p:nvPicPr>
        <p:blipFill>
          <a:blip r:embed="rId2"/>
          <a:srcRect l="32281" t="12479" r="34076" b="4178"/>
          <a:stretch/>
        </p:blipFill>
        <p:spPr>
          <a:xfrm>
            <a:off x="3092400" y="2050920"/>
            <a:ext cx="2766960" cy="253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8" name="Pict%204" descr=""/>
          <p:cNvPicPr/>
          <p:nvPr/>
        </p:nvPicPr>
        <p:blipFill>
          <a:blip r:embed="rId3"/>
          <a:srcRect l="65928" t="12479" r="985" b="4178"/>
          <a:stretch/>
        </p:blipFill>
        <p:spPr>
          <a:xfrm>
            <a:off x="5867280" y="2050920"/>
            <a:ext cx="2721240" cy="25354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99" name=""/>
          <p:cNvGrpSpPr/>
          <p:nvPr/>
        </p:nvGrpSpPr>
        <p:grpSpPr>
          <a:xfrm>
            <a:off x="333360" y="1600200"/>
            <a:ext cx="8404200" cy="3265560"/>
            <a:chOff x="333360" y="1600200"/>
            <a:chExt cx="8404200" cy="3265560"/>
          </a:xfrm>
        </p:grpSpPr>
        <p:pic>
          <p:nvPicPr>
            <p:cNvPr id="100" name="Pict%204" descr=""/>
            <p:cNvPicPr/>
            <p:nvPr/>
          </p:nvPicPr>
          <p:blipFill>
            <a:blip r:embed="rId4"/>
            <a:srcRect l="0" t="95754" r="0" b="-11"/>
            <a:stretch/>
          </p:blipFill>
          <p:spPr>
            <a:xfrm>
              <a:off x="458640" y="4587840"/>
              <a:ext cx="8223480" cy="12528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101" name=""/>
            <p:cNvGrpSpPr/>
            <p:nvPr/>
          </p:nvGrpSpPr>
          <p:grpSpPr>
            <a:xfrm>
              <a:off x="333360" y="1600200"/>
              <a:ext cx="8404200" cy="3265560"/>
              <a:chOff x="333360" y="1600200"/>
              <a:chExt cx="8404200" cy="3265560"/>
            </a:xfrm>
          </p:grpSpPr>
          <p:pic>
            <p:nvPicPr>
              <p:cNvPr id="102" name="Pict%204" descr=""/>
              <p:cNvPicPr/>
              <p:nvPr/>
            </p:nvPicPr>
            <p:blipFill>
              <a:blip r:embed="rId5"/>
              <a:srcRect l="0" t="0" r="0" b="88375"/>
              <a:stretch/>
            </p:blipFill>
            <p:spPr>
              <a:xfrm>
                <a:off x="453960" y="1703520"/>
                <a:ext cx="8223480" cy="3538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103" name=""/>
              <p:cNvSpPr/>
              <p:nvPr/>
            </p:nvSpPr>
            <p:spPr>
              <a:xfrm>
                <a:off x="333360" y="1600200"/>
                <a:ext cx="8404200" cy="3265560"/>
              </a:xfrm>
              <a:prstGeom prst="rect">
                <a:avLst/>
              </a:prstGeom>
              <a:noFill/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84000" y="396000"/>
            <a:ext cx="776916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Likely Outcome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84000" y="1982520"/>
            <a:ext cx="7769160" cy="411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 anchorCtr="1">
            <a:normAutofit/>
          </a:bodyPr>
          <a:p>
            <a:pPr marL="287280" indent="-287280">
              <a:spcBef>
                <a:spcPts val="2064"/>
              </a:spcBef>
              <a:buClr>
                <a:srgbClr val="0091ff"/>
              </a:buClr>
              <a:buSzPct val="8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Long, slow recovery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spcBef>
                <a:spcPts val="2064"/>
              </a:spcBef>
              <a:buClr>
                <a:srgbClr val="0091ff"/>
              </a:buClr>
              <a:buSzPct val="8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Deep economic damage to California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spcBef>
                <a:spcPts val="2064"/>
              </a:spcBef>
              <a:buClr>
                <a:srgbClr val="0091ff"/>
              </a:buClr>
              <a:buSzPct val="8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Increasing government intervention in the power sector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"/>
          <p:cNvSpPr txBox="1"/>
          <p:nvPr/>
        </p:nvSpPr>
        <p:spPr>
          <a:xfrm>
            <a:off x="768240" y="2802960"/>
            <a:ext cx="7607520" cy="978120"/>
          </a:xfrm>
          <a:prstGeom prst="rect">
            <a:avLst/>
          </a:prstGeom>
          <a:gradFill rotWithShape="0">
            <a:gsLst>
              <a:gs pos="0">
                <a:srgbClr val="0091ff"/>
              </a:gs>
              <a:gs pos="50000">
                <a:srgbClr val="fefefe"/>
              </a:gs>
              <a:gs pos="100000">
                <a:srgbClr val="0091ff"/>
              </a:gs>
            </a:gsLst>
            <a:lin ang="5400000"/>
          </a:gradFill>
          <a:ln w="0">
            <a:noFill/>
          </a:ln>
        </p:spPr>
        <p:txBody>
          <a:bodyPr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Policy Objectives &amp; Strategy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4000" y="396000"/>
            <a:ext cx="776916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Policy Objectives &amp; Strategy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515520" y="1998720"/>
            <a:ext cx="3506760" cy="2055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0000" lnSpcReduction="19999"/>
          </a:bodyPr>
          <a:p>
            <a:pPr marL="227160" indent="-227160">
              <a:spcBef>
                <a:spcPts val="2064"/>
              </a:spcBef>
              <a:buClr>
                <a:srgbClr val="0091ff"/>
              </a:buClr>
              <a:buSzPct val="8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Get paid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2064"/>
              </a:spcBef>
              <a:buClr>
                <a:srgbClr val="0091ff"/>
              </a:buClr>
              <a:buSzPct val="8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Contain damage to deregulation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2064"/>
              </a:spcBef>
              <a:buClr>
                <a:srgbClr val="0091ff"/>
              </a:buClr>
              <a:buSzPct val="8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Take advantage of California’s mistakes to obtain better outcomes elsewhere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5029200" y="1998720"/>
            <a:ext cx="3813120" cy="2055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0000" lnSpcReduction="19999"/>
          </a:bodyPr>
          <a:p>
            <a:pPr marL="227160" indent="-227160">
              <a:spcBef>
                <a:spcPts val="2064"/>
              </a:spcBef>
              <a:buClr>
                <a:srgbClr val="0091ff"/>
              </a:buClr>
              <a:buSzPct val="8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Stay on top of California situation; focus on limited objectives (e.g. preserve direct access)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2064"/>
              </a:spcBef>
              <a:buClr>
                <a:srgbClr val="0091ff"/>
              </a:buClr>
              <a:buSzPct val="8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Focus on federal solution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2064"/>
              </a:spcBef>
              <a:buClr>
                <a:srgbClr val="0091ff"/>
              </a:buClr>
              <a:buSzPct val="8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Other jurisdictions: Don’t let this happen to you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"/>
          <p:cNvSpPr/>
          <p:nvPr/>
        </p:nvSpPr>
        <p:spPr>
          <a:xfrm rot="5400000">
            <a:off x="2819160" y="3352680"/>
            <a:ext cx="3048120" cy="457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efefe"/>
              </a:gs>
              <a:gs pos="100000">
                <a:srgbClr val="0091ff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"/>
          <p:cNvSpPr/>
          <p:nvPr/>
        </p:nvSpPr>
        <p:spPr>
          <a:xfrm>
            <a:off x="5419800" y="1390680"/>
            <a:ext cx="291456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227160" indent="-227160" algn="ctr"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3-Part Campaign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4000" y="396000"/>
            <a:ext cx="776916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Overview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84000" y="1982520"/>
            <a:ext cx="7769160" cy="411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 anchorCtr="1">
            <a:normAutofit/>
          </a:bodyPr>
          <a:p>
            <a:pPr marL="287280" indent="-287280">
              <a:spcBef>
                <a:spcPts val="2064"/>
              </a:spcBef>
              <a:buClr>
                <a:srgbClr val="0091ff"/>
              </a:buClr>
              <a:buSzPct val="8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History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spcBef>
                <a:spcPts val="2064"/>
              </a:spcBef>
              <a:buClr>
                <a:srgbClr val="0091ff"/>
              </a:buClr>
              <a:buSzPct val="8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Economics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spcBef>
                <a:spcPts val="2064"/>
              </a:spcBef>
              <a:buClr>
                <a:srgbClr val="0091ff"/>
              </a:buClr>
              <a:buSzPct val="8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Politics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spcBef>
                <a:spcPts val="2064"/>
              </a:spcBef>
              <a:buClr>
                <a:srgbClr val="0091ff"/>
              </a:buClr>
              <a:buSzPct val="8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Possible Outcomes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spcBef>
                <a:spcPts val="2064"/>
              </a:spcBef>
              <a:buClr>
                <a:srgbClr val="0091ff"/>
              </a:buClr>
              <a:buSzPct val="8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Public Position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"/>
          <p:cNvSpPr txBox="1"/>
          <p:nvPr/>
        </p:nvSpPr>
        <p:spPr>
          <a:xfrm>
            <a:off x="1047600" y="2802960"/>
            <a:ext cx="7048800" cy="978120"/>
          </a:xfrm>
          <a:prstGeom prst="rect">
            <a:avLst/>
          </a:prstGeom>
          <a:gradFill rotWithShape="0">
            <a:gsLst>
              <a:gs pos="0">
                <a:srgbClr val="0091ff"/>
              </a:gs>
              <a:gs pos="50000">
                <a:srgbClr val="fefefe"/>
              </a:gs>
              <a:gs pos="100000">
                <a:srgbClr val="0091ff"/>
              </a:gs>
            </a:gsLst>
            <a:lin ang="5400000"/>
          </a:gradFill>
          <a:ln w="0">
            <a:noFill/>
          </a:ln>
        </p:spPr>
        <p:txBody>
          <a:bodyPr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History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"/>
          <p:cNvGrpSpPr/>
          <p:nvPr/>
        </p:nvGrpSpPr>
        <p:grpSpPr>
          <a:xfrm>
            <a:off x="1413000" y="703440"/>
            <a:ext cx="6296040" cy="5321160"/>
            <a:chOff x="1413000" y="703440"/>
            <a:chExt cx="6296040" cy="5321160"/>
          </a:xfrm>
        </p:grpSpPr>
        <p:sp>
          <p:nvSpPr>
            <p:cNvPr id="46" name=""/>
            <p:cNvSpPr/>
            <p:nvPr/>
          </p:nvSpPr>
          <p:spPr>
            <a:xfrm>
              <a:off x="1413000" y="703440"/>
              <a:ext cx="6296040" cy="5321160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1473120" y="5624640"/>
              <a:ext cx="6188040" cy="326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 anchorCtr="1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Comic Sans MS"/>
                </a:rPr>
                <a:t>CALIFORNIA DREAMING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48" name="Pict%201a" descr=""/>
          <p:cNvPicPr/>
          <p:nvPr/>
        </p:nvPicPr>
        <p:blipFill>
          <a:blip r:embed="rId1"/>
          <a:srcRect l="2276" t="0" r="0" b="0"/>
          <a:stretch/>
        </p:blipFill>
        <p:spPr>
          <a:xfrm>
            <a:off x="1430280" y="711360"/>
            <a:ext cx="3124080" cy="244152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</p:pic>
      <p:pic>
        <p:nvPicPr>
          <p:cNvPr id="49" name="Pict%201b" descr=""/>
          <p:cNvPicPr/>
          <p:nvPr/>
        </p:nvPicPr>
        <p:blipFill>
          <a:blip r:embed="rId2"/>
          <a:srcRect l="49144" t="0" r="2914" b="51804"/>
          <a:stretch/>
        </p:blipFill>
        <p:spPr>
          <a:xfrm>
            <a:off x="4554360" y="711360"/>
            <a:ext cx="3133800" cy="244296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</p:pic>
      <p:pic>
        <p:nvPicPr>
          <p:cNvPr id="50" name="Pict%201c" descr=""/>
          <p:cNvPicPr/>
          <p:nvPr/>
        </p:nvPicPr>
        <p:blipFill>
          <a:blip r:embed="rId3"/>
          <a:srcRect l="49623" t="48510" r="2769" b="5668"/>
          <a:stretch/>
        </p:blipFill>
        <p:spPr>
          <a:xfrm>
            <a:off x="4546440" y="3170160"/>
            <a:ext cx="3137040" cy="234000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</p:pic>
      <p:pic>
        <p:nvPicPr>
          <p:cNvPr id="51" name="Pict%201c" descr=""/>
          <p:cNvPicPr/>
          <p:nvPr/>
        </p:nvPicPr>
        <p:blipFill>
          <a:blip r:embed="rId4"/>
          <a:srcRect l="1461" t="48510" r="51328" b="5678"/>
          <a:stretch/>
        </p:blipFill>
        <p:spPr>
          <a:xfrm>
            <a:off x="1436760" y="3174840"/>
            <a:ext cx="3100320" cy="233712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/>
          </p:nvPr>
        </p:nvSpPr>
        <p:spPr>
          <a:xfrm>
            <a:off x="361800" y="1142640"/>
            <a:ext cx="8461440" cy="4675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marL="338040" indent="-338040">
              <a:spcAft>
                <a:spcPts val="374"/>
              </a:spcAft>
              <a:buNone/>
              <a:tabLst>
                <a:tab algn="l" pos="0"/>
                <a:tab algn="l" pos="1830240"/>
                <a:tab algn="l" pos="42037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From sound economics to political compromise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-338040">
              <a:spcAft>
                <a:spcPts val="337"/>
              </a:spcAft>
              <a:buClr>
                <a:srgbClr val="0091ff"/>
              </a:buClr>
              <a:buSzPct val="80000"/>
              <a:buFont typeface="Monotype Sorts" charset="2"/>
              <a:buChar char=""/>
              <a:tabLst>
                <a:tab algn="l" pos="1830240"/>
                <a:tab algn="l" pos="42037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1993-94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Blue Book: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Pure deregulation / open access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-338040">
              <a:spcAft>
                <a:spcPts val="337"/>
              </a:spcAft>
              <a:buClr>
                <a:srgbClr val="0091ff"/>
              </a:buClr>
              <a:buSzPct val="80000"/>
              <a:buFont typeface="Monotype Sorts" charset="2"/>
              <a:buChar char=""/>
              <a:tabLst>
                <a:tab algn="l" pos="1830240"/>
                <a:tab algn="l" pos="42037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1994-95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CPUC Orders: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Emergency of centralized market institution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-338040">
              <a:spcAft>
                <a:spcPts val="337"/>
              </a:spcAft>
              <a:buClr>
                <a:srgbClr val="0091ff"/>
              </a:buClr>
              <a:buSzPct val="80000"/>
              <a:buFont typeface="Monotype Sorts" charset="2"/>
              <a:buChar char=""/>
              <a:tabLst>
                <a:tab algn="l" pos="1830240"/>
                <a:tab algn="l" pos="42037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1995-96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legislature takes over (AB1890):   Something for everyone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(customer choice, divestiture, environmental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rate payer subsidies, stranded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cost recovery)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-338040">
              <a:spcAft>
                <a:spcPts val="337"/>
              </a:spcAft>
              <a:buClr>
                <a:srgbClr val="0091ff"/>
              </a:buClr>
              <a:buSzPct val="80000"/>
              <a:buFont typeface="Monotype Sorts" charset="2"/>
              <a:buChar char=""/>
              <a:tabLst>
                <a:tab algn="l" pos="1830240"/>
                <a:tab algn="l" pos="42037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1996-97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FEBC “rubberstamps”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-338040">
              <a:spcAft>
                <a:spcPts val="337"/>
              </a:spcAft>
              <a:buClr>
                <a:srgbClr val="0091ff"/>
              </a:buClr>
              <a:buSzPct val="80000"/>
              <a:buFont typeface="Monotype Sorts" charset="2"/>
              <a:buChar char=""/>
              <a:tabLst>
                <a:tab algn="l" pos="1830240"/>
                <a:tab algn="l" pos="42037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Implementation: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$500 million computer system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-338040">
              <a:spcAft>
                <a:spcPts val="337"/>
              </a:spcAft>
              <a:buNone/>
              <a:tabLst>
                <a:tab algn="l" pos="0"/>
                <a:tab algn="l" pos="1830240"/>
                <a:tab algn="l" pos="42037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Three month delay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-338040">
              <a:spcAft>
                <a:spcPts val="337"/>
              </a:spcAft>
              <a:buNone/>
              <a:tabLst>
                <a:tab algn="l" pos="0"/>
                <a:tab algn="l" pos="1830240"/>
                <a:tab algn="l" pos="42037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Very little residential switching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-338040">
              <a:spcAft>
                <a:spcPts val="337"/>
              </a:spcAft>
              <a:buNone/>
              <a:tabLst>
                <a:tab algn="l" pos="0"/>
                <a:tab algn="l" pos="1830240"/>
                <a:tab algn="l" pos="42037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Some (10-15%) large customer switching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-338040">
              <a:spcAft>
                <a:spcPts val="337"/>
              </a:spcAft>
              <a:buClr>
                <a:srgbClr val="0091ff"/>
              </a:buClr>
              <a:buSzPct val="80000"/>
              <a:buFont typeface="Monotype Sorts" charset="2"/>
              <a:buChar char=""/>
              <a:tabLst>
                <a:tab algn="l" pos="1830240"/>
                <a:tab algn="l" pos="42037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2000-01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California’s psychotic episode: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-338040">
              <a:spcAft>
                <a:spcPts val="337"/>
              </a:spcAft>
              <a:buNone/>
              <a:tabLst>
                <a:tab algn="l" pos="0"/>
                <a:tab algn="l" pos="1830240"/>
                <a:tab algn="l" pos="42037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paranoia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-338040">
              <a:spcAft>
                <a:spcPts val="337"/>
              </a:spcAft>
              <a:buNone/>
              <a:tabLst>
                <a:tab algn="l" pos="0"/>
                <a:tab algn="l" pos="1830240"/>
                <a:tab algn="l" pos="42037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denial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-338040">
              <a:spcAft>
                <a:spcPts val="337"/>
              </a:spcAft>
              <a:buNone/>
              <a:tabLst>
                <a:tab algn="l" pos="0"/>
                <a:tab algn="l" pos="1830240"/>
                <a:tab algn="l" pos="42037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violence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title"/>
          </p:nvPr>
        </p:nvSpPr>
        <p:spPr>
          <a:xfrm>
            <a:off x="684000" y="396000"/>
            <a:ext cx="776916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History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"/>
          <p:cNvSpPr txBox="1"/>
          <p:nvPr/>
        </p:nvSpPr>
        <p:spPr>
          <a:xfrm>
            <a:off x="1047600" y="2802960"/>
            <a:ext cx="7048800" cy="978120"/>
          </a:xfrm>
          <a:prstGeom prst="rect">
            <a:avLst/>
          </a:prstGeom>
          <a:gradFill rotWithShape="0">
            <a:gsLst>
              <a:gs pos="0">
                <a:srgbClr val="0091ff"/>
              </a:gs>
              <a:gs pos="50000">
                <a:srgbClr val="fefefe"/>
              </a:gs>
              <a:gs pos="100000">
                <a:srgbClr val="0091ff"/>
              </a:gs>
            </a:gsLst>
            <a:lin ang="5400000"/>
          </a:gradFill>
          <a:ln w="0">
            <a:noFill/>
          </a:ln>
        </p:spPr>
        <p:txBody>
          <a:bodyPr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Economics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4000" y="396000"/>
            <a:ext cx="776916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Economics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85800" y="1295280"/>
            <a:ext cx="7772400" cy="5181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87280" indent="-287280">
              <a:spcBef>
                <a:spcPts val="601"/>
              </a:spcBef>
              <a:buClr>
                <a:srgbClr val="0091ff"/>
              </a:buClr>
              <a:buSzPct val="8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Powerful “NIMBY/BANANA” sentiment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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NO significant supply additions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spcBef>
                <a:spcPts val="601"/>
              </a:spcBef>
              <a:buClr>
                <a:srgbClr val="0091ff"/>
              </a:buClr>
              <a:buSzPct val="8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Rapid economic growth throughout western U.S.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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significant demand growth.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spcBef>
                <a:spcPts val="601"/>
              </a:spcBef>
              <a:buClr>
                <a:srgbClr val="0091ff"/>
              </a:buClr>
              <a:buSzPct val="8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Regulated retail rates prevented demand side response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"/>
          <p:cNvSpPr/>
          <p:nvPr/>
        </p:nvSpPr>
        <p:spPr>
          <a:xfrm rot="5380200">
            <a:off x="3841920" y="4145400"/>
            <a:ext cx="1130400" cy="2287800"/>
          </a:xfrm>
          <a:custGeom>
            <a:avLst/>
            <a:gdLst>
              <a:gd name="textAreaLeft" fmla="*/ 176400 w 1130400"/>
              <a:gd name="textAreaRight" fmla="*/ 989280 w 1130400"/>
              <a:gd name="textAreaTop" fmla="*/ 572040 h 2287800"/>
              <a:gd name="textAreaBottom" fmla="*/ 1716120 h 22878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3375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"/>
          <p:cNvSpPr/>
          <p:nvPr/>
        </p:nvSpPr>
        <p:spPr>
          <a:xfrm>
            <a:off x="3271680" y="6006960"/>
            <a:ext cx="227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SHORTAGE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4000" y="396000"/>
            <a:ext cx="776916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Economics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0" name=""/>
          <p:cNvGrpSpPr/>
          <p:nvPr/>
        </p:nvGrpSpPr>
        <p:grpSpPr>
          <a:xfrm>
            <a:off x="60480" y="1224000"/>
            <a:ext cx="2333520" cy="1173240"/>
            <a:chOff x="60480" y="1224000"/>
            <a:chExt cx="2333520" cy="1173240"/>
          </a:xfrm>
        </p:grpSpPr>
        <p:sp>
          <p:nvSpPr>
            <p:cNvPr id="61" name=""/>
            <p:cNvSpPr/>
            <p:nvPr/>
          </p:nvSpPr>
          <p:spPr>
            <a:xfrm rot="5400000">
              <a:off x="1687320" y="1690560"/>
              <a:ext cx="1173240" cy="23976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efefe"/>
                </a:gs>
                <a:gs pos="100000">
                  <a:srgbClr val="0091ff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60480" y="1300320"/>
              <a:ext cx="2182680" cy="852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0091ff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Powerful “NIMBY/BANANA sentiment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0091ff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Strong environmental movement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3" name=""/>
          <p:cNvGrpSpPr/>
          <p:nvPr/>
        </p:nvGrpSpPr>
        <p:grpSpPr>
          <a:xfrm>
            <a:off x="2390760" y="1224000"/>
            <a:ext cx="1839240" cy="1519560"/>
            <a:chOff x="2390760" y="1224000"/>
            <a:chExt cx="1839240" cy="1519560"/>
          </a:xfrm>
        </p:grpSpPr>
        <p:sp>
          <p:nvSpPr>
            <p:cNvPr id="64" name=""/>
            <p:cNvSpPr/>
            <p:nvPr/>
          </p:nvSpPr>
          <p:spPr>
            <a:xfrm>
              <a:off x="2390760" y="1300320"/>
              <a:ext cx="1800000" cy="144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0091ff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Very little new capacity added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0091ff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Tight emissions limits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0091ff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Increasing dependence on imports 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" name=""/>
            <p:cNvSpPr/>
            <p:nvPr/>
          </p:nvSpPr>
          <p:spPr>
            <a:xfrm rot="5400000">
              <a:off x="3523680" y="1690920"/>
              <a:ext cx="1173240" cy="2394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efefe"/>
                </a:gs>
                <a:gs pos="100000">
                  <a:srgbClr val="0091ff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6" name=""/>
          <p:cNvSpPr/>
          <p:nvPr/>
        </p:nvSpPr>
        <p:spPr>
          <a:xfrm>
            <a:off x="4476600" y="1300320"/>
            <a:ext cx="190512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81080" indent="-181080">
              <a:lnSpc>
                <a:spcPct val="100000"/>
              </a:lnSpc>
              <a:spcBef>
                <a:spcPts val="689"/>
              </a:spcBef>
              <a:buClr>
                <a:srgbClr val="0091ff"/>
              </a:buClr>
              <a:buSzPct val="8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Old, inefficient (polluting) facilities subject to breakdown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12920" indent="-117720">
              <a:lnSpc>
                <a:spcPct val="100000"/>
              </a:lnSpc>
              <a:spcBef>
                <a:spcPts val="689"/>
              </a:spcBef>
              <a:buClr>
                <a:srgbClr val="0091ff"/>
              </a:buClr>
              <a:buSzPct val="8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 costs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12920" indent="-117720">
              <a:lnSpc>
                <a:spcPct val="100000"/>
              </a:lnSpc>
              <a:spcBef>
                <a:spcPts val="689"/>
              </a:spcBef>
              <a:buClr>
                <a:srgbClr val="0091ff"/>
              </a:buClr>
              <a:buSzPct val="8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costs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7" name=""/>
          <p:cNvGrpSpPr/>
          <p:nvPr/>
        </p:nvGrpSpPr>
        <p:grpSpPr>
          <a:xfrm>
            <a:off x="3276720" y="1751400"/>
            <a:ext cx="4198320" cy="1045080"/>
            <a:chOff x="3276720" y="1751400"/>
            <a:chExt cx="4198320" cy="1045080"/>
          </a:xfrm>
        </p:grpSpPr>
        <p:sp>
          <p:nvSpPr>
            <p:cNvPr id="68" name=""/>
            <p:cNvSpPr/>
            <p:nvPr/>
          </p:nvSpPr>
          <p:spPr>
            <a:xfrm>
              <a:off x="6238800" y="2367000"/>
              <a:ext cx="1236240" cy="42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81080" indent="-181080">
                <a:lnSpc>
                  <a:spcPct val="100000"/>
                </a:lnSpc>
                <a:spcBef>
                  <a:spcPts val="689"/>
                </a:spcBef>
                <a:buClr>
                  <a:srgbClr val="0091ff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Flat to </a:t>
              </a: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lower supply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" name=""/>
            <p:cNvSpPr/>
            <p:nvPr/>
          </p:nvSpPr>
          <p:spPr>
            <a:xfrm>
              <a:off x="3276720" y="2639880"/>
              <a:ext cx="3123720" cy="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" name=""/>
            <p:cNvSpPr/>
            <p:nvPr/>
          </p:nvSpPr>
          <p:spPr>
            <a:xfrm>
              <a:off x="6258240" y="1751400"/>
              <a:ext cx="716400" cy="59760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71" name=""/>
          <p:cNvSpPr/>
          <p:nvPr/>
        </p:nvSpPr>
        <p:spPr>
          <a:xfrm>
            <a:off x="60480" y="3459240"/>
            <a:ext cx="2109600" cy="4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6680" indent="-166680">
              <a:lnSpc>
                <a:spcPct val="100000"/>
              </a:lnSpc>
              <a:spcBef>
                <a:spcPts val="689"/>
              </a:spcBef>
              <a:buClr>
                <a:srgbClr val="0091ff"/>
              </a:buClr>
              <a:buSzPct val="8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Rapid economic growth throughout Western U.S</a:t>
            </a: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72" name=""/>
          <p:cNvGrpSpPr/>
          <p:nvPr/>
        </p:nvGrpSpPr>
        <p:grpSpPr>
          <a:xfrm>
            <a:off x="2017080" y="2819160"/>
            <a:ext cx="4704840" cy="812520"/>
            <a:chOff x="2017080" y="2819160"/>
            <a:chExt cx="4704840" cy="812520"/>
          </a:xfrm>
        </p:grpSpPr>
        <p:sp>
          <p:nvSpPr>
            <p:cNvPr id="73" name=""/>
            <p:cNvSpPr/>
            <p:nvPr/>
          </p:nvSpPr>
          <p:spPr>
            <a:xfrm>
              <a:off x="2374920" y="3005280"/>
              <a:ext cx="1882800" cy="42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0091ff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Lower hydro cap</a:t>
              </a: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acity availability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4556160" y="3005280"/>
              <a:ext cx="1536840" cy="42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0091ff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Reduced imp</a:t>
              </a: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orts into California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" name=""/>
            <p:cNvSpPr/>
            <p:nvPr/>
          </p:nvSpPr>
          <p:spPr>
            <a:xfrm flipV="1">
              <a:off x="5914440" y="2819160"/>
              <a:ext cx="807480" cy="46872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" name=""/>
            <p:cNvSpPr/>
            <p:nvPr/>
          </p:nvSpPr>
          <p:spPr>
            <a:xfrm flipV="1">
              <a:off x="2017080" y="3298680"/>
              <a:ext cx="512280" cy="33300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4127400" y="3112920"/>
              <a:ext cx="381240" cy="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78" name=""/>
          <p:cNvGrpSpPr/>
          <p:nvPr/>
        </p:nvGrpSpPr>
        <p:grpSpPr>
          <a:xfrm>
            <a:off x="7601040" y="2062080"/>
            <a:ext cx="1523880" cy="3740400"/>
            <a:chOff x="7601040" y="2062080"/>
            <a:chExt cx="1523880" cy="3740400"/>
          </a:xfrm>
        </p:grpSpPr>
        <p:sp>
          <p:nvSpPr>
            <p:cNvPr id="79" name=""/>
            <p:cNvSpPr/>
            <p:nvPr/>
          </p:nvSpPr>
          <p:spPr>
            <a:xfrm>
              <a:off x="7601040" y="2062080"/>
              <a:ext cx="1523880" cy="3740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spcBef>
                  <a:spcPts val="689"/>
                </a:spcBef>
                <a:buClr>
                  <a:srgbClr val="0091ff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Shortages </a:t>
              </a:r>
              <a:br>
                <a:rPr sz="1100"/>
              </a:br>
              <a:r>
                <a:rPr b="0" lang="en-US" sz="1100" strike="noStrike" u="none">
                  <a:solidFill>
                    <a:srgbClr val="000000"/>
                  </a:solidFill>
                  <a:effectLst/>
                  <a:uFillTx/>
                  <a:latin typeface="Symbol"/>
                  <a:ea typeface="Symbol"/>
                </a:rPr>
                <a:t></a:t>
              </a: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Blackouts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166680" indent="-166680">
                <a:spcBef>
                  <a:spcPts val="689"/>
                </a:spcBef>
                <a:buClr>
                  <a:srgbClr val="0091ff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Skyrocketing wholesale prices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166680" indent="-166680">
                <a:spcBef>
                  <a:spcPts val="689"/>
                </a:spcBef>
                <a:buClr>
                  <a:srgbClr val="0091ff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166680" indent="-166680">
                <a:spcBef>
                  <a:spcPts val="689"/>
                </a:spcBef>
                <a:buClr>
                  <a:srgbClr val="0091ff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166680" indent="-166680">
                <a:spcBef>
                  <a:spcPts val="689"/>
                </a:spcBef>
                <a:buClr>
                  <a:srgbClr val="0091ff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166680" indent="-166680">
                <a:spcBef>
                  <a:spcPts val="689"/>
                </a:spcBef>
                <a:buClr>
                  <a:srgbClr val="0091ff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166680" indent="-166680">
                <a:spcBef>
                  <a:spcPts val="689"/>
                </a:spcBef>
                <a:buClr>
                  <a:srgbClr val="0091ff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Bankruptcy 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166680" indent="-166680">
                <a:spcBef>
                  <a:spcPts val="689"/>
                </a:spcBef>
                <a:buClr>
                  <a:srgbClr val="0091ff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166680" indent="-166680">
                <a:spcBef>
                  <a:spcPts val="689"/>
                </a:spcBef>
                <a:buClr>
                  <a:srgbClr val="0091ff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166680" indent="-166680">
                <a:spcBef>
                  <a:spcPts val="689"/>
                </a:spcBef>
                <a:buClr>
                  <a:srgbClr val="0091ff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166680" indent="-166680">
                <a:spcBef>
                  <a:spcPts val="689"/>
                </a:spcBef>
                <a:buClr>
                  <a:srgbClr val="0091ff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166680" indent="-166680">
                <a:spcBef>
                  <a:spcPts val="689"/>
                </a:spcBef>
                <a:buClr>
                  <a:srgbClr val="0091ff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Utilities totally exposed to spot prices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" name=""/>
            <p:cNvSpPr/>
            <p:nvPr/>
          </p:nvSpPr>
          <p:spPr>
            <a:xfrm flipV="1">
              <a:off x="8258040" y="4176360"/>
              <a:ext cx="0" cy="93348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8258040" y="2940840"/>
              <a:ext cx="0" cy="93348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82" name=""/>
          <p:cNvGrpSpPr/>
          <p:nvPr/>
        </p:nvGrpSpPr>
        <p:grpSpPr>
          <a:xfrm>
            <a:off x="2066760" y="2392200"/>
            <a:ext cx="5661360" cy="1498680"/>
            <a:chOff x="2066760" y="2392200"/>
            <a:chExt cx="5661360" cy="1498680"/>
          </a:xfrm>
        </p:grpSpPr>
        <p:sp>
          <p:nvSpPr>
            <p:cNvPr id="83" name=""/>
            <p:cNvSpPr/>
            <p:nvPr/>
          </p:nvSpPr>
          <p:spPr>
            <a:xfrm>
              <a:off x="2066760" y="3759120"/>
              <a:ext cx="4470480" cy="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6318360" y="3411360"/>
              <a:ext cx="1155600" cy="42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0091ff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Increased demand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" name=""/>
            <p:cNvSpPr/>
            <p:nvPr/>
          </p:nvSpPr>
          <p:spPr>
            <a:xfrm rot="5400000">
              <a:off x="6862680" y="3025440"/>
              <a:ext cx="1498680" cy="23184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efefe"/>
                </a:gs>
                <a:gs pos="100000">
                  <a:srgbClr val="0091ff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86" name=""/>
          <p:cNvGrpSpPr/>
          <p:nvPr/>
        </p:nvGrpSpPr>
        <p:grpSpPr>
          <a:xfrm>
            <a:off x="60480" y="4500720"/>
            <a:ext cx="2228400" cy="1904760"/>
            <a:chOff x="60480" y="4500720"/>
            <a:chExt cx="2228400" cy="1904760"/>
          </a:xfrm>
        </p:grpSpPr>
        <p:sp>
          <p:nvSpPr>
            <p:cNvPr id="87" name=""/>
            <p:cNvSpPr/>
            <p:nvPr/>
          </p:nvSpPr>
          <p:spPr>
            <a:xfrm>
              <a:off x="60480" y="4525920"/>
              <a:ext cx="1892160" cy="42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0091ff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Highly compromised, negotiated le</a:t>
              </a: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gislation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" name=""/>
            <p:cNvSpPr/>
            <p:nvPr/>
          </p:nvSpPr>
          <p:spPr>
            <a:xfrm rot="5400000">
              <a:off x="1183680" y="5300640"/>
              <a:ext cx="1904760" cy="30492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efefe"/>
                </a:gs>
                <a:gs pos="100000">
                  <a:srgbClr val="0091ff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89" name=""/>
          <p:cNvGrpSpPr/>
          <p:nvPr/>
        </p:nvGrpSpPr>
        <p:grpSpPr>
          <a:xfrm>
            <a:off x="2295360" y="4500720"/>
            <a:ext cx="2376360" cy="2226960"/>
            <a:chOff x="2295360" y="4500720"/>
            <a:chExt cx="2376360" cy="2226960"/>
          </a:xfrm>
        </p:grpSpPr>
        <p:sp>
          <p:nvSpPr>
            <p:cNvPr id="90" name=""/>
            <p:cNvSpPr/>
            <p:nvPr/>
          </p:nvSpPr>
          <p:spPr>
            <a:xfrm>
              <a:off x="2295360" y="4525920"/>
              <a:ext cx="1973160" cy="220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0091ff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Retail Rate Caps</a:t>
              </a:r>
              <a:br>
                <a:rPr sz="1100"/>
              </a:b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(no demand response)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166680" indent="-166680">
                <a:spcBef>
                  <a:spcPts val="689"/>
                </a:spcBef>
                <a:buClr>
                  <a:srgbClr val="0091ff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Stranded cost recovery mechanism inhibiting switching (utilities continue to serve most load)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166680" indent="-166680">
                <a:spcBef>
                  <a:spcPts val="689"/>
                </a:spcBef>
                <a:buClr>
                  <a:srgbClr val="0091ff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State constructed spot market; no hedging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166680" indent="-166680">
                <a:spcBef>
                  <a:spcPts val="689"/>
                </a:spcBef>
                <a:buClr>
                  <a:srgbClr val="0091ff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Deregulated wholesale prices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" name=""/>
            <p:cNvSpPr/>
            <p:nvPr/>
          </p:nvSpPr>
          <p:spPr>
            <a:xfrm rot="5400000">
              <a:off x="3566880" y="5300640"/>
              <a:ext cx="1904760" cy="30456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efefe"/>
                </a:gs>
                <a:gs pos="100000">
                  <a:srgbClr val="0091ff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"/>
          <p:cNvSpPr txBox="1"/>
          <p:nvPr/>
        </p:nvSpPr>
        <p:spPr>
          <a:xfrm>
            <a:off x="1047600" y="2802960"/>
            <a:ext cx="7048800" cy="978120"/>
          </a:xfrm>
          <a:prstGeom prst="rect">
            <a:avLst/>
          </a:prstGeom>
          <a:gradFill rotWithShape="0">
            <a:gsLst>
              <a:gs pos="0">
                <a:srgbClr val="0091ff"/>
              </a:gs>
              <a:gs pos="50000">
                <a:srgbClr val="fefefe"/>
              </a:gs>
              <a:gs pos="100000">
                <a:srgbClr val="0091ff"/>
              </a:gs>
            </a:gsLst>
            <a:lin ang="5400000"/>
          </a:gradFill>
          <a:ln w="0">
            <a:noFill/>
          </a:ln>
        </p:spPr>
        <p:txBody>
          <a:bodyPr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Politics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2001-04-10T20:55:26Z</dcterms:created>
  <dc:creator>Sergai Daigre</dc:creator>
  <dc:description/>
  <dc:language>en-US</dc:language>
  <cp:lastModifiedBy>Sergai Daigre</cp:lastModifiedBy>
  <cp:lastPrinted>2000-08-28T16:33:57Z</cp:lastPrinted>
  <dcterms:modified xsi:type="dcterms:W3CDTF">2001-04-11T00:41:24Z</dcterms:modified>
  <cp:revision>7</cp:revision>
  <dc:subject/>
  <dc:title>No Slide Title</dc:title>
</cp:coreProperties>
</file>