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jpeg" ContentType="image/jpeg"/>
  <Override PartName="/ppt/media/image2.jpeg" ContentType="image/jpeg"/>
  <Override PartName="/ppt/media/image3.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xlsx" ContentType="application/vnd.openxmlformats-officedocument.spreadsheetml.shee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notesSlide3.xml" ContentType="application/vnd.openxmlformats-officedocument.presentationml.notesSlide+xml"/>
  <Override PartName="/ppt/notesSlides/notesSlide18.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8.xml" ContentType="application/vnd.openxmlformats-officedocument.presentationml.notesSlide+xml"/>
  <Override PartName="/ppt/notesSlides/_rels/notesSlide17.xml.rels" ContentType="application/vnd.openxmlformats-package.relationships+xml"/>
  <Override PartName="/ppt/notesSlides/_rels/notesSlide11.xml.rels" ContentType="application/vnd.openxmlformats-package.relationships+xml"/>
  <Override PartName="/ppt/notesSlides/_rels/notesSlide4.xml.rels" ContentType="application/vnd.openxmlformats-package.relationships+xml"/>
  <Override PartName="/ppt/notesSlides/_rels/notesSlide9.xml.rels" ContentType="application/vnd.openxmlformats-package.relationships+xml"/>
  <Override PartName="/ppt/notesSlides/_rels/notesSlide8.xml.rels" ContentType="application/vnd.openxmlformats-package.relationships+xml"/>
  <Override PartName="/ppt/notesSlides/_rels/notesSlide6.xml.rels" ContentType="application/vnd.openxmlformats-package.relationships+xml"/>
  <Override PartName="/ppt/notesSlides/_rels/notesSlide5.xml.rels" ContentType="application/vnd.openxmlformats-package.relationships+xml"/>
  <Override PartName="/ppt/notesSlides/_rels/notesSlide18.xml.rels" ContentType="application/vnd.openxmlformats-package.relationships+xml"/>
  <Override PartName="/ppt/notesSlides/_rels/notesSlide3.xml.rels" ContentType="application/vnd.openxmlformats-package.relationships+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7.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Lst>
  <p:sldSz cx="9144000" cy="6858000"/>
  <p:notesSz cx="6858000" cy="9144000"/>
  <p:custShowLst>
    <p:custShow name="ADE Slides" id="0">
      <p:sldLst>
        <p:sld r:id="rId20"/>
        <p:sld r:id="rId21"/>
      </p:sldLst>
    </p:custShow>
    <p:custShow name="Best Practices" id="1">
      <p:sldLst>
        <p:sld r:id="rId27"/>
      </p:sldLst>
    </p:custShow>
    <p:custShow name="Infrastructure Components" id="2">
      <p:sldLst>
        <p:sld r:id="rId22"/>
      </p:sldLst>
    </p:custShow>
    <p:custShow name="Ready to Deploy" id="3">
      <p:sldLst>
        <p:sld r:id="rId26"/>
      </p:sldLst>
    </p:custShow>
    <p:custShow name="Service Pack Benefits" id="4">
      <p:sldLst>
        <p:sld r:id="rId23"/>
      </p:sldLst>
    </p:custShow>
    <p:custShow name="Application Pack Benefits" id="5">
      <p:sldLst>
        <p:sld r:id="rId25"/>
      </p:sldLst>
    </p:custShow>
    <p:custShow name="Relationship Pack Benefits" id="6">
      <p:sldLst>
        <p:sld r:id="rId24"/>
      </p:sldLst>
    </p:custShow>
  </p:custShow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0"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&lt;header&gt;</a:t>
            </a:r>
            <a:endParaRPr b="0" lang="en-US" sz="1200" strike="noStrike" u="none">
              <a:solidFill>
                <a:srgbClr val="000000"/>
              </a:solidFill>
              <a:effectLst/>
              <a:uFillTx/>
              <a:latin typeface="Times New Roman"/>
            </a:endParaRPr>
          </a:p>
        </p:txBody>
      </p:sp>
      <p:sp>
        <p:nvSpPr>
          <p:cNvPr id="11" name="PlaceHolder 2"/>
          <p:cNvSpPr>
            <a:spLocks noGrp="1"/>
          </p:cNvSpPr>
          <p:nvPr>
            <p:ph type="dt" idx="4"/>
          </p:nvPr>
        </p:nvSpPr>
        <p:spPr>
          <a:xfrm>
            <a:off x="3885840" y="0"/>
            <a:ext cx="297180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&lt;date/time&gt;</a:t>
            </a:r>
            <a:endParaRPr b="0" lang="en-US" sz="1200" strike="noStrike" u="none">
              <a:solidFill>
                <a:srgbClr val="000000"/>
              </a:solidFill>
              <a:effectLst/>
              <a:uFillTx/>
              <a:latin typeface="Times New Roman"/>
            </a:endParaRPr>
          </a:p>
        </p:txBody>
      </p:sp>
      <p:sp>
        <p:nvSpPr>
          <p:cNvPr id="12" name="PlaceHolder 3"/>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6000"/>
                </a:solidFill>
                <a:effectLst/>
                <a:uFillTx/>
                <a:latin typeface="Arial"/>
              </a:rPr>
              <a:t>Click to move the slide</a:t>
            </a:r>
            <a:endParaRPr b="0" lang="en-US" sz="4400" strike="noStrike" u="none">
              <a:solidFill>
                <a:srgbClr val="006000"/>
              </a:solidFill>
              <a:effectLst/>
              <a:uFillTx/>
              <a:latin typeface="Arial"/>
            </a:endParaRPr>
          </a:p>
        </p:txBody>
      </p:sp>
      <p:sp>
        <p:nvSpPr>
          <p:cNvPr id="13" name="PlaceHolder 4"/>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4" name="PlaceHolder 5"/>
          <p:cNvSpPr>
            <a:spLocks noGrp="1"/>
          </p:cNvSpPr>
          <p:nvPr>
            <p:ph type="ftr" idx="5"/>
          </p:nvPr>
        </p:nvSpPr>
        <p:spPr>
          <a:xfrm>
            <a:off x="-360" y="8686800"/>
            <a:ext cx="297180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Times New Roman"/>
            </a:endParaRPr>
          </a:p>
        </p:txBody>
      </p:sp>
      <p:sp>
        <p:nvSpPr>
          <p:cNvPr id="15" name="PlaceHolder 6"/>
          <p:cNvSpPr>
            <a:spLocks noGrp="1"/>
          </p:cNvSpPr>
          <p:nvPr>
            <p:ph type="sldNum" idx="6"/>
          </p:nvPr>
        </p:nvSpPr>
        <p:spPr>
          <a:xfrm>
            <a:off x="3885840" y="8686800"/>
            <a:ext cx="297180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062448C-AB17-4DF7-A754-8E9E5EF799C2}"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9" name="PlaceHolder 1"/>
          <p:cNvSpPr>
            <a:spLocks noGrp="1"/>
          </p:cNvSpPr>
          <p:nvPr>
            <p:ph type="sldImg"/>
          </p:nvPr>
        </p:nvSpPr>
        <p:spPr>
          <a:xfrm>
            <a:off x="1143000" y="685800"/>
            <a:ext cx="4572000" cy="3429000"/>
          </a:xfrm>
          <a:prstGeom prst="rect">
            <a:avLst/>
          </a:prstGeom>
          <a:ln w="0">
            <a:noFill/>
          </a:ln>
        </p:spPr>
      </p:sp>
      <p:sp>
        <p:nvSpPr>
          <p:cNvPr id="400"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Should </a:t>
            </a:r>
            <a:r>
              <a:rPr b="0" lang="en-US" sz="1200" strike="noStrike" u="none">
                <a:solidFill>
                  <a:srgbClr val="003366"/>
                </a:solidFill>
                <a:effectLst/>
                <a:uFillTx/>
                <a:latin typeface="Arial"/>
                <a:ea typeface="Arial"/>
              </a:rPr>
              <a:t>Oracle and IBM eventually create a competitive product they will most likely view them as a vehicle to further the services side of their businesses rather than as standalone products.</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3366"/>
                </a:solidFill>
                <a:effectLst/>
                <a:uFillTx/>
                <a:latin typeface="Arial"/>
                <a:ea typeface="Arial"/>
              </a:rPr>
              <a:t> </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1" name="PlaceHolder 1"/>
          <p:cNvSpPr>
            <a:spLocks noGrp="1"/>
          </p:cNvSpPr>
          <p:nvPr>
            <p:ph type="sldImg"/>
          </p:nvPr>
        </p:nvSpPr>
        <p:spPr>
          <a:xfrm>
            <a:off x="1143000" y="685800"/>
            <a:ext cx="4572000" cy="3429000"/>
          </a:xfrm>
          <a:prstGeom prst="rect">
            <a:avLst/>
          </a:prstGeom>
          <a:ln w="0">
            <a:noFill/>
          </a:ln>
        </p:spPr>
      </p:sp>
      <p:sp>
        <p:nvSpPr>
          <p:cNvPr id="402"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Common to all enterprise and ebusiness applications are horizontal services and components such as Security Administration, System Administration, Business Rules Logic, Data Repository, External Application Interfaces, etc.  These common “Horizontal” components are represented in “brown” and serve as the core of the application.  The “Vertical” components represented in “green” define the specific nature or problem solved by the application.</a:t>
            </a:r>
            <a:endParaRPr b="0" lang="en-US" sz="1200" strike="noStrike" u="none">
              <a:solidFill>
                <a:srgbClr val="000000"/>
              </a:solidFill>
              <a:effectLst/>
              <a:uFillTx/>
              <a:latin typeface="Times New Roman"/>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3" name="PlaceHolder 1"/>
          <p:cNvSpPr>
            <a:spLocks noGrp="1"/>
          </p:cNvSpPr>
          <p:nvPr>
            <p:ph type="sldImg"/>
          </p:nvPr>
        </p:nvSpPr>
        <p:spPr>
          <a:xfrm>
            <a:off x="1143000" y="685800"/>
            <a:ext cx="4572000" cy="3429000"/>
          </a:xfrm>
          <a:prstGeom prst="rect">
            <a:avLst/>
          </a:prstGeom>
          <a:ln w="0">
            <a:noFill/>
          </a:ln>
        </p:spPr>
      </p:sp>
      <p:sp>
        <p:nvSpPr>
          <p:cNvPr id="404"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ADE provides all of the common horizontal application components in complete, integrated, and and ready to deploy form. </a:t>
            </a:r>
            <a:r>
              <a:rPr b="0" lang="en-US" sz="1200" strike="noStrike" u="none">
                <a:solidFill>
                  <a:srgbClr val="000000"/>
                </a:solidFill>
                <a:effectLst/>
                <a:uFillTx/>
                <a:latin typeface="Arial"/>
                <a:ea typeface="Times New Roman"/>
              </a:rPr>
              <a:t>The ADE provides a common reference for application integration (Middleware) and a framework for fast tracking development of new integrated applications.  The ADE enables an organization to shift 80% of their resources to developing new mission critical applications.</a:t>
            </a: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7" name="PlaceHolder 1"/>
          <p:cNvSpPr>
            <a:spLocks noGrp="1"/>
          </p:cNvSpPr>
          <p:nvPr>
            <p:ph type="sldImg"/>
          </p:nvPr>
        </p:nvSpPr>
        <p:spPr>
          <a:xfrm>
            <a:off x="1143000" y="685800"/>
            <a:ext cx="4572000" cy="3429000"/>
          </a:xfrm>
          <a:prstGeom prst="rect">
            <a:avLst/>
          </a:prstGeom>
          <a:ln w="0">
            <a:noFill/>
          </a:ln>
        </p:spPr>
      </p:sp>
      <p:sp>
        <p:nvSpPr>
          <p:cNvPr id="388"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Our product, the Application Deployment Engine (ADE), provides a platform independent software framework that delivers the majority of an Enterprise or eBusiness application in a ready-to-deploy form.  </a:t>
            </a:r>
            <a:r>
              <a:rPr b="0" lang="en-US" sz="1200" strike="noStrike" u="none">
                <a:solidFill>
                  <a:srgbClr val="000000"/>
                </a:solidFill>
                <a:effectLst/>
                <a:uFillTx/>
                <a:latin typeface="Times New Roman"/>
                <a:ea typeface="Arial"/>
              </a:rPr>
              <a:t>Licensing of our product will save the developer nine to twenty four months of development time and associated costs while providing them a more robust, scalable, and better performing product than they could build without it.</a:t>
            </a:r>
            <a:r>
              <a:rPr b="0" lang="en-US" sz="1200" strike="noStrike" u="none">
                <a:solidFill>
                  <a:srgbClr val="000000"/>
                </a:solidFill>
                <a:effectLst/>
                <a:uFillTx/>
                <a:latin typeface="Arial"/>
                <a:ea typeface="Times New Roman"/>
              </a:rPr>
              <a:t>  Our ADE also reduces the time and cost to integrate new and legacy enterprise software applications.</a:t>
            </a: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9" name="PlaceHolder 1"/>
          <p:cNvSpPr>
            <a:spLocks noGrp="1"/>
          </p:cNvSpPr>
          <p:nvPr>
            <p:ph type="sldImg"/>
          </p:nvPr>
        </p:nvSpPr>
        <p:spPr>
          <a:xfrm>
            <a:off x="1143000" y="685800"/>
            <a:ext cx="4572000" cy="3429000"/>
          </a:xfrm>
          <a:prstGeom prst="rect">
            <a:avLst/>
          </a:prstGeom>
          <a:ln w="0">
            <a:noFill/>
          </a:ln>
        </p:spPr>
      </p:sp>
      <p:sp>
        <p:nvSpPr>
          <p:cNvPr id="390"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Times New Roman"/>
              </a:rPr>
              <a:t>Conservative calculations to arrive at $2 Billion Market Opportunity Size</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2080     Hours in one year</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25</a:t>
            </a:r>
            <a:r>
              <a:rPr b="0" lang="en-US" sz="1200" strike="noStrike" u="none">
                <a:solidFill>
                  <a:srgbClr val="000000"/>
                </a:solidFill>
                <a:effectLst/>
                <a:uFillTx/>
                <a:latin typeface="Arial"/>
                <a:ea typeface="Times New Roman"/>
              </a:rPr>
              <a:t>	</a:t>
            </a:r>
            <a:r>
              <a:rPr b="0" lang="en-US" sz="1200" strike="noStrike" u="none">
                <a:solidFill>
                  <a:srgbClr val="000000"/>
                </a:solidFill>
                <a:effectLst/>
                <a:uFillTx/>
                <a:latin typeface="Arial"/>
                <a:ea typeface="Times New Roman"/>
              </a:rPr>
              <a:t>   Average Software Engineers per Utility firm</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Arial"/>
                <a:ea typeface="Times New Roman"/>
              </a:rPr>
              <a:t>$100</a:t>
            </a:r>
            <a:r>
              <a:rPr b="0" lang="en-US" sz="1200" strike="noStrike" u="none">
                <a:solidFill>
                  <a:srgbClr val="000000"/>
                </a:solidFill>
                <a:effectLst/>
                <a:uFillTx/>
                <a:latin typeface="Arial"/>
                <a:ea typeface="Times New Roman"/>
              </a:rPr>
              <a:t>     Cost per hour</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$5,200,000      Minimum IT Expenditure per Utility firm</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Arial"/>
                <a:ea typeface="Times New Roman"/>
              </a:rPr>
              <a:t>500</a:t>
            </a:r>
            <a:r>
              <a:rPr b="0" lang="en-US" sz="1200" strike="noStrike" u="none">
                <a:solidFill>
                  <a:srgbClr val="000000"/>
                </a:solidFill>
                <a:effectLst/>
                <a:uFillTx/>
                <a:latin typeface="Arial"/>
                <a:ea typeface="Times New Roman"/>
              </a:rPr>
              <a:t>                 Number of U.S. Electric, Telecom, and Energy Companies</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$2,600,000,00  Minimum Sector Yearly Expenditures</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Garamond"/>
                <a:ea typeface="Times New Roman"/>
              </a:rPr>
              <a:t>              75%  IT Budget % spent on rebuilding</a:t>
            </a:r>
            <a:r>
              <a:rPr b="0" lang="en-US" sz="1200" strike="noStrike" u="none">
                <a:solidFill>
                  <a:srgbClr val="000000"/>
                </a:solidFill>
                <a:effectLst/>
                <a:uFillTx/>
                <a:latin typeface="Garamond"/>
                <a:ea typeface="Times New Roman"/>
              </a:rPr>
              <a:t>	</a:t>
            </a:r>
            <a:r>
              <a:rPr b="0" lang="en-US" sz="1200" strike="noStrike" u="none">
                <a:solidFill>
                  <a:srgbClr val="000000"/>
                </a:solidFill>
                <a:effectLst/>
                <a:uFillTx/>
                <a:latin typeface="Garamond"/>
                <a:ea typeface="Times New Roman"/>
              </a:rPr>
              <a:t>application components predelivered by our ADE</a:t>
            </a:r>
            <a:endParaRPr b="0" lang="en-US" sz="1200" strike="noStrike" u="none">
              <a:solidFill>
                <a:srgbClr val="000000"/>
              </a:solidFill>
              <a:effectLst/>
              <a:uFillTx/>
              <a:latin typeface="Times New Roman"/>
            </a:endParaRPr>
          </a:p>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Times New Roman"/>
              </a:rPr>
              <a:t>$1,950,000,000  $2 Billion Market Opportunity Size</a:t>
            </a:r>
            <a:endParaRPr b="0" lang="en-US" sz="10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1" name="PlaceHolder 1"/>
          <p:cNvSpPr>
            <a:spLocks noGrp="1"/>
          </p:cNvSpPr>
          <p:nvPr>
            <p:ph type="sldImg"/>
          </p:nvPr>
        </p:nvSpPr>
        <p:spPr>
          <a:xfrm>
            <a:off x="1143000" y="685800"/>
            <a:ext cx="4572000" cy="3429000"/>
          </a:xfrm>
          <a:prstGeom prst="rect">
            <a:avLst/>
          </a:prstGeom>
          <a:ln w="0">
            <a:noFill/>
          </a:ln>
        </p:spPr>
      </p:sp>
      <p:sp>
        <p:nvSpPr>
          <p:cNvPr id="392" name="PlaceHolder 2"/>
          <p:cNvSpPr>
            <a:spLocks noGrp="1"/>
          </p:cNvSpPr>
          <p:nvPr>
            <p:ph type="body"/>
          </p:nvPr>
        </p:nvSpPr>
        <p:spPr>
          <a:xfrm>
            <a:off x="914400" y="4343400"/>
            <a:ext cx="5029200" cy="4114800"/>
          </a:xfrm>
          <a:prstGeom prst="rect">
            <a:avLst/>
          </a:prstGeom>
          <a:solidFill>
            <a:srgbClr val="ffffff"/>
          </a:solidFill>
          <a:ln w="9360">
            <a:solidFill>
              <a:srgbClr val="000000"/>
            </a:solidFill>
            <a:miter/>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Each Silo represents a generation of application technology still in service, requiring ongoing maintenance and integration with emerging application technology. Fortune 1000 IT Departments currently spend about 80% of their software budget maintaining and integrating generations worth of legacy software applications.  This leaves only 20% available for developing new mission critical software applications.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Crippled by unrealistic expectations, most Fortune 1000 CIOs become “future former employees” their first day on the job.</a:t>
            </a: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3" name="PlaceHolder 1"/>
          <p:cNvSpPr>
            <a:spLocks noGrp="1"/>
          </p:cNvSpPr>
          <p:nvPr>
            <p:ph type="sldImg"/>
          </p:nvPr>
        </p:nvSpPr>
        <p:spPr>
          <a:xfrm>
            <a:off x="1143000" y="685800"/>
            <a:ext cx="4572000" cy="3429000"/>
          </a:xfrm>
          <a:prstGeom prst="rect">
            <a:avLst/>
          </a:prstGeom>
          <a:ln w="0">
            <a:noFill/>
          </a:ln>
        </p:spPr>
      </p:sp>
      <p:sp>
        <p:nvSpPr>
          <p:cNvPr id="394" name="PlaceHolder 2"/>
          <p:cNvSpPr>
            <a:spLocks noGrp="1"/>
          </p:cNvSpPr>
          <p:nvPr>
            <p:ph type="body"/>
          </p:nvPr>
        </p:nvSpPr>
        <p:spPr>
          <a:xfrm>
            <a:off x="914400" y="4343400"/>
            <a:ext cx="5029200" cy="4114800"/>
          </a:xfrm>
          <a:prstGeom prst="rect">
            <a:avLst/>
          </a:prstGeom>
          <a:solidFill>
            <a:srgbClr val="ffffff"/>
          </a:solidFill>
          <a:ln w="9360">
            <a:solidFill>
              <a:srgbClr val="000000"/>
            </a:solidFill>
            <a:miter/>
          </a:ln>
        </p:spPr>
        <p:txBody>
          <a:bodyPr lIns="90000" rIns="90000" tIns="46800" bIns="46800" anchor="t">
            <a:noAutofit/>
          </a:bodyPr>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The SEADE ADE is an application that provides a common reference for application integration (Middleware) and a framework for fast tracking development of new integrated applications.  The ADE enables an organization to shift 80% of their resources to developing new mission critical applications.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SEADE enables Fortune 1000 CIOs to remain in their positions.</a:t>
            </a:r>
            <a:endParaRPr b="0" lang="en-US"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5" name="PlaceHolder 1"/>
          <p:cNvSpPr>
            <a:spLocks noGrp="1"/>
          </p:cNvSpPr>
          <p:nvPr>
            <p:ph type="sldImg"/>
          </p:nvPr>
        </p:nvSpPr>
        <p:spPr>
          <a:xfrm>
            <a:off x="1143000" y="685800"/>
            <a:ext cx="4572000" cy="3429000"/>
          </a:xfrm>
          <a:prstGeom prst="rect">
            <a:avLst/>
          </a:prstGeom>
          <a:ln w="0">
            <a:noFill/>
          </a:ln>
        </p:spPr>
      </p:sp>
      <p:sp>
        <p:nvSpPr>
          <p:cNvPr id="396"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4</a:t>
            </a:r>
            <a:r>
              <a:rPr b="0" lang="en-US" sz="1200" strike="noStrike" u="none" baseline="30000">
                <a:solidFill>
                  <a:srgbClr val="000000"/>
                </a:solidFill>
                <a:effectLst/>
                <a:uFillTx/>
                <a:latin typeface="Times New Roman"/>
              </a:rPr>
              <a:t>th</a:t>
            </a:r>
            <a:r>
              <a:rPr b="0" lang="en-US" sz="1200" strike="noStrike" u="none">
                <a:solidFill>
                  <a:srgbClr val="000000"/>
                </a:solidFill>
                <a:effectLst/>
                <a:uFillTx/>
                <a:latin typeface="Times New Roman"/>
              </a:rPr>
              <a:t> Generation Technology</a:t>
            </a:r>
            <a:endParaRPr b="0" lang="en-US" sz="1200" strike="noStrike" u="none">
              <a:solidFill>
                <a:srgbClr val="000000"/>
              </a:solidFill>
              <a:effectLst/>
              <a:uFillTx/>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7" name="PlaceHolder 1"/>
          <p:cNvSpPr>
            <a:spLocks noGrp="1"/>
          </p:cNvSpPr>
          <p:nvPr>
            <p:ph type="sldImg"/>
          </p:nvPr>
        </p:nvSpPr>
        <p:spPr>
          <a:xfrm>
            <a:off x="1143000" y="685800"/>
            <a:ext cx="4572000" cy="3429000"/>
          </a:xfrm>
          <a:prstGeom prst="rect">
            <a:avLst/>
          </a:prstGeom>
          <a:ln w="0">
            <a:noFill/>
          </a:ln>
        </p:spPr>
      </p:sp>
      <p:sp>
        <p:nvSpPr>
          <p:cNvPr id="398"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Mike Brown is also a Certified Management Accountant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Will be actively seeking an experienced VP of Sales and VP of Marketing while product is being developed.  Scott will initially be performing these functions with outsourced help.</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Plan on contracting 1</a:t>
            </a:r>
            <a:r>
              <a:rPr b="0" lang="en-US" sz="1200" strike="noStrike" u="none" baseline="30000">
                <a:solidFill>
                  <a:srgbClr val="000000"/>
                </a:solidFill>
                <a:effectLst/>
                <a:uFillTx/>
                <a:latin typeface="Times New Roman"/>
              </a:rPr>
              <a:t>st</a:t>
            </a:r>
            <a:r>
              <a:rPr b="0" lang="en-US" sz="1200" strike="noStrike" u="none">
                <a:solidFill>
                  <a:srgbClr val="000000"/>
                </a:solidFill>
                <a:effectLst/>
                <a:uFillTx/>
                <a:latin typeface="Times New Roman"/>
              </a:rPr>
              <a:t> year CFO duties through Virtual CFO while seeking an experienced CFO.</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714E96E8-9214-4277-AE80-26EB491F7CE8}"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6000"/>
              </a:solidFill>
              <a:effectLst/>
              <a:uFillTx/>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498B5666-F423-4645-AAFF-5CF94C598662}"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6000"/>
              </a:solidFill>
              <a:effectLst/>
              <a:uFillTx/>
              <a:latin typeface="Arial"/>
            </a:endParaRPr>
          </a:p>
        </p:txBody>
      </p:sp>
      <p:sp>
        <p:nvSpPr>
          <p:cNvPr id="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6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EE556B7C-1400-4A98-A761-649D20137043}"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6000"/>
                </a:solidFill>
                <a:effectLst/>
                <a:uFillTx/>
                <a:latin typeface="Arial"/>
              </a:rPr>
              <a:t>Click to edit the title text format</a:t>
            </a:r>
            <a:endParaRPr b="0" lang="en-US" sz="4400" strike="noStrike" u="none">
              <a:solidFill>
                <a:srgbClr val="006000"/>
              </a:solidFill>
              <a:effectLst/>
              <a:uFillTx/>
              <a:latin typeface="Arial"/>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6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6000"/>
                </a:solidFill>
                <a:effectLst/>
                <a:uFillTx/>
                <a:latin typeface="Arial"/>
              </a:rPr>
              <a:t>Click to edit the outline text format</a:t>
            </a:r>
            <a:endParaRPr b="0" lang="en-US" sz="3200" strike="noStrike" u="none">
              <a:solidFill>
                <a:srgbClr val="006000"/>
              </a:solidFill>
              <a:effectLst/>
              <a:uFillTx/>
              <a:latin typeface="Arial"/>
            </a:endParaRPr>
          </a:p>
          <a:p>
            <a:pPr lvl="1" marL="743040" indent="-285840">
              <a:spcBef>
                <a:spcPts val="799"/>
              </a:spcBef>
              <a:buClr>
                <a:srgbClr val="006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6000"/>
                </a:solidFill>
                <a:effectLst/>
                <a:uFillTx/>
                <a:latin typeface="Arial"/>
              </a:rPr>
              <a:t>Second Outline Level</a:t>
            </a:r>
            <a:endParaRPr b="0" lang="en-US" sz="3200" strike="noStrike" u="none">
              <a:solidFill>
                <a:srgbClr val="006000"/>
              </a:solidFill>
              <a:effectLst/>
              <a:uFillTx/>
              <a:latin typeface="Arial"/>
            </a:endParaRPr>
          </a:p>
          <a:p>
            <a:pPr lvl="2" marL="1143000" indent="-228600">
              <a:spcBef>
                <a:spcPts val="799"/>
              </a:spcBef>
              <a:buClr>
                <a:srgbClr val="006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6000"/>
                </a:solidFill>
                <a:effectLst/>
                <a:uFillTx/>
                <a:latin typeface="Arial"/>
              </a:rPr>
              <a:t>Third Outline Level</a:t>
            </a:r>
            <a:endParaRPr b="0" lang="en-US" sz="3200" strike="noStrike" u="none">
              <a:solidFill>
                <a:srgbClr val="006000"/>
              </a:solidFill>
              <a:effectLst/>
              <a:uFillTx/>
              <a:latin typeface="Arial"/>
            </a:endParaRPr>
          </a:p>
          <a:p>
            <a:pPr lvl="3" marL="1600200" indent="-228600">
              <a:spcBef>
                <a:spcPts val="799"/>
              </a:spcBef>
              <a:buClr>
                <a:srgbClr val="00600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6000"/>
                </a:solidFill>
                <a:effectLst/>
                <a:uFillTx/>
                <a:latin typeface="Arial"/>
              </a:rPr>
              <a:t>Fourth Outline Level</a:t>
            </a:r>
            <a:endParaRPr b="0" lang="en-US" sz="3200" strike="noStrike" u="none">
              <a:solidFill>
                <a:srgbClr val="006000"/>
              </a:solidFill>
              <a:effectLst/>
              <a:uFillTx/>
              <a:latin typeface="Arial"/>
            </a:endParaRPr>
          </a:p>
          <a:p>
            <a:pPr lvl="4" marL="2057400" indent="-228600">
              <a:spcBef>
                <a:spcPts val="799"/>
              </a:spcBef>
              <a:buClr>
                <a:srgbClr val="006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6000"/>
                </a:solidFill>
                <a:effectLst/>
                <a:uFillTx/>
                <a:latin typeface="Arial"/>
              </a:rPr>
              <a:t>Fifth Outline Level</a:t>
            </a:r>
            <a:endParaRPr b="0" lang="en-US" sz="3200" strike="noStrike" u="none">
              <a:solidFill>
                <a:srgbClr val="006000"/>
              </a:solidFill>
              <a:effectLst/>
              <a:uFillTx/>
              <a:latin typeface="Arial"/>
            </a:endParaRPr>
          </a:p>
          <a:p>
            <a:pPr lvl="5" marL="2057400" indent="-228600">
              <a:spcBef>
                <a:spcPts val="7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6000"/>
                </a:solidFill>
                <a:effectLst/>
                <a:uFillTx/>
                <a:latin typeface="Arial"/>
              </a:rPr>
              <a:t>Sixth Outline Level</a:t>
            </a:r>
            <a:endParaRPr b="0" lang="en-US" sz="3200" strike="noStrike" u="none">
              <a:solidFill>
                <a:srgbClr val="006000"/>
              </a:solidFill>
              <a:effectLst/>
              <a:uFillTx/>
              <a:latin typeface="Arial"/>
            </a:endParaRPr>
          </a:p>
          <a:p>
            <a:pPr lvl="6" marL="2057400" indent="-228600">
              <a:spcBef>
                <a:spcPts val="7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6000"/>
                </a:solidFill>
                <a:effectLst/>
                <a:uFillTx/>
                <a:latin typeface="Arial"/>
              </a:rPr>
              <a:t>Seventh Outline Level</a:t>
            </a:r>
            <a:endParaRPr b="0" lang="en-US" sz="3200" strike="noStrike" u="none">
              <a:solidFill>
                <a:srgbClr val="006000"/>
              </a:solidFill>
              <a:effectLst/>
              <a:uFillTx/>
              <a:latin typeface="Arial"/>
            </a:endParaRPr>
          </a:p>
        </p:txBody>
      </p:sp>
      <p:sp>
        <p:nvSpPr>
          <p:cNvPr id="2" name="PlaceHolder 3"/>
          <p:cNvSpPr>
            <a:spLocks noGrp="1"/>
          </p:cNvSpPr>
          <p:nvPr>
            <p:ph type="dt" idx="1"/>
          </p:nvPr>
        </p:nvSpPr>
        <p:spPr>
          <a:xfrm>
            <a:off x="685800" y="6397200"/>
            <a:ext cx="1905120" cy="228600"/>
          </a:xfrm>
          <a:prstGeom prst="rect">
            <a:avLst/>
          </a:prstGeom>
          <a:noFill/>
          <a:ln w="0">
            <a:noFill/>
          </a:ln>
        </p:spPr>
        <p:txBody>
          <a:bodyPr lIns="90000" rIns="90000" tIns="46800" bIns="4680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6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6000"/>
                </a:solidFill>
                <a:effectLst/>
                <a:uFillTx/>
                <a:latin typeface="Arial"/>
              </a:rPr>
              <a:t>November 7, 2000</a:t>
            </a:r>
            <a:endParaRPr b="0" lang="en-US" sz="10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397200"/>
            <a:ext cx="2895840" cy="2286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6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6000"/>
                </a:solidFill>
                <a:effectLst/>
                <a:uFillTx/>
                <a:latin typeface="Arial"/>
              </a:rPr>
              <a:t>&lt;footer&gt;</a:t>
            </a:r>
            <a:endParaRPr b="0" lang="en-US" sz="10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397200"/>
            <a:ext cx="1905120" cy="2286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6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A07067E-A0BA-4DC5-9C7D-7F42122155E0}" type="slidenum">
              <a:rPr b="0" lang="en-US" sz="1000" strike="noStrike" u="none">
                <a:solidFill>
                  <a:srgbClr val="006000"/>
                </a:solidFill>
                <a:effectLst/>
                <a:uFillTx/>
                <a:latin typeface="Arial"/>
              </a:rPr>
              <a:t>&lt;number&gt;</a:t>
            </a:fld>
            <a:endParaRPr b="0" lang="en-US" sz="1000" strike="noStrike" u="none">
              <a:solidFill>
                <a:srgbClr val="000000"/>
              </a:solidFill>
              <a:effectLst/>
              <a:uFillTx/>
              <a:latin typeface="Times New Roman"/>
            </a:endParaRPr>
          </a:p>
        </p:txBody>
      </p:sp>
      <p:pic>
        <p:nvPicPr>
          <p:cNvPr id="5" name="SEADELogo%20Watermark2" descr=""/>
          <p:cNvPicPr/>
          <p:nvPr/>
        </p:nvPicPr>
        <p:blipFill>
          <a:blip r:embed="rId2"/>
          <a:stretch/>
        </p:blipFill>
        <p:spPr>
          <a:xfrm>
            <a:off x="5111640" y="0"/>
            <a:ext cx="4032360" cy="617220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hyperlink" Target="http://www.greenlight.com/" TargetMode="External"/><Relationship Id="rId2" Type="http://schemas.openxmlformats.org/officeDocument/2006/relationships/hyperlink" Target="http://www.greenlight.com/" TargetMode="External"/><Relationship Id="rId3" Type="http://schemas.openxmlformats.org/officeDocument/2006/relationships/hyperlink" Target="http://www.novoforum.com/" TargetMode="External"/><Relationship Id="rId4" Type="http://schemas.openxmlformats.org/officeDocument/2006/relationships/hyperlink" Target="http://www.broadjump.com/" TargetMode="External"/><Relationship Id="rId5" Type="http://schemas.openxmlformats.org/officeDocument/2006/relationships/hyperlink" Target="http://www.broadjump.com/" TargetMode="External"/><Relationship Id="rId6" Type="http://schemas.openxmlformats.org/officeDocument/2006/relationships/hyperlink" Target="http://www.truthworks.org/" TargetMode="External"/><Relationship Id="rId7" Type="http://schemas.openxmlformats.org/officeDocument/2006/relationships/hyperlink" Target="http://www.truthworks.org/" TargetMode="External"/><Relationship Id="rId8" Type="http://schemas.openxmlformats.org/officeDocument/2006/relationships/hyperlink" Target="http://www.promisekeepers.org/" TargetMode="External"/><Relationship Id="rId9"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3.xml"/><Relationship Id="rId4"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slide" Target="slide20.xml"/><Relationship Id="rId2" Type="http://schemas.openxmlformats.org/officeDocument/2006/relationships/slide" Target="slide21.xml"/><Relationship Id="rId3" Type="http://schemas.openxmlformats.org/officeDocument/2006/relationships/slide" Target="slide22.xml"/><Relationship Id="rId4"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 Target="slide19.xml"/><Relationship Id="rId2" Type="http://schemas.openxmlformats.org/officeDocument/2006/relationships/slide" Target="slideDeploy.xml"/><Relationship Id="rId3"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 Target="slide24.xml"/><Relationship Id="rId2" Type="http://schemas.openxmlformats.org/officeDocument/2006/relationships/slideLayout" Target="../slideLayouts/slideLayout3.xml"/><Relationship Id="rId3"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SEADE S</a:t>
            </a:r>
            <a:r>
              <a:rPr b="0" lang="en-US" sz="3200" strike="noStrike" u="none">
                <a:solidFill>
                  <a:srgbClr val="000000"/>
                </a:solidFill>
                <a:effectLst/>
                <a:uFillTx/>
                <a:latin typeface="Arial"/>
              </a:rPr>
              <a:t>OFTWARE</a:t>
            </a:r>
            <a:r>
              <a:rPr b="0" lang="en-US" sz="4400" strike="noStrike" u="none">
                <a:solidFill>
                  <a:srgbClr val="000000"/>
                </a:solidFill>
                <a:effectLst/>
                <a:uFillTx/>
                <a:latin typeface="Arial"/>
              </a:rPr>
              <a:t>, I</a:t>
            </a:r>
            <a:r>
              <a:rPr b="0" lang="en-US" sz="3200" strike="noStrike" u="none">
                <a:solidFill>
                  <a:srgbClr val="000000"/>
                </a:solidFill>
                <a:effectLst/>
                <a:uFillTx/>
                <a:latin typeface="Arial"/>
              </a:rPr>
              <a:t>NC</a:t>
            </a:r>
            <a:r>
              <a:rPr b="0" lang="en-US" sz="4400" strike="noStrike" u="none">
                <a:solidFill>
                  <a:srgbClr val="000000"/>
                </a:solidFill>
                <a:effectLst/>
                <a:uFillTx/>
                <a:latin typeface="Arial"/>
              </a:rPr>
              <a:t>.</a:t>
            </a:r>
            <a:endParaRPr b="0" lang="en-US" sz="4400" strike="noStrike" u="none">
              <a:solidFill>
                <a:srgbClr val="006000"/>
              </a:solidFill>
              <a:effectLst/>
              <a:uFillTx/>
              <a:latin typeface="Arial"/>
            </a:endParaRPr>
          </a:p>
        </p:txBody>
      </p:sp>
      <p:sp>
        <p:nvSpPr>
          <p:cNvPr id="1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gn="ctr">
              <a:spcBef>
                <a:spcPts val="10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a:rPr>
              <a:t>Business Case</a:t>
            </a:r>
            <a:endParaRPr b="0" lang="en-US" sz="4000" strike="noStrike" u="none">
              <a:solidFill>
                <a:srgbClr val="006000"/>
              </a:solidFill>
              <a:effectLst/>
              <a:uFillTx/>
              <a:latin typeface="Arial"/>
            </a:endParaRPr>
          </a:p>
        </p:txBody>
      </p:sp>
      <p:pic>
        <p:nvPicPr>
          <p:cNvPr id="18" name="SEADE%20Logo" descr=""/>
          <p:cNvPicPr/>
          <p:nvPr/>
        </p:nvPicPr>
        <p:blipFill>
          <a:blip r:embed="rId1"/>
          <a:stretch/>
        </p:blipFill>
        <p:spPr>
          <a:xfrm>
            <a:off x="3581280" y="4419720"/>
            <a:ext cx="1909800" cy="1292040"/>
          </a:xfrm>
          <a:prstGeom prst="rect">
            <a:avLst/>
          </a:prstGeom>
          <a:noFill/>
          <a:ln w="0">
            <a:noFill/>
          </a:ln>
        </p:spPr>
      </p:pic>
      <p:sp>
        <p:nvSpPr>
          <p:cNvPr id="4" name="PlaceHolder 3"/>
          <p:cNvSpPr>
            <a:spLocks noGrp="1"/>
          </p:cNvSpPr>
          <p:nvPr>
            <p:ph type="ftr" idx="2"/>
          </p:nvPr>
        </p:nvSpPr>
        <p:spPr/>
        <p:txBody>
          <a:bodyPr/>
          <a:p>
            <a:r>
              <a:t>Proprietary and Confidential</a:t>
            </a:r>
          </a:p>
        </p:txBody>
      </p:sp>
      <p:sp>
        <p:nvSpPr>
          <p:cNvPr id="5" name="PlaceHolder 4"/>
          <p:cNvSpPr>
            <a:spLocks noGrp="1"/>
          </p:cNvSpPr>
          <p:nvPr>
            <p:ph type="sldNum" idx="3"/>
          </p:nvPr>
        </p:nvSpPr>
        <p:spPr/>
        <p:txBody>
          <a:bodyPr/>
          <a:p>
            <a:fld id="{9EB1C8CD-695B-4DAA-B505-21FBE79A1B52}" type="slidenum">
              <a:t>1</a:t>
            </a:fld>
          </a:p>
        </p:txBody>
      </p:sp>
      <p:sp>
        <p:nvSpPr>
          <p:cNvPr id="6" name="PlaceHolder 5"/>
          <p:cNvSpPr>
            <a:spLocks noGrp="1"/>
          </p:cNvSpPr>
          <p:nvPr>
            <p:ph type="dt" idx="1"/>
          </p:nvPr>
        </p:nvSpPr>
        <p:spPr/>
        <p:txBody>
          <a:bodyPr/>
          <a:p>
            <a:r>
              <a:rPr lang="en-US"/>
              <a:t>June 13, 2000</a:t>
            </a: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sp>
        <p:nvSpPr>
          <p:cNvPr id="99" name="PlaceHolder 1"/>
          <p:cNvSpPr>
            <a:spLocks noGrp="1"/>
          </p:cNvSpPr>
          <p:nvPr>
            <p:ph type="title"/>
          </p:nvPr>
        </p:nvSpPr>
        <p:spPr>
          <a:xfrm>
            <a:off x="685800" y="3045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ea typeface="Arial"/>
              </a:rPr>
              <a:t>SEADE A</a:t>
            </a:r>
            <a:r>
              <a:rPr b="0" lang="en-US" sz="3200" strike="noStrike" u="none">
                <a:solidFill>
                  <a:srgbClr val="000000"/>
                </a:solidFill>
                <a:effectLst/>
                <a:uFillTx/>
                <a:latin typeface="Arial"/>
                <a:ea typeface="Arial"/>
              </a:rPr>
              <a:t>DVISORY</a:t>
            </a:r>
            <a:r>
              <a:rPr b="0" lang="en-US" sz="4400" strike="noStrike" u="none">
                <a:solidFill>
                  <a:srgbClr val="000000"/>
                </a:solidFill>
                <a:effectLst/>
                <a:uFillTx/>
                <a:latin typeface="Arial"/>
                <a:ea typeface="Arial"/>
              </a:rPr>
              <a:t> B</a:t>
            </a:r>
            <a:r>
              <a:rPr b="0" lang="en-US" sz="3200" strike="noStrike" u="none">
                <a:solidFill>
                  <a:srgbClr val="000000"/>
                </a:solidFill>
                <a:effectLst/>
                <a:uFillTx/>
                <a:latin typeface="Arial"/>
                <a:ea typeface="Arial"/>
              </a:rPr>
              <a:t>OARD</a:t>
            </a:r>
            <a:endParaRPr b="0" lang="en-US" sz="3200" strike="noStrike" u="none">
              <a:solidFill>
                <a:srgbClr val="006000"/>
              </a:solidFill>
              <a:effectLst/>
              <a:uFillTx/>
              <a:latin typeface="Arial"/>
            </a:endParaRPr>
          </a:p>
        </p:txBody>
      </p:sp>
      <p:sp>
        <p:nvSpPr>
          <p:cNvPr id="100" name="PlaceHolder 2"/>
          <p:cNvSpPr>
            <a:spLocks noGrp="1"/>
          </p:cNvSpPr>
          <p:nvPr>
            <p:ph/>
          </p:nvPr>
        </p:nvSpPr>
        <p:spPr>
          <a:xfrm>
            <a:off x="685800" y="1523880"/>
            <a:ext cx="7772400" cy="4114800"/>
          </a:xfrm>
          <a:prstGeom prst="rect">
            <a:avLst/>
          </a:prstGeom>
          <a:noFill/>
          <a:ln w="0">
            <a:noFill/>
          </a:ln>
        </p:spPr>
        <p:txBody>
          <a:bodyPr lIns="90000" rIns="90000" tIns="46800" bIns="46800" anchor="t">
            <a:normAutofit lnSpcReduction="9999"/>
          </a:bodyPr>
          <a:p>
            <a:pPr marL="343080" indent="-343080">
              <a:lnSpc>
                <a:spcPct val="90000"/>
              </a:lnSpc>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Puneet Bhasin </a:t>
            </a:r>
            <a:r>
              <a:rPr b="0" lang="en-US" sz="1600" strike="noStrike" u="none">
                <a:solidFill>
                  <a:srgbClr val="000000"/>
                </a:solidFill>
                <a:effectLst/>
                <a:uFillTx/>
                <a:latin typeface="Arial"/>
                <a:ea typeface="Times New Roman"/>
              </a:rPr>
              <a:t>(Technology Validation and Guidance)</a:t>
            </a:r>
            <a:r>
              <a:rPr b="1" lang="en-US" sz="2000" strike="noStrike" u="none">
                <a:solidFill>
                  <a:srgbClr val="000000"/>
                </a:solidFill>
                <a:effectLst/>
                <a:uFillTx/>
                <a:latin typeface="Arial"/>
              </a:rPr>
              <a:t> </a:t>
            </a:r>
            <a:endParaRPr b="0" lang="en-US" sz="2000" strike="noStrike" u="none">
              <a:solidFill>
                <a:srgbClr val="006000"/>
              </a:solidFill>
              <a:effectLst/>
              <a:uFillTx/>
              <a:latin typeface="Arial"/>
            </a:endParaRPr>
          </a:p>
          <a:p>
            <a:pPr lvl="1" marL="743040" indent="-285840">
              <a:lnSpc>
                <a:spcPct val="90000"/>
              </a:lnSpc>
              <a:spcBef>
                <a:spcPts val="4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Times New Roman"/>
              </a:rPr>
              <a:t>Chief Information Officer and Vice President for </a:t>
            </a:r>
            <a:r>
              <a:rPr b="0" lang="en-US" sz="1600" strike="noStrike" u="sng">
                <a:solidFill>
                  <a:srgbClr val="000000"/>
                </a:solidFill>
                <a:effectLst/>
                <a:uFillTx/>
                <a:latin typeface="Arial"/>
                <a:ea typeface="Times New Roman"/>
                <a:hlinkClick r:id="rId1"/>
              </a:rPr>
              <a:t>Greenlight</a:t>
            </a:r>
            <a:r>
              <a:rPr b="0" lang="en-US" sz="1600" strike="noStrike" u="sng">
                <a:solidFill>
                  <a:srgbClr val="000000"/>
                </a:solidFill>
                <a:effectLst/>
                <a:uFillTx/>
                <a:latin typeface="Arial"/>
                <a:ea typeface="Times New Roman"/>
                <a:hlinkClick r:id="rId2"/>
              </a:rPr>
              <a:t>.com</a:t>
            </a:r>
            <a:r>
              <a:rPr b="0" lang="en-US" sz="1600" strike="noStrike" u="none">
                <a:solidFill>
                  <a:srgbClr val="000000"/>
                </a:solidFill>
                <a:effectLst/>
                <a:uFillTx/>
                <a:latin typeface="Arial"/>
                <a:ea typeface="Times New Roman"/>
              </a:rPr>
              <a:t>.</a:t>
            </a:r>
            <a:endParaRPr b="0" lang="en-US" sz="1600" strike="noStrike" u="none">
              <a:solidFill>
                <a:srgbClr val="006000"/>
              </a:solidFill>
              <a:effectLst/>
              <a:uFillTx/>
              <a:latin typeface="Arial"/>
            </a:endParaRPr>
          </a:p>
          <a:p>
            <a:pPr lvl="1" marL="743040" indent="-285840">
              <a:lnSpc>
                <a:spcPct val="90000"/>
              </a:lnSpc>
              <a:spcBef>
                <a:spcPts val="4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Times New Roman"/>
              </a:rPr>
              <a:t>Former Vice President and Chief Information Officer for Ryder TRS.</a:t>
            </a:r>
            <a:endParaRPr b="0" lang="en-US" sz="1600" strike="noStrike" u="none">
              <a:solidFill>
                <a:srgbClr val="006000"/>
              </a:solidFill>
              <a:effectLst/>
              <a:uFillTx/>
              <a:latin typeface="Arial"/>
            </a:endParaRPr>
          </a:p>
          <a:p>
            <a:pPr lvl="1" marL="743040" indent="0">
              <a:lnSpc>
                <a:spcPct val="90000"/>
              </a:lnSpc>
              <a:spcBef>
                <a:spcPts val="1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6000"/>
              </a:solidFill>
              <a:effectLst/>
              <a:uFillTx/>
              <a:latin typeface="Arial"/>
            </a:endParaRPr>
          </a:p>
          <a:p>
            <a:pPr marL="343080" indent="-343080">
              <a:lnSpc>
                <a:spcPct val="9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John Lee </a:t>
            </a:r>
            <a:r>
              <a:rPr b="0" lang="en-US" sz="1600" strike="noStrike" u="none">
                <a:solidFill>
                  <a:srgbClr val="000000"/>
                </a:solidFill>
                <a:effectLst/>
                <a:uFillTx/>
                <a:latin typeface="Arial"/>
                <a:ea typeface="Times New Roman"/>
              </a:rPr>
              <a:t>(Sales and Marketing Packaging)</a:t>
            </a:r>
            <a:endParaRPr b="0" lang="en-US" sz="1600" strike="noStrike" u="none">
              <a:solidFill>
                <a:srgbClr val="006000"/>
              </a:solidFill>
              <a:effectLst/>
              <a:uFillTx/>
              <a:latin typeface="Arial"/>
            </a:endParaRPr>
          </a:p>
          <a:p>
            <a:pPr lvl="1" marL="743040" indent="-285840">
              <a:lnSpc>
                <a:spcPct val="90000"/>
              </a:lnSpc>
              <a:spcBef>
                <a:spcPts val="4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President and CEO of </a:t>
            </a:r>
            <a:r>
              <a:rPr b="0" lang="en-US" sz="1600" strike="noStrike" u="sng">
                <a:solidFill>
                  <a:srgbClr val="000000"/>
                </a:solidFill>
                <a:effectLst/>
                <a:uFillTx/>
                <a:latin typeface="Arial"/>
                <a:ea typeface="Arial"/>
                <a:hlinkClick r:id="rId3"/>
              </a:rPr>
              <a:t>Novoforum</a:t>
            </a:r>
            <a:r>
              <a:rPr b="0" lang="en-US" sz="1600" strike="noStrike" u="none">
                <a:solidFill>
                  <a:srgbClr val="000000"/>
                </a:solidFill>
                <a:effectLst/>
                <a:uFillTx/>
                <a:latin typeface="Arial"/>
                <a:ea typeface="Arial"/>
              </a:rPr>
              <a:t>, a </a:t>
            </a:r>
            <a:r>
              <a:rPr b="0" lang="en-US" sz="1600" strike="noStrike" u="none">
                <a:solidFill>
                  <a:srgbClr val="000000"/>
                </a:solidFill>
                <a:effectLst/>
                <a:uFillTx/>
                <a:latin typeface="Arial"/>
                <a:ea typeface="Times New Roman"/>
              </a:rPr>
              <a:t>supply chain infrastructure provider.</a:t>
            </a:r>
            <a:r>
              <a:rPr b="0" lang="en-US" sz="1600" strike="noStrike" u="none">
                <a:solidFill>
                  <a:srgbClr val="000000"/>
                </a:solidFill>
                <a:effectLst/>
                <a:uFillTx/>
                <a:latin typeface="Arial"/>
                <a:ea typeface="Arial"/>
              </a:rPr>
              <a:t> </a:t>
            </a:r>
            <a:endParaRPr b="0" lang="en-US" sz="1600" strike="noStrike" u="none">
              <a:solidFill>
                <a:srgbClr val="006000"/>
              </a:solidFill>
              <a:effectLst/>
              <a:uFillTx/>
              <a:latin typeface="Arial"/>
            </a:endParaRPr>
          </a:p>
          <a:p>
            <a:pPr lvl="1" marL="743040" indent="-285840">
              <a:lnSpc>
                <a:spcPct val="90000"/>
              </a:lnSpc>
              <a:spcBef>
                <a:spcPts val="4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Times New Roman"/>
              </a:rPr>
              <a:t>Senior Vice President of Process Verticals for Oracle Corporation.</a:t>
            </a:r>
            <a:endParaRPr b="0" lang="en-US" sz="1600" strike="noStrike" u="none">
              <a:solidFill>
                <a:srgbClr val="006000"/>
              </a:solidFill>
              <a:effectLst/>
              <a:uFillTx/>
              <a:latin typeface="Arial"/>
            </a:endParaRPr>
          </a:p>
          <a:p>
            <a:pPr lvl="1" marL="743040" indent="-285840">
              <a:lnSpc>
                <a:spcPct val="90000"/>
              </a:lnSpc>
              <a:spcBef>
                <a:spcPts val="4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Times New Roman"/>
              </a:rPr>
              <a:t>Senior Vice President for Supply Chain Management and Senior Vice President of SAP’s Professional Services group.</a:t>
            </a:r>
            <a:endParaRPr b="0" lang="en-US" sz="1600" strike="noStrike" u="none">
              <a:solidFill>
                <a:srgbClr val="006000"/>
              </a:solidFill>
              <a:effectLst/>
              <a:uFillTx/>
              <a:latin typeface="Arial"/>
            </a:endParaRPr>
          </a:p>
          <a:p>
            <a:pPr lvl="1" marL="743040" indent="0">
              <a:lnSpc>
                <a:spcPct val="90000"/>
              </a:lnSpc>
              <a:spcBef>
                <a:spcPts val="1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6000"/>
              </a:solidFill>
              <a:effectLst/>
              <a:uFillTx/>
              <a:latin typeface="Arial"/>
            </a:endParaRPr>
          </a:p>
          <a:p>
            <a:pPr marL="343080" indent="-343080">
              <a:lnSpc>
                <a:spcPct val="9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ea typeface="Times New Roman"/>
              </a:rPr>
              <a:t>Kip McClanahan </a:t>
            </a:r>
            <a:r>
              <a:rPr b="0" lang="en-US" sz="1600" strike="noStrike" u="none">
                <a:solidFill>
                  <a:srgbClr val="000000"/>
                </a:solidFill>
                <a:effectLst/>
                <a:uFillTx/>
                <a:latin typeface="Arial"/>
                <a:ea typeface="Times New Roman"/>
              </a:rPr>
              <a:t>(Strategy and Fundraising)</a:t>
            </a:r>
            <a:endParaRPr b="0" lang="en-US" sz="1600" strike="noStrike" u="none">
              <a:solidFill>
                <a:srgbClr val="006000"/>
              </a:solidFill>
              <a:effectLst/>
              <a:uFillTx/>
              <a:latin typeface="Arial"/>
            </a:endParaRPr>
          </a:p>
          <a:p>
            <a:pPr lvl="1" marL="743040" indent="-285840">
              <a:lnSpc>
                <a:spcPct val="90000"/>
              </a:lnSpc>
              <a:spcBef>
                <a:spcPts val="4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Times New Roman"/>
              </a:rPr>
              <a:t>President and CEO of </a:t>
            </a:r>
            <a:r>
              <a:rPr b="0" lang="en-US" sz="1600" strike="noStrike" u="sng">
                <a:solidFill>
                  <a:srgbClr val="000000"/>
                </a:solidFill>
                <a:effectLst/>
                <a:uFillTx/>
                <a:latin typeface="Arial"/>
                <a:ea typeface="Times New Roman"/>
                <a:hlinkClick r:id="rId4"/>
              </a:rPr>
              <a:t>BroadJump</a:t>
            </a:r>
            <a:r>
              <a:rPr b="0" lang="en-US" sz="1600" strike="noStrike" u="sng">
                <a:solidFill>
                  <a:srgbClr val="000000"/>
                </a:solidFill>
                <a:effectLst/>
                <a:uFillTx/>
                <a:latin typeface="Arial"/>
                <a:ea typeface="Times New Roman"/>
                <a:hlinkClick r:id="rId5"/>
              </a:rPr>
              <a:t>, Inc.</a:t>
            </a:r>
            <a:r>
              <a:rPr b="0" lang="en-US" sz="1600" strike="noStrike" u="none">
                <a:solidFill>
                  <a:srgbClr val="000000"/>
                </a:solidFill>
                <a:effectLst/>
                <a:uFillTx/>
                <a:latin typeface="Arial"/>
                <a:ea typeface="Times New Roman"/>
              </a:rPr>
              <a:t>, a leading broadband software service provider. </a:t>
            </a:r>
            <a:endParaRPr b="0" lang="en-US" sz="1600" strike="noStrike" u="none">
              <a:solidFill>
                <a:srgbClr val="006000"/>
              </a:solidFill>
              <a:effectLst/>
              <a:uFillTx/>
              <a:latin typeface="Arial"/>
            </a:endParaRPr>
          </a:p>
          <a:p>
            <a:pPr lvl="1" marL="743040" indent="-285840">
              <a:lnSpc>
                <a:spcPct val="90000"/>
              </a:lnSpc>
              <a:spcBef>
                <a:spcPts val="4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Times New Roman"/>
              </a:rPr>
              <a:t>Formerly Manager of Software Development for DSL at Cisco Systems.</a:t>
            </a:r>
            <a:endParaRPr b="0" lang="en-US" sz="1600" strike="noStrike" u="none">
              <a:solidFill>
                <a:srgbClr val="006000"/>
              </a:solidFill>
              <a:effectLst/>
              <a:uFillTx/>
              <a:latin typeface="Arial"/>
            </a:endParaRPr>
          </a:p>
          <a:p>
            <a:pPr lvl="1" marL="743040" indent="0">
              <a:lnSpc>
                <a:spcPct val="90000"/>
              </a:lnSpc>
              <a:spcBef>
                <a:spcPts val="1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6000"/>
              </a:solidFill>
              <a:effectLst/>
              <a:uFillTx/>
              <a:latin typeface="Arial"/>
            </a:endParaRPr>
          </a:p>
          <a:p>
            <a:pPr marL="343080" indent="-343080">
              <a:lnSpc>
                <a:spcPct val="9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ea typeface="Times New Roman"/>
              </a:rPr>
              <a:t>James Ryle</a:t>
            </a:r>
            <a:r>
              <a:rPr b="0" lang="en-US" sz="1800" strike="noStrike" u="none">
                <a:solidFill>
                  <a:srgbClr val="000000"/>
                </a:solidFill>
                <a:effectLst/>
                <a:uFillTx/>
                <a:latin typeface="Arial"/>
                <a:ea typeface="Times New Roman"/>
              </a:rPr>
              <a:t> </a:t>
            </a:r>
            <a:r>
              <a:rPr b="0" lang="en-US" sz="1600" strike="noStrike" u="none">
                <a:solidFill>
                  <a:srgbClr val="000000"/>
                </a:solidFill>
                <a:effectLst/>
                <a:uFillTx/>
                <a:latin typeface="Arial"/>
                <a:ea typeface="Times New Roman"/>
              </a:rPr>
              <a:t>(Ethics and Leadership)</a:t>
            </a:r>
            <a:endParaRPr b="0" lang="en-US" sz="1600" strike="noStrike" u="none">
              <a:solidFill>
                <a:srgbClr val="006000"/>
              </a:solidFill>
              <a:effectLst/>
              <a:uFillTx/>
              <a:latin typeface="Arial"/>
            </a:endParaRPr>
          </a:p>
          <a:p>
            <a:pPr lvl="1" marL="743040" indent="-285840">
              <a:lnSpc>
                <a:spcPct val="90000"/>
              </a:lnSpc>
              <a:spcBef>
                <a:spcPts val="4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Times New Roman"/>
              </a:rPr>
              <a:t>President and Founder of </a:t>
            </a:r>
            <a:r>
              <a:rPr b="0" lang="en-US" sz="1600" strike="noStrike" u="sng">
                <a:solidFill>
                  <a:srgbClr val="000000"/>
                </a:solidFill>
                <a:effectLst/>
                <a:uFillTx/>
                <a:latin typeface="Arial"/>
                <a:ea typeface="Times New Roman"/>
                <a:hlinkClick r:id="rId6"/>
              </a:rPr>
              <a:t>TruthWorks</a:t>
            </a:r>
            <a:r>
              <a:rPr b="0" lang="en-US" sz="1600" strike="noStrike" u="sng">
                <a:solidFill>
                  <a:srgbClr val="000000"/>
                </a:solidFill>
                <a:effectLst/>
                <a:uFillTx/>
                <a:latin typeface="Arial"/>
                <a:ea typeface="Times New Roman"/>
                <a:hlinkClick r:id="rId7"/>
              </a:rPr>
              <a:t> Ministries</a:t>
            </a:r>
            <a:r>
              <a:rPr b="0" lang="en-US" sz="1600" strike="noStrike" u="none">
                <a:solidFill>
                  <a:srgbClr val="000000"/>
                </a:solidFill>
                <a:effectLst/>
                <a:uFillTx/>
                <a:latin typeface="Arial"/>
                <a:ea typeface="Times New Roman"/>
              </a:rPr>
              <a:t>.</a:t>
            </a:r>
            <a:endParaRPr b="0" lang="en-US" sz="1600" strike="noStrike" u="none">
              <a:solidFill>
                <a:srgbClr val="006000"/>
              </a:solidFill>
              <a:effectLst/>
              <a:uFillTx/>
              <a:latin typeface="Arial"/>
            </a:endParaRPr>
          </a:p>
          <a:p>
            <a:pPr lvl="1" marL="743040" indent="-285840">
              <a:lnSpc>
                <a:spcPct val="90000"/>
              </a:lnSpc>
              <a:spcBef>
                <a:spcPts val="4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Times New Roman"/>
              </a:rPr>
              <a:t>Founding Board Member and National Speaker for </a:t>
            </a:r>
            <a:r>
              <a:rPr b="0" lang="en-US" sz="1600" strike="noStrike" u="sng">
                <a:solidFill>
                  <a:srgbClr val="000000"/>
                </a:solidFill>
                <a:effectLst/>
                <a:uFillTx/>
                <a:latin typeface="Arial"/>
                <a:ea typeface="Times New Roman"/>
                <a:hlinkClick r:id="rId8"/>
              </a:rPr>
              <a:t>Promise Keepers</a:t>
            </a:r>
            <a:r>
              <a:rPr b="0" lang="en-US" sz="1600" strike="noStrike" u="none">
                <a:solidFill>
                  <a:srgbClr val="000000"/>
                </a:solidFill>
                <a:effectLst/>
                <a:uFillTx/>
                <a:latin typeface="Arial"/>
                <a:ea typeface="Times New Roman"/>
              </a:rPr>
              <a:t>.</a:t>
            </a:r>
            <a:endParaRPr b="0" lang="en-US" sz="1600" strike="noStrike" u="none">
              <a:solidFill>
                <a:srgbClr val="006000"/>
              </a:solidFill>
              <a:effectLst/>
              <a:uFillTx/>
              <a:latin typeface="Arial"/>
            </a:endParaRPr>
          </a:p>
          <a:p>
            <a:pPr lvl="1" marL="74304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6000"/>
              </a:solidFill>
              <a:effectLst/>
              <a:uFillTx/>
              <a:latin typeface="Arial"/>
            </a:endParaRPr>
          </a:p>
        </p:txBody>
      </p:sp>
      <p:sp>
        <p:nvSpPr>
          <p:cNvPr id="4" name="PlaceHolder 3"/>
          <p:cNvSpPr>
            <a:spLocks noGrp="1"/>
          </p:cNvSpPr>
          <p:nvPr>
            <p:ph type="ftr" idx="2"/>
          </p:nvPr>
        </p:nvSpPr>
        <p:spPr/>
        <p:txBody>
          <a:bodyPr/>
          <a:p>
            <a:r>
              <a:t>Proprietary and Confidential</a:t>
            </a:r>
          </a:p>
        </p:txBody>
      </p:sp>
      <p:sp>
        <p:nvSpPr>
          <p:cNvPr id="5" name="PlaceHolder 4"/>
          <p:cNvSpPr>
            <a:spLocks noGrp="1"/>
          </p:cNvSpPr>
          <p:nvPr>
            <p:ph type="sldNum" idx="3"/>
          </p:nvPr>
        </p:nvSpPr>
        <p:spPr/>
        <p:txBody>
          <a:bodyPr/>
          <a:p>
            <a:fld id="{7EA5580B-9053-4F72-8AB5-200151EBAC5A}" type="slidenum">
              <a:t>10</a:t>
            </a:fld>
          </a:p>
        </p:txBody>
      </p:sp>
      <p:sp>
        <p:nvSpPr>
          <p:cNvPr id="6" name="PlaceHolder 5"/>
          <p:cNvSpPr>
            <a:spLocks noGrp="1"/>
          </p:cNvSpPr>
          <p:nvPr>
            <p:ph type="dt" idx="1"/>
          </p:nvPr>
        </p:nvSpPr>
        <p:spPr/>
        <p:txBody>
          <a:bodyPr/>
          <a:p>
            <a:r>
              <a:rPr lang="en-US"/>
              <a:t>June 13, 2000</a:t>
            </a: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sp>
        <p:nvSpPr>
          <p:cNvPr id="101" name="PlaceHolder 1"/>
          <p:cNvSpPr>
            <a:spLocks noGrp="1"/>
          </p:cNvSpPr>
          <p:nvPr>
            <p:ph type="title"/>
          </p:nvPr>
        </p:nvSpPr>
        <p:spPr>
          <a:xfrm>
            <a:off x="685800" y="5331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a:t>
            </a:r>
            <a:r>
              <a:rPr b="0" lang="en-US" sz="3200" strike="noStrike" u="none">
                <a:solidFill>
                  <a:srgbClr val="000000"/>
                </a:solidFill>
                <a:effectLst/>
                <a:uFillTx/>
                <a:latin typeface="Arial"/>
              </a:rPr>
              <a:t>OMPETITIVE</a:t>
            </a:r>
            <a:r>
              <a:rPr b="0" lang="en-US" sz="4400" strike="noStrike" u="none">
                <a:solidFill>
                  <a:srgbClr val="000000"/>
                </a:solidFill>
                <a:effectLst/>
                <a:uFillTx/>
                <a:latin typeface="Arial"/>
              </a:rPr>
              <a:t> L</a:t>
            </a:r>
            <a:r>
              <a:rPr b="0" lang="en-US" sz="3200" strike="noStrike" u="none">
                <a:solidFill>
                  <a:srgbClr val="000000"/>
                </a:solidFill>
                <a:effectLst/>
                <a:uFillTx/>
                <a:latin typeface="Arial"/>
              </a:rPr>
              <a:t>ANDSCAPE</a:t>
            </a:r>
            <a:br>
              <a:rPr sz="3200"/>
            </a:br>
            <a:r>
              <a:rPr b="0" lang="en-US" sz="2000" strike="noStrike" u="none">
                <a:solidFill>
                  <a:srgbClr val="000000"/>
                </a:solidFill>
                <a:effectLst/>
                <a:uFillTx/>
                <a:latin typeface="Arial"/>
              </a:rPr>
              <a:t>The SEADE Application Deployment Engine is the only complete integrated solution in ready-to-deploy form.</a:t>
            </a:r>
            <a:endParaRPr b="0" lang="en-US" sz="2000" strike="noStrike" u="none">
              <a:solidFill>
                <a:srgbClr val="006000"/>
              </a:solidFill>
              <a:effectLst/>
              <a:uFillTx/>
              <a:latin typeface="Arial"/>
            </a:endParaRPr>
          </a:p>
        </p:txBody>
      </p:sp>
      <p:graphicFrame>
        <p:nvGraphicFramePr>
          <p:cNvPr id="102" name=""/>
          <p:cNvGraphicFramePr/>
          <p:nvPr/>
        </p:nvGraphicFramePr>
        <p:xfrm>
          <a:off x="639720" y="1981080"/>
          <a:ext cx="7864560" cy="3200400"/>
        </p:xfrm>
        <a:graphic>
          <a:graphicData uri="http://schemas.openxmlformats.org/presentationml/2006/ole">
            <p:oleObj progId="Excel.Sheet.12" r:id="rId1" spid="">
              <p:embed/>
              <p:pic>
                <p:nvPicPr>
                  <p:cNvPr id="103" name="" descr=""/>
                  <p:cNvPicPr/>
                  <p:nvPr/>
                </p:nvPicPr>
                <p:blipFill>
                  <a:blip r:embed="rId2"/>
                  <a:stretch/>
                </p:blipFill>
                <p:spPr>
                  <a:xfrm>
                    <a:off x="639720" y="1981080"/>
                    <a:ext cx="7864560" cy="3200400"/>
                  </a:xfrm>
                  <a:prstGeom prst="rect">
                    <a:avLst/>
                  </a:prstGeom>
                  <a:noFill/>
                  <a:ln w="0">
                    <a:noFill/>
                  </a:ln>
                </p:spPr>
              </p:pic>
            </p:oleObj>
          </a:graphicData>
        </a:graphic>
      </p:graphicFrame>
      <p:sp>
        <p:nvSpPr>
          <p:cNvPr id="104" name=""/>
          <p:cNvSpPr/>
          <p:nvPr/>
        </p:nvSpPr>
        <p:spPr>
          <a:xfrm>
            <a:off x="3657600" y="5334120"/>
            <a:ext cx="5334120" cy="916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Times New Roman"/>
              </a:rPr>
              <a:t>Rankings Legend</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0 - No Treatment or Support</a:t>
            </a:r>
            <a:r>
              <a:rPr b="0" lang="en-US" sz="1200" strike="noStrike" u="none">
                <a:solidFill>
                  <a:srgbClr val="000000"/>
                </a:solidFill>
                <a:effectLst/>
                <a:uFillTx/>
                <a:latin typeface="Arial"/>
                <a:ea typeface="Times New Roman"/>
              </a:rPr>
              <a:t>	</a:t>
            </a:r>
            <a:r>
              <a:rPr b="0" lang="en-US" sz="1200" strike="noStrike" u="none">
                <a:solidFill>
                  <a:srgbClr val="000000"/>
                </a:solidFill>
                <a:effectLst/>
                <a:uFillTx/>
                <a:latin typeface="Arial"/>
                <a:ea typeface="Times New Roman"/>
              </a:rPr>
              <a:t>3 - Adequate Support</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1 - Extremely Limited Support</a:t>
            </a:r>
            <a:r>
              <a:rPr b="0" lang="en-US" sz="1200" strike="noStrike" u="none">
                <a:solidFill>
                  <a:srgbClr val="000000"/>
                </a:solidFill>
                <a:effectLst/>
                <a:uFillTx/>
                <a:latin typeface="Arial"/>
                <a:ea typeface="Times New Roman"/>
              </a:rPr>
              <a:t>	</a:t>
            </a:r>
            <a:r>
              <a:rPr b="0" lang="en-US" sz="1200" strike="noStrike" u="none">
                <a:solidFill>
                  <a:srgbClr val="000000"/>
                </a:solidFill>
                <a:effectLst/>
                <a:uFillTx/>
                <a:latin typeface="Arial"/>
                <a:ea typeface="Times New Roman"/>
              </a:rPr>
              <a:t>4 - Above Average Support</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2 - Limited Support</a:t>
            </a:r>
            <a:r>
              <a:rPr b="0" lang="en-US" sz="1200" strike="noStrike" u="none">
                <a:solidFill>
                  <a:srgbClr val="000000"/>
                </a:solidFill>
                <a:effectLst/>
                <a:uFillTx/>
                <a:latin typeface="Arial"/>
                <a:ea typeface="Times New Roman"/>
              </a:rPr>
              <a:t>	</a:t>
            </a:r>
            <a:r>
              <a:rPr b="0" lang="en-US" sz="1200" strike="noStrike" u="none">
                <a:solidFill>
                  <a:srgbClr val="000000"/>
                </a:solidFill>
                <a:effectLst/>
                <a:uFillTx/>
                <a:latin typeface="Arial"/>
                <a:ea typeface="Times New Roman"/>
              </a:rPr>
              <a:t> </a:t>
            </a:r>
            <a:r>
              <a:rPr b="0" lang="en-US" sz="1200" strike="noStrike" u="none">
                <a:solidFill>
                  <a:srgbClr val="000000"/>
                </a:solidFill>
                <a:effectLst/>
                <a:uFillTx/>
                <a:latin typeface="Arial"/>
                <a:ea typeface="Times New Roman"/>
              </a:rPr>
              <a:t>	</a:t>
            </a:r>
            <a:r>
              <a:rPr b="0" lang="en-US" sz="1200" strike="noStrike" u="none">
                <a:solidFill>
                  <a:srgbClr val="000000"/>
                </a:solidFill>
                <a:effectLst/>
                <a:uFillTx/>
                <a:latin typeface="Arial"/>
                <a:ea typeface="Times New Roman"/>
              </a:rPr>
              <a:t>5 - Superior Support</a:t>
            </a: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Proprietary and Confidential</a:t>
            </a:r>
          </a:p>
        </p:txBody>
      </p:sp>
      <p:sp>
        <p:nvSpPr>
          <p:cNvPr id="4" name="PlaceHolder 3"/>
          <p:cNvSpPr>
            <a:spLocks noGrp="1"/>
          </p:cNvSpPr>
          <p:nvPr>
            <p:ph type="sldNum" idx="3"/>
          </p:nvPr>
        </p:nvSpPr>
        <p:spPr/>
        <p:txBody>
          <a:bodyPr/>
          <a:p>
            <a:fld id="{1CFF617D-BC4C-4E6A-910E-82A432FEE00D}" type="slidenum">
              <a:t>11</a:t>
            </a:fld>
          </a:p>
        </p:txBody>
      </p:sp>
      <p:sp>
        <p:nvSpPr>
          <p:cNvPr id="5" name="PlaceHolder 4"/>
          <p:cNvSpPr>
            <a:spLocks noGrp="1"/>
          </p:cNvSpPr>
          <p:nvPr>
            <p:ph type="dt" idx="1"/>
          </p:nvPr>
        </p:nvSpPr>
        <p:spPr/>
        <p:txBody>
          <a:bodyPr/>
          <a:p>
            <a:r>
              <a:rPr lang="en-US"/>
              <a:t>June 13, 2000</a:t>
            </a: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sp>
        <p:nvSpPr>
          <p:cNvPr id="10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ea typeface="Arial"/>
              </a:rPr>
              <a:t>M</a:t>
            </a:r>
            <a:r>
              <a:rPr b="0" lang="en-US" sz="3200" strike="noStrike" u="none">
                <a:solidFill>
                  <a:srgbClr val="000000"/>
                </a:solidFill>
                <a:effectLst/>
                <a:uFillTx/>
                <a:latin typeface="Arial"/>
                <a:ea typeface="Arial"/>
              </a:rPr>
              <a:t>ARKETING</a:t>
            </a:r>
            <a:r>
              <a:rPr b="0" lang="en-US" sz="4400" strike="noStrike" u="none">
                <a:solidFill>
                  <a:srgbClr val="000000"/>
                </a:solidFill>
                <a:effectLst/>
                <a:uFillTx/>
                <a:latin typeface="Arial"/>
                <a:ea typeface="Arial"/>
              </a:rPr>
              <a:t> L</a:t>
            </a:r>
            <a:r>
              <a:rPr b="0" lang="en-US" sz="3200" strike="noStrike" u="none">
                <a:solidFill>
                  <a:srgbClr val="000000"/>
                </a:solidFill>
                <a:effectLst/>
                <a:uFillTx/>
                <a:latin typeface="Arial"/>
                <a:ea typeface="Arial"/>
              </a:rPr>
              <a:t>EVERAGE </a:t>
            </a:r>
            <a:r>
              <a:rPr b="0" lang="en-US" sz="4400" strike="noStrike" u="none">
                <a:solidFill>
                  <a:srgbClr val="000000"/>
                </a:solidFill>
                <a:effectLst/>
                <a:uFillTx/>
                <a:latin typeface="Arial"/>
                <a:ea typeface="Arial"/>
              </a:rPr>
              <a:t>P</a:t>
            </a:r>
            <a:r>
              <a:rPr b="0" lang="en-US" sz="3200" strike="noStrike" u="none">
                <a:solidFill>
                  <a:srgbClr val="000000"/>
                </a:solidFill>
                <a:effectLst/>
                <a:uFillTx/>
                <a:latin typeface="Arial"/>
                <a:ea typeface="Arial"/>
              </a:rPr>
              <a:t>OINTS</a:t>
            </a:r>
            <a:endParaRPr b="0" lang="en-US" sz="3200" strike="noStrike" u="none">
              <a:solidFill>
                <a:srgbClr val="006000"/>
              </a:solidFill>
              <a:effectLst/>
              <a:uFillTx/>
              <a:latin typeface="Arial"/>
            </a:endParaRPr>
          </a:p>
        </p:txBody>
      </p:sp>
      <p:sp>
        <p:nvSpPr>
          <p:cNvPr id="10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Testimonial Driven Marketing</a:t>
            </a:r>
            <a:endParaRPr b="0" lang="en-US" sz="2800" strike="noStrike" u="none">
              <a:solidFill>
                <a:srgbClr val="006000"/>
              </a:solidFill>
              <a:effectLst/>
              <a:uFillTx/>
              <a:latin typeface="Arial"/>
            </a:endParaRPr>
          </a:p>
          <a:p>
            <a:pPr lvl="1" marL="743040" indent="-285840">
              <a:lnSpc>
                <a:spcPct val="90000"/>
              </a:lnSpc>
              <a:spcBef>
                <a:spcPts val="60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100% Customer Deployment Success Rate</a:t>
            </a:r>
            <a:endParaRPr b="0" lang="en-US" sz="2400" strike="noStrike" u="none">
              <a:solidFill>
                <a:srgbClr val="006000"/>
              </a:solidFill>
              <a:effectLst/>
              <a:uFillTx/>
              <a:latin typeface="Arial"/>
            </a:endParaRPr>
          </a:p>
          <a:p>
            <a:pPr marL="343080" indent="-343080">
              <a:lnSpc>
                <a:spcPct val="90000"/>
              </a:lnSpc>
              <a:spcBef>
                <a:spcPts val="7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Professional Services</a:t>
            </a:r>
            <a:endParaRPr b="0" lang="en-US" sz="2800" strike="noStrike" u="none">
              <a:solidFill>
                <a:srgbClr val="006000"/>
              </a:solidFill>
              <a:effectLst/>
              <a:uFillTx/>
              <a:latin typeface="Arial"/>
            </a:endParaRPr>
          </a:p>
          <a:p>
            <a:pPr lvl="1" marL="743040" indent="-285840">
              <a:lnSpc>
                <a:spcPct val="90000"/>
              </a:lnSpc>
              <a:spcBef>
                <a:spcPts val="60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Application Architects Teach Customers “To Fish”</a:t>
            </a:r>
            <a:endParaRPr b="0" lang="en-US" sz="2400" strike="noStrike" u="none">
              <a:solidFill>
                <a:srgbClr val="006000"/>
              </a:solidFill>
              <a:effectLst/>
              <a:uFillTx/>
              <a:latin typeface="Arial"/>
            </a:endParaRPr>
          </a:p>
          <a:p>
            <a:pPr lvl="1" marL="743040" indent="-285840">
              <a:lnSpc>
                <a:spcPct val="90000"/>
              </a:lnSpc>
              <a:spcBef>
                <a:spcPts val="60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Application Implementation SWAT Teams</a:t>
            </a:r>
            <a:endParaRPr b="0" lang="en-US" sz="2400" strike="noStrike" u="none">
              <a:solidFill>
                <a:srgbClr val="006000"/>
              </a:solidFill>
              <a:effectLst/>
              <a:uFillTx/>
              <a:latin typeface="Arial"/>
            </a:endParaRPr>
          </a:p>
          <a:p>
            <a:pPr marL="343080" indent="-343080">
              <a:lnSpc>
                <a:spcPct val="90000"/>
              </a:lnSpc>
              <a:spcBef>
                <a:spcPts val="7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Leverage the Consulting Industry</a:t>
            </a:r>
            <a:endParaRPr b="0" lang="en-US" sz="2800" strike="noStrike" u="none">
              <a:solidFill>
                <a:srgbClr val="006000"/>
              </a:solidFill>
              <a:effectLst/>
              <a:uFillTx/>
              <a:latin typeface="Arial"/>
            </a:endParaRPr>
          </a:p>
          <a:p>
            <a:pPr marL="343080" indent="-343080">
              <a:lnSpc>
                <a:spcPct val="90000"/>
              </a:lnSpc>
              <a:spcBef>
                <a:spcPts val="7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Strategic Business Alliances</a:t>
            </a:r>
            <a:endParaRPr b="0" lang="en-US" sz="2800" strike="noStrike" u="none">
              <a:solidFill>
                <a:srgbClr val="006000"/>
              </a:solidFill>
              <a:effectLst/>
              <a:uFillTx/>
              <a:latin typeface="Arial"/>
            </a:endParaRPr>
          </a:p>
          <a:p>
            <a:pPr lvl="1" marL="743040" indent="-285840">
              <a:lnSpc>
                <a:spcPct val="90000"/>
              </a:lnSpc>
              <a:spcBef>
                <a:spcPts val="60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ASP Distribution Alliances</a:t>
            </a:r>
            <a:endParaRPr b="0" lang="en-US" sz="2400" strike="noStrike" u="none">
              <a:solidFill>
                <a:srgbClr val="006000"/>
              </a:solidFill>
              <a:effectLst/>
              <a:uFillTx/>
              <a:latin typeface="Arial"/>
            </a:endParaRPr>
          </a:p>
          <a:p>
            <a:pPr lvl="1" marL="743040" indent="-285840">
              <a:lnSpc>
                <a:spcPct val="90000"/>
              </a:lnSpc>
              <a:spcBef>
                <a:spcPts val="60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Partner with Supporting Tool Vendors</a:t>
            </a:r>
            <a:endParaRPr b="0" lang="en-US" sz="2400" strike="noStrike" u="none">
              <a:solidFill>
                <a:srgbClr val="006000"/>
              </a:solidFill>
              <a:effectLst/>
              <a:uFillTx/>
              <a:latin typeface="Arial"/>
            </a:endParaRPr>
          </a:p>
        </p:txBody>
      </p:sp>
      <p:sp>
        <p:nvSpPr>
          <p:cNvPr id="4" name="PlaceHolder 3"/>
          <p:cNvSpPr>
            <a:spLocks noGrp="1"/>
          </p:cNvSpPr>
          <p:nvPr>
            <p:ph type="ftr" idx="2"/>
          </p:nvPr>
        </p:nvSpPr>
        <p:spPr/>
        <p:txBody>
          <a:bodyPr/>
          <a:p>
            <a:r>
              <a:t>Proprietary and Confidential</a:t>
            </a:r>
          </a:p>
        </p:txBody>
      </p:sp>
      <p:sp>
        <p:nvSpPr>
          <p:cNvPr id="5" name="PlaceHolder 4"/>
          <p:cNvSpPr>
            <a:spLocks noGrp="1"/>
          </p:cNvSpPr>
          <p:nvPr>
            <p:ph type="sldNum" idx="3"/>
          </p:nvPr>
        </p:nvSpPr>
        <p:spPr/>
        <p:txBody>
          <a:bodyPr/>
          <a:p>
            <a:fld id="{3F69E995-795D-477A-B2E6-74EB06FC634A}" type="slidenum">
              <a:t>12</a:t>
            </a:fld>
          </a:p>
        </p:txBody>
      </p:sp>
      <p:sp>
        <p:nvSpPr>
          <p:cNvPr id="6" name="PlaceHolder 5"/>
          <p:cNvSpPr>
            <a:spLocks noGrp="1"/>
          </p:cNvSpPr>
          <p:nvPr>
            <p:ph type="dt" idx="1"/>
          </p:nvPr>
        </p:nvSpPr>
        <p:spPr/>
        <p:txBody>
          <a:bodyPr/>
          <a:p>
            <a:r>
              <a:rPr lang="en-US"/>
              <a:t>June 13, 2000</a:t>
            </a: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sp>
        <p:nvSpPr>
          <p:cNvPr id="10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ea typeface="Arial"/>
              </a:rPr>
              <a:t>F</a:t>
            </a:r>
            <a:r>
              <a:rPr b="0" lang="en-US" sz="3200" strike="noStrike" u="none">
                <a:solidFill>
                  <a:srgbClr val="000000"/>
                </a:solidFill>
                <a:effectLst/>
                <a:uFillTx/>
                <a:latin typeface="Arial"/>
                <a:ea typeface="Arial"/>
              </a:rPr>
              <a:t>INANCIALS</a:t>
            </a:r>
            <a:endParaRPr b="0" lang="en-US" sz="3200" strike="noStrike" u="none">
              <a:solidFill>
                <a:srgbClr val="006000"/>
              </a:solidFill>
              <a:effectLst/>
              <a:uFillTx/>
              <a:latin typeface="Arial"/>
            </a:endParaRPr>
          </a:p>
        </p:txBody>
      </p:sp>
      <p:sp>
        <p:nvSpPr>
          <p:cNvPr id="108" name="PlaceHolder 2"/>
          <p:cNvSpPr>
            <a:spLocks noGrp="1"/>
          </p:cNvSpPr>
          <p:nvPr>
            <p:ph/>
          </p:nvPr>
        </p:nvSpPr>
        <p:spPr>
          <a:xfrm>
            <a:off x="685800" y="17524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Revenue Model</a:t>
            </a:r>
            <a:endParaRPr b="0" lang="en-US" sz="3200" strike="noStrike" u="none">
              <a:solidFill>
                <a:srgbClr val="006000"/>
              </a:solidFill>
              <a:effectLst/>
              <a:uFillTx/>
              <a:latin typeface="Arial"/>
            </a:endParaRPr>
          </a:p>
          <a:p>
            <a:pPr lvl="1" marL="743040" indent="-285840">
              <a:spcBef>
                <a:spcPts val="60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$2+ Million License Fee</a:t>
            </a:r>
            <a:endParaRPr b="0" lang="en-US" sz="2400" strike="noStrike" u="none">
              <a:solidFill>
                <a:srgbClr val="006000"/>
              </a:solidFill>
              <a:effectLst/>
              <a:uFillTx/>
              <a:latin typeface="Arial"/>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6000"/>
              </a:solidFill>
              <a:effectLst/>
              <a:uFillTx/>
              <a:latin typeface="Arial"/>
            </a:endParaRPr>
          </a:p>
          <a:p>
            <a:pPr marL="343080" indent="-343080">
              <a:spcBef>
                <a:spcPts val="7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Financial Projections </a:t>
            </a:r>
            <a:r>
              <a:rPr b="0" lang="en-US" sz="2800" strike="noStrike" u="none">
                <a:solidFill>
                  <a:srgbClr val="000000"/>
                </a:solidFill>
                <a:effectLst/>
                <a:uFillTx/>
                <a:latin typeface="Arial"/>
              </a:rPr>
              <a:t>($ Millions)</a:t>
            </a:r>
            <a:endParaRPr b="0" lang="en-US" sz="2800" strike="noStrike" u="none">
              <a:solidFill>
                <a:srgbClr val="006000"/>
              </a:solidFill>
              <a:effectLst/>
              <a:uFillTx/>
              <a:latin typeface="Arial"/>
            </a:endParaRPr>
          </a:p>
        </p:txBody>
      </p:sp>
      <p:graphicFrame>
        <p:nvGraphicFramePr>
          <p:cNvPr id="109" name=""/>
          <p:cNvGraphicFramePr/>
          <p:nvPr/>
        </p:nvGraphicFramePr>
        <p:xfrm>
          <a:off x="1219320" y="3780000"/>
          <a:ext cx="6933960" cy="2011320"/>
        </p:xfrm>
        <a:graphic>
          <a:graphicData uri="http://schemas.openxmlformats.org/drawingml/2006/table">
            <a:tbl>
              <a:tblPr/>
              <a:tblGrid>
                <a:gridCol w="1752480"/>
                <a:gridCol w="1117440"/>
                <a:gridCol w="957600"/>
                <a:gridCol w="957240"/>
                <a:gridCol w="957240"/>
                <a:gridCol w="1191960"/>
              </a:tblGrid>
              <a:tr h="459720">
                <a:tc>
                  <a:txBody>
                    <a:bodyPr lIns="90000" rIns="90000" tIns="46800" bIns="46800" anchor="t">
                      <a:noAutofit/>
                    </a:bodyPr>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Year</a:t>
                      </a:r>
                      <a:endParaRPr b="0" lang="en-US" sz="2400" strike="noStrike" u="none">
                        <a:solidFill>
                          <a:srgbClr val="000000"/>
                        </a:solidFill>
                        <a:effectLst/>
                        <a:uFillTx/>
                        <a:latin typeface="Times New Roman"/>
                      </a:endParaRPr>
                    </a:p>
                  </a:txBody>
                  <a:tcPr anchor="t" marL="90000" marR="90000">
                    <a:lnL>
                      <a:noFill/>
                    </a:lnL>
                    <a:lnR>
                      <a:noFill/>
                    </a:lnR>
                    <a:lnT>
                      <a:noFill/>
                    </a:lnT>
                    <a:lnB w="5760">
                      <a:solidFill>
                        <a:srgbClr val="000000"/>
                      </a:solidFill>
                      <a:prstDash val="solid"/>
                    </a:lnB>
                    <a:noFill/>
                  </a:tcPr>
                </a:tc>
                <a:tc>
                  <a:txBody>
                    <a:bodyPr lIns="90000" rIns="90000" tIns="46800" bIns="46800" anchor="t">
                      <a:noAutofit/>
                    </a:bodyPr>
                    <a:p>
                      <a:pPr algn="ct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1</a:t>
                      </a:r>
                      <a:endParaRPr b="0" lang="en-US" sz="2400" strike="noStrike" u="none">
                        <a:solidFill>
                          <a:srgbClr val="000000"/>
                        </a:solidFill>
                        <a:effectLst/>
                        <a:uFillTx/>
                        <a:latin typeface="Times New Roman"/>
                      </a:endParaRPr>
                    </a:p>
                  </a:txBody>
                  <a:tcPr anchor="t" marL="90000" marR="90000">
                    <a:lnL>
                      <a:noFill/>
                    </a:lnL>
                    <a:lnR>
                      <a:noFill/>
                    </a:lnR>
                    <a:lnT>
                      <a:noFill/>
                    </a:lnT>
                    <a:lnB w="5760">
                      <a:solidFill>
                        <a:srgbClr val="000000"/>
                      </a:solidFill>
                      <a:prstDash val="solid"/>
                    </a:lnB>
                    <a:noFill/>
                  </a:tcPr>
                </a:tc>
                <a:tc>
                  <a:txBody>
                    <a:bodyPr lIns="90000" rIns="90000" tIns="46800" bIns="46800" anchor="t">
                      <a:noAutofit/>
                    </a:bodyPr>
                    <a:p>
                      <a:pPr algn="ct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2</a:t>
                      </a:r>
                      <a:endParaRPr b="0" lang="en-US" sz="2400" strike="noStrike" u="none">
                        <a:solidFill>
                          <a:srgbClr val="000000"/>
                        </a:solidFill>
                        <a:effectLst/>
                        <a:uFillTx/>
                        <a:latin typeface="Times New Roman"/>
                      </a:endParaRPr>
                    </a:p>
                  </a:txBody>
                  <a:tcPr anchor="t" marL="90000" marR="90000">
                    <a:lnL>
                      <a:noFill/>
                    </a:lnL>
                    <a:lnR>
                      <a:noFill/>
                    </a:lnR>
                    <a:lnT>
                      <a:noFill/>
                    </a:lnT>
                    <a:lnB w="5760">
                      <a:solidFill>
                        <a:srgbClr val="000000"/>
                      </a:solidFill>
                      <a:prstDash val="solid"/>
                    </a:lnB>
                    <a:noFill/>
                  </a:tcPr>
                </a:tc>
                <a:tc>
                  <a:txBody>
                    <a:bodyPr lIns="90000" rIns="90000" tIns="46800" bIns="46800" anchor="t">
                      <a:noAutofit/>
                    </a:bodyPr>
                    <a:p>
                      <a:pPr algn="ct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3</a:t>
                      </a:r>
                      <a:endParaRPr b="0" lang="en-US" sz="2400" strike="noStrike" u="none">
                        <a:solidFill>
                          <a:srgbClr val="000000"/>
                        </a:solidFill>
                        <a:effectLst/>
                        <a:uFillTx/>
                        <a:latin typeface="Times New Roman"/>
                      </a:endParaRPr>
                    </a:p>
                  </a:txBody>
                  <a:tcPr anchor="t" marL="90000" marR="90000">
                    <a:lnL>
                      <a:noFill/>
                    </a:lnL>
                    <a:lnR>
                      <a:noFill/>
                    </a:lnR>
                    <a:lnT>
                      <a:noFill/>
                    </a:lnT>
                    <a:lnB w="5760">
                      <a:solidFill>
                        <a:srgbClr val="000000"/>
                      </a:solidFill>
                      <a:prstDash val="solid"/>
                    </a:lnB>
                    <a:noFill/>
                  </a:tcPr>
                </a:tc>
                <a:tc>
                  <a:txBody>
                    <a:bodyPr lIns="90000" rIns="90000" tIns="46800" bIns="46800" anchor="t">
                      <a:noAutofit/>
                    </a:bodyPr>
                    <a:p>
                      <a:pPr algn="ct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4</a:t>
                      </a:r>
                      <a:endParaRPr b="0" lang="en-US" sz="2400" strike="noStrike" u="none">
                        <a:solidFill>
                          <a:srgbClr val="000000"/>
                        </a:solidFill>
                        <a:effectLst/>
                        <a:uFillTx/>
                        <a:latin typeface="Times New Roman"/>
                      </a:endParaRPr>
                    </a:p>
                  </a:txBody>
                  <a:tcPr anchor="t" marL="90000" marR="90000">
                    <a:lnL>
                      <a:noFill/>
                    </a:lnL>
                    <a:lnR>
                      <a:noFill/>
                    </a:lnR>
                    <a:lnT>
                      <a:noFill/>
                    </a:lnT>
                    <a:lnB w="5760">
                      <a:solidFill>
                        <a:srgbClr val="000000"/>
                      </a:solidFill>
                      <a:prstDash val="solid"/>
                    </a:lnB>
                    <a:noFill/>
                  </a:tcPr>
                </a:tc>
                <a:tc>
                  <a:txBody>
                    <a:bodyPr lIns="90000" rIns="90000" tIns="46800" bIns="46800" anchor="t">
                      <a:noAutofit/>
                    </a:bodyPr>
                    <a:p>
                      <a:pPr algn="ct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5</a:t>
                      </a:r>
                      <a:endParaRPr b="0" lang="en-US" sz="2400" strike="noStrike" u="none">
                        <a:solidFill>
                          <a:srgbClr val="000000"/>
                        </a:solidFill>
                        <a:effectLst/>
                        <a:uFillTx/>
                        <a:latin typeface="Times New Roman"/>
                      </a:endParaRPr>
                    </a:p>
                  </a:txBody>
                  <a:tcPr anchor="t" marL="90000" marR="90000">
                    <a:lnL>
                      <a:noFill/>
                    </a:lnL>
                    <a:lnR>
                      <a:noFill/>
                    </a:lnR>
                    <a:lnT>
                      <a:noFill/>
                    </a:lnT>
                    <a:lnB w="5760">
                      <a:solidFill>
                        <a:srgbClr val="000000"/>
                      </a:solidFill>
                      <a:prstDash val="solid"/>
                    </a:lnB>
                    <a:noFill/>
                  </a:tcPr>
                </a:tc>
              </a:tr>
              <a:tr h="546120">
                <a:tc>
                  <a:txBody>
                    <a:bodyPr lIns="90000" rIns="90000" tIns="46800" bIns="46800" anchor="t">
                      <a:noAutofit/>
                    </a:bodyPr>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Revenue</a:t>
                      </a:r>
                      <a:endParaRPr b="0" lang="en-US" sz="2400" strike="noStrike" u="none">
                        <a:solidFill>
                          <a:srgbClr val="000000"/>
                        </a:solidFill>
                        <a:effectLst/>
                        <a:uFillTx/>
                        <a:latin typeface="Times New Roman"/>
                      </a:endParaRPr>
                    </a:p>
                  </a:txBody>
                  <a:tcPr anchor="t" marL="90000" marR="90000">
                    <a:lnL>
                      <a:noFill/>
                    </a:lnL>
                    <a:lnR w="5760">
                      <a:solidFill>
                        <a:srgbClr val="000000"/>
                      </a:solidFill>
                      <a:prstDash val="solid"/>
                    </a:lnR>
                    <a:lnT w="5760">
                      <a:solidFill>
                        <a:srgbClr val="000000"/>
                      </a:solidFill>
                      <a:prstDash val="solid"/>
                    </a:lnT>
                    <a:lnB>
                      <a:noFill/>
                    </a:lnB>
                    <a:noFill/>
                  </a:tcPr>
                </a:tc>
                <a:tc>
                  <a:txBody>
                    <a:bodyPr lIns="90000" rIns="90000" tIns="46800" bIns="46800" anchor="t">
                      <a:noAutofit/>
                    </a:bodyPr>
                    <a:p>
                      <a:pPr algn="ct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$0</a:t>
                      </a: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a:noFill/>
                    </a:lnR>
                    <a:lnT w="5760">
                      <a:solidFill>
                        <a:srgbClr val="000000"/>
                      </a:solidFill>
                      <a:prstDash val="solid"/>
                    </a:lnT>
                    <a:lnB>
                      <a:noFill/>
                    </a:lnB>
                    <a:noFill/>
                  </a:tcPr>
                </a:tc>
                <a:tc>
                  <a:txBody>
                    <a:bodyPr lIns="90000" rIns="90000" tIns="46800" bIns="46800" anchor="t">
                      <a:noAutofit/>
                    </a:bodyPr>
                    <a:p>
                      <a:pPr algn="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$5.0</a:t>
                      </a:r>
                      <a:endParaRPr b="0" lang="en-US" sz="2400" strike="noStrike" u="none">
                        <a:solidFill>
                          <a:srgbClr val="000000"/>
                        </a:solidFill>
                        <a:effectLst/>
                        <a:uFillTx/>
                        <a:latin typeface="Times New Roman"/>
                      </a:endParaRPr>
                    </a:p>
                  </a:txBody>
                  <a:tcPr anchor="t" marL="90000" marR="90000">
                    <a:lnL>
                      <a:noFill/>
                    </a:lnL>
                    <a:lnR>
                      <a:noFill/>
                    </a:lnR>
                    <a:lnT w="5760">
                      <a:solidFill>
                        <a:srgbClr val="000000"/>
                      </a:solidFill>
                      <a:prstDash val="solid"/>
                    </a:lnT>
                    <a:lnB>
                      <a:noFill/>
                    </a:lnB>
                    <a:noFill/>
                  </a:tcPr>
                </a:tc>
                <a:tc>
                  <a:txBody>
                    <a:bodyPr lIns="90000" rIns="90000" tIns="46800" bIns="46800" anchor="t">
                      <a:noAutofit/>
                    </a:bodyPr>
                    <a:p>
                      <a:pPr algn="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$12.5</a:t>
                      </a:r>
                      <a:endParaRPr b="0" lang="en-US" sz="2400" strike="noStrike" u="none">
                        <a:solidFill>
                          <a:srgbClr val="000000"/>
                        </a:solidFill>
                        <a:effectLst/>
                        <a:uFillTx/>
                        <a:latin typeface="Times New Roman"/>
                      </a:endParaRPr>
                    </a:p>
                  </a:txBody>
                  <a:tcPr anchor="t" marL="90000" marR="90000">
                    <a:lnL>
                      <a:noFill/>
                    </a:lnL>
                    <a:lnR>
                      <a:noFill/>
                    </a:lnR>
                    <a:lnT w="5760">
                      <a:solidFill>
                        <a:srgbClr val="000000"/>
                      </a:solidFill>
                      <a:prstDash val="solid"/>
                    </a:lnT>
                    <a:lnB>
                      <a:noFill/>
                    </a:lnB>
                    <a:noFill/>
                  </a:tcPr>
                </a:tc>
                <a:tc>
                  <a:txBody>
                    <a:bodyPr lIns="90000" rIns="90000" tIns="46800" bIns="46800" anchor="t">
                      <a:noAutofit/>
                    </a:bodyPr>
                    <a:p>
                      <a:pPr algn="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$37.5</a:t>
                      </a:r>
                      <a:endParaRPr b="0" lang="en-US" sz="2400" strike="noStrike" u="none">
                        <a:solidFill>
                          <a:srgbClr val="000000"/>
                        </a:solidFill>
                        <a:effectLst/>
                        <a:uFillTx/>
                        <a:latin typeface="Times New Roman"/>
                      </a:endParaRPr>
                    </a:p>
                  </a:txBody>
                  <a:tcPr anchor="t" marL="90000" marR="90000">
                    <a:lnL>
                      <a:noFill/>
                    </a:lnL>
                    <a:lnR>
                      <a:noFill/>
                    </a:lnR>
                    <a:lnT w="5760">
                      <a:solidFill>
                        <a:srgbClr val="000000"/>
                      </a:solidFill>
                      <a:prstDash val="solid"/>
                    </a:lnT>
                    <a:lnB>
                      <a:noFill/>
                    </a:lnB>
                    <a:noFill/>
                  </a:tcPr>
                </a:tc>
                <a:tc>
                  <a:txBody>
                    <a:bodyPr lIns="90000" rIns="90000" tIns="46800" bIns="46800" anchor="t">
                      <a:noAutofit/>
                    </a:bodyPr>
                    <a:p>
                      <a:pPr algn="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$100.0</a:t>
                      </a:r>
                      <a:endParaRPr b="0" lang="en-US" sz="2400" strike="noStrike" u="none">
                        <a:solidFill>
                          <a:srgbClr val="000000"/>
                        </a:solidFill>
                        <a:effectLst/>
                        <a:uFillTx/>
                        <a:latin typeface="Times New Roman"/>
                      </a:endParaRPr>
                    </a:p>
                  </a:txBody>
                  <a:tcPr anchor="t" marL="90000" marR="90000">
                    <a:lnL>
                      <a:noFill/>
                    </a:lnL>
                    <a:lnR>
                      <a:noFill/>
                    </a:lnR>
                    <a:lnT w="5760">
                      <a:solidFill>
                        <a:srgbClr val="000000"/>
                      </a:solidFill>
                      <a:prstDash val="solid"/>
                    </a:lnT>
                    <a:lnB>
                      <a:noFill/>
                    </a:lnB>
                    <a:noFill/>
                  </a:tcPr>
                </a:tc>
              </a:tr>
              <a:tr h="459720">
                <a:tc>
                  <a:txBody>
                    <a:bodyPr lIns="90000" rIns="90000" tIns="46800" bIns="46800" anchor="t">
                      <a:noAutofit/>
                    </a:bodyPr>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Income</a:t>
                      </a:r>
                      <a:endParaRPr b="0" lang="en-US" sz="2400" strike="noStrike" u="none">
                        <a:solidFill>
                          <a:srgbClr val="000000"/>
                        </a:solidFill>
                        <a:effectLst/>
                        <a:uFillTx/>
                        <a:latin typeface="Times New Roman"/>
                      </a:endParaRPr>
                    </a:p>
                  </a:txBody>
                  <a:tcPr anchor="t" marL="90000" marR="90000">
                    <a:lnL>
                      <a:noFill/>
                    </a:lnL>
                    <a:lnR w="5760">
                      <a:solidFill>
                        <a:srgbClr val="000000"/>
                      </a:solidFill>
                      <a:prstDash val="solid"/>
                    </a:lnR>
                    <a:lnT>
                      <a:noFill/>
                    </a:lnT>
                    <a:lnB>
                      <a:noFill/>
                    </a:lnB>
                    <a:noFill/>
                  </a:tcPr>
                </a:tc>
                <a:tc>
                  <a:txBody>
                    <a:bodyPr lIns="90000" rIns="90000" tIns="46800" bIns="46800" anchor="t">
                      <a:noAutofit/>
                    </a:bodyPr>
                    <a:p>
                      <a:pPr algn="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($2.3)</a:t>
                      </a: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a:noFill/>
                    </a:lnR>
                    <a:lnT>
                      <a:noFill/>
                    </a:lnT>
                    <a:lnB>
                      <a:noFill/>
                    </a:lnB>
                    <a:noFill/>
                  </a:tcPr>
                </a:tc>
                <a:tc>
                  <a:txBody>
                    <a:bodyPr lIns="90000" rIns="90000" tIns="46800" bIns="46800" anchor="t">
                      <a:noAutofit/>
                    </a:bodyPr>
                    <a:p>
                      <a:pPr algn="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$1.3</a:t>
                      </a:r>
                      <a:endParaRPr b="0" lang="en-US" sz="24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lgn="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$3.1</a:t>
                      </a:r>
                      <a:endParaRPr b="0" lang="en-US" sz="24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lgn="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$9.38</a:t>
                      </a:r>
                      <a:endParaRPr b="0" lang="en-US" sz="24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lgn="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$25.0</a:t>
                      </a:r>
                      <a:endParaRPr b="0" lang="en-US" sz="2400" strike="noStrike" u="none">
                        <a:solidFill>
                          <a:srgbClr val="000000"/>
                        </a:solidFill>
                        <a:effectLst/>
                        <a:uFillTx/>
                        <a:latin typeface="Times New Roman"/>
                      </a:endParaRPr>
                    </a:p>
                  </a:txBody>
                  <a:tcPr anchor="t" marL="90000" marR="90000">
                    <a:lnL>
                      <a:noFill/>
                    </a:lnL>
                    <a:lnR>
                      <a:noFill/>
                    </a:lnR>
                    <a:lnT>
                      <a:noFill/>
                    </a:lnT>
                    <a:lnB>
                      <a:noFill/>
                    </a:lnB>
                    <a:noFill/>
                  </a:tcPr>
                </a:tc>
              </a:tr>
              <a:tr h="545760">
                <a:tc>
                  <a:txBody>
                    <a:bodyPr lIns="90000" rIns="90000" tIns="46800" bIns="46800" anchor="t">
                      <a:no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Units</a:t>
                      </a:r>
                      <a:endParaRPr b="0" lang="en-US" sz="2000" strike="noStrike" u="none">
                        <a:solidFill>
                          <a:srgbClr val="000000"/>
                        </a:solidFill>
                        <a:effectLst/>
                        <a:uFillTx/>
                        <a:latin typeface="Times New Roman"/>
                      </a:endParaRPr>
                    </a:p>
                  </a:txBody>
                  <a:tcPr anchor="t" marL="90000" marR="90000">
                    <a:lnL>
                      <a:noFill/>
                    </a:lnL>
                    <a:lnR w="5760">
                      <a:solidFill>
                        <a:srgbClr val="000000"/>
                      </a:solidFill>
                      <a:prstDash val="solid"/>
                    </a:lnR>
                    <a:lnT>
                      <a:noFill/>
                    </a:lnT>
                    <a:lnB>
                      <a:noFill/>
                    </a:lnB>
                    <a:noFill/>
                  </a:tcPr>
                </a:tc>
                <a:tc>
                  <a:txBody>
                    <a:bodyPr lIns="90000" rIns="90000" tIns="46800" bIns="46800" anchor="t">
                      <a:noAutofit/>
                    </a:bodyPr>
                    <a:p>
                      <a:pPr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0</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a:noFill/>
                    </a:lnR>
                    <a:lnT>
                      <a:noFill/>
                    </a:lnT>
                    <a:lnB>
                      <a:noFill/>
                    </a:lnB>
                    <a:noFill/>
                  </a:tcPr>
                </a:tc>
                <a:tc>
                  <a:txBody>
                    <a:bodyPr lIns="90000" rIns="90000" tIns="46800" bIns="46800" anchor="t">
                      <a:noAutofit/>
                    </a:bodyPr>
                    <a:p>
                      <a:pPr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3</a:t>
                      </a:r>
                      <a:endParaRPr b="0" lang="en-US" sz="20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7</a:t>
                      </a:r>
                      <a:endParaRPr b="0" lang="en-US" sz="20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19</a:t>
                      </a:r>
                      <a:endParaRPr b="0" lang="en-US" sz="20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50</a:t>
                      </a:r>
                      <a:endParaRPr b="0" lang="en-US" sz="2000" strike="noStrike" u="none">
                        <a:solidFill>
                          <a:srgbClr val="000000"/>
                        </a:solidFill>
                        <a:effectLst/>
                        <a:uFillTx/>
                        <a:latin typeface="Times New Roman"/>
                      </a:endParaRPr>
                    </a:p>
                  </a:txBody>
                  <a:tcPr anchor="t" marL="90000" marR="90000">
                    <a:lnL>
                      <a:noFill/>
                    </a:lnL>
                    <a:lnR>
                      <a:noFill/>
                    </a:lnR>
                    <a:lnT>
                      <a:noFill/>
                    </a:lnT>
                    <a:lnB>
                      <a:noFill/>
                    </a:lnB>
                    <a:noFill/>
                  </a:tcPr>
                </a:tc>
              </a:tr>
            </a:tbl>
          </a:graphicData>
        </a:graphic>
      </p:graphicFrame>
      <p:sp>
        <p:nvSpPr>
          <p:cNvPr id="4" name="PlaceHolder 3"/>
          <p:cNvSpPr>
            <a:spLocks noGrp="1"/>
          </p:cNvSpPr>
          <p:nvPr>
            <p:ph type="ftr" idx="2"/>
          </p:nvPr>
        </p:nvSpPr>
        <p:spPr/>
        <p:txBody>
          <a:bodyPr/>
          <a:p>
            <a:r>
              <a:t>Proprietary and Confidential</a:t>
            </a:r>
          </a:p>
        </p:txBody>
      </p:sp>
      <p:sp>
        <p:nvSpPr>
          <p:cNvPr id="5" name="PlaceHolder 4"/>
          <p:cNvSpPr>
            <a:spLocks noGrp="1"/>
          </p:cNvSpPr>
          <p:nvPr>
            <p:ph type="sldNum" idx="3"/>
          </p:nvPr>
        </p:nvSpPr>
        <p:spPr/>
        <p:txBody>
          <a:bodyPr/>
          <a:p>
            <a:fld id="{2BF582D1-82B3-40C6-B28F-F407D38E8B24}" type="slidenum">
              <a:t>13</a:t>
            </a:fld>
          </a:p>
        </p:txBody>
      </p:sp>
      <p:sp>
        <p:nvSpPr>
          <p:cNvPr id="6" name="PlaceHolder 5"/>
          <p:cNvSpPr>
            <a:spLocks noGrp="1"/>
          </p:cNvSpPr>
          <p:nvPr>
            <p:ph type="dt" idx="1"/>
          </p:nvPr>
        </p:nvSpPr>
        <p:spPr/>
        <p:txBody>
          <a:bodyPr/>
          <a:p>
            <a:r>
              <a:rPr lang="en-US"/>
              <a:t>June 13, 2000</a:t>
            </a: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sp>
        <p:nvSpPr>
          <p:cNvPr id="110" name="PlaceHolder 1"/>
          <p:cNvSpPr>
            <a:spLocks noGrp="1"/>
          </p:cNvSpPr>
          <p:nvPr>
            <p:ph type="title"/>
          </p:nvPr>
        </p:nvSpPr>
        <p:spPr>
          <a:xfrm>
            <a:off x="685800" y="2282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F</a:t>
            </a:r>
            <a:r>
              <a:rPr b="0" lang="en-US" sz="3200" strike="noStrike" u="none">
                <a:solidFill>
                  <a:srgbClr val="000000"/>
                </a:solidFill>
                <a:effectLst/>
                <a:uFillTx/>
                <a:latin typeface="Arial"/>
              </a:rPr>
              <a:t>UNDS</a:t>
            </a:r>
            <a:r>
              <a:rPr b="0" lang="en-US" sz="4400" strike="noStrike" u="none">
                <a:solidFill>
                  <a:srgbClr val="000000"/>
                </a:solidFill>
                <a:effectLst/>
                <a:uFillTx/>
                <a:latin typeface="Arial"/>
              </a:rPr>
              <a:t> S</a:t>
            </a:r>
            <a:r>
              <a:rPr b="0" lang="en-US" sz="3200" strike="noStrike" u="none">
                <a:solidFill>
                  <a:srgbClr val="000000"/>
                </a:solidFill>
                <a:effectLst/>
                <a:uFillTx/>
                <a:latin typeface="Arial"/>
              </a:rPr>
              <a:t>OUGHT</a:t>
            </a:r>
            <a:r>
              <a:rPr b="0" lang="en-US" sz="4400" strike="noStrike" u="none">
                <a:solidFill>
                  <a:srgbClr val="000000"/>
                </a:solidFill>
                <a:effectLst/>
                <a:uFillTx/>
                <a:latin typeface="Arial"/>
              </a:rPr>
              <a:t> </a:t>
            </a:r>
            <a:endParaRPr b="0" lang="en-US" sz="4400" strike="noStrike" u="none">
              <a:solidFill>
                <a:srgbClr val="006000"/>
              </a:solidFill>
              <a:effectLst/>
              <a:uFillTx/>
              <a:latin typeface="Arial"/>
            </a:endParaRPr>
          </a:p>
        </p:txBody>
      </p:sp>
      <p:sp>
        <p:nvSpPr>
          <p:cNvPr id="111" name="PlaceHolder 2"/>
          <p:cNvSpPr>
            <a:spLocks noGrp="1"/>
          </p:cNvSpPr>
          <p:nvPr>
            <p:ph/>
          </p:nvPr>
        </p:nvSpPr>
        <p:spPr>
          <a:xfrm>
            <a:off x="685800" y="1447920"/>
            <a:ext cx="7772400" cy="4114800"/>
          </a:xfrm>
          <a:prstGeom prst="rect">
            <a:avLst/>
          </a:prstGeom>
          <a:noFill/>
          <a:ln w="0">
            <a:noFill/>
          </a:ln>
        </p:spPr>
        <p:txBody>
          <a:bodyPr lIns="90000" rIns="90000" tIns="46800" bIns="46800" anchor="t">
            <a:normAutofit/>
          </a:bodyPr>
          <a:p>
            <a:pPr marL="343080" indent="-343080">
              <a:spcBef>
                <a:spcPts val="9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Series A Round = $3 MM</a:t>
            </a:r>
            <a:endParaRPr b="0" lang="en-US" sz="3600" strike="noStrike" u="none">
              <a:solidFill>
                <a:srgbClr val="006000"/>
              </a:solidFill>
              <a:effectLst/>
              <a:uFillTx/>
              <a:latin typeface="Arial"/>
            </a:endParaRPr>
          </a:p>
          <a:p>
            <a:pPr lvl="2" marL="1143000" indent="-228600">
              <a:spcBef>
                <a:spcPts val="499"/>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Final Product Release</a:t>
            </a:r>
            <a:endParaRPr b="0" lang="en-US" sz="2000" strike="noStrike" u="none">
              <a:solidFill>
                <a:srgbClr val="006000"/>
              </a:solidFill>
              <a:effectLst/>
              <a:uFillTx/>
              <a:latin typeface="Arial"/>
            </a:endParaRPr>
          </a:p>
          <a:p>
            <a:pPr lvl="2" marL="1143000" indent="-228600">
              <a:spcBef>
                <a:spcPts val="499"/>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Two Customers</a:t>
            </a:r>
            <a:endParaRPr b="0" lang="en-US" sz="2000" strike="noStrike" u="none">
              <a:solidFill>
                <a:srgbClr val="006000"/>
              </a:solidFill>
              <a:effectLst/>
              <a:uFillTx/>
              <a:latin typeface="Arial"/>
            </a:endParaRPr>
          </a:p>
          <a:p>
            <a:pPr lvl="2" marL="1143000" indent="-228600">
              <a:spcBef>
                <a:spcPts val="499"/>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5+ Partnerships with Consulting Companies</a:t>
            </a:r>
            <a:endParaRPr b="0" lang="en-US" sz="2000" strike="noStrike" u="none">
              <a:solidFill>
                <a:srgbClr val="006000"/>
              </a:solidFill>
              <a:effectLst/>
              <a:uFillTx/>
              <a:latin typeface="Arial"/>
            </a:endParaRPr>
          </a:p>
          <a:p>
            <a:pPr lvl="2" marL="1143000" indent="-228600">
              <a:spcBef>
                <a:spcPts val="499"/>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Sales, Marketing &amp; Business Dev Campaign Launched</a:t>
            </a:r>
            <a:endParaRPr b="0" lang="en-US" sz="2000" strike="noStrike" u="none">
              <a:solidFill>
                <a:srgbClr val="006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6000"/>
              </a:solidFill>
              <a:effectLst/>
              <a:uFillTx/>
              <a:latin typeface="Arial"/>
            </a:endParaRPr>
          </a:p>
          <a:p>
            <a:pPr marL="343080" indent="-343080">
              <a:spcBef>
                <a:spcPts val="9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Series B Round = $10 MM</a:t>
            </a:r>
            <a:endParaRPr b="0" lang="en-US" sz="3600" strike="noStrike" u="none">
              <a:solidFill>
                <a:srgbClr val="006000"/>
              </a:solidFill>
              <a:effectLst/>
              <a:uFillTx/>
              <a:latin typeface="Arial"/>
            </a:endParaRPr>
          </a:p>
          <a:p>
            <a:pPr lvl="2" marL="1143000" indent="-228600">
              <a:spcBef>
                <a:spcPts val="499"/>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Expand Sales, Marketing, and Business Services</a:t>
            </a:r>
            <a:endParaRPr b="0" lang="en-US" sz="2000" strike="noStrike" u="none">
              <a:solidFill>
                <a:srgbClr val="006000"/>
              </a:solidFill>
              <a:effectLst/>
              <a:uFillTx/>
              <a:latin typeface="Arial"/>
            </a:endParaRPr>
          </a:p>
          <a:p>
            <a:pPr lvl="2" marL="1143000" indent="-228600">
              <a:spcBef>
                <a:spcPts val="499"/>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Three Follow-on Product Releases</a:t>
            </a:r>
            <a:endParaRPr b="0" lang="en-US" sz="2000" strike="noStrike" u="none">
              <a:solidFill>
                <a:srgbClr val="006000"/>
              </a:solidFill>
              <a:effectLst/>
              <a:uFillTx/>
              <a:latin typeface="Arial"/>
            </a:endParaRPr>
          </a:p>
        </p:txBody>
      </p:sp>
      <p:sp>
        <p:nvSpPr>
          <p:cNvPr id="4" name="PlaceHolder 3"/>
          <p:cNvSpPr>
            <a:spLocks noGrp="1"/>
          </p:cNvSpPr>
          <p:nvPr>
            <p:ph type="ftr" idx="2"/>
          </p:nvPr>
        </p:nvSpPr>
        <p:spPr/>
        <p:txBody>
          <a:bodyPr/>
          <a:p>
            <a:r>
              <a:t>Proprietary and Confidential</a:t>
            </a:r>
          </a:p>
        </p:txBody>
      </p:sp>
      <p:sp>
        <p:nvSpPr>
          <p:cNvPr id="5" name="PlaceHolder 4"/>
          <p:cNvSpPr>
            <a:spLocks noGrp="1"/>
          </p:cNvSpPr>
          <p:nvPr>
            <p:ph type="sldNum" idx="3"/>
          </p:nvPr>
        </p:nvSpPr>
        <p:spPr/>
        <p:txBody>
          <a:bodyPr/>
          <a:p>
            <a:fld id="{0B040820-1420-46FA-9460-5915F1075C97}" type="slidenum">
              <a:t>14</a:t>
            </a:fld>
          </a:p>
        </p:txBody>
      </p:sp>
      <p:sp>
        <p:nvSpPr>
          <p:cNvPr id="6" name="PlaceHolder 5"/>
          <p:cNvSpPr>
            <a:spLocks noGrp="1"/>
          </p:cNvSpPr>
          <p:nvPr>
            <p:ph type="dt" idx="1"/>
          </p:nvPr>
        </p:nvSpPr>
        <p:spPr/>
        <p:txBody>
          <a:bodyPr/>
          <a:p>
            <a:r>
              <a:rPr lang="en-US"/>
              <a:t>June 13, 2000</a:t>
            </a: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sp>
        <p:nvSpPr>
          <p:cNvPr id="112" name="PlaceHolder 1"/>
          <p:cNvSpPr>
            <a:spLocks noGrp="1"/>
          </p:cNvSpPr>
          <p:nvPr>
            <p:ph/>
          </p:nvPr>
        </p:nvSpPr>
        <p:spPr>
          <a:xfrm>
            <a:off x="762120" y="1828800"/>
            <a:ext cx="8076960" cy="4038480"/>
          </a:xfrm>
          <a:prstGeom prst="rect">
            <a:avLst/>
          </a:prstGeom>
          <a:noFill/>
          <a:ln w="0">
            <a:noFill/>
          </a:ln>
        </p:spPr>
        <p:txBody>
          <a:bodyPr lIns="90000" rIns="90000" tIns="46800" bIns="46800" anchor="t">
            <a:normAutofit/>
          </a:bodyPr>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6000"/>
              </a:solidFill>
              <a:effectLst/>
              <a:uFillTx/>
              <a:latin typeface="Arial"/>
            </a:endParaRPr>
          </a:p>
          <a:p>
            <a:pPr marL="343080" indent="-343080">
              <a:spcBef>
                <a:spcPts val="774"/>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100" strike="noStrike" u="none">
                <a:solidFill>
                  <a:srgbClr val="000000"/>
                </a:solidFill>
                <a:effectLst/>
                <a:uFillTx/>
                <a:latin typeface="Arial"/>
              </a:rPr>
              <a:t>$2+ Billion Market Opportunity</a:t>
            </a:r>
            <a:endParaRPr b="0" lang="en-US" sz="3100" strike="noStrike" u="none">
              <a:solidFill>
                <a:srgbClr val="006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6000"/>
              </a:solidFill>
              <a:effectLst/>
              <a:uFillTx/>
              <a:latin typeface="Arial"/>
            </a:endParaRPr>
          </a:p>
          <a:p>
            <a:pPr marL="343080" indent="-343080">
              <a:spcBef>
                <a:spcPts val="774"/>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100" strike="noStrike" u="none">
                <a:solidFill>
                  <a:srgbClr val="000000"/>
                </a:solidFill>
                <a:effectLst/>
                <a:uFillTx/>
                <a:latin typeface="Arial"/>
              </a:rPr>
              <a:t>Experienced Team</a:t>
            </a:r>
            <a:endParaRPr b="0" lang="en-US" sz="3100" strike="noStrike" u="none">
              <a:solidFill>
                <a:srgbClr val="006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6000"/>
              </a:solidFill>
              <a:effectLst/>
              <a:uFillTx/>
              <a:latin typeface="Arial"/>
            </a:endParaRPr>
          </a:p>
          <a:p>
            <a:pPr marL="343080" indent="-343080">
              <a:spcBef>
                <a:spcPts val="6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100" strike="noStrike" u="none">
                <a:solidFill>
                  <a:srgbClr val="000000"/>
                </a:solidFill>
                <a:effectLst/>
                <a:uFillTx/>
                <a:latin typeface="Arial"/>
              </a:rPr>
              <a:t>Sustainable Unfair Competitive Advantage</a:t>
            </a:r>
            <a:br>
              <a:rPr sz="3100"/>
            </a:br>
            <a:r>
              <a:rPr b="0" lang="en-US" sz="2400" strike="noStrike" u="none">
                <a:solidFill>
                  <a:srgbClr val="000000"/>
                </a:solidFill>
                <a:effectLst/>
                <a:uFillTx/>
                <a:latin typeface="Arial"/>
              </a:rPr>
              <a:t>(Numerous Patentable Technology Components)</a:t>
            </a:r>
            <a:endParaRPr b="0" lang="en-US" sz="2400" strike="noStrike" u="none">
              <a:solidFill>
                <a:srgbClr val="006000"/>
              </a:solidFill>
              <a:effectLst/>
              <a:uFillTx/>
              <a:latin typeface="Arial"/>
            </a:endParaRPr>
          </a:p>
          <a:p>
            <a:pPr marL="343080" indent="-343080">
              <a:spcBef>
                <a:spcPts val="774"/>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100" strike="noStrike" u="none">
                <a:solidFill>
                  <a:srgbClr val="000000"/>
                </a:solidFill>
                <a:effectLst/>
                <a:uFillTx/>
                <a:latin typeface="Arial"/>
              </a:rPr>
              <a:t>Clear Path to Profit</a:t>
            </a:r>
            <a:endParaRPr b="0" lang="en-US" sz="3100" strike="noStrike" u="none">
              <a:solidFill>
                <a:srgbClr val="006000"/>
              </a:solidFill>
              <a:effectLst/>
              <a:uFillTx/>
              <a:latin typeface="Arial"/>
            </a:endParaRPr>
          </a:p>
        </p:txBody>
      </p:sp>
      <p:sp>
        <p:nvSpPr>
          <p:cNvPr id="113" name="PlaceHolder 2"/>
          <p:cNvSpPr>
            <a:spLocks noGrp="1"/>
          </p:cNvSpPr>
          <p:nvPr>
            <p:ph type="title"/>
          </p:nvPr>
        </p:nvSpPr>
        <p:spPr>
          <a:xfrm>
            <a:off x="0" y="609120"/>
            <a:ext cx="91440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E</a:t>
            </a:r>
            <a:r>
              <a:rPr b="0" lang="en-US" sz="3200" strike="noStrike" u="none">
                <a:solidFill>
                  <a:srgbClr val="000000"/>
                </a:solidFill>
                <a:effectLst/>
                <a:uFillTx/>
                <a:latin typeface="Arial"/>
              </a:rPr>
              <a:t>XCELLENT</a:t>
            </a:r>
            <a:r>
              <a:rPr b="0" lang="en-US" sz="4400" strike="noStrike" u="none">
                <a:solidFill>
                  <a:srgbClr val="000000"/>
                </a:solidFill>
                <a:effectLst/>
                <a:uFillTx/>
                <a:latin typeface="Arial"/>
              </a:rPr>
              <a:t> I</a:t>
            </a:r>
            <a:r>
              <a:rPr b="0" lang="en-US" sz="3200" strike="noStrike" u="none">
                <a:solidFill>
                  <a:srgbClr val="000000"/>
                </a:solidFill>
                <a:effectLst/>
                <a:uFillTx/>
                <a:latin typeface="Arial"/>
              </a:rPr>
              <a:t>NVESTMENT</a:t>
            </a:r>
            <a:r>
              <a:rPr b="0" lang="en-US" sz="4400" strike="noStrike" u="none">
                <a:solidFill>
                  <a:srgbClr val="000000"/>
                </a:solidFill>
                <a:effectLst/>
                <a:uFillTx/>
                <a:latin typeface="Arial"/>
              </a:rPr>
              <a:t> O</a:t>
            </a:r>
            <a:r>
              <a:rPr b="0" lang="en-US" sz="3200" strike="noStrike" u="none">
                <a:solidFill>
                  <a:srgbClr val="000000"/>
                </a:solidFill>
                <a:effectLst/>
                <a:uFillTx/>
                <a:latin typeface="Arial"/>
              </a:rPr>
              <a:t>PPORTUNITY</a:t>
            </a:r>
            <a:endParaRPr b="0" lang="en-US" sz="3200" strike="noStrike" u="none">
              <a:solidFill>
                <a:srgbClr val="006000"/>
              </a:solidFill>
              <a:effectLst/>
              <a:uFillTx/>
              <a:latin typeface="Arial"/>
            </a:endParaRPr>
          </a:p>
        </p:txBody>
      </p:sp>
      <p:sp>
        <p:nvSpPr>
          <p:cNvPr id="4" name="PlaceHolder 3"/>
          <p:cNvSpPr>
            <a:spLocks noGrp="1"/>
          </p:cNvSpPr>
          <p:nvPr>
            <p:ph type="ftr" idx="2"/>
          </p:nvPr>
        </p:nvSpPr>
        <p:spPr/>
        <p:txBody>
          <a:bodyPr/>
          <a:p>
            <a:r>
              <a:t>Proprietary and Confidential</a:t>
            </a:r>
          </a:p>
        </p:txBody>
      </p:sp>
      <p:sp>
        <p:nvSpPr>
          <p:cNvPr id="5" name="PlaceHolder 4"/>
          <p:cNvSpPr>
            <a:spLocks noGrp="1"/>
          </p:cNvSpPr>
          <p:nvPr>
            <p:ph type="sldNum" idx="3"/>
          </p:nvPr>
        </p:nvSpPr>
        <p:spPr/>
        <p:txBody>
          <a:bodyPr/>
          <a:p>
            <a:fld id="{4A5CA892-4474-4988-BFC1-123BD0BFD1BE}" type="slidenum">
              <a:t>15</a:t>
            </a:fld>
          </a:p>
        </p:txBody>
      </p:sp>
      <p:sp>
        <p:nvSpPr>
          <p:cNvPr id="6" name="PlaceHolder 5"/>
          <p:cNvSpPr>
            <a:spLocks noGrp="1"/>
          </p:cNvSpPr>
          <p:nvPr>
            <p:ph type="dt" idx="1"/>
          </p:nvPr>
        </p:nvSpPr>
        <p:spPr/>
        <p:txBody>
          <a:bodyPr/>
          <a:p>
            <a:r>
              <a:rPr lang="en-US"/>
              <a:t>June 13, 2000</a:t>
            </a: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sp>
        <p:nvSpPr>
          <p:cNvPr id="114" name="PlaceHolder 1"/>
          <p:cNvSpPr>
            <a:spLocks noGrp="1"/>
          </p:cNvSpPr>
          <p:nvPr>
            <p:ph type="title"/>
          </p:nvPr>
        </p:nvSpPr>
        <p:spPr>
          <a:xfrm>
            <a:off x="685800" y="27428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T</a:t>
            </a:r>
            <a:r>
              <a:rPr b="0" lang="en-US" sz="3200" strike="noStrike" u="none">
                <a:solidFill>
                  <a:srgbClr val="000000"/>
                </a:solidFill>
                <a:effectLst/>
                <a:uFillTx/>
                <a:latin typeface="Arial"/>
              </a:rPr>
              <a:t>HANK</a:t>
            </a:r>
            <a:r>
              <a:rPr b="0" lang="en-US" sz="4400" strike="noStrike" u="none">
                <a:solidFill>
                  <a:srgbClr val="000000"/>
                </a:solidFill>
                <a:effectLst/>
                <a:uFillTx/>
                <a:latin typeface="Arial"/>
              </a:rPr>
              <a:t> Y</a:t>
            </a:r>
            <a:r>
              <a:rPr b="0" lang="en-US" sz="3200" strike="noStrike" u="none">
                <a:solidFill>
                  <a:srgbClr val="000000"/>
                </a:solidFill>
                <a:effectLst/>
                <a:uFillTx/>
                <a:latin typeface="Arial"/>
              </a:rPr>
              <a:t>OU</a:t>
            </a:r>
            <a:endParaRPr b="0" lang="en-US" sz="3200" strike="noStrike" u="none">
              <a:solidFill>
                <a:srgbClr val="006000"/>
              </a:solidFill>
              <a:effectLst/>
              <a:uFillTx/>
              <a:latin typeface="Arial"/>
            </a:endParaRPr>
          </a:p>
        </p:txBody>
      </p:sp>
      <p:sp>
        <p:nvSpPr>
          <p:cNvPr id="3" name="PlaceHolder 2"/>
          <p:cNvSpPr>
            <a:spLocks noGrp="1"/>
          </p:cNvSpPr>
          <p:nvPr>
            <p:ph type="ftr" idx="2"/>
          </p:nvPr>
        </p:nvSpPr>
        <p:spPr/>
        <p:txBody>
          <a:bodyPr/>
          <a:p>
            <a:r>
              <a:t>Proprietary and Confidential</a:t>
            </a:r>
          </a:p>
        </p:txBody>
      </p:sp>
      <p:sp>
        <p:nvSpPr>
          <p:cNvPr id="4" name="PlaceHolder 3"/>
          <p:cNvSpPr>
            <a:spLocks noGrp="1"/>
          </p:cNvSpPr>
          <p:nvPr>
            <p:ph type="sldNum" idx="3"/>
          </p:nvPr>
        </p:nvSpPr>
        <p:spPr/>
        <p:txBody>
          <a:bodyPr/>
          <a:p>
            <a:fld id="{DBA86BFE-759A-4954-977A-7A5E39BFDFBD}" type="slidenum">
              <a:t>16</a:t>
            </a:fld>
          </a:p>
        </p:txBody>
      </p:sp>
      <p:sp>
        <p:nvSpPr>
          <p:cNvPr id="5" name="PlaceHolder 4"/>
          <p:cNvSpPr>
            <a:spLocks noGrp="1"/>
          </p:cNvSpPr>
          <p:nvPr>
            <p:ph type="dt" idx="1"/>
          </p:nvPr>
        </p:nvSpPr>
        <p:spPr/>
        <p:txBody>
          <a:bodyPr/>
          <a:p>
            <a:r>
              <a:rPr lang="en-US"/>
              <a:t>June 13, 2000</a:t>
            </a: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sp>
        <p:nvSpPr>
          <p:cNvPr id="11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a:t>
            </a:r>
            <a:r>
              <a:rPr b="0" lang="en-US" sz="3200" strike="noStrike" u="none">
                <a:solidFill>
                  <a:srgbClr val="000000"/>
                </a:solidFill>
                <a:effectLst/>
                <a:uFillTx/>
                <a:latin typeface="Arial"/>
              </a:rPr>
              <a:t>OMMON</a:t>
            </a:r>
            <a:r>
              <a:rPr b="0" lang="en-US" sz="4400" strike="noStrike" u="none">
                <a:solidFill>
                  <a:srgbClr val="000000"/>
                </a:solidFill>
                <a:effectLst/>
                <a:uFillTx/>
                <a:latin typeface="Arial"/>
              </a:rPr>
              <a:t> A</a:t>
            </a:r>
            <a:r>
              <a:rPr b="0" lang="en-US" sz="3200" strike="noStrike" u="none">
                <a:solidFill>
                  <a:srgbClr val="000000"/>
                </a:solidFill>
                <a:effectLst/>
                <a:uFillTx/>
                <a:latin typeface="Arial"/>
              </a:rPr>
              <a:t>PPLICATION</a:t>
            </a:r>
            <a:r>
              <a:rPr b="0" lang="en-US" sz="4400" strike="noStrike" u="none">
                <a:solidFill>
                  <a:srgbClr val="000000"/>
                </a:solidFill>
                <a:effectLst/>
                <a:uFillTx/>
                <a:latin typeface="Arial"/>
              </a:rPr>
              <a:t> I</a:t>
            </a:r>
            <a:r>
              <a:rPr b="0" lang="en-US" sz="3200" strike="noStrike" u="none">
                <a:solidFill>
                  <a:srgbClr val="000000"/>
                </a:solidFill>
                <a:effectLst/>
                <a:uFillTx/>
                <a:latin typeface="Arial"/>
              </a:rPr>
              <a:t>NFRASTRUCTURE</a:t>
            </a:r>
            <a:endParaRPr b="0" lang="en-US" sz="3200" strike="noStrike" u="none">
              <a:solidFill>
                <a:srgbClr val="006000"/>
              </a:solidFill>
              <a:effectLst/>
              <a:uFillTx/>
              <a:latin typeface="Arial"/>
            </a:endParaRPr>
          </a:p>
        </p:txBody>
      </p:sp>
      <p:sp>
        <p:nvSpPr>
          <p:cNvPr id="116" name=""/>
          <p:cNvSpPr/>
          <p:nvPr/>
        </p:nvSpPr>
        <p:spPr>
          <a:xfrm>
            <a:off x="2362320" y="3505320"/>
            <a:ext cx="914400" cy="1527120"/>
          </a:xfrm>
          <a:prstGeom prst="rect">
            <a:avLst/>
          </a:prstGeom>
          <a:solidFill>
            <a:srgbClr val="ff33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7" name=""/>
          <p:cNvSpPr/>
          <p:nvPr/>
        </p:nvSpPr>
        <p:spPr>
          <a:xfrm>
            <a:off x="3962520" y="3200400"/>
            <a:ext cx="914400" cy="1828800"/>
          </a:xfrm>
          <a:prstGeom prst="rect">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8" name=""/>
          <p:cNvSpPr/>
          <p:nvPr/>
        </p:nvSpPr>
        <p:spPr>
          <a:xfrm>
            <a:off x="762120" y="2743200"/>
            <a:ext cx="914400" cy="2286000"/>
          </a:xfrm>
          <a:prstGeom prst="rect">
            <a:avLst/>
          </a:prstGeom>
          <a:solidFill>
            <a:srgbClr val="ffff66"/>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9" name=""/>
          <p:cNvSpPr/>
          <p:nvPr/>
        </p:nvSpPr>
        <p:spPr>
          <a:xfrm>
            <a:off x="762120" y="5029200"/>
            <a:ext cx="914400" cy="533520"/>
          </a:xfrm>
          <a:prstGeom prst="rect">
            <a:avLst/>
          </a:prstGeom>
          <a:noFill/>
          <a:ln w="0">
            <a:noFill/>
          </a:ln>
        </p:spPr>
        <p:style>
          <a:lnRef idx="0"/>
          <a:fillRef idx="0"/>
          <a:effectRef idx="0"/>
          <a:fontRef idx="minor"/>
        </p:style>
        <p:txBody>
          <a:bodyPr wrap="none"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Payroll Tax</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120" name=""/>
          <p:cNvSpPr/>
          <p:nvPr/>
        </p:nvSpPr>
        <p:spPr>
          <a:xfrm>
            <a:off x="2438280" y="5029200"/>
            <a:ext cx="838440" cy="533520"/>
          </a:xfrm>
          <a:prstGeom prst="rect">
            <a:avLst/>
          </a:prstGeom>
          <a:noFill/>
          <a:ln w="0">
            <a:noFill/>
          </a:ln>
        </p:spPr>
        <p:style>
          <a:lnRef idx="0"/>
          <a:fillRef idx="0"/>
          <a:effectRef idx="0"/>
          <a:fontRef idx="minor"/>
        </p:style>
        <p:txBody>
          <a:bodyPr wrap="none"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Contact</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Management</a:t>
            </a:r>
            <a:endParaRPr b="0" lang="en-US" sz="1400" strike="noStrike" u="none">
              <a:solidFill>
                <a:srgbClr val="000000"/>
              </a:solidFill>
              <a:effectLst/>
              <a:uFillTx/>
              <a:latin typeface="Times New Roman"/>
            </a:endParaRPr>
          </a:p>
        </p:txBody>
      </p:sp>
      <p:sp>
        <p:nvSpPr>
          <p:cNvPr id="121" name=""/>
          <p:cNvSpPr/>
          <p:nvPr/>
        </p:nvSpPr>
        <p:spPr>
          <a:xfrm>
            <a:off x="3962520" y="5029200"/>
            <a:ext cx="914400" cy="533520"/>
          </a:xfrm>
          <a:prstGeom prst="rect">
            <a:avLst/>
          </a:prstGeom>
          <a:noFill/>
          <a:ln w="0">
            <a:noFill/>
          </a:ln>
        </p:spPr>
        <p:style>
          <a:lnRef idx="0"/>
          <a:fillRef idx="0"/>
          <a:effectRef idx="0"/>
          <a:fontRef idx="minor"/>
        </p:style>
        <p:txBody>
          <a:bodyPr wrap="none"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Asset</a:t>
            </a:r>
            <a:br>
              <a:rPr sz="1400"/>
            </a:br>
            <a:r>
              <a:rPr b="1" lang="en-US" sz="1400" strike="noStrike" u="none">
                <a:solidFill>
                  <a:srgbClr val="000000"/>
                </a:solidFill>
                <a:effectLst/>
                <a:uFillTx/>
                <a:latin typeface="Arial"/>
              </a:rPr>
              <a:t>Control</a:t>
            </a:r>
            <a:endParaRPr b="0" lang="en-US" sz="1400" strike="noStrike" u="none">
              <a:solidFill>
                <a:srgbClr val="000000"/>
              </a:solidFill>
              <a:effectLst/>
              <a:uFillTx/>
              <a:latin typeface="Times New Roman"/>
            </a:endParaRPr>
          </a:p>
        </p:txBody>
      </p:sp>
      <p:sp>
        <p:nvSpPr>
          <p:cNvPr id="122" name=""/>
          <p:cNvSpPr/>
          <p:nvPr/>
        </p:nvSpPr>
        <p:spPr>
          <a:xfrm>
            <a:off x="457200" y="3657600"/>
            <a:ext cx="8001000" cy="1371600"/>
          </a:xfrm>
          <a:prstGeom prst="rect">
            <a:avLst/>
          </a:prstGeom>
          <a:solidFill>
            <a:srgbClr val="993300">
              <a:alpha val="50000"/>
            </a:srgbClr>
          </a:solidFill>
          <a:ln w="0">
            <a:noFill/>
          </a:ln>
        </p:spPr>
        <p:style>
          <a:lnRef idx="0"/>
          <a:fillRef idx="0"/>
          <a:effectRef idx="0"/>
          <a:fontRef idx="minor"/>
        </p:style>
        <p:txBody>
          <a:bodyPr wrap="none"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Common Infrastructure</a:t>
            </a:r>
            <a:br>
              <a:rPr sz="2400"/>
            </a:br>
            <a:r>
              <a:rPr b="1" lang="en-US" sz="2400" strike="noStrike" u="none">
                <a:solidFill>
                  <a:srgbClr val="000000"/>
                </a:solidFill>
                <a:effectLst/>
                <a:uFillTx/>
                <a:latin typeface="Arial"/>
              </a:rPr>
              <a:t> (</a:t>
            </a:r>
            <a:r>
              <a:rPr b="1" lang="en-US" sz="2000" strike="noStrike" u="none">
                <a:solidFill>
                  <a:srgbClr val="000000"/>
                </a:solidFill>
                <a:effectLst/>
                <a:uFillTx/>
                <a:latin typeface="Arial"/>
              </a:rPr>
              <a:t>Horizontal Components)  </a:t>
            </a:r>
            <a:endParaRPr b="0" lang="en-US" sz="2000" strike="noStrike" u="none">
              <a:solidFill>
                <a:srgbClr val="000000"/>
              </a:solidFill>
              <a:effectLst/>
              <a:uFillTx/>
              <a:latin typeface="Times New Roman"/>
            </a:endParaRPr>
          </a:p>
        </p:txBody>
      </p:sp>
      <p:sp>
        <p:nvSpPr>
          <p:cNvPr id="123" name=""/>
          <p:cNvSpPr/>
          <p:nvPr/>
        </p:nvSpPr>
        <p:spPr>
          <a:xfrm>
            <a:off x="457200" y="2743200"/>
            <a:ext cx="8001000" cy="914400"/>
          </a:xfrm>
          <a:prstGeom prst="rect">
            <a:avLst/>
          </a:prstGeom>
          <a:solidFill>
            <a:srgbClr val="008000">
              <a:alpha val="50000"/>
            </a:srgbClr>
          </a:solidFill>
          <a:ln w="0">
            <a:noFill/>
          </a:ln>
        </p:spPr>
        <p:style>
          <a:lnRef idx="0"/>
          <a:fillRef idx="0"/>
          <a:effectRef idx="0"/>
          <a:fontRef idx="minor"/>
        </p:style>
        <p:txBody>
          <a:bodyPr wrap="none"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Vertical Components</a:t>
            </a:r>
            <a:endParaRPr b="0" lang="en-US" sz="2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Proprietary and Confidential</a:t>
            </a:r>
          </a:p>
        </p:txBody>
      </p:sp>
      <p:sp>
        <p:nvSpPr>
          <p:cNvPr id="4" name="PlaceHolder 3"/>
          <p:cNvSpPr>
            <a:spLocks noGrp="1"/>
          </p:cNvSpPr>
          <p:nvPr>
            <p:ph type="sldNum" idx="3"/>
          </p:nvPr>
        </p:nvSpPr>
        <p:spPr/>
        <p:txBody>
          <a:bodyPr/>
          <a:p>
            <a:fld id="{4E0932C5-2A6F-4F22-A495-0E257B4402B7}" type="slidenum">
              <a:t>17</a:t>
            </a:fld>
          </a:p>
        </p:txBody>
      </p:sp>
      <p:sp>
        <p:nvSpPr>
          <p:cNvPr id="5" name="PlaceHolder 4"/>
          <p:cNvSpPr>
            <a:spLocks noGrp="1"/>
          </p:cNvSpPr>
          <p:nvPr>
            <p:ph type="dt" idx="1"/>
          </p:nvPr>
        </p:nvSpPr>
        <p:spPr/>
        <p:txBody>
          <a:bodyPr/>
          <a:p>
            <a:r>
              <a:rPr lang="en-US"/>
              <a:t>June 13, 2000</a:t>
            </a:r>
          </a:p>
        </p:txBody>
      </p:sp>
    </p:spTree>
  </p:cSld>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sp>
        <p:nvSpPr>
          <p:cNvPr id="124" name=""/>
          <p:cNvSpPr/>
          <p:nvPr/>
        </p:nvSpPr>
        <p:spPr>
          <a:xfrm>
            <a:off x="609480" y="4038480"/>
            <a:ext cx="5715000" cy="1524240"/>
          </a:xfrm>
          <a:prstGeom prst="rect">
            <a:avLst/>
          </a:prstGeom>
          <a:solidFill>
            <a:srgbClr val="996633"/>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5" name=""/>
          <p:cNvSpPr/>
          <p:nvPr/>
        </p:nvSpPr>
        <p:spPr>
          <a:xfrm>
            <a:off x="7391520" y="4648320"/>
            <a:ext cx="1143000" cy="1600200"/>
          </a:xfrm>
          <a:prstGeom prst="rect">
            <a:avLst/>
          </a:prstGeom>
          <a:solidFill>
            <a:srgbClr val="0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Purchased</a:t>
            </a:r>
            <a:br>
              <a:rPr sz="1400"/>
            </a:br>
            <a:r>
              <a:rPr b="1" lang="en-US" sz="1400" strike="noStrike" u="none">
                <a:solidFill>
                  <a:srgbClr val="ffffff"/>
                </a:solidFill>
                <a:effectLst/>
                <a:uFillTx/>
                <a:latin typeface="Arial"/>
              </a:rPr>
              <a:t>Package</a:t>
            </a:r>
            <a:br>
              <a:rPr sz="1400"/>
            </a:br>
            <a:r>
              <a:rPr b="1" lang="en-US" sz="1400" strike="noStrike" u="none">
                <a:solidFill>
                  <a:srgbClr val="ffffff"/>
                </a:solidFill>
                <a:effectLst/>
                <a:uFillTx/>
                <a:latin typeface="Arial"/>
              </a:rPr>
              <a:t> Application</a:t>
            </a:r>
            <a:endParaRPr b="0" lang="en-US" sz="1400" strike="noStrike" u="none">
              <a:solidFill>
                <a:srgbClr val="000000"/>
              </a:solidFill>
              <a:effectLst/>
              <a:uFillTx/>
              <a:latin typeface="Times New Roman"/>
            </a:endParaRPr>
          </a:p>
        </p:txBody>
      </p:sp>
      <p:sp>
        <p:nvSpPr>
          <p:cNvPr id="126" name=""/>
          <p:cNvSpPr/>
          <p:nvPr/>
        </p:nvSpPr>
        <p:spPr>
          <a:xfrm>
            <a:off x="6477120" y="4572000"/>
            <a:ext cx="914400" cy="838080"/>
          </a:xfrm>
          <a:prstGeom prst="line">
            <a:avLst/>
          </a:prstGeom>
          <a:ln w="31680">
            <a:solidFill>
              <a:srgbClr val="ff0000"/>
            </a:solidFill>
            <a:miter/>
            <a:headEnd len="lg" type="stealth" w="lg"/>
            <a:tailEnd len="lg" type="stealth" w="lg"/>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 name=""/>
          <p:cNvSpPr/>
          <p:nvPr/>
        </p:nvSpPr>
        <p:spPr>
          <a:xfrm>
            <a:off x="7391520" y="2819520"/>
            <a:ext cx="1143000" cy="1600200"/>
          </a:xfrm>
          <a:prstGeom prst="rect">
            <a:avLst/>
          </a:prstGeom>
          <a:solidFill>
            <a:srgbClr val="0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Customer</a:t>
            </a:r>
            <a:br>
              <a:rPr sz="1400"/>
            </a:br>
            <a:r>
              <a:rPr b="1" lang="en-US" sz="1400" strike="noStrike" u="none">
                <a:solidFill>
                  <a:srgbClr val="ffffff"/>
                </a:solidFill>
                <a:effectLst/>
                <a:uFillTx/>
                <a:latin typeface="Arial"/>
              </a:rPr>
              <a:t>Externally</a:t>
            </a:r>
            <a:br>
              <a:rPr sz="1400"/>
            </a:br>
            <a:r>
              <a:rPr b="1" lang="en-US" sz="1400" strike="noStrike" u="none">
                <a:solidFill>
                  <a:srgbClr val="ffffff"/>
                </a:solidFill>
                <a:effectLst/>
                <a:uFillTx/>
                <a:latin typeface="Arial"/>
              </a:rPr>
              <a:t>Developed</a:t>
            </a:r>
            <a:br>
              <a:rPr sz="1400"/>
            </a:br>
            <a:r>
              <a:rPr b="1" lang="en-US" sz="1400" strike="noStrike" u="none">
                <a:solidFill>
                  <a:srgbClr val="ffffff"/>
                </a:solidFill>
                <a:effectLst/>
                <a:uFillTx/>
                <a:latin typeface="Arial"/>
              </a:rPr>
              <a:t>(Legacy)</a:t>
            </a:r>
            <a:br>
              <a:rPr sz="1400"/>
            </a:br>
            <a:r>
              <a:rPr b="1" lang="en-US" sz="1400" strike="noStrike" u="none">
                <a:solidFill>
                  <a:srgbClr val="ffffff"/>
                </a:solidFill>
                <a:effectLst/>
                <a:uFillTx/>
                <a:latin typeface="Arial"/>
              </a:rPr>
              <a:t> Application</a:t>
            </a:r>
            <a:endParaRPr b="0" lang="en-US" sz="1400" strike="noStrike" u="none">
              <a:solidFill>
                <a:srgbClr val="000000"/>
              </a:solidFill>
              <a:effectLst/>
              <a:uFillTx/>
              <a:latin typeface="Times New Roman"/>
            </a:endParaRPr>
          </a:p>
        </p:txBody>
      </p:sp>
      <p:sp>
        <p:nvSpPr>
          <p:cNvPr id="128" name=""/>
          <p:cNvSpPr/>
          <p:nvPr/>
        </p:nvSpPr>
        <p:spPr>
          <a:xfrm flipV="1">
            <a:off x="6477120" y="3581280"/>
            <a:ext cx="914400" cy="990720"/>
          </a:xfrm>
          <a:prstGeom prst="line">
            <a:avLst/>
          </a:prstGeom>
          <a:ln w="31680">
            <a:solidFill>
              <a:srgbClr val="ff0000"/>
            </a:solidFill>
            <a:miter/>
            <a:headEnd len="lg" type="stealth" w="lg"/>
            <a:tailEnd len="lg" type="stealth" w="lg"/>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 name="PlaceHolder 1"/>
          <p:cNvSpPr>
            <a:spLocks noGrp="1"/>
          </p:cNvSpPr>
          <p:nvPr>
            <p:ph type="title"/>
          </p:nvPr>
        </p:nvSpPr>
        <p:spPr>
          <a:xfrm>
            <a:off x="609480" y="304560"/>
            <a:ext cx="792504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ADE J</a:t>
            </a:r>
            <a:r>
              <a:rPr b="0" lang="en-US" sz="3200" strike="noStrike" u="none">
                <a:solidFill>
                  <a:srgbClr val="000000"/>
                </a:solidFill>
                <a:effectLst/>
                <a:uFillTx/>
                <a:latin typeface="Arial"/>
              </a:rPr>
              <a:t>UMPSTARTS</a:t>
            </a:r>
            <a:r>
              <a:rPr b="0" lang="en-US" sz="4400" strike="noStrike" u="none">
                <a:solidFill>
                  <a:srgbClr val="000000"/>
                </a:solidFill>
                <a:effectLst/>
                <a:uFillTx/>
                <a:latin typeface="Arial"/>
              </a:rPr>
              <a:t> D</a:t>
            </a:r>
            <a:r>
              <a:rPr b="0" lang="en-US" sz="3200" strike="noStrike" u="none">
                <a:solidFill>
                  <a:srgbClr val="000000"/>
                </a:solidFill>
                <a:effectLst/>
                <a:uFillTx/>
                <a:latin typeface="Arial"/>
              </a:rPr>
              <a:t>EVELOPMENT</a:t>
            </a:r>
            <a:endParaRPr b="0" lang="en-US" sz="3200" strike="noStrike" u="none">
              <a:solidFill>
                <a:srgbClr val="006000"/>
              </a:solidFill>
              <a:effectLst/>
              <a:uFillTx/>
              <a:latin typeface="Arial"/>
            </a:endParaRPr>
          </a:p>
        </p:txBody>
      </p:sp>
      <p:sp>
        <p:nvSpPr>
          <p:cNvPr id="130" name=""/>
          <p:cNvSpPr/>
          <p:nvPr/>
        </p:nvSpPr>
        <p:spPr>
          <a:xfrm>
            <a:off x="762120" y="2514600"/>
            <a:ext cx="990360" cy="533520"/>
          </a:xfrm>
          <a:prstGeom prst="rect">
            <a:avLst/>
          </a:prstGeom>
          <a:noFill/>
          <a:ln w="0">
            <a:noFill/>
          </a:ln>
        </p:spPr>
        <p:style>
          <a:lnRef idx="0"/>
          <a:fillRef idx="0"/>
          <a:effectRef idx="0"/>
          <a:fontRef idx="minor"/>
        </p:style>
        <p:txBody>
          <a:bodyPr lIns="90000" rIns="90000" tIns="46800" bIns="46800" anchor="t"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Payroll Tax</a:t>
            </a:r>
            <a:endParaRPr b="0" lang="en-US" sz="1400" strike="noStrike" u="none">
              <a:solidFill>
                <a:srgbClr val="000000"/>
              </a:solidFill>
              <a:effectLst/>
              <a:uFillTx/>
              <a:latin typeface="Times New Roman"/>
            </a:endParaRPr>
          </a:p>
        </p:txBody>
      </p:sp>
      <p:sp>
        <p:nvSpPr>
          <p:cNvPr id="131" name=""/>
          <p:cNvSpPr/>
          <p:nvPr/>
        </p:nvSpPr>
        <p:spPr>
          <a:xfrm>
            <a:off x="1676520" y="3276720"/>
            <a:ext cx="990360" cy="533160"/>
          </a:xfrm>
          <a:prstGeom prst="rect">
            <a:avLst/>
          </a:prstGeom>
          <a:noFill/>
          <a:ln w="0">
            <a:noFill/>
          </a:ln>
        </p:spPr>
        <p:style>
          <a:lnRef idx="0"/>
          <a:fillRef idx="0"/>
          <a:effectRef idx="0"/>
          <a:fontRef idx="minor"/>
        </p:style>
        <p:txBody>
          <a:bodyPr lIns="90000" rIns="90000" tIns="46800" bIns="46800" anchor="t"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Contact Mgmt</a:t>
            </a:r>
            <a:endParaRPr b="0" lang="en-US" sz="1400" strike="noStrike" u="none">
              <a:solidFill>
                <a:srgbClr val="000000"/>
              </a:solidFill>
              <a:effectLst/>
              <a:uFillTx/>
              <a:latin typeface="Times New Roman"/>
            </a:endParaRPr>
          </a:p>
        </p:txBody>
      </p:sp>
      <p:sp>
        <p:nvSpPr>
          <p:cNvPr id="132" name=""/>
          <p:cNvSpPr/>
          <p:nvPr/>
        </p:nvSpPr>
        <p:spPr>
          <a:xfrm>
            <a:off x="609480" y="4038480"/>
            <a:ext cx="5715000" cy="1417680"/>
          </a:xfrm>
          <a:prstGeom prst="rect">
            <a:avLst/>
          </a:prstGeom>
          <a:solidFill>
            <a:srgbClr val="996633">
              <a:alpha val="50000"/>
            </a:srgbClr>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3" name=""/>
          <p:cNvSpPr/>
          <p:nvPr/>
        </p:nvSpPr>
        <p:spPr>
          <a:xfrm>
            <a:off x="762120" y="4114800"/>
            <a:ext cx="685800" cy="1371600"/>
          </a:xfrm>
          <a:prstGeom prst="rect">
            <a:avLst/>
          </a:prstGeom>
          <a:solidFill>
            <a:srgbClr val="ffff66">
              <a:alpha val="50000"/>
            </a:srgbClr>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4" name=""/>
          <p:cNvSpPr/>
          <p:nvPr/>
        </p:nvSpPr>
        <p:spPr>
          <a:xfrm>
            <a:off x="2438280" y="2900520"/>
            <a:ext cx="1219320" cy="376200"/>
          </a:xfrm>
          <a:prstGeom prst="rect">
            <a:avLst/>
          </a:prstGeom>
          <a:noFill/>
          <a:ln w="0">
            <a:noFill/>
          </a:ln>
        </p:spPr>
        <p:style>
          <a:lnRef idx="0"/>
          <a:fillRef idx="0"/>
          <a:effectRef idx="0"/>
          <a:fontRef idx="minor"/>
        </p:style>
        <p:txBody>
          <a:bodyPr lIns="90000" rIns="90000" tIns="46800" bIns="46800" anchor="t"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Asset</a:t>
            </a:r>
            <a:br>
              <a:rPr sz="1400"/>
            </a:br>
            <a:r>
              <a:rPr b="1" lang="en-US" sz="1400" strike="noStrike" u="none">
                <a:solidFill>
                  <a:srgbClr val="000000"/>
                </a:solidFill>
                <a:effectLst/>
                <a:uFillTx/>
                <a:latin typeface="Arial"/>
              </a:rPr>
              <a:t>Control</a:t>
            </a:r>
            <a:endParaRPr b="0" lang="en-US" sz="1400" strike="noStrike" u="none">
              <a:solidFill>
                <a:srgbClr val="000000"/>
              </a:solidFill>
              <a:effectLst/>
              <a:uFillTx/>
              <a:latin typeface="Times New Roman"/>
            </a:endParaRPr>
          </a:p>
        </p:txBody>
      </p:sp>
      <p:sp>
        <p:nvSpPr>
          <p:cNvPr id="135" name=""/>
          <p:cNvSpPr/>
          <p:nvPr/>
        </p:nvSpPr>
        <p:spPr>
          <a:xfrm>
            <a:off x="3581280" y="2895480"/>
            <a:ext cx="2667240" cy="304920"/>
          </a:xfrm>
          <a:prstGeom prst="rect">
            <a:avLst/>
          </a:prstGeom>
          <a:noFill/>
          <a:ln w="0">
            <a:noFill/>
          </a:ln>
        </p:spPr>
        <p:style>
          <a:lnRef idx="0"/>
          <a:fillRef idx="0"/>
          <a:effectRef idx="0"/>
          <a:fontRef idx="minor"/>
        </p:style>
        <p:txBody>
          <a:bodyPr lIns="90000" rIns="90000" tIns="46800" bIns="46800" anchor="t"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ERP Application Suite</a:t>
            </a:r>
            <a:endParaRPr b="0" lang="en-US" sz="1400" strike="noStrike" u="none">
              <a:solidFill>
                <a:srgbClr val="000000"/>
              </a:solidFill>
              <a:effectLst/>
              <a:uFillTx/>
              <a:latin typeface="Times New Roman"/>
            </a:endParaRPr>
          </a:p>
        </p:txBody>
      </p:sp>
      <p:sp>
        <p:nvSpPr>
          <p:cNvPr id="136" name=""/>
          <p:cNvSpPr/>
          <p:nvPr/>
        </p:nvSpPr>
        <p:spPr>
          <a:xfrm>
            <a:off x="762120" y="3200400"/>
            <a:ext cx="685800" cy="914400"/>
          </a:xfrm>
          <a:prstGeom prst="rect">
            <a:avLst/>
          </a:prstGeom>
          <a:solidFill>
            <a:srgbClr val="ffff66">
              <a:alpha val="50000"/>
            </a:srgbClr>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7" name=""/>
          <p:cNvSpPr/>
          <p:nvPr/>
        </p:nvSpPr>
        <p:spPr>
          <a:xfrm>
            <a:off x="1676520" y="4114800"/>
            <a:ext cx="685800" cy="1371600"/>
          </a:xfrm>
          <a:prstGeom prst="rect">
            <a:avLst/>
          </a:prstGeom>
          <a:solidFill>
            <a:srgbClr val="ff3300">
              <a:alpha val="50000"/>
            </a:srgbClr>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8" name=""/>
          <p:cNvSpPr/>
          <p:nvPr/>
        </p:nvSpPr>
        <p:spPr>
          <a:xfrm>
            <a:off x="1676520" y="3932280"/>
            <a:ext cx="685800" cy="182520"/>
          </a:xfrm>
          <a:prstGeom prst="rect">
            <a:avLst/>
          </a:prstGeom>
          <a:solidFill>
            <a:srgbClr val="ff0000">
              <a:alpha val="50000"/>
            </a:srgbClr>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9" name=""/>
          <p:cNvSpPr/>
          <p:nvPr/>
        </p:nvSpPr>
        <p:spPr>
          <a:xfrm>
            <a:off x="2590920" y="3548160"/>
            <a:ext cx="685800" cy="566640"/>
          </a:xfrm>
          <a:prstGeom prst="rect">
            <a:avLst/>
          </a:prstGeom>
          <a:solidFill>
            <a:srgbClr val="3333cc">
              <a:alpha val="50000"/>
            </a:srgbClr>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0" name=""/>
          <p:cNvSpPr/>
          <p:nvPr/>
        </p:nvSpPr>
        <p:spPr>
          <a:xfrm>
            <a:off x="2590920" y="4114800"/>
            <a:ext cx="685800" cy="1371600"/>
          </a:xfrm>
          <a:prstGeom prst="rect">
            <a:avLst/>
          </a:prstGeom>
          <a:solidFill>
            <a:srgbClr val="3333cc">
              <a:alpha val="50000"/>
            </a:srgbClr>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41" name=""/>
          <p:cNvGrpSpPr/>
          <p:nvPr/>
        </p:nvGrpSpPr>
        <p:grpSpPr>
          <a:xfrm>
            <a:off x="3505320" y="3429000"/>
            <a:ext cx="2514600" cy="685800"/>
            <a:chOff x="3505320" y="3429000"/>
            <a:chExt cx="2514600" cy="685800"/>
          </a:xfrm>
        </p:grpSpPr>
        <p:sp>
          <p:nvSpPr>
            <p:cNvPr id="142" name=""/>
            <p:cNvSpPr/>
            <p:nvPr/>
          </p:nvSpPr>
          <p:spPr>
            <a:xfrm>
              <a:off x="3505320" y="3429000"/>
              <a:ext cx="685800" cy="685800"/>
            </a:xfrm>
            <a:prstGeom prst="rect">
              <a:avLst/>
            </a:prstGeom>
            <a:solidFill>
              <a:srgbClr val="993366">
                <a:alpha val="50000"/>
              </a:srgbClr>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3" name=""/>
            <p:cNvSpPr/>
            <p:nvPr/>
          </p:nvSpPr>
          <p:spPr>
            <a:xfrm>
              <a:off x="4419720" y="3429000"/>
              <a:ext cx="685800" cy="685800"/>
            </a:xfrm>
            <a:prstGeom prst="rect">
              <a:avLst/>
            </a:prstGeom>
            <a:solidFill>
              <a:srgbClr val="993366">
                <a:alpha val="50000"/>
              </a:srgbClr>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5334120" y="3429000"/>
              <a:ext cx="685800" cy="685800"/>
            </a:xfrm>
            <a:prstGeom prst="rect">
              <a:avLst/>
            </a:prstGeom>
            <a:solidFill>
              <a:srgbClr val="993366">
                <a:alpha val="50000"/>
              </a:srgbClr>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145" name=""/>
          <p:cNvGrpSpPr/>
          <p:nvPr/>
        </p:nvGrpSpPr>
        <p:grpSpPr>
          <a:xfrm>
            <a:off x="3505320" y="4114800"/>
            <a:ext cx="2514600" cy="1371600"/>
            <a:chOff x="3505320" y="4114800"/>
            <a:chExt cx="2514600" cy="1371600"/>
          </a:xfrm>
        </p:grpSpPr>
        <p:sp>
          <p:nvSpPr>
            <p:cNvPr id="146" name=""/>
            <p:cNvSpPr/>
            <p:nvPr/>
          </p:nvSpPr>
          <p:spPr>
            <a:xfrm>
              <a:off x="3505320" y="4114800"/>
              <a:ext cx="685800" cy="1371600"/>
            </a:xfrm>
            <a:prstGeom prst="rect">
              <a:avLst/>
            </a:prstGeom>
            <a:solidFill>
              <a:srgbClr val="993366">
                <a:alpha val="50000"/>
              </a:srgbClr>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7" name=""/>
            <p:cNvSpPr/>
            <p:nvPr/>
          </p:nvSpPr>
          <p:spPr>
            <a:xfrm>
              <a:off x="4419720" y="4114800"/>
              <a:ext cx="685800" cy="1371600"/>
            </a:xfrm>
            <a:prstGeom prst="rect">
              <a:avLst/>
            </a:prstGeom>
            <a:solidFill>
              <a:srgbClr val="993366">
                <a:alpha val="50000"/>
              </a:srgbClr>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8" name=""/>
            <p:cNvSpPr/>
            <p:nvPr/>
          </p:nvSpPr>
          <p:spPr>
            <a:xfrm>
              <a:off x="5334120" y="4114800"/>
              <a:ext cx="685800" cy="1371600"/>
            </a:xfrm>
            <a:prstGeom prst="rect">
              <a:avLst/>
            </a:prstGeom>
            <a:solidFill>
              <a:srgbClr val="993366">
                <a:alpha val="50000"/>
              </a:srgbClr>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149" name=""/>
          <p:cNvSpPr/>
          <p:nvPr/>
        </p:nvSpPr>
        <p:spPr>
          <a:xfrm>
            <a:off x="1066320" y="4373640"/>
            <a:ext cx="4770000" cy="734040"/>
          </a:xfrm>
          <a:prstGeom prst="rect">
            <a:avLst/>
          </a:prstGeom>
          <a:noFill/>
          <a:ln w="0">
            <a:noFill/>
          </a:ln>
        </p:spPr>
        <p:style>
          <a:lnRef idx="0"/>
          <a:fillRef idx="0"/>
          <a:effectRef idx="0"/>
          <a:fontRef idx="minor"/>
        </p:style>
        <p:txBody>
          <a:bodyPr wrap="none" lIns="90000" rIns="90000" tIns="46800" bIns="46800" anchor="t" anchorCtr="1">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Application Deployment Engine</a:t>
            </a:r>
            <a:br>
              <a:rPr sz="2400"/>
            </a:br>
            <a:r>
              <a:rPr b="1" lang="en-US" sz="1800" strike="noStrike" u="none">
                <a:solidFill>
                  <a:srgbClr val="ffffff"/>
                </a:solidFill>
                <a:effectLst/>
                <a:uFillTx/>
                <a:latin typeface="Arial"/>
              </a:rPr>
              <a:t>(Prefabricated Common Infrastructure)</a:t>
            </a:r>
            <a:endParaRPr b="0" lang="en-US" sz="1800" strike="noStrike" u="none">
              <a:solidFill>
                <a:srgbClr val="000000"/>
              </a:solidFill>
              <a:effectLst/>
              <a:uFillTx/>
              <a:latin typeface="Times New Roman"/>
            </a:endParaRPr>
          </a:p>
        </p:txBody>
      </p:sp>
      <p:sp>
        <p:nvSpPr>
          <p:cNvPr id="150" name=""/>
          <p:cNvSpPr/>
          <p:nvPr/>
        </p:nvSpPr>
        <p:spPr>
          <a:xfrm>
            <a:off x="1188000" y="1019160"/>
            <a:ext cx="6946200" cy="1191240"/>
          </a:xfrm>
          <a:prstGeom prst="rect">
            <a:avLst/>
          </a:prstGeom>
          <a:noFill/>
          <a:ln w="0">
            <a:noFill/>
          </a:ln>
        </p:spPr>
        <p:style>
          <a:lnRef idx="0"/>
          <a:fillRef idx="0"/>
          <a:effectRef idx="0"/>
          <a:fontRef idx="minor"/>
        </p:style>
        <p:txBody>
          <a:bodyPr wrap="none" lIns="90000" rIns="90000" tIns="46800" bIns="46800" anchor="t" anchorCtr="1">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AND</a:t>
            </a:r>
            <a:r>
              <a:rPr b="0" lang="en-US" sz="3600" strike="noStrike" u="none">
                <a:solidFill>
                  <a:srgbClr val="000000"/>
                </a:solidFill>
                <a:effectLst/>
                <a:uFillTx/>
                <a:latin typeface="Arial"/>
              </a:rPr>
              <a:t> </a:t>
            </a:r>
            <a:br>
              <a:rPr sz="3600"/>
            </a:br>
            <a:r>
              <a:rPr b="0" lang="en-US" sz="3600" strike="noStrike" u="none">
                <a:solidFill>
                  <a:srgbClr val="000000"/>
                </a:solidFill>
                <a:effectLst/>
                <a:uFillTx/>
                <a:latin typeface="Arial"/>
              </a:rPr>
              <a:t>B</a:t>
            </a:r>
            <a:r>
              <a:rPr b="0" lang="en-US" sz="3200" strike="noStrike" u="none">
                <a:solidFill>
                  <a:srgbClr val="000000"/>
                </a:solidFill>
                <a:effectLst/>
                <a:uFillTx/>
                <a:latin typeface="Arial"/>
              </a:rPr>
              <a:t>RIDGES </a:t>
            </a:r>
            <a:r>
              <a:rPr b="0" lang="en-US" sz="3600" strike="noStrike" u="none">
                <a:solidFill>
                  <a:srgbClr val="000000"/>
                </a:solidFill>
                <a:effectLst/>
                <a:uFillTx/>
                <a:latin typeface="Arial"/>
              </a:rPr>
              <a:t>L</a:t>
            </a:r>
            <a:r>
              <a:rPr b="0" lang="en-US" sz="3200" strike="noStrike" u="none">
                <a:solidFill>
                  <a:srgbClr val="000000"/>
                </a:solidFill>
                <a:effectLst/>
                <a:uFillTx/>
                <a:latin typeface="Arial"/>
              </a:rPr>
              <a:t>EGACY </a:t>
            </a:r>
            <a:r>
              <a:rPr b="0" lang="en-US" sz="3600" strike="noStrike" u="none">
                <a:solidFill>
                  <a:srgbClr val="000000"/>
                </a:solidFill>
                <a:effectLst/>
                <a:uFillTx/>
                <a:latin typeface="Arial"/>
              </a:rPr>
              <a:t>A</a:t>
            </a:r>
            <a:r>
              <a:rPr b="0" lang="en-US" sz="3200" strike="noStrike" u="none">
                <a:solidFill>
                  <a:srgbClr val="000000"/>
                </a:solidFill>
                <a:effectLst/>
                <a:uFillTx/>
                <a:latin typeface="Arial"/>
              </a:rPr>
              <a:t>PPLICATIONS</a:t>
            </a:r>
            <a:endParaRPr b="0" lang="en-US" sz="32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Proprietary and Confidential</a:t>
            </a:r>
          </a:p>
        </p:txBody>
      </p:sp>
      <p:sp>
        <p:nvSpPr>
          <p:cNvPr id="4" name="PlaceHolder 3"/>
          <p:cNvSpPr>
            <a:spLocks noGrp="1"/>
          </p:cNvSpPr>
          <p:nvPr>
            <p:ph type="sldNum" idx="3"/>
          </p:nvPr>
        </p:nvSpPr>
        <p:spPr/>
        <p:txBody>
          <a:bodyPr/>
          <a:p>
            <a:fld id="{E0E74DFA-BA2F-4F00-9ED8-0D2A53E6BC77}" type="slidenum">
              <a:t>18</a:t>
            </a:fld>
          </a:p>
        </p:txBody>
      </p:sp>
      <p:sp>
        <p:nvSpPr>
          <p:cNvPr id="5" name="PlaceHolder 4"/>
          <p:cNvSpPr>
            <a:spLocks noGrp="1"/>
          </p:cNvSpPr>
          <p:nvPr>
            <p:ph type="dt" idx="1"/>
          </p:nvPr>
        </p:nvSpPr>
        <p:spPr/>
        <p:txBody>
          <a:bodyPr/>
          <a:p>
            <a:r>
              <a:rPr lang="en-US"/>
              <a:t>June 13, 2000</a:t>
            </a:r>
          </a:p>
        </p:txBody>
      </p:sp>
    </p:spTree>
  </p:cSld>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grpSp>
        <p:nvGrpSpPr>
          <p:cNvPr id="151" name=""/>
          <p:cNvGrpSpPr/>
          <p:nvPr/>
        </p:nvGrpSpPr>
        <p:grpSpPr>
          <a:xfrm>
            <a:off x="609480" y="1752480"/>
            <a:ext cx="7848360" cy="4419360"/>
            <a:chOff x="609480" y="1752480"/>
            <a:chExt cx="7848360" cy="4419360"/>
          </a:xfrm>
        </p:grpSpPr>
        <p:grpSp>
          <p:nvGrpSpPr>
            <p:cNvPr id="152" name=""/>
            <p:cNvGrpSpPr/>
            <p:nvPr/>
          </p:nvGrpSpPr>
          <p:grpSpPr>
            <a:xfrm>
              <a:off x="3504960" y="1752480"/>
              <a:ext cx="2971800" cy="4419360"/>
              <a:chOff x="3504960" y="1752480"/>
              <a:chExt cx="2971800" cy="4419360"/>
            </a:xfrm>
          </p:grpSpPr>
          <p:grpSp>
            <p:nvGrpSpPr>
              <p:cNvPr id="153" name=""/>
              <p:cNvGrpSpPr/>
              <p:nvPr/>
            </p:nvGrpSpPr>
            <p:grpSpPr>
              <a:xfrm>
                <a:off x="3504960" y="2133360"/>
                <a:ext cx="2971800" cy="4038480"/>
                <a:chOff x="3504960" y="2133360"/>
                <a:chExt cx="2971800" cy="4038480"/>
              </a:xfrm>
            </p:grpSpPr>
            <p:sp>
              <p:nvSpPr>
                <p:cNvPr id="154" name=""/>
                <p:cNvSpPr/>
                <p:nvPr/>
              </p:nvSpPr>
              <p:spPr>
                <a:xfrm>
                  <a:off x="3504960" y="2133360"/>
                  <a:ext cx="2971800" cy="4038480"/>
                </a:xfrm>
                <a:prstGeom prst="rect">
                  <a:avLst/>
                </a:prstGeom>
                <a:solidFill>
                  <a:srgbClr val="ffeecd"/>
                </a:solidFill>
                <a:ln w="316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55" name=""/>
                <p:cNvGrpSpPr/>
                <p:nvPr/>
              </p:nvGrpSpPr>
              <p:grpSpPr>
                <a:xfrm>
                  <a:off x="3580920" y="2209680"/>
                  <a:ext cx="2841120" cy="3894120"/>
                  <a:chOff x="3580920" y="2209680"/>
                  <a:chExt cx="2841120" cy="3894120"/>
                </a:xfrm>
              </p:grpSpPr>
              <p:sp>
                <p:nvSpPr>
                  <p:cNvPr id="156" name=""/>
                  <p:cNvSpPr/>
                  <p:nvPr/>
                </p:nvSpPr>
                <p:spPr>
                  <a:xfrm>
                    <a:off x="5223960" y="2209680"/>
                    <a:ext cx="1095120" cy="465120"/>
                  </a:xfrm>
                  <a:prstGeom prst="rect">
                    <a:avLst/>
                  </a:prstGeom>
                  <a:solidFill>
                    <a:srgbClr val="6c966c"/>
                  </a:solidFill>
                  <a:ln w="0">
                    <a:noFill/>
                  </a:ln>
                  <a:effectLst>
                    <a:outerShdw dist="17819" dir="2700000" blurRad="0" rotWithShape="0">
                      <a:srgbClr val="405940"/>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ASP</a:t>
                    </a:r>
                    <a:br>
                      <a:rPr sz="800"/>
                    </a:br>
                    <a:r>
                      <a:rPr b="1" lang="en-US" sz="800" strike="noStrike" u="none">
                        <a:solidFill>
                          <a:srgbClr val="fdfdfd"/>
                        </a:solidFill>
                        <a:effectLst/>
                        <a:uFillTx/>
                        <a:latin typeface="Arial"/>
                      </a:rPr>
                      <a:t>Transaction Monitor (OTM)</a:t>
                    </a:r>
                    <a:endParaRPr b="0" lang="en-US" sz="800" strike="noStrike" u="none">
                      <a:solidFill>
                        <a:srgbClr val="000000"/>
                      </a:solidFill>
                      <a:effectLst/>
                      <a:uFillTx/>
                      <a:latin typeface="Times New Roman"/>
                    </a:endParaRPr>
                  </a:p>
                </p:txBody>
              </p:sp>
              <p:sp>
                <p:nvSpPr>
                  <p:cNvPr id="157" name=""/>
                  <p:cNvSpPr/>
                  <p:nvPr/>
                </p:nvSpPr>
                <p:spPr>
                  <a:xfrm>
                    <a:off x="5067720" y="4038480"/>
                    <a:ext cx="1095120" cy="465120"/>
                  </a:xfrm>
                  <a:prstGeom prst="rect">
                    <a:avLst/>
                  </a:prstGeom>
                  <a:solidFill>
                    <a:srgbClr val="9eb89e"/>
                  </a:solidFill>
                  <a:ln w="0">
                    <a:noFill/>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Business Rules Engine</a:t>
                    </a:r>
                    <a:endParaRPr b="0" lang="en-US" sz="800" strike="noStrike" u="none">
                      <a:solidFill>
                        <a:srgbClr val="000000"/>
                      </a:solidFill>
                      <a:effectLst/>
                      <a:uFillTx/>
                      <a:latin typeface="Times New Roman"/>
                    </a:endParaRPr>
                  </a:p>
                </p:txBody>
              </p:sp>
              <p:sp>
                <p:nvSpPr>
                  <p:cNvPr id="158" name=""/>
                  <p:cNvSpPr/>
                  <p:nvPr/>
                </p:nvSpPr>
                <p:spPr>
                  <a:xfrm>
                    <a:off x="4363200" y="2971440"/>
                    <a:ext cx="1251360" cy="465120"/>
                  </a:xfrm>
                  <a:prstGeom prst="rect">
                    <a:avLst/>
                  </a:prstGeom>
                  <a:solidFill>
                    <a:srgbClr val="6c966c"/>
                  </a:solidFill>
                  <a:ln w="0">
                    <a:noFill/>
                  </a:ln>
                  <a:effectLst>
                    <a:outerShdw dist="17819" dir="2700000" blurRad="0" rotWithShape="0">
                      <a:srgbClr val="405940"/>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Security</a:t>
                    </a:r>
                    <a:br>
                      <a:rPr sz="800"/>
                    </a:br>
                    <a:r>
                      <a:rPr b="1" lang="en-US" sz="800" strike="noStrike" u="none">
                        <a:solidFill>
                          <a:srgbClr val="fdfdfd"/>
                        </a:solidFill>
                        <a:effectLst/>
                        <a:uFillTx/>
                        <a:latin typeface="Arial"/>
                      </a:rPr>
                      <a:t>Administration</a:t>
                    </a:r>
                    <a:endParaRPr b="0" lang="en-US" sz="800" strike="noStrike" u="none">
                      <a:solidFill>
                        <a:srgbClr val="000000"/>
                      </a:solidFill>
                      <a:effectLst/>
                      <a:uFillTx/>
                      <a:latin typeface="Times New Roman"/>
                    </a:endParaRPr>
                  </a:p>
                </p:txBody>
              </p:sp>
              <p:sp>
                <p:nvSpPr>
                  <p:cNvPr id="159" name=""/>
                  <p:cNvSpPr/>
                  <p:nvPr/>
                </p:nvSpPr>
                <p:spPr>
                  <a:xfrm>
                    <a:off x="3580920" y="2209680"/>
                    <a:ext cx="1173600" cy="465120"/>
                  </a:xfrm>
                  <a:prstGeom prst="rect">
                    <a:avLst/>
                  </a:prstGeom>
                  <a:solidFill>
                    <a:srgbClr val="6c966c"/>
                  </a:solidFill>
                  <a:ln w="0">
                    <a:noFill/>
                  </a:ln>
                  <a:effectLst>
                    <a:outerShdw dist="17819" dir="2700000" blurRad="0" rotWithShape="0">
                      <a:srgbClr val="405940"/>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Application</a:t>
                    </a:r>
                    <a:br>
                      <a:rPr sz="800"/>
                    </a:br>
                    <a:r>
                      <a:rPr b="1" lang="en-US" sz="800" strike="noStrike" u="none">
                        <a:solidFill>
                          <a:srgbClr val="fdfdfd"/>
                        </a:solidFill>
                        <a:effectLst/>
                        <a:uFillTx/>
                        <a:latin typeface="Arial"/>
                      </a:rPr>
                      <a:t>Administration</a:t>
                    </a:r>
                    <a:endParaRPr b="0" lang="en-US" sz="800" strike="noStrike" u="none">
                      <a:solidFill>
                        <a:srgbClr val="000000"/>
                      </a:solidFill>
                      <a:effectLst/>
                      <a:uFillTx/>
                      <a:latin typeface="Times New Roman"/>
                    </a:endParaRPr>
                  </a:p>
                </p:txBody>
              </p:sp>
              <p:sp>
                <p:nvSpPr>
                  <p:cNvPr id="160" name=""/>
                  <p:cNvSpPr/>
                  <p:nvPr/>
                </p:nvSpPr>
                <p:spPr>
                  <a:xfrm>
                    <a:off x="5067720" y="5638680"/>
                    <a:ext cx="1095120" cy="465120"/>
                  </a:xfrm>
                  <a:prstGeom prst="rect">
                    <a:avLst/>
                  </a:prstGeom>
                  <a:solidFill>
                    <a:srgbClr val="cc6600"/>
                  </a:solidFill>
                  <a:ln w="9360">
                    <a:solidFill>
                      <a:srgbClr val="9eb89e"/>
                    </a:solidFill>
                    <a:miter/>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Object</a:t>
                    </a:r>
                    <a:br>
                      <a:rPr sz="800"/>
                    </a:br>
                    <a:r>
                      <a:rPr b="1" lang="en-US" sz="800" strike="noStrike" u="none">
                        <a:solidFill>
                          <a:srgbClr val="fdfdfd"/>
                        </a:solidFill>
                        <a:effectLst/>
                        <a:uFillTx/>
                        <a:latin typeface="Arial"/>
                      </a:rPr>
                      <a:t>Model</a:t>
                    </a:r>
                    <a:endParaRPr b="0" lang="en-US" sz="800" strike="noStrike" u="none">
                      <a:solidFill>
                        <a:srgbClr val="000000"/>
                      </a:solidFill>
                      <a:effectLst/>
                      <a:uFillTx/>
                      <a:latin typeface="Times New Roman"/>
                    </a:endParaRPr>
                  </a:p>
                </p:txBody>
              </p:sp>
              <p:sp>
                <p:nvSpPr>
                  <p:cNvPr id="161" name=""/>
                  <p:cNvSpPr/>
                  <p:nvPr/>
                </p:nvSpPr>
                <p:spPr>
                  <a:xfrm>
                    <a:off x="5067720" y="5105160"/>
                    <a:ext cx="1095120" cy="465120"/>
                  </a:xfrm>
                  <a:prstGeom prst="rect">
                    <a:avLst/>
                  </a:prstGeom>
                  <a:solidFill>
                    <a:srgbClr val="cc6600"/>
                  </a:solidFill>
                  <a:ln w="9360">
                    <a:solidFill>
                      <a:srgbClr val="9eb89e"/>
                    </a:solidFill>
                    <a:miter/>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Data</a:t>
                    </a:r>
                    <a:br>
                      <a:rPr sz="800"/>
                    </a:br>
                    <a:r>
                      <a:rPr b="1" lang="en-US" sz="800" strike="noStrike" u="none">
                        <a:solidFill>
                          <a:srgbClr val="fdfdfd"/>
                        </a:solidFill>
                        <a:effectLst/>
                        <a:uFillTx/>
                        <a:latin typeface="Arial"/>
                      </a:rPr>
                      <a:t>Model</a:t>
                    </a:r>
                    <a:endParaRPr b="0" lang="en-US" sz="800" strike="noStrike" u="none">
                      <a:solidFill>
                        <a:srgbClr val="000000"/>
                      </a:solidFill>
                      <a:effectLst/>
                      <a:uFillTx/>
                      <a:latin typeface="Times New Roman"/>
                    </a:endParaRPr>
                  </a:p>
                </p:txBody>
              </p:sp>
              <p:sp>
                <p:nvSpPr>
                  <p:cNvPr id="162" name=""/>
                  <p:cNvSpPr/>
                  <p:nvPr/>
                </p:nvSpPr>
                <p:spPr>
                  <a:xfrm>
                    <a:off x="5067720" y="4571640"/>
                    <a:ext cx="1095120" cy="465120"/>
                  </a:xfrm>
                  <a:prstGeom prst="rect">
                    <a:avLst/>
                  </a:prstGeom>
                  <a:solidFill>
                    <a:srgbClr val="cc6600"/>
                  </a:solidFill>
                  <a:ln w="9360">
                    <a:solidFill>
                      <a:srgbClr val="9eb89e"/>
                    </a:solidFill>
                    <a:miter/>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Data</a:t>
                    </a:r>
                    <a:br>
                      <a:rPr sz="800"/>
                    </a:br>
                    <a:r>
                      <a:rPr b="1" lang="en-US" sz="800" strike="noStrike" u="none">
                        <a:solidFill>
                          <a:srgbClr val="fdfdfd"/>
                        </a:solidFill>
                        <a:effectLst/>
                        <a:uFillTx/>
                        <a:latin typeface="Arial"/>
                      </a:rPr>
                      <a:t>Dictionary</a:t>
                    </a:r>
                    <a:endParaRPr b="0" lang="en-US" sz="800" strike="noStrike" u="none">
                      <a:solidFill>
                        <a:srgbClr val="000000"/>
                      </a:solidFill>
                      <a:effectLst/>
                      <a:uFillTx/>
                      <a:latin typeface="Times New Roman"/>
                    </a:endParaRPr>
                  </a:p>
                </p:txBody>
              </p:sp>
              <p:sp>
                <p:nvSpPr>
                  <p:cNvPr id="163" name=""/>
                  <p:cNvSpPr/>
                  <p:nvPr/>
                </p:nvSpPr>
                <p:spPr>
                  <a:xfrm>
                    <a:off x="3893760" y="4038480"/>
                    <a:ext cx="1095120" cy="465120"/>
                  </a:xfrm>
                  <a:prstGeom prst="rect">
                    <a:avLst/>
                  </a:prstGeom>
                  <a:solidFill>
                    <a:srgbClr val="fd3e2f"/>
                  </a:solidFill>
                  <a:ln w="0">
                    <a:noFill/>
                  </a:ln>
                  <a:effectLst>
                    <a:outerShdw dist="17819" dir="2700000" blurRad="0" rotWithShape="0">
                      <a:srgbClr val="97251c"/>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LDAP/ADO</a:t>
                    </a:r>
                    <a:br>
                      <a:rPr sz="800"/>
                    </a:br>
                    <a:r>
                      <a:rPr b="1" lang="en-US" sz="800" strike="noStrike" u="none">
                        <a:solidFill>
                          <a:srgbClr val="fdfdfd"/>
                        </a:solidFill>
                        <a:effectLst/>
                        <a:uFillTx/>
                        <a:latin typeface="Arial"/>
                      </a:rPr>
                      <a:t>Interface</a:t>
                    </a:r>
                    <a:endParaRPr b="0" lang="en-US" sz="800" strike="noStrike" u="none">
                      <a:solidFill>
                        <a:srgbClr val="000000"/>
                      </a:solidFill>
                      <a:effectLst/>
                      <a:uFillTx/>
                      <a:latin typeface="Times New Roman"/>
                    </a:endParaRPr>
                  </a:p>
                </p:txBody>
              </p:sp>
              <p:cxnSp>
                <p:nvCxnSpPr>
                  <p:cNvPr id="164" name=""/>
                  <p:cNvCxnSpPr>
                    <a:stCxn id="157" idx="3"/>
                    <a:endCxn id="162" idx="3"/>
                  </p:cNvCxnSpPr>
                  <p:nvPr/>
                </p:nvCxnSpPr>
                <p:spPr>
                  <a:xfrm>
                    <a:off x="6162840" y="4271760"/>
                    <a:ext cx="2160" cy="534240"/>
                  </a:xfrm>
                  <a:prstGeom prst="bentConnector3">
                    <a:avLst>
                      <a:gd name="adj1" fmla="val 14400000"/>
                    </a:avLst>
                  </a:prstGeom>
                  <a:ln w="9360">
                    <a:solidFill>
                      <a:srgbClr val="000000"/>
                    </a:solidFill>
                    <a:miter/>
                  </a:ln>
                </p:spPr>
              </p:cxnSp>
              <p:cxnSp>
                <p:nvCxnSpPr>
                  <p:cNvPr id="165" name=""/>
                  <p:cNvCxnSpPr>
                    <a:stCxn id="157" idx="3"/>
                    <a:endCxn id="161" idx="3"/>
                  </p:cNvCxnSpPr>
                  <p:nvPr/>
                </p:nvCxnSpPr>
                <p:spPr>
                  <a:xfrm>
                    <a:off x="6162840" y="4271400"/>
                    <a:ext cx="2160" cy="1067400"/>
                  </a:xfrm>
                  <a:prstGeom prst="bentConnector3">
                    <a:avLst>
                      <a:gd name="adj1" fmla="val 14400000"/>
                    </a:avLst>
                  </a:prstGeom>
                  <a:ln w="9360">
                    <a:solidFill>
                      <a:srgbClr val="000000"/>
                    </a:solidFill>
                    <a:miter/>
                  </a:ln>
                </p:spPr>
              </p:cxnSp>
              <p:cxnSp>
                <p:nvCxnSpPr>
                  <p:cNvPr id="166" name=""/>
                  <p:cNvCxnSpPr>
                    <a:stCxn id="157" idx="3"/>
                    <a:endCxn id="160" idx="3"/>
                  </p:cNvCxnSpPr>
                  <p:nvPr/>
                </p:nvCxnSpPr>
                <p:spPr>
                  <a:xfrm>
                    <a:off x="6162840" y="4271400"/>
                    <a:ext cx="2160" cy="1600920"/>
                  </a:xfrm>
                  <a:prstGeom prst="bentConnector3">
                    <a:avLst>
                      <a:gd name="adj1" fmla="val 14400000"/>
                    </a:avLst>
                  </a:prstGeom>
                  <a:ln w="9360">
                    <a:solidFill>
                      <a:srgbClr val="000000"/>
                    </a:solidFill>
                    <a:miter/>
                  </a:ln>
                </p:spPr>
              </p:cxnSp>
              <p:cxnSp>
                <p:nvCxnSpPr>
                  <p:cNvPr id="167" name=""/>
                  <p:cNvCxnSpPr>
                    <a:stCxn id="156" idx="1"/>
                    <a:endCxn id="158" idx="0"/>
                  </p:cNvCxnSpPr>
                  <p:nvPr/>
                </p:nvCxnSpPr>
                <p:spPr>
                  <a:xfrm flipV="1" rot="10800000">
                    <a:off x="4988520" y="2442600"/>
                    <a:ext cx="235440" cy="529200"/>
                  </a:xfrm>
                  <a:prstGeom prst="bentConnector2">
                    <a:avLst/>
                  </a:prstGeom>
                  <a:ln w="9360">
                    <a:solidFill>
                      <a:srgbClr val="000000"/>
                    </a:solidFill>
                    <a:miter/>
                  </a:ln>
                </p:spPr>
              </p:cxnSp>
              <p:cxnSp>
                <p:nvCxnSpPr>
                  <p:cNvPr id="168" name=""/>
                  <p:cNvCxnSpPr>
                    <a:stCxn id="159" idx="3"/>
                    <a:endCxn id="158" idx="0"/>
                  </p:cNvCxnSpPr>
                  <p:nvPr/>
                </p:nvCxnSpPr>
                <p:spPr>
                  <a:xfrm>
                    <a:off x="4754520" y="2442960"/>
                    <a:ext cx="235440" cy="529200"/>
                  </a:xfrm>
                  <a:prstGeom prst="bentConnector2">
                    <a:avLst/>
                  </a:prstGeom>
                  <a:ln w="9360">
                    <a:solidFill>
                      <a:srgbClr val="000000"/>
                    </a:solidFill>
                    <a:miter/>
                  </a:ln>
                </p:spPr>
              </p:cxnSp>
              <p:cxnSp>
                <p:nvCxnSpPr>
                  <p:cNvPr id="169" name=""/>
                  <p:cNvCxnSpPr>
                    <a:stCxn id="158" idx="2"/>
                    <a:endCxn id="157" idx="0"/>
                  </p:cNvCxnSpPr>
                  <p:nvPr/>
                </p:nvCxnSpPr>
                <p:spPr>
                  <a:xfrm flipH="1" rot="16200000">
                    <a:off x="5001120" y="3424680"/>
                    <a:ext cx="602640" cy="626040"/>
                  </a:xfrm>
                  <a:prstGeom prst="bentConnector3">
                    <a:avLst>
                      <a:gd name="adj1" fmla="val 49850"/>
                    </a:avLst>
                  </a:prstGeom>
                  <a:ln w="9360">
                    <a:solidFill>
                      <a:srgbClr val="000000"/>
                    </a:solidFill>
                    <a:miter/>
                  </a:ln>
                </p:spPr>
              </p:cxnSp>
              <p:cxnSp>
                <p:nvCxnSpPr>
                  <p:cNvPr id="170" name=""/>
                  <p:cNvCxnSpPr>
                    <a:stCxn id="163" idx="0"/>
                    <a:endCxn id="158" idx="2"/>
                  </p:cNvCxnSpPr>
                  <p:nvPr/>
                </p:nvCxnSpPr>
                <p:spPr>
                  <a:xfrm flipH="1" flipV="1" rot="5400000">
                    <a:off x="4413600" y="3463200"/>
                    <a:ext cx="602640" cy="548280"/>
                  </a:xfrm>
                  <a:prstGeom prst="bentConnector3">
                    <a:avLst>
                      <a:gd name="adj1" fmla="val 49850"/>
                    </a:avLst>
                  </a:prstGeom>
                  <a:ln w="9360">
                    <a:solidFill>
                      <a:srgbClr val="000000"/>
                    </a:solidFill>
                    <a:miter/>
                  </a:ln>
                </p:spPr>
              </p:cxnSp>
            </p:grpSp>
          </p:grpSp>
          <p:sp>
            <p:nvSpPr>
              <p:cNvPr id="171" name=""/>
              <p:cNvSpPr/>
              <p:nvPr/>
            </p:nvSpPr>
            <p:spPr>
              <a:xfrm>
                <a:off x="3504960" y="1752480"/>
                <a:ext cx="2971800" cy="380880"/>
              </a:xfrm>
              <a:prstGeom prst="rect">
                <a:avLst/>
              </a:prstGeom>
              <a:solidFill>
                <a:srgbClr val="ffeecd"/>
              </a:solidFill>
              <a:ln w="3168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hlinkClick r:id="rId1" action="ppaction://hlinksldjump"/>
                  </a:rPr>
                  <a:t>Service Distribution Pack</a:t>
                </a:r>
                <a:endParaRPr b="0" lang="en-US" sz="1400" strike="noStrike" u="none">
                  <a:solidFill>
                    <a:srgbClr val="000000"/>
                  </a:solidFill>
                  <a:effectLst/>
                  <a:uFillTx/>
                  <a:latin typeface="Times New Roman"/>
                </a:endParaRPr>
              </a:p>
            </p:txBody>
          </p:sp>
        </p:grpSp>
        <p:grpSp>
          <p:nvGrpSpPr>
            <p:cNvPr id="172" name=""/>
            <p:cNvGrpSpPr/>
            <p:nvPr/>
          </p:nvGrpSpPr>
          <p:grpSpPr>
            <a:xfrm>
              <a:off x="6629040" y="1752480"/>
              <a:ext cx="1828800" cy="4419360"/>
              <a:chOff x="6629040" y="1752480"/>
              <a:chExt cx="1828800" cy="4419360"/>
            </a:xfrm>
          </p:grpSpPr>
          <p:grpSp>
            <p:nvGrpSpPr>
              <p:cNvPr id="173" name=""/>
              <p:cNvGrpSpPr/>
              <p:nvPr/>
            </p:nvGrpSpPr>
            <p:grpSpPr>
              <a:xfrm>
                <a:off x="6629040" y="2133360"/>
                <a:ext cx="1828800" cy="4038480"/>
                <a:chOff x="6629040" y="2133360"/>
                <a:chExt cx="1828800" cy="4038480"/>
              </a:xfrm>
            </p:grpSpPr>
            <p:sp>
              <p:nvSpPr>
                <p:cNvPr id="174" name=""/>
                <p:cNvSpPr/>
                <p:nvPr/>
              </p:nvSpPr>
              <p:spPr>
                <a:xfrm>
                  <a:off x="6629040" y="2133360"/>
                  <a:ext cx="1828800" cy="4038480"/>
                </a:xfrm>
                <a:prstGeom prst="rect">
                  <a:avLst/>
                </a:prstGeom>
                <a:solidFill>
                  <a:srgbClr val="ffeecd"/>
                </a:solidFill>
                <a:ln w="316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75" name=""/>
                <p:cNvGrpSpPr/>
                <p:nvPr/>
              </p:nvGrpSpPr>
              <p:grpSpPr>
                <a:xfrm>
                  <a:off x="6750720" y="2209320"/>
                  <a:ext cx="1636560" cy="3893400"/>
                  <a:chOff x="6750720" y="2209320"/>
                  <a:chExt cx="1636560" cy="3893400"/>
                </a:xfrm>
              </p:grpSpPr>
              <p:sp>
                <p:nvSpPr>
                  <p:cNvPr id="176" name=""/>
                  <p:cNvSpPr/>
                  <p:nvPr/>
                </p:nvSpPr>
                <p:spPr>
                  <a:xfrm>
                    <a:off x="7009920" y="5637960"/>
                    <a:ext cx="1066680" cy="464760"/>
                  </a:xfrm>
                  <a:prstGeom prst="rect">
                    <a:avLst/>
                  </a:prstGeom>
                  <a:solidFill>
                    <a:srgbClr val="cc6600"/>
                  </a:solidFill>
                  <a:ln w="9360">
                    <a:solidFill>
                      <a:srgbClr val="9eb89e"/>
                    </a:solidFill>
                    <a:miter/>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Geography</a:t>
                    </a:r>
                    <a:br>
                      <a:rPr sz="800"/>
                    </a:br>
                    <a:r>
                      <a:rPr b="1" lang="en-US" sz="800" strike="noStrike" u="none">
                        <a:solidFill>
                          <a:srgbClr val="fdfdfd"/>
                        </a:solidFill>
                        <a:effectLst/>
                        <a:uFillTx/>
                        <a:latin typeface="Arial"/>
                      </a:rPr>
                      <a:t>Engine</a:t>
                    </a:r>
                    <a:endParaRPr b="0" lang="en-US" sz="800" strike="noStrike" u="none">
                      <a:solidFill>
                        <a:srgbClr val="000000"/>
                      </a:solidFill>
                      <a:effectLst/>
                      <a:uFillTx/>
                      <a:latin typeface="Times New Roman"/>
                    </a:endParaRPr>
                  </a:p>
                </p:txBody>
              </p:sp>
              <p:sp>
                <p:nvSpPr>
                  <p:cNvPr id="177" name=""/>
                  <p:cNvSpPr/>
                  <p:nvPr/>
                </p:nvSpPr>
                <p:spPr>
                  <a:xfrm>
                    <a:off x="7009920" y="5104440"/>
                    <a:ext cx="1066680" cy="464760"/>
                  </a:xfrm>
                  <a:prstGeom prst="rect">
                    <a:avLst/>
                  </a:prstGeom>
                  <a:solidFill>
                    <a:srgbClr val="9eb89e"/>
                  </a:solidFill>
                  <a:ln w="0">
                    <a:noFill/>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Device</a:t>
                    </a:r>
                    <a:br>
                      <a:rPr sz="800"/>
                    </a:br>
                    <a:r>
                      <a:rPr b="1" lang="en-US" sz="800" strike="noStrike" u="none">
                        <a:solidFill>
                          <a:srgbClr val="fdfdfd"/>
                        </a:solidFill>
                        <a:effectLst/>
                        <a:uFillTx/>
                        <a:latin typeface="Arial"/>
                      </a:rPr>
                      <a:t>Engine</a:t>
                    </a:r>
                    <a:endParaRPr b="0" lang="en-US" sz="800" strike="noStrike" u="none">
                      <a:solidFill>
                        <a:srgbClr val="000000"/>
                      </a:solidFill>
                      <a:effectLst/>
                      <a:uFillTx/>
                      <a:latin typeface="Times New Roman"/>
                    </a:endParaRPr>
                  </a:p>
                </p:txBody>
              </p:sp>
              <p:sp>
                <p:nvSpPr>
                  <p:cNvPr id="178" name=""/>
                  <p:cNvSpPr/>
                  <p:nvPr/>
                </p:nvSpPr>
                <p:spPr>
                  <a:xfrm>
                    <a:off x="7009920" y="4571280"/>
                    <a:ext cx="1066680" cy="464760"/>
                  </a:xfrm>
                  <a:prstGeom prst="rect">
                    <a:avLst/>
                  </a:prstGeom>
                  <a:solidFill>
                    <a:srgbClr val="9eb89e"/>
                  </a:solidFill>
                  <a:ln w="0">
                    <a:noFill/>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Address</a:t>
                    </a:r>
                    <a:br>
                      <a:rPr sz="800"/>
                    </a:br>
                    <a:r>
                      <a:rPr b="1" lang="en-US" sz="800" strike="noStrike" u="none">
                        <a:solidFill>
                          <a:srgbClr val="fdfdfd"/>
                        </a:solidFill>
                        <a:effectLst/>
                        <a:uFillTx/>
                        <a:latin typeface="Arial"/>
                      </a:rPr>
                      <a:t>Engine</a:t>
                    </a:r>
                    <a:endParaRPr b="0" lang="en-US" sz="800" strike="noStrike" u="none">
                      <a:solidFill>
                        <a:srgbClr val="000000"/>
                      </a:solidFill>
                      <a:effectLst/>
                      <a:uFillTx/>
                      <a:latin typeface="Times New Roman"/>
                    </a:endParaRPr>
                  </a:p>
                </p:txBody>
              </p:sp>
              <p:sp>
                <p:nvSpPr>
                  <p:cNvPr id="179" name=""/>
                  <p:cNvSpPr/>
                  <p:nvPr/>
                </p:nvSpPr>
                <p:spPr>
                  <a:xfrm>
                    <a:off x="7009920" y="4037760"/>
                    <a:ext cx="1066680" cy="464760"/>
                  </a:xfrm>
                  <a:prstGeom prst="rect">
                    <a:avLst/>
                  </a:prstGeom>
                  <a:solidFill>
                    <a:srgbClr val="9eb89e"/>
                  </a:solidFill>
                  <a:ln w="0">
                    <a:noFill/>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Individual</a:t>
                    </a:r>
                    <a:br>
                      <a:rPr sz="800"/>
                    </a:br>
                    <a:r>
                      <a:rPr b="1" lang="en-US" sz="800" strike="noStrike" u="none">
                        <a:solidFill>
                          <a:srgbClr val="fdfdfd"/>
                        </a:solidFill>
                        <a:effectLst/>
                        <a:uFillTx/>
                        <a:latin typeface="Arial"/>
                      </a:rPr>
                      <a:t>Engine</a:t>
                    </a:r>
                    <a:endParaRPr b="0" lang="en-US" sz="800" strike="noStrike" u="none">
                      <a:solidFill>
                        <a:srgbClr val="000000"/>
                      </a:solidFill>
                      <a:effectLst/>
                      <a:uFillTx/>
                      <a:latin typeface="Times New Roman"/>
                    </a:endParaRPr>
                  </a:p>
                </p:txBody>
              </p:sp>
              <p:sp>
                <p:nvSpPr>
                  <p:cNvPr id="180" name=""/>
                  <p:cNvSpPr/>
                  <p:nvPr/>
                </p:nvSpPr>
                <p:spPr>
                  <a:xfrm>
                    <a:off x="7009920" y="3504240"/>
                    <a:ext cx="1066680" cy="456840"/>
                  </a:xfrm>
                  <a:prstGeom prst="rect">
                    <a:avLst/>
                  </a:prstGeom>
                  <a:solidFill>
                    <a:srgbClr val="9eb89e"/>
                  </a:solidFill>
                  <a:ln w="0">
                    <a:noFill/>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Organization</a:t>
                    </a:r>
                    <a:br>
                      <a:rPr sz="800"/>
                    </a:br>
                    <a:r>
                      <a:rPr b="1" lang="en-US" sz="800" strike="noStrike" u="none">
                        <a:solidFill>
                          <a:srgbClr val="fdfdfd"/>
                        </a:solidFill>
                        <a:effectLst/>
                        <a:uFillTx/>
                        <a:latin typeface="Arial"/>
                      </a:rPr>
                      <a:t>Manager</a:t>
                    </a:r>
                    <a:endParaRPr b="0" lang="en-US" sz="800" strike="noStrike" u="none">
                      <a:solidFill>
                        <a:srgbClr val="000000"/>
                      </a:solidFill>
                      <a:effectLst/>
                      <a:uFillTx/>
                      <a:latin typeface="Times New Roman"/>
                    </a:endParaRPr>
                  </a:p>
                </p:txBody>
              </p:sp>
              <p:sp>
                <p:nvSpPr>
                  <p:cNvPr id="181" name=""/>
                  <p:cNvSpPr/>
                  <p:nvPr/>
                </p:nvSpPr>
                <p:spPr>
                  <a:xfrm>
                    <a:off x="7009920" y="2971080"/>
                    <a:ext cx="1066680" cy="464760"/>
                  </a:xfrm>
                  <a:prstGeom prst="rect">
                    <a:avLst/>
                  </a:prstGeom>
                  <a:solidFill>
                    <a:srgbClr val="6c966c"/>
                  </a:solidFill>
                  <a:ln w="0">
                    <a:noFill/>
                  </a:ln>
                  <a:effectLst>
                    <a:outerShdw dist="17819" dir="2700000" blurRad="0" rotWithShape="0">
                      <a:srgbClr val="405940"/>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Relationship</a:t>
                    </a:r>
                    <a:br>
                      <a:rPr sz="800"/>
                    </a:br>
                    <a:r>
                      <a:rPr b="1" lang="en-US" sz="800" strike="noStrike" u="none">
                        <a:solidFill>
                          <a:srgbClr val="fdfdfd"/>
                        </a:solidFill>
                        <a:effectLst/>
                        <a:uFillTx/>
                        <a:latin typeface="Arial"/>
                      </a:rPr>
                      <a:t>Manager</a:t>
                    </a:r>
                    <a:endParaRPr b="0" lang="en-US" sz="800" strike="noStrike" u="none">
                      <a:solidFill>
                        <a:srgbClr val="000000"/>
                      </a:solidFill>
                      <a:effectLst/>
                      <a:uFillTx/>
                      <a:latin typeface="Times New Roman"/>
                    </a:endParaRPr>
                  </a:p>
                </p:txBody>
              </p:sp>
              <p:sp>
                <p:nvSpPr>
                  <p:cNvPr id="182" name=""/>
                  <p:cNvSpPr/>
                  <p:nvPr/>
                </p:nvSpPr>
                <p:spPr>
                  <a:xfrm>
                    <a:off x="7009920" y="2209320"/>
                    <a:ext cx="1066680" cy="464760"/>
                  </a:xfrm>
                  <a:prstGeom prst="rect">
                    <a:avLst/>
                  </a:prstGeom>
                  <a:solidFill>
                    <a:srgbClr val="6c966c"/>
                  </a:solidFill>
                  <a:ln w="0">
                    <a:noFill/>
                  </a:ln>
                  <a:effectLst>
                    <a:outerShdw dist="17819" dir="2700000" blurRad="0" rotWithShape="0">
                      <a:srgbClr val="405940"/>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Address</a:t>
                    </a:r>
                    <a:br>
                      <a:rPr sz="800"/>
                    </a:br>
                    <a:r>
                      <a:rPr b="1" lang="en-US" sz="800" strike="noStrike" u="none">
                        <a:solidFill>
                          <a:srgbClr val="fdfdfd"/>
                        </a:solidFill>
                        <a:effectLst/>
                        <a:uFillTx/>
                        <a:latin typeface="Arial"/>
                      </a:rPr>
                      <a:t>Book</a:t>
                    </a:r>
                    <a:endParaRPr b="0" lang="en-US" sz="800" strike="noStrike" u="none">
                      <a:solidFill>
                        <a:srgbClr val="000000"/>
                      </a:solidFill>
                      <a:effectLst/>
                      <a:uFillTx/>
                      <a:latin typeface="Times New Roman"/>
                    </a:endParaRPr>
                  </a:p>
                </p:txBody>
              </p:sp>
              <p:cxnSp>
                <p:nvCxnSpPr>
                  <p:cNvPr id="183" name=""/>
                  <p:cNvCxnSpPr>
                    <a:stCxn id="177" idx="1"/>
                    <a:endCxn id="176" idx="1"/>
                  </p:cNvCxnSpPr>
                  <p:nvPr/>
                </p:nvCxnSpPr>
                <p:spPr>
                  <a:xfrm flipH="1" flipV="1" rot="10800000">
                    <a:off x="7009560" y="5337720"/>
                    <a:ext cx="2160" cy="533520"/>
                  </a:xfrm>
                  <a:prstGeom prst="bentConnector3">
                    <a:avLst>
                      <a:gd name="adj1" fmla="val -14400000"/>
                    </a:avLst>
                  </a:prstGeom>
                  <a:ln w="9360">
                    <a:solidFill>
                      <a:srgbClr val="000000"/>
                    </a:solidFill>
                    <a:miter/>
                  </a:ln>
                </p:spPr>
              </p:cxnSp>
              <p:cxnSp>
                <p:nvCxnSpPr>
                  <p:cNvPr id="184" name=""/>
                  <p:cNvCxnSpPr>
                    <a:stCxn id="178" idx="1"/>
                    <a:endCxn id="176" idx="1"/>
                  </p:cNvCxnSpPr>
                  <p:nvPr/>
                </p:nvCxnSpPr>
                <p:spPr>
                  <a:xfrm flipH="1" flipV="1" rot="10800000">
                    <a:off x="7009560" y="4804200"/>
                    <a:ext cx="2160" cy="1067040"/>
                  </a:xfrm>
                  <a:prstGeom prst="bentConnector3">
                    <a:avLst>
                      <a:gd name="adj1" fmla="val -14400000"/>
                    </a:avLst>
                  </a:prstGeom>
                  <a:ln w="9360">
                    <a:solidFill>
                      <a:srgbClr val="000000"/>
                    </a:solidFill>
                    <a:miter/>
                  </a:ln>
                </p:spPr>
              </p:cxnSp>
              <p:cxnSp>
                <p:nvCxnSpPr>
                  <p:cNvPr id="185" name=""/>
                  <p:cNvCxnSpPr>
                    <a:stCxn id="181" idx="3"/>
                    <a:endCxn id="177" idx="3"/>
                  </p:cNvCxnSpPr>
                  <p:nvPr/>
                </p:nvCxnSpPr>
                <p:spPr>
                  <a:xfrm>
                    <a:off x="8076240" y="3204360"/>
                    <a:ext cx="2520" cy="2134080"/>
                  </a:xfrm>
                  <a:prstGeom prst="bentConnector3">
                    <a:avLst>
                      <a:gd name="adj1" fmla="val 14400000"/>
                    </a:avLst>
                  </a:prstGeom>
                  <a:ln w="9360">
                    <a:solidFill>
                      <a:srgbClr val="000000"/>
                    </a:solidFill>
                    <a:miter/>
                  </a:ln>
                </p:spPr>
              </p:cxnSp>
              <p:cxnSp>
                <p:nvCxnSpPr>
                  <p:cNvPr id="186" name=""/>
                  <p:cNvCxnSpPr>
                    <a:stCxn id="181" idx="1"/>
                    <a:endCxn id="180" idx="1"/>
                  </p:cNvCxnSpPr>
                  <p:nvPr/>
                </p:nvCxnSpPr>
                <p:spPr>
                  <a:xfrm flipH="1" flipV="1" rot="10800000">
                    <a:off x="7009560" y="3203280"/>
                    <a:ext cx="2160" cy="528840"/>
                  </a:xfrm>
                  <a:prstGeom prst="bentConnector3">
                    <a:avLst>
                      <a:gd name="adj1" fmla="val -14400000"/>
                    </a:avLst>
                  </a:prstGeom>
                  <a:ln w="9360">
                    <a:solidFill>
                      <a:srgbClr val="000000"/>
                    </a:solidFill>
                    <a:miter/>
                  </a:ln>
                </p:spPr>
              </p:cxnSp>
              <p:cxnSp>
                <p:nvCxnSpPr>
                  <p:cNvPr id="187" name=""/>
                  <p:cNvCxnSpPr>
                    <a:stCxn id="181" idx="1"/>
                    <a:endCxn id="179" idx="1"/>
                  </p:cNvCxnSpPr>
                  <p:nvPr/>
                </p:nvCxnSpPr>
                <p:spPr>
                  <a:xfrm flipH="1" flipV="1" rot="10800000">
                    <a:off x="7009560" y="3204000"/>
                    <a:ext cx="2160" cy="1067040"/>
                  </a:xfrm>
                  <a:prstGeom prst="bentConnector3">
                    <a:avLst>
                      <a:gd name="adj1" fmla="val -14400000"/>
                    </a:avLst>
                  </a:prstGeom>
                  <a:ln w="9360">
                    <a:solidFill>
                      <a:srgbClr val="000000"/>
                    </a:solidFill>
                    <a:miter/>
                  </a:ln>
                </p:spPr>
              </p:cxnSp>
              <p:cxnSp>
                <p:nvCxnSpPr>
                  <p:cNvPr id="188" name=""/>
                  <p:cNvCxnSpPr>
                    <a:stCxn id="181" idx="3"/>
                    <a:endCxn id="178" idx="3"/>
                  </p:cNvCxnSpPr>
                  <p:nvPr/>
                </p:nvCxnSpPr>
                <p:spPr>
                  <a:xfrm>
                    <a:off x="8076240" y="3204360"/>
                    <a:ext cx="2520" cy="1600560"/>
                  </a:xfrm>
                  <a:prstGeom prst="bentConnector3">
                    <a:avLst>
                      <a:gd name="adj1" fmla="val 14400000"/>
                    </a:avLst>
                  </a:prstGeom>
                  <a:ln w="9360">
                    <a:solidFill>
                      <a:srgbClr val="000000"/>
                    </a:solidFill>
                    <a:miter/>
                  </a:ln>
                </p:spPr>
              </p:cxnSp>
              <p:cxnSp>
                <p:nvCxnSpPr>
                  <p:cNvPr id="189" name=""/>
                  <p:cNvCxnSpPr>
                    <a:stCxn id="182" idx="2"/>
                    <a:endCxn id="181" idx="0"/>
                  </p:cNvCxnSpPr>
                  <p:nvPr/>
                </p:nvCxnSpPr>
                <p:spPr>
                  <a:xfrm flipV="1" rot="10800000">
                    <a:off x="7542720" y="2673720"/>
                    <a:ext cx="1080" cy="297360"/>
                  </a:xfrm>
                  <a:prstGeom prst="bentConnector2">
                    <a:avLst/>
                  </a:prstGeom>
                  <a:ln w="9360">
                    <a:solidFill>
                      <a:srgbClr val="000000"/>
                    </a:solidFill>
                    <a:miter/>
                  </a:ln>
                </p:spPr>
              </p:cxnSp>
            </p:grpSp>
          </p:grpSp>
          <p:sp>
            <p:nvSpPr>
              <p:cNvPr id="190" name=""/>
              <p:cNvSpPr/>
              <p:nvPr/>
            </p:nvSpPr>
            <p:spPr>
              <a:xfrm>
                <a:off x="6629040" y="1752480"/>
                <a:ext cx="1828800" cy="380880"/>
              </a:xfrm>
              <a:prstGeom prst="rect">
                <a:avLst/>
              </a:prstGeom>
              <a:solidFill>
                <a:srgbClr val="ffeecd"/>
              </a:solidFill>
              <a:ln w="3168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hlinkClick r:id="rId2" action="ppaction://hlinksldjump"/>
                  </a:rPr>
                  <a:t>Relationship Pack</a:t>
                </a:r>
                <a:endParaRPr b="0" lang="en-US" sz="1400" strike="noStrike" u="none">
                  <a:solidFill>
                    <a:srgbClr val="000000"/>
                  </a:solidFill>
                  <a:effectLst/>
                  <a:uFillTx/>
                  <a:latin typeface="Times New Roman"/>
                </a:endParaRPr>
              </a:p>
            </p:txBody>
          </p:sp>
        </p:grpSp>
        <p:grpSp>
          <p:nvGrpSpPr>
            <p:cNvPr id="191" name=""/>
            <p:cNvGrpSpPr/>
            <p:nvPr/>
          </p:nvGrpSpPr>
          <p:grpSpPr>
            <a:xfrm>
              <a:off x="609480" y="1752480"/>
              <a:ext cx="2743200" cy="4419360"/>
              <a:chOff x="609480" y="1752480"/>
              <a:chExt cx="2743200" cy="4419360"/>
            </a:xfrm>
          </p:grpSpPr>
          <p:grpSp>
            <p:nvGrpSpPr>
              <p:cNvPr id="192" name=""/>
              <p:cNvGrpSpPr/>
              <p:nvPr/>
            </p:nvGrpSpPr>
            <p:grpSpPr>
              <a:xfrm>
                <a:off x="609480" y="2133360"/>
                <a:ext cx="2743200" cy="4038480"/>
                <a:chOff x="609480" y="2133360"/>
                <a:chExt cx="2743200" cy="4038480"/>
              </a:xfrm>
            </p:grpSpPr>
            <p:sp>
              <p:nvSpPr>
                <p:cNvPr id="193" name=""/>
                <p:cNvSpPr/>
                <p:nvPr/>
              </p:nvSpPr>
              <p:spPr>
                <a:xfrm>
                  <a:off x="609480" y="2133360"/>
                  <a:ext cx="2743200" cy="4038480"/>
                </a:xfrm>
                <a:prstGeom prst="rect">
                  <a:avLst/>
                </a:prstGeom>
                <a:solidFill>
                  <a:srgbClr val="ffeecd"/>
                </a:solidFill>
                <a:ln w="316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94" name=""/>
                <p:cNvGrpSpPr/>
                <p:nvPr/>
              </p:nvGrpSpPr>
              <p:grpSpPr>
                <a:xfrm>
                  <a:off x="685800" y="2209680"/>
                  <a:ext cx="2590200" cy="2826720"/>
                  <a:chOff x="685800" y="2209680"/>
                  <a:chExt cx="2590200" cy="2826720"/>
                </a:xfrm>
              </p:grpSpPr>
              <p:sp>
                <p:nvSpPr>
                  <p:cNvPr id="195" name=""/>
                  <p:cNvSpPr/>
                  <p:nvPr/>
                </p:nvSpPr>
                <p:spPr>
                  <a:xfrm>
                    <a:off x="2209680" y="2209680"/>
                    <a:ext cx="1066320" cy="464760"/>
                  </a:xfrm>
                  <a:prstGeom prst="rect">
                    <a:avLst/>
                  </a:prstGeom>
                  <a:solidFill>
                    <a:srgbClr val="6c966c"/>
                  </a:solidFill>
                  <a:ln w="0">
                    <a:noFill/>
                  </a:ln>
                  <a:effectLst>
                    <a:outerShdw dist="17819" dir="2700000" blurRad="0" rotWithShape="0">
                      <a:srgbClr val="405940"/>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Document</a:t>
                    </a:r>
                    <a:br>
                      <a:rPr sz="800"/>
                    </a:br>
                    <a:r>
                      <a:rPr b="1" lang="en-US" sz="800" strike="noStrike" u="none">
                        <a:solidFill>
                          <a:srgbClr val="fdfdfd"/>
                        </a:solidFill>
                        <a:effectLst/>
                        <a:uFillTx/>
                        <a:latin typeface="Arial"/>
                      </a:rPr>
                      <a:t>Manager</a:t>
                    </a:r>
                    <a:endParaRPr b="0" lang="en-US" sz="800" strike="noStrike" u="none">
                      <a:solidFill>
                        <a:srgbClr val="000000"/>
                      </a:solidFill>
                      <a:effectLst/>
                      <a:uFillTx/>
                      <a:latin typeface="Times New Roman"/>
                    </a:endParaRPr>
                  </a:p>
                </p:txBody>
              </p:sp>
              <p:sp>
                <p:nvSpPr>
                  <p:cNvPr id="196" name=""/>
                  <p:cNvSpPr/>
                  <p:nvPr/>
                </p:nvSpPr>
                <p:spPr>
                  <a:xfrm>
                    <a:off x="1447560" y="4571640"/>
                    <a:ext cx="1066320" cy="464760"/>
                  </a:xfrm>
                  <a:prstGeom prst="rect">
                    <a:avLst/>
                  </a:prstGeom>
                  <a:solidFill>
                    <a:srgbClr val="fd3e2f"/>
                  </a:solidFill>
                  <a:ln w="0">
                    <a:noFill/>
                  </a:ln>
                  <a:effectLst>
                    <a:outerShdw dist="17819" dir="2700000" blurRad="0" rotWithShape="0">
                      <a:srgbClr val="97251c"/>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PDA/PIM/WAP</a:t>
                    </a:r>
                    <a:br>
                      <a:rPr sz="800"/>
                    </a:br>
                    <a:r>
                      <a:rPr b="1" lang="en-US" sz="800" strike="noStrike" u="none">
                        <a:solidFill>
                          <a:srgbClr val="fdfdfd"/>
                        </a:solidFill>
                        <a:effectLst/>
                        <a:uFillTx/>
                        <a:latin typeface="Arial"/>
                      </a:rPr>
                      <a:t>Interface</a:t>
                    </a:r>
                    <a:endParaRPr b="0" lang="en-US" sz="800" strike="noStrike" u="none">
                      <a:solidFill>
                        <a:srgbClr val="000000"/>
                      </a:solidFill>
                      <a:effectLst/>
                      <a:uFillTx/>
                      <a:latin typeface="Times New Roman"/>
                    </a:endParaRPr>
                  </a:p>
                </p:txBody>
              </p:sp>
              <p:sp>
                <p:nvSpPr>
                  <p:cNvPr id="197" name=""/>
                  <p:cNvSpPr/>
                  <p:nvPr/>
                </p:nvSpPr>
                <p:spPr>
                  <a:xfrm>
                    <a:off x="1447560" y="2971440"/>
                    <a:ext cx="1066320" cy="464760"/>
                  </a:xfrm>
                  <a:prstGeom prst="rect">
                    <a:avLst/>
                  </a:prstGeom>
                  <a:solidFill>
                    <a:srgbClr val="9eb89e"/>
                  </a:solidFill>
                  <a:ln w="0">
                    <a:noFill/>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Data Archiving Engine</a:t>
                    </a:r>
                    <a:endParaRPr b="0" lang="en-US" sz="800" strike="noStrike" u="none">
                      <a:solidFill>
                        <a:srgbClr val="000000"/>
                      </a:solidFill>
                      <a:effectLst/>
                      <a:uFillTx/>
                      <a:latin typeface="Times New Roman"/>
                    </a:endParaRPr>
                  </a:p>
                </p:txBody>
              </p:sp>
              <p:sp>
                <p:nvSpPr>
                  <p:cNvPr id="198" name=""/>
                  <p:cNvSpPr/>
                  <p:nvPr/>
                </p:nvSpPr>
                <p:spPr>
                  <a:xfrm>
                    <a:off x="1447560" y="4038120"/>
                    <a:ext cx="1066320" cy="464760"/>
                  </a:xfrm>
                  <a:prstGeom prst="rect">
                    <a:avLst/>
                  </a:prstGeom>
                  <a:solidFill>
                    <a:srgbClr val="fd3e2f"/>
                  </a:solidFill>
                  <a:ln w="0">
                    <a:noFill/>
                  </a:ln>
                  <a:effectLst>
                    <a:outerShdw dist="17819" dir="2700000" blurRad="0" rotWithShape="0">
                      <a:srgbClr val="97251c"/>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ERP/MRP/SFA</a:t>
                    </a:r>
                    <a:br>
                      <a:rPr sz="800"/>
                    </a:br>
                    <a:r>
                      <a:rPr b="1" lang="en-US" sz="800" strike="noStrike" u="none">
                        <a:solidFill>
                          <a:srgbClr val="fdfdfd"/>
                        </a:solidFill>
                        <a:effectLst/>
                        <a:uFillTx/>
                        <a:latin typeface="Arial"/>
                      </a:rPr>
                      <a:t>Interface</a:t>
                    </a:r>
                    <a:endParaRPr b="0" lang="en-US" sz="800" strike="noStrike" u="none">
                      <a:solidFill>
                        <a:srgbClr val="000000"/>
                      </a:solidFill>
                      <a:effectLst/>
                      <a:uFillTx/>
                      <a:latin typeface="Times New Roman"/>
                    </a:endParaRPr>
                  </a:p>
                </p:txBody>
              </p:sp>
              <p:sp>
                <p:nvSpPr>
                  <p:cNvPr id="199" name=""/>
                  <p:cNvSpPr/>
                  <p:nvPr/>
                </p:nvSpPr>
                <p:spPr>
                  <a:xfrm>
                    <a:off x="1447560" y="3504600"/>
                    <a:ext cx="1066320" cy="464760"/>
                  </a:xfrm>
                  <a:prstGeom prst="rect">
                    <a:avLst/>
                  </a:prstGeom>
                  <a:solidFill>
                    <a:srgbClr val="fd3e2f"/>
                  </a:solidFill>
                  <a:ln w="0">
                    <a:noFill/>
                  </a:ln>
                  <a:effectLst>
                    <a:outerShdw dist="17819" dir="2700000" blurRad="0" rotWithShape="0">
                      <a:srgbClr val="97251c"/>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AP/AR/GL</a:t>
                    </a:r>
                    <a:br>
                      <a:rPr sz="800"/>
                    </a:br>
                    <a:r>
                      <a:rPr b="1" lang="en-US" sz="800" strike="noStrike" u="none">
                        <a:solidFill>
                          <a:srgbClr val="fdfdfd"/>
                        </a:solidFill>
                        <a:effectLst/>
                        <a:uFillTx/>
                        <a:latin typeface="Arial"/>
                      </a:rPr>
                      <a:t>Interface</a:t>
                    </a:r>
                    <a:endParaRPr b="0" lang="en-US" sz="800" strike="noStrike" u="none">
                      <a:solidFill>
                        <a:srgbClr val="000000"/>
                      </a:solidFill>
                      <a:effectLst/>
                      <a:uFillTx/>
                      <a:latin typeface="Times New Roman"/>
                    </a:endParaRPr>
                  </a:p>
                </p:txBody>
              </p:sp>
              <p:sp>
                <p:nvSpPr>
                  <p:cNvPr id="200" name=""/>
                  <p:cNvSpPr/>
                  <p:nvPr/>
                </p:nvSpPr>
                <p:spPr>
                  <a:xfrm>
                    <a:off x="685800" y="2209680"/>
                    <a:ext cx="1066680" cy="464760"/>
                  </a:xfrm>
                  <a:prstGeom prst="rect">
                    <a:avLst/>
                  </a:prstGeom>
                  <a:solidFill>
                    <a:srgbClr val="6c966c"/>
                  </a:solidFill>
                  <a:ln w="0">
                    <a:noFill/>
                  </a:ln>
                  <a:effectLst>
                    <a:outerShdw dist="17819" dir="2700000" blurRad="0" rotWithShape="0">
                      <a:srgbClr val="405940"/>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Import/Export Manager</a:t>
                    </a:r>
                    <a:endParaRPr b="0" lang="en-US" sz="800" strike="noStrike" u="none">
                      <a:solidFill>
                        <a:srgbClr val="000000"/>
                      </a:solidFill>
                      <a:effectLst/>
                      <a:uFillTx/>
                      <a:latin typeface="Times New Roman"/>
                    </a:endParaRPr>
                  </a:p>
                </p:txBody>
              </p:sp>
              <p:cxnSp>
                <p:nvCxnSpPr>
                  <p:cNvPr id="201" name=""/>
                  <p:cNvCxnSpPr>
                    <a:stCxn id="197" idx="3"/>
                    <a:endCxn id="199" idx="3"/>
                  </p:cNvCxnSpPr>
                  <p:nvPr/>
                </p:nvCxnSpPr>
                <p:spPr>
                  <a:xfrm>
                    <a:off x="2514240" y="3204360"/>
                    <a:ext cx="2160" cy="533880"/>
                  </a:xfrm>
                  <a:prstGeom prst="bentConnector3">
                    <a:avLst>
                      <a:gd name="adj1" fmla="val 14400000"/>
                    </a:avLst>
                  </a:prstGeom>
                  <a:ln w="9360">
                    <a:solidFill>
                      <a:srgbClr val="000000"/>
                    </a:solidFill>
                    <a:miter/>
                  </a:ln>
                </p:spPr>
              </p:cxnSp>
              <p:cxnSp>
                <p:nvCxnSpPr>
                  <p:cNvPr id="202" name=""/>
                  <p:cNvCxnSpPr>
                    <a:stCxn id="197" idx="3"/>
                    <a:endCxn id="198" idx="3"/>
                  </p:cNvCxnSpPr>
                  <p:nvPr/>
                </p:nvCxnSpPr>
                <p:spPr>
                  <a:xfrm>
                    <a:off x="2514240" y="3204720"/>
                    <a:ext cx="2160" cy="1067040"/>
                  </a:xfrm>
                  <a:prstGeom prst="bentConnector3">
                    <a:avLst>
                      <a:gd name="adj1" fmla="val 14400000"/>
                    </a:avLst>
                  </a:prstGeom>
                  <a:ln w="9360">
                    <a:solidFill>
                      <a:srgbClr val="000000"/>
                    </a:solidFill>
                    <a:miter/>
                  </a:ln>
                </p:spPr>
              </p:cxnSp>
              <p:cxnSp>
                <p:nvCxnSpPr>
                  <p:cNvPr id="203" name=""/>
                  <p:cNvCxnSpPr>
                    <a:stCxn id="197" idx="3"/>
                    <a:endCxn id="196" idx="3"/>
                  </p:cNvCxnSpPr>
                  <p:nvPr/>
                </p:nvCxnSpPr>
                <p:spPr>
                  <a:xfrm>
                    <a:off x="2514240" y="3204720"/>
                    <a:ext cx="2160" cy="1600560"/>
                  </a:xfrm>
                  <a:prstGeom prst="bentConnector3">
                    <a:avLst>
                      <a:gd name="adj1" fmla="val 14400000"/>
                    </a:avLst>
                  </a:prstGeom>
                  <a:ln w="9360">
                    <a:solidFill>
                      <a:srgbClr val="000000"/>
                    </a:solidFill>
                    <a:miter/>
                  </a:ln>
                </p:spPr>
              </p:cxnSp>
              <p:cxnSp>
                <p:nvCxnSpPr>
                  <p:cNvPr id="204" name=""/>
                  <p:cNvCxnSpPr>
                    <a:stCxn id="195" idx="1"/>
                    <a:endCxn id="197" idx="0"/>
                  </p:cNvCxnSpPr>
                  <p:nvPr/>
                </p:nvCxnSpPr>
                <p:spPr>
                  <a:xfrm flipV="1" rot="10800000">
                    <a:off x="1980360" y="2442240"/>
                    <a:ext cx="228960" cy="529200"/>
                  </a:xfrm>
                  <a:prstGeom prst="bentConnector2">
                    <a:avLst/>
                  </a:prstGeom>
                  <a:ln w="9360">
                    <a:solidFill>
                      <a:srgbClr val="000000"/>
                    </a:solidFill>
                    <a:miter/>
                  </a:ln>
                </p:spPr>
              </p:cxnSp>
              <p:cxnSp>
                <p:nvCxnSpPr>
                  <p:cNvPr id="205" name=""/>
                  <p:cNvCxnSpPr>
                    <a:stCxn id="200" idx="3"/>
                    <a:endCxn id="197" idx="0"/>
                  </p:cNvCxnSpPr>
                  <p:nvPr/>
                </p:nvCxnSpPr>
                <p:spPr>
                  <a:xfrm>
                    <a:off x="1752480" y="2442600"/>
                    <a:ext cx="228960" cy="529200"/>
                  </a:xfrm>
                  <a:prstGeom prst="bentConnector2">
                    <a:avLst/>
                  </a:prstGeom>
                  <a:ln w="9360">
                    <a:solidFill>
                      <a:srgbClr val="000000"/>
                    </a:solidFill>
                    <a:miter/>
                  </a:ln>
                </p:spPr>
              </p:cxnSp>
            </p:grpSp>
          </p:grpSp>
          <p:sp>
            <p:nvSpPr>
              <p:cNvPr id="206" name=""/>
              <p:cNvSpPr/>
              <p:nvPr/>
            </p:nvSpPr>
            <p:spPr>
              <a:xfrm>
                <a:off x="609480" y="1752480"/>
                <a:ext cx="2743200" cy="380880"/>
              </a:xfrm>
              <a:prstGeom prst="rect">
                <a:avLst/>
              </a:prstGeom>
              <a:solidFill>
                <a:srgbClr val="ffeecd"/>
              </a:solidFill>
              <a:ln w="3168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hlinkClick r:id="rId3" action="ppaction://hlinksldjump"/>
                  </a:rPr>
                  <a:t>Application Integration Pack</a:t>
                </a:r>
                <a:endParaRPr b="0" lang="en-US" sz="1400" strike="noStrike" u="none">
                  <a:solidFill>
                    <a:srgbClr val="000000"/>
                  </a:solidFill>
                  <a:effectLst/>
                  <a:uFillTx/>
                  <a:latin typeface="Times New Roman"/>
                </a:endParaRPr>
              </a:p>
            </p:txBody>
          </p:sp>
        </p:grpSp>
      </p:grpSp>
      <p:sp>
        <p:nvSpPr>
          <p:cNvPr id="207" name="PlaceHolder 1"/>
          <p:cNvSpPr>
            <a:spLocks noGrp="1"/>
          </p:cNvSpPr>
          <p:nvPr>
            <p:ph type="title"/>
          </p:nvPr>
        </p:nvSpPr>
        <p:spPr>
          <a:xfrm>
            <a:off x="685800" y="3045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ea typeface="Times New Roman"/>
              </a:rPr>
              <a:t>A</a:t>
            </a:r>
            <a:r>
              <a:rPr b="0" lang="en-US" sz="3200" strike="noStrike" u="none">
                <a:solidFill>
                  <a:srgbClr val="000000"/>
                </a:solidFill>
                <a:effectLst/>
                <a:uFillTx/>
                <a:latin typeface="Arial"/>
                <a:ea typeface="Times New Roman"/>
              </a:rPr>
              <a:t>PPLICATION</a:t>
            </a:r>
            <a:r>
              <a:rPr b="0" lang="en-US" sz="4400" strike="noStrike" u="none">
                <a:solidFill>
                  <a:srgbClr val="000000"/>
                </a:solidFill>
                <a:effectLst/>
                <a:uFillTx/>
                <a:latin typeface="Arial"/>
                <a:ea typeface="Times New Roman"/>
              </a:rPr>
              <a:t> </a:t>
            </a:r>
            <a:r>
              <a:rPr b="0" lang="en-US" sz="3600" strike="noStrike" u="none">
                <a:solidFill>
                  <a:srgbClr val="000000"/>
                </a:solidFill>
                <a:effectLst/>
                <a:uFillTx/>
                <a:latin typeface="Arial"/>
                <a:ea typeface="Times New Roman"/>
              </a:rPr>
              <a:t>D</a:t>
            </a:r>
            <a:r>
              <a:rPr b="0" lang="en-US" sz="3200" strike="noStrike" u="none">
                <a:solidFill>
                  <a:srgbClr val="000000"/>
                </a:solidFill>
                <a:effectLst/>
                <a:uFillTx/>
                <a:latin typeface="Arial"/>
                <a:ea typeface="Times New Roman"/>
              </a:rPr>
              <a:t>EPLOYMENT</a:t>
            </a:r>
            <a:r>
              <a:rPr b="0" lang="en-US" sz="4400" strike="noStrike" u="none">
                <a:solidFill>
                  <a:srgbClr val="000000"/>
                </a:solidFill>
                <a:effectLst/>
                <a:uFillTx/>
                <a:latin typeface="Arial"/>
                <a:ea typeface="Times New Roman"/>
              </a:rPr>
              <a:t> </a:t>
            </a:r>
            <a:r>
              <a:rPr b="0" lang="en-US" sz="3600" strike="noStrike" u="none">
                <a:solidFill>
                  <a:srgbClr val="000000"/>
                </a:solidFill>
                <a:effectLst/>
                <a:uFillTx/>
                <a:latin typeface="Arial"/>
                <a:ea typeface="Times New Roman"/>
              </a:rPr>
              <a:t>E</a:t>
            </a:r>
            <a:r>
              <a:rPr b="0" lang="en-US" sz="3200" strike="noStrike" u="none">
                <a:solidFill>
                  <a:srgbClr val="000000"/>
                </a:solidFill>
                <a:effectLst/>
                <a:uFillTx/>
                <a:latin typeface="Arial"/>
                <a:ea typeface="Times New Roman"/>
              </a:rPr>
              <a:t>NGINE</a:t>
            </a:r>
            <a:br>
              <a:rPr sz="3200"/>
            </a:br>
            <a:r>
              <a:rPr b="0" lang="en-US" sz="3600" strike="noStrike" u="none">
                <a:solidFill>
                  <a:srgbClr val="000000"/>
                </a:solidFill>
                <a:effectLst/>
                <a:uFillTx/>
                <a:latin typeface="Arial"/>
                <a:ea typeface="Times New Roman"/>
              </a:rPr>
              <a:t>I</a:t>
            </a:r>
            <a:r>
              <a:rPr b="0" lang="en-US" sz="3200" strike="noStrike" u="none">
                <a:solidFill>
                  <a:srgbClr val="000000"/>
                </a:solidFill>
                <a:effectLst/>
                <a:uFillTx/>
                <a:latin typeface="Arial"/>
                <a:ea typeface="Times New Roman"/>
              </a:rPr>
              <a:t>NFRASTRUCTURE</a:t>
            </a:r>
            <a:r>
              <a:rPr b="0" lang="en-US" sz="3600" strike="noStrike" u="none">
                <a:solidFill>
                  <a:srgbClr val="000000"/>
                </a:solidFill>
                <a:effectLst/>
                <a:uFillTx/>
                <a:latin typeface="Arial"/>
                <a:ea typeface="Times New Roman"/>
              </a:rPr>
              <a:t> C</a:t>
            </a:r>
            <a:r>
              <a:rPr b="0" lang="en-US" sz="3200" strike="noStrike" u="none">
                <a:solidFill>
                  <a:srgbClr val="000000"/>
                </a:solidFill>
                <a:effectLst/>
                <a:uFillTx/>
                <a:latin typeface="Arial"/>
                <a:ea typeface="Times New Roman"/>
              </a:rPr>
              <a:t>OMPONENTS</a:t>
            </a:r>
            <a:endParaRPr b="0" lang="en-US" sz="3200" strike="noStrike" u="none">
              <a:solidFill>
                <a:srgbClr val="006000"/>
              </a:solidFill>
              <a:effectLst/>
              <a:uFillTx/>
              <a:latin typeface="Arial"/>
            </a:endParaRPr>
          </a:p>
        </p:txBody>
      </p:sp>
      <p:sp>
        <p:nvSpPr>
          <p:cNvPr id="3" name="PlaceHolder 2"/>
          <p:cNvSpPr>
            <a:spLocks noGrp="1"/>
          </p:cNvSpPr>
          <p:nvPr>
            <p:ph type="ftr" idx="2"/>
          </p:nvPr>
        </p:nvSpPr>
        <p:spPr/>
        <p:txBody>
          <a:bodyPr/>
          <a:p>
            <a:r>
              <a:t>Proprietary and Confidential</a:t>
            </a:r>
          </a:p>
        </p:txBody>
      </p:sp>
      <p:sp>
        <p:nvSpPr>
          <p:cNvPr id="4" name="PlaceHolder 3"/>
          <p:cNvSpPr>
            <a:spLocks noGrp="1"/>
          </p:cNvSpPr>
          <p:nvPr>
            <p:ph type="sldNum" idx="3"/>
          </p:nvPr>
        </p:nvSpPr>
        <p:spPr/>
        <p:txBody>
          <a:bodyPr/>
          <a:p>
            <a:fld id="{4700FC8B-225B-4170-8872-231BB253E481}" type="slidenum">
              <a:t>19</a:t>
            </a:fld>
          </a:p>
        </p:txBody>
      </p:sp>
      <p:sp>
        <p:nvSpPr>
          <p:cNvPr id="5" name="PlaceHolder 4"/>
          <p:cNvSpPr>
            <a:spLocks noGrp="1"/>
          </p:cNvSpPr>
          <p:nvPr>
            <p:ph type="dt" idx="1"/>
          </p:nvPr>
        </p:nvSpPr>
        <p:spPr/>
        <p:txBody>
          <a:bodyPr/>
          <a:p>
            <a:r>
              <a:rPr lang="en-US"/>
              <a:t>June 13, 2000</a:t>
            </a: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SEADE</a:t>
            </a:r>
            <a:r>
              <a:rPr b="0" lang="en-US" sz="3600" strike="noStrike" u="none">
                <a:solidFill>
                  <a:srgbClr val="000000"/>
                </a:solidFill>
                <a:effectLst/>
                <a:uFillTx/>
                <a:latin typeface="Arial"/>
              </a:rPr>
              <a:t> </a:t>
            </a:r>
            <a:r>
              <a:rPr b="0" lang="en-US" sz="4400" strike="noStrike" u="none">
                <a:solidFill>
                  <a:srgbClr val="000000"/>
                </a:solidFill>
                <a:effectLst/>
                <a:uFillTx/>
                <a:latin typeface="Arial"/>
              </a:rPr>
              <a:t>B</a:t>
            </a:r>
            <a:r>
              <a:rPr b="0" lang="en-US" sz="3200" strike="noStrike" u="none">
                <a:solidFill>
                  <a:srgbClr val="000000"/>
                </a:solidFill>
                <a:effectLst/>
                <a:uFillTx/>
                <a:latin typeface="Arial"/>
              </a:rPr>
              <a:t>ACKGROUND</a:t>
            </a:r>
            <a:endParaRPr b="0" lang="en-US" sz="3200" strike="noStrike" u="none">
              <a:solidFill>
                <a:srgbClr val="006000"/>
              </a:solidFill>
              <a:effectLst/>
              <a:uFillTx/>
              <a:latin typeface="Arial"/>
            </a:endParaRPr>
          </a:p>
        </p:txBody>
      </p:sp>
      <p:sp>
        <p:nvSpPr>
          <p:cNvPr id="2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Incorporated in Delaware by </a:t>
            </a:r>
            <a:br>
              <a:rPr sz="2800"/>
            </a:br>
            <a:r>
              <a:rPr b="0" lang="en-US" sz="2800" strike="noStrike" u="none">
                <a:solidFill>
                  <a:srgbClr val="000000"/>
                </a:solidFill>
                <a:effectLst/>
                <a:uFillTx/>
                <a:latin typeface="Arial"/>
              </a:rPr>
              <a:t>Brobeck, Phleger &amp; Harrison LLP</a:t>
            </a:r>
            <a:endParaRPr b="0" lang="en-US" sz="2800" strike="noStrike" u="none">
              <a:solidFill>
                <a:srgbClr val="006000"/>
              </a:solidFill>
              <a:effectLst/>
              <a:uFillTx/>
              <a:latin typeface="Arial"/>
            </a:endParaRPr>
          </a:p>
          <a:p>
            <a:pPr marL="343080" indent="-343080">
              <a:lnSpc>
                <a:spcPct val="90000"/>
              </a:lnSpc>
              <a:spcBef>
                <a:spcPts val="7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High-potential software start-up based in Austin, Texas</a:t>
            </a:r>
            <a:endParaRPr b="0" lang="en-US" sz="2800" strike="noStrike" u="none">
              <a:solidFill>
                <a:srgbClr val="006000"/>
              </a:solidFill>
              <a:effectLst/>
              <a:uFillTx/>
              <a:latin typeface="Arial"/>
            </a:endParaRPr>
          </a:p>
          <a:p>
            <a:pPr marL="343080" indent="-343080">
              <a:lnSpc>
                <a:spcPct val="90000"/>
              </a:lnSpc>
              <a:spcBef>
                <a:spcPts val="7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Founders</a:t>
            </a:r>
            <a:endParaRPr b="0" lang="en-US" sz="2800" strike="noStrike" u="none">
              <a:solidFill>
                <a:srgbClr val="006000"/>
              </a:solidFill>
              <a:effectLst/>
              <a:uFillTx/>
              <a:latin typeface="Arial"/>
            </a:endParaRPr>
          </a:p>
          <a:p>
            <a:pPr lvl="1" marL="743040" indent="-285840">
              <a:lnSpc>
                <a:spcPct val="90000"/>
              </a:lnSpc>
              <a:spcBef>
                <a:spcPts val="60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Scott Peterson</a:t>
            </a:r>
            <a:endParaRPr b="0" lang="en-US" sz="2400" strike="noStrike" u="none">
              <a:solidFill>
                <a:srgbClr val="006000"/>
              </a:solidFill>
              <a:effectLst/>
              <a:uFillTx/>
              <a:latin typeface="Arial"/>
            </a:endParaRPr>
          </a:p>
          <a:p>
            <a:pPr lvl="1" marL="743040" indent="-285840">
              <a:lnSpc>
                <a:spcPct val="90000"/>
              </a:lnSpc>
              <a:spcBef>
                <a:spcPts val="60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Michael Brown</a:t>
            </a:r>
            <a:endParaRPr b="0" lang="en-US" sz="2400" strike="noStrike" u="none">
              <a:solidFill>
                <a:srgbClr val="006000"/>
              </a:solidFill>
              <a:effectLst/>
              <a:uFillTx/>
              <a:latin typeface="Arial"/>
            </a:endParaRPr>
          </a:p>
          <a:p>
            <a:pPr marL="343080" indent="-343080">
              <a:lnSpc>
                <a:spcPct val="90000"/>
              </a:lnSpc>
              <a:spcBef>
                <a:spcPts val="7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Close of first-stage financing targeted for November 2000</a:t>
            </a:r>
            <a:endParaRPr b="0" lang="en-US" sz="2800" strike="noStrike" u="none">
              <a:solidFill>
                <a:srgbClr val="006000"/>
              </a:solidFill>
              <a:effectLst/>
              <a:uFillTx/>
              <a:latin typeface="Arial"/>
            </a:endParaRPr>
          </a:p>
        </p:txBody>
      </p:sp>
      <p:sp>
        <p:nvSpPr>
          <p:cNvPr id="4" name="PlaceHolder 3"/>
          <p:cNvSpPr>
            <a:spLocks noGrp="1"/>
          </p:cNvSpPr>
          <p:nvPr>
            <p:ph type="ftr" idx="2"/>
          </p:nvPr>
        </p:nvSpPr>
        <p:spPr/>
        <p:txBody>
          <a:bodyPr/>
          <a:p>
            <a:r>
              <a:t>Proprietary and Confidential</a:t>
            </a:r>
          </a:p>
        </p:txBody>
      </p:sp>
      <p:sp>
        <p:nvSpPr>
          <p:cNvPr id="5" name="PlaceHolder 4"/>
          <p:cNvSpPr>
            <a:spLocks noGrp="1"/>
          </p:cNvSpPr>
          <p:nvPr>
            <p:ph type="sldNum" idx="3"/>
          </p:nvPr>
        </p:nvSpPr>
        <p:spPr/>
        <p:txBody>
          <a:bodyPr/>
          <a:p>
            <a:fld id="{05D7929E-79F4-4884-B2D8-E3FC499C1BD2}" type="slidenum">
              <a:t>2</a:t>
            </a:fld>
          </a:p>
        </p:txBody>
      </p:sp>
      <p:sp>
        <p:nvSpPr>
          <p:cNvPr id="6" name="PlaceHolder 5"/>
          <p:cNvSpPr>
            <a:spLocks noGrp="1"/>
          </p:cNvSpPr>
          <p:nvPr>
            <p:ph type="dt" idx="1"/>
          </p:nvPr>
        </p:nvSpPr>
        <p:spPr/>
        <p:txBody>
          <a:bodyPr/>
          <a:p>
            <a:r>
              <a:rPr lang="en-US"/>
              <a:t>June 13, 2000</a:t>
            </a: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sp>
        <p:nvSpPr>
          <p:cNvPr id="208" name="Puzzle3"/>
          <p:cNvSpPr/>
          <p:nvPr/>
        </p:nvSpPr>
        <p:spPr>
          <a:xfrm>
            <a:off x="3733920" y="228600"/>
            <a:ext cx="1965240" cy="2664000"/>
          </a:xfrm>
          <a:custGeom>
            <a:avLst/>
            <a:gdLst>
              <a:gd name="textAreaLeft" fmla="*/ 206640 w 1965240"/>
              <a:gd name="textAreaRight" fmla="*/ 1742400 w 1965240"/>
              <a:gd name="textAreaTop" fmla="*/ 951840 h 2664000"/>
              <a:gd name="textAreaBottom" fmla="*/ 2495880 h 2664000"/>
              <a:gd name="GluePoint1X" fmla="*/ 10391 w 21653"/>
              <a:gd name="GluePoint1Y" fmla="*/ 15806 h 21678"/>
              <a:gd name="GluePoint2X" fmla="*/ 20551 w 21653"/>
              <a:gd name="GluePoint2Y" fmla="*/ 21088 h 21678"/>
              <a:gd name="GluePoint3X" fmla="*/ 13180 w 21653"/>
              <a:gd name="GluePoint3Y" fmla="*/ 13801 h 21678"/>
              <a:gd name="GluePoint4X" fmla="*/ 20551 w 21653"/>
              <a:gd name="GluePoint4Y" fmla="*/ 7025 h 21678"/>
              <a:gd name="GluePoint5X" fmla="*/ 10500 w 21653"/>
              <a:gd name="GluePoint5Y" fmla="*/ 52 h 21678"/>
              <a:gd name="GluePoint6X" fmla="*/ 692 w 21653"/>
              <a:gd name="GluePoint6Y" fmla="*/ 6802 h 21678"/>
              <a:gd name="GluePoint7X" fmla="*/ 8064 w 21653"/>
              <a:gd name="GluePoint7Y" fmla="*/ 13526 h 21678"/>
              <a:gd name="GluePoint8X" fmla="*/ 692 w 21653"/>
              <a:gd name="GluePoint8Y" fmla="*/ 21088 h 21678"/>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53" h="21678">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004c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Profile Based Access Capability</a:t>
            </a:r>
            <a:br>
              <a:rPr sz="900"/>
            </a:br>
            <a:endParaRPr b="0" lang="en-US" sz="1600" strike="noStrike" u="none">
              <a:solidFill>
                <a:srgbClr val="000000"/>
              </a:solidFill>
              <a:effectLst/>
              <a:uFillTx/>
              <a:latin typeface="Times New Roman"/>
            </a:endParaRPr>
          </a:p>
        </p:txBody>
      </p:sp>
      <p:sp>
        <p:nvSpPr>
          <p:cNvPr id="209" name="Puzzle1"/>
          <p:cNvSpPr/>
          <p:nvPr/>
        </p:nvSpPr>
        <p:spPr>
          <a:xfrm>
            <a:off x="2971800" y="914400"/>
            <a:ext cx="3144960" cy="1832040"/>
          </a:xfrm>
          <a:custGeom>
            <a:avLst/>
            <a:gdLst>
              <a:gd name="textAreaLeft" fmla="*/ 885960 w 3144960"/>
              <a:gd name="textAreaRight" fmla="*/ 2349000 w 3144960"/>
              <a:gd name="textAreaTop" fmla="*/ 217800 h 1832040"/>
              <a:gd name="textAreaBottom" fmla="*/ 1658520 h 1832040"/>
              <a:gd name="GluePoint1X" fmla="*/ 16740 w 21645"/>
              <a:gd name="GluePoint1Y" fmla="*/ 21078 h 21730"/>
              <a:gd name="GluePoint2X" fmla="*/ 16976 w 21645"/>
              <a:gd name="GluePoint2Y" fmla="*/ 521 h 21730"/>
              <a:gd name="GluePoint3X" fmla="*/ 4725 w 21645"/>
              <a:gd name="GluePoint3Y" fmla="*/ 856 h 21730"/>
              <a:gd name="GluePoint4X" fmla="*/ 5040 w 21645"/>
              <a:gd name="GluePoint4Y" fmla="*/ 21004 h 21730"/>
              <a:gd name="GluePoint5X" fmla="*/ 10811 w 21645"/>
              <a:gd name="GluePoint5Y" fmla="*/ 12885 h 21730"/>
              <a:gd name="GluePoint6X" fmla="*/ 10845 w 21645"/>
              <a:gd name="GluePoint6Y" fmla="*/ 8714 h 21730"/>
              <a:gd name="GluePoint7X" fmla="*/ 21600 w 21645"/>
              <a:gd name="GluePoint7Y" fmla="*/ 10000 h 21730"/>
              <a:gd name="GluePoint8X" fmla="*/ 56 w 21645"/>
              <a:gd name="GluePoint8Y" fmla="*/ 10000 h 2173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45" h="2173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 w="21645" h="21730"/>
            </a:pathLst>
          </a:custGeom>
          <a:solidFill>
            <a:srgbClr val="809e8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LDAP, JNDI and ADO Support</a:t>
            </a:r>
            <a:endParaRPr b="0" lang="en-US" sz="1600" strike="noStrike" u="none">
              <a:solidFill>
                <a:srgbClr val="000000"/>
              </a:solidFill>
              <a:effectLst/>
              <a:uFillTx/>
              <a:latin typeface="Times New Roman"/>
            </a:endParaRPr>
          </a:p>
        </p:txBody>
      </p:sp>
      <p:sp>
        <p:nvSpPr>
          <p:cNvPr id="210" name="Puzzle2"/>
          <p:cNvSpPr/>
          <p:nvPr/>
        </p:nvSpPr>
        <p:spPr>
          <a:xfrm>
            <a:off x="3048120" y="228600"/>
            <a:ext cx="3135240" cy="2427120"/>
          </a:xfrm>
          <a:custGeom>
            <a:avLst/>
            <a:gdLst>
              <a:gd name="textAreaLeft" fmla="*/ 781920 w 3135240"/>
              <a:gd name="textAreaRight" fmla="*/ 2348280 w 3135240"/>
              <a:gd name="textAreaTop" fmla="*/ 757440 h 2427120"/>
              <a:gd name="textAreaBottom" fmla="*/ 2297160 h 2427120"/>
              <a:gd name="GluePoint1X" fmla="*/ 11 w 21600"/>
              <a:gd name="GluePoint1Y" fmla="*/ 13386 h 21600"/>
              <a:gd name="GluePoint2X" fmla="*/ 4202 w 21600"/>
              <a:gd name="GluePoint2Y" fmla="*/ 21161 h 21600"/>
              <a:gd name="GluePoint3X" fmla="*/ 10400 w 21600"/>
              <a:gd name="GluePoint3Y" fmla="*/ 13909 h 21600"/>
              <a:gd name="GluePoint4X" fmla="*/ 16821 w 21600"/>
              <a:gd name="GluePoint4Y" fmla="*/ 21190 h 21600"/>
              <a:gd name="GluePoint5X" fmla="*/ 21600 w 21600"/>
              <a:gd name="GluePoint5Y" fmla="*/ 15083 h 21600"/>
              <a:gd name="GluePoint6X" fmla="*/ 16889 w 21600"/>
              <a:gd name="GluePoint6Y" fmla="*/ 5739 h 21600"/>
              <a:gd name="GluePoint7X" fmla="*/ 10800 w 21600"/>
              <a:gd name="GluePoint7Y" fmla="*/ 28 h 21600"/>
              <a:gd name="GluePoint8X" fmla="*/ 4202 w 21600"/>
              <a:gd name="GluePoint8Y" fmla="*/ 5894 h 2160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004c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UML Standard Design Definition Access</a:t>
            </a:r>
            <a:endParaRPr b="0" lang="en-US" sz="1600" strike="noStrike" u="none">
              <a:solidFill>
                <a:srgbClr val="000000"/>
              </a:solidFill>
              <a:effectLst/>
              <a:uFillTx/>
              <a:latin typeface="Times New Roman"/>
            </a:endParaRPr>
          </a:p>
        </p:txBody>
      </p:sp>
      <p:sp>
        <p:nvSpPr>
          <p:cNvPr id="211" name="Puzzle4"/>
          <p:cNvSpPr/>
          <p:nvPr/>
        </p:nvSpPr>
        <p:spPr>
          <a:xfrm rot="16199400">
            <a:off x="3652560" y="233280"/>
            <a:ext cx="1882800" cy="3092400"/>
          </a:xfrm>
          <a:custGeom>
            <a:avLst/>
            <a:gdLst>
              <a:gd name="textAreaLeft" fmla="*/ 180720 w 1882800"/>
              <a:gd name="textAreaRight" fmla="*/ 1761120 w 1882800"/>
              <a:gd name="textAreaTop" fmla="*/ 810720 h 3092400"/>
              <a:gd name="textAreaBottom" fmla="*/ 2287800 h 3092400"/>
              <a:gd name="GluePoint1X" fmla="*/ 8307 w 21618"/>
              <a:gd name="GluePoint1Y" fmla="*/ 11593 h 21666"/>
              <a:gd name="GluePoint2X" fmla="*/ 453 w 21618"/>
              <a:gd name="GluePoint2Y" fmla="*/ 16938 h 21666"/>
              <a:gd name="GluePoint3X" fmla="*/ 11500 w 21618"/>
              <a:gd name="GluePoint3Y" fmla="*/ 21600 h 21666"/>
              <a:gd name="GluePoint4X" fmla="*/ 20920 w 21618"/>
              <a:gd name="GluePoint4Y" fmla="*/ 16751 h 21666"/>
              <a:gd name="GluePoint5X" fmla="*/ 13972 w 21618"/>
              <a:gd name="GluePoint5Y" fmla="*/ 10888 h 21666"/>
              <a:gd name="GluePoint6X" fmla="*/ 21033 w 21618"/>
              <a:gd name="GluePoint6Y" fmla="*/ 4716 h 21666"/>
              <a:gd name="GluePoint7X" fmla="*/ 11102 w 21618"/>
              <a:gd name="GluePoint7Y" fmla="*/ 11 h 21666"/>
              <a:gd name="GluePoint8X" fmla="*/ 453 w 21618"/>
              <a:gd name="GluePoint8Y" fmla="*/ 4716 h 21666"/>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18" h="21666">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cc3300"/>
          </a:solidFill>
          <a:ln w="28440">
            <a:solidFill>
              <a:srgbClr val="000000"/>
            </a:solidFill>
            <a:miter/>
          </a:ln>
        </p:spPr>
        <p:style>
          <a:lnRef idx="0"/>
          <a:fillRef idx="0"/>
          <a:effectRef idx="0"/>
          <a:fontRef idx="minor"/>
        </p:style>
        <p:txBody>
          <a:bodyPr lIns="46800" rIns="46800" tIns="90000" bIns="90000" anchor="t" anchorCtr="1" vert="eaVe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User Business Rules</a:t>
            </a:r>
            <a:br>
              <a:rPr sz="1600"/>
            </a:br>
            <a:r>
              <a:rPr b="1" lang="en-US" sz="1600" strike="noStrike" u="none">
                <a:solidFill>
                  <a:srgbClr val="ffffff"/>
                </a:solidFill>
                <a:effectLst/>
                <a:uFillTx/>
                <a:latin typeface="Arial"/>
              </a:rPr>
              <a:t>Definition</a:t>
            </a:r>
            <a:endParaRPr b="0" lang="en-US" sz="1600" strike="noStrike" u="none">
              <a:solidFill>
                <a:srgbClr val="000000"/>
              </a:solidFill>
              <a:effectLst/>
              <a:uFillTx/>
              <a:latin typeface="Times New Roman"/>
            </a:endParaRPr>
          </a:p>
        </p:txBody>
      </p:sp>
      <p:sp>
        <p:nvSpPr>
          <p:cNvPr id="212" name="Puzzle4"/>
          <p:cNvSpPr/>
          <p:nvPr/>
        </p:nvSpPr>
        <p:spPr>
          <a:xfrm rot="16265400">
            <a:off x="3581280" y="304560"/>
            <a:ext cx="1892160" cy="3111480"/>
          </a:xfrm>
          <a:custGeom>
            <a:avLst/>
            <a:gdLst>
              <a:gd name="textAreaLeft" fmla="*/ 181800 w 1892160"/>
              <a:gd name="textAreaRight" fmla="*/ 1769760 w 1892160"/>
              <a:gd name="textAreaTop" fmla="*/ 815760 h 3111480"/>
              <a:gd name="textAreaBottom" fmla="*/ 2301840 h 3111480"/>
              <a:gd name="GluePoint1X" fmla="*/ 8307 w 21618"/>
              <a:gd name="GluePoint1Y" fmla="*/ 11593 h 21666"/>
              <a:gd name="GluePoint2X" fmla="*/ 453 w 21618"/>
              <a:gd name="GluePoint2Y" fmla="*/ 16938 h 21666"/>
              <a:gd name="GluePoint3X" fmla="*/ 11500 w 21618"/>
              <a:gd name="GluePoint3Y" fmla="*/ 21600 h 21666"/>
              <a:gd name="GluePoint4X" fmla="*/ 20920 w 21618"/>
              <a:gd name="GluePoint4Y" fmla="*/ 16751 h 21666"/>
              <a:gd name="GluePoint5X" fmla="*/ 13972 w 21618"/>
              <a:gd name="GluePoint5Y" fmla="*/ 10888 h 21666"/>
              <a:gd name="GluePoint6X" fmla="*/ 21033 w 21618"/>
              <a:gd name="GluePoint6Y" fmla="*/ 4716 h 21666"/>
              <a:gd name="GluePoint7X" fmla="*/ 11102 w 21618"/>
              <a:gd name="GluePoint7Y" fmla="*/ 11 h 21666"/>
              <a:gd name="GluePoint8X" fmla="*/ 453 w 21618"/>
              <a:gd name="GluePoint8Y" fmla="*/ 4716 h 21666"/>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18" h="21666">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809e80"/>
          </a:solidFill>
          <a:ln w="28440">
            <a:solidFill>
              <a:srgbClr val="000000"/>
            </a:solidFill>
            <a:miter/>
          </a:ln>
        </p:spPr>
        <p:style>
          <a:lnRef idx="0"/>
          <a:fillRef idx="0"/>
          <a:effectRef idx="0"/>
          <a:fontRef idx="minor"/>
        </p:style>
        <p:txBody>
          <a:bodyPr lIns="46800" rIns="46800" tIns="90000" bIns="90000" anchor="t" anchorCtr="1" vert="eaVe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Secured Socket Layer Certification Support</a:t>
            </a:r>
            <a:endParaRPr b="0" lang="en-US" sz="1600" strike="noStrike" u="none">
              <a:solidFill>
                <a:srgbClr val="000000"/>
              </a:solidFill>
              <a:effectLst/>
              <a:uFillTx/>
              <a:latin typeface="Times New Roman"/>
            </a:endParaRPr>
          </a:p>
        </p:txBody>
      </p:sp>
      <p:sp>
        <p:nvSpPr>
          <p:cNvPr id="213" name="Puzzle1"/>
          <p:cNvSpPr/>
          <p:nvPr/>
        </p:nvSpPr>
        <p:spPr>
          <a:xfrm>
            <a:off x="2971800" y="914400"/>
            <a:ext cx="3144960" cy="1832040"/>
          </a:xfrm>
          <a:custGeom>
            <a:avLst/>
            <a:gdLst>
              <a:gd name="textAreaLeft" fmla="*/ 885960 w 3144960"/>
              <a:gd name="textAreaRight" fmla="*/ 2349000 w 3144960"/>
              <a:gd name="textAreaTop" fmla="*/ 217800 h 1832040"/>
              <a:gd name="textAreaBottom" fmla="*/ 1658520 h 1832040"/>
              <a:gd name="GluePoint1X" fmla="*/ 16740 w 21645"/>
              <a:gd name="GluePoint1Y" fmla="*/ 21078 h 21730"/>
              <a:gd name="GluePoint2X" fmla="*/ 16976 w 21645"/>
              <a:gd name="GluePoint2Y" fmla="*/ 521 h 21730"/>
              <a:gd name="GluePoint3X" fmla="*/ 4725 w 21645"/>
              <a:gd name="GluePoint3Y" fmla="*/ 856 h 21730"/>
              <a:gd name="GluePoint4X" fmla="*/ 5040 w 21645"/>
              <a:gd name="GluePoint4Y" fmla="*/ 21004 h 21730"/>
              <a:gd name="GluePoint5X" fmla="*/ 10811 w 21645"/>
              <a:gd name="GluePoint5Y" fmla="*/ 12885 h 21730"/>
              <a:gd name="GluePoint6X" fmla="*/ 10845 w 21645"/>
              <a:gd name="GluePoint6Y" fmla="*/ 8714 h 21730"/>
              <a:gd name="GluePoint7X" fmla="*/ 21600 w 21645"/>
              <a:gd name="GluePoint7Y" fmla="*/ 10000 h 21730"/>
              <a:gd name="GluePoint8X" fmla="*/ 56 w 21645"/>
              <a:gd name="GluePoint8Y" fmla="*/ 10000 h 2173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45" h="2173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 w="21645" h="21730"/>
            </a:pathLst>
          </a:custGeom>
          <a:solidFill>
            <a:srgbClr val="cc33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Common Security Admin Capability</a:t>
            </a:r>
            <a:endParaRPr b="0" lang="en-US" sz="1600" strike="noStrike" u="none">
              <a:solidFill>
                <a:srgbClr val="000000"/>
              </a:solidFill>
              <a:effectLst/>
              <a:uFillTx/>
              <a:latin typeface="Times New Roman"/>
            </a:endParaRPr>
          </a:p>
        </p:txBody>
      </p:sp>
      <p:sp>
        <p:nvSpPr>
          <p:cNvPr id="214" name="Puzzle2"/>
          <p:cNvSpPr/>
          <p:nvPr/>
        </p:nvSpPr>
        <p:spPr>
          <a:xfrm>
            <a:off x="3048120" y="304920"/>
            <a:ext cx="3135240" cy="2406600"/>
          </a:xfrm>
          <a:custGeom>
            <a:avLst/>
            <a:gdLst>
              <a:gd name="textAreaLeft" fmla="*/ 781920 w 3135240"/>
              <a:gd name="textAreaRight" fmla="*/ 2348280 w 3135240"/>
              <a:gd name="textAreaTop" fmla="*/ 750960 h 2406600"/>
              <a:gd name="textAreaBottom" fmla="*/ 2277720 h 2406600"/>
              <a:gd name="GluePoint1X" fmla="*/ 11 w 21600"/>
              <a:gd name="GluePoint1Y" fmla="*/ 13386 h 21600"/>
              <a:gd name="GluePoint2X" fmla="*/ 4202 w 21600"/>
              <a:gd name="GluePoint2Y" fmla="*/ 21161 h 21600"/>
              <a:gd name="GluePoint3X" fmla="*/ 10400 w 21600"/>
              <a:gd name="GluePoint3Y" fmla="*/ 13909 h 21600"/>
              <a:gd name="GluePoint4X" fmla="*/ 16821 w 21600"/>
              <a:gd name="GluePoint4Y" fmla="*/ 21190 h 21600"/>
              <a:gd name="GluePoint5X" fmla="*/ 21600 w 21600"/>
              <a:gd name="GluePoint5Y" fmla="*/ 15083 h 21600"/>
              <a:gd name="GluePoint6X" fmla="*/ 16889 w 21600"/>
              <a:gd name="GluePoint6Y" fmla="*/ 5739 h 21600"/>
              <a:gd name="GluePoint7X" fmla="*/ 10800 w 21600"/>
              <a:gd name="GluePoint7Y" fmla="*/ 28 h 21600"/>
              <a:gd name="GluePoint8X" fmla="*/ 4202 w 21600"/>
              <a:gd name="GluePoint8Y" fmla="*/ 5894 h 2160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9933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User Profiling and Customization Capability</a:t>
            </a:r>
            <a:endParaRPr b="0" lang="en-US" sz="1600" strike="noStrike" u="none">
              <a:solidFill>
                <a:srgbClr val="000000"/>
              </a:solidFill>
              <a:effectLst/>
              <a:uFillTx/>
              <a:latin typeface="Times New Roman"/>
            </a:endParaRPr>
          </a:p>
        </p:txBody>
      </p:sp>
      <p:sp>
        <p:nvSpPr>
          <p:cNvPr id="215" name=""/>
          <p:cNvSpPr/>
          <p:nvPr/>
        </p:nvSpPr>
        <p:spPr>
          <a:xfrm>
            <a:off x="3429000" y="2971800"/>
            <a:ext cx="5181480" cy="3352680"/>
          </a:xfrm>
          <a:prstGeom prst="rect">
            <a:avLst/>
          </a:prstGeom>
          <a:solidFill>
            <a:srgbClr val="996633"/>
          </a:solidFill>
          <a:ln w="381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Service Distribution Package</a:t>
            </a:r>
            <a:endParaRPr b="0" lang="en-US" sz="2400" strike="noStrike" u="none">
              <a:solidFill>
                <a:srgbClr val="000000"/>
              </a:solidFill>
              <a:effectLst/>
              <a:uFillTx/>
              <a:latin typeface="Times New Roman"/>
            </a:endParaRPr>
          </a:p>
        </p:txBody>
      </p:sp>
      <p:sp>
        <p:nvSpPr>
          <p:cNvPr id="216" name="PlaceHolder 1"/>
          <p:cNvSpPr>
            <a:spLocks noGrp="1"/>
          </p:cNvSpPr>
          <p:nvPr>
            <p:ph type="title"/>
          </p:nvPr>
        </p:nvSpPr>
        <p:spPr>
          <a:xfrm>
            <a:off x="304920" y="380520"/>
            <a:ext cx="8534160" cy="1752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ea typeface="Times New Roman"/>
              </a:rPr>
              <a:t>S</a:t>
            </a:r>
            <a:r>
              <a:rPr b="1" lang="en-US" sz="2400" strike="noStrike" u="none">
                <a:solidFill>
                  <a:srgbClr val="000000"/>
                </a:solidFill>
                <a:effectLst/>
                <a:uFillTx/>
                <a:latin typeface="Arial"/>
                <a:ea typeface="Times New Roman"/>
              </a:rPr>
              <a:t>ERVICE</a:t>
            </a:r>
            <a:br>
              <a:rPr sz="2400"/>
            </a:br>
            <a:r>
              <a:rPr b="1" lang="en-US" sz="3200" strike="noStrike" u="none">
                <a:solidFill>
                  <a:srgbClr val="000000"/>
                </a:solidFill>
                <a:effectLst/>
                <a:uFillTx/>
                <a:latin typeface="Arial"/>
                <a:ea typeface="Times New Roman"/>
              </a:rPr>
              <a:t>D</a:t>
            </a:r>
            <a:r>
              <a:rPr b="1" lang="en-US" sz="2400" strike="noStrike" u="none">
                <a:solidFill>
                  <a:srgbClr val="000000"/>
                </a:solidFill>
                <a:effectLst/>
                <a:uFillTx/>
                <a:latin typeface="Arial"/>
                <a:ea typeface="Times New Roman"/>
              </a:rPr>
              <a:t>ISTRIBUTION</a:t>
            </a:r>
            <a:br>
              <a:rPr sz="2400"/>
            </a:br>
            <a:r>
              <a:rPr b="1" lang="en-US" sz="3200" strike="noStrike" u="none">
                <a:solidFill>
                  <a:srgbClr val="000000"/>
                </a:solidFill>
                <a:effectLst/>
                <a:uFillTx/>
                <a:latin typeface="Arial"/>
                <a:ea typeface="Times New Roman"/>
              </a:rPr>
              <a:t>P</a:t>
            </a:r>
            <a:r>
              <a:rPr b="1" lang="en-US" sz="2400" strike="noStrike" u="none">
                <a:solidFill>
                  <a:srgbClr val="000000"/>
                </a:solidFill>
                <a:effectLst/>
                <a:uFillTx/>
                <a:latin typeface="Arial"/>
                <a:ea typeface="Times New Roman"/>
              </a:rPr>
              <a:t>ACKAGE</a:t>
            </a:r>
            <a:br>
              <a:rPr sz="2400"/>
            </a:br>
            <a:r>
              <a:rPr b="1" lang="en-US" sz="3200" strike="noStrike" u="none">
                <a:solidFill>
                  <a:srgbClr val="000000"/>
                </a:solidFill>
                <a:effectLst/>
                <a:uFillTx/>
                <a:latin typeface="Arial"/>
                <a:ea typeface="Times New Roman"/>
              </a:rPr>
              <a:t>BENEFITS</a:t>
            </a:r>
            <a:endParaRPr b="0" lang="en-US" sz="3200" strike="noStrike" u="none">
              <a:solidFill>
                <a:srgbClr val="006000"/>
              </a:solidFill>
              <a:effectLst/>
              <a:uFillTx/>
              <a:latin typeface="Arial"/>
            </a:endParaRPr>
          </a:p>
        </p:txBody>
      </p:sp>
      <p:sp>
        <p:nvSpPr>
          <p:cNvPr id="217" name="Puzzle2"/>
          <p:cNvSpPr/>
          <p:nvPr/>
        </p:nvSpPr>
        <p:spPr>
          <a:xfrm>
            <a:off x="6705720" y="4160880"/>
            <a:ext cx="1807920" cy="1401840"/>
          </a:xfrm>
          <a:custGeom>
            <a:avLst/>
            <a:gdLst>
              <a:gd name="textAreaLeft" fmla="*/ 450720 w 1807920"/>
              <a:gd name="textAreaRight" fmla="*/ 1353960 w 1807920"/>
              <a:gd name="textAreaTop" fmla="*/ 437400 h 1401840"/>
              <a:gd name="textAreaBottom" fmla="*/ 1326960 h 1401840"/>
              <a:gd name="GluePoint1X" fmla="*/ 11 w 21600"/>
              <a:gd name="GluePoint1Y" fmla="*/ 13386 h 21600"/>
              <a:gd name="GluePoint2X" fmla="*/ 4202 w 21600"/>
              <a:gd name="GluePoint2Y" fmla="*/ 21161 h 21600"/>
              <a:gd name="GluePoint3X" fmla="*/ 10400 w 21600"/>
              <a:gd name="GluePoint3Y" fmla="*/ 13909 h 21600"/>
              <a:gd name="GluePoint4X" fmla="*/ 16821 w 21600"/>
              <a:gd name="GluePoint4Y" fmla="*/ 21190 h 21600"/>
              <a:gd name="GluePoint5X" fmla="*/ 21600 w 21600"/>
              <a:gd name="GluePoint5Y" fmla="*/ 15083 h 21600"/>
              <a:gd name="GluePoint6X" fmla="*/ 16889 w 21600"/>
              <a:gd name="GluePoint6Y" fmla="*/ 5739 h 21600"/>
              <a:gd name="GluePoint7X" fmla="*/ 10800 w 21600"/>
              <a:gd name="GluePoint7Y" fmla="*/ 28 h 21600"/>
              <a:gd name="GluePoint8X" fmla="*/ 4202 w 21600"/>
              <a:gd name="GluePoint8Y" fmla="*/ 5894 h 2160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9933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User Profiling and Customization Capability</a:t>
            </a:r>
            <a:endParaRPr b="0" lang="en-US" sz="900" strike="noStrike" u="none">
              <a:solidFill>
                <a:srgbClr val="000000"/>
              </a:solidFill>
              <a:effectLst/>
              <a:uFillTx/>
              <a:latin typeface="Times New Roman"/>
            </a:endParaRPr>
          </a:p>
        </p:txBody>
      </p:sp>
      <p:sp>
        <p:nvSpPr>
          <p:cNvPr id="218" name="Puzzle2"/>
          <p:cNvSpPr/>
          <p:nvPr/>
        </p:nvSpPr>
        <p:spPr>
          <a:xfrm>
            <a:off x="4578480" y="4159080"/>
            <a:ext cx="1807920" cy="1400400"/>
          </a:xfrm>
          <a:custGeom>
            <a:avLst/>
            <a:gdLst>
              <a:gd name="textAreaLeft" fmla="*/ 450720 w 1807920"/>
              <a:gd name="textAreaRight" fmla="*/ 1353960 w 1807920"/>
              <a:gd name="textAreaTop" fmla="*/ 437040 h 1400400"/>
              <a:gd name="textAreaBottom" fmla="*/ 1325520 h 1400400"/>
              <a:gd name="GluePoint1X" fmla="*/ 11 w 21600"/>
              <a:gd name="GluePoint1Y" fmla="*/ 13386 h 21600"/>
              <a:gd name="GluePoint2X" fmla="*/ 4202 w 21600"/>
              <a:gd name="GluePoint2Y" fmla="*/ 21161 h 21600"/>
              <a:gd name="GluePoint3X" fmla="*/ 10400 w 21600"/>
              <a:gd name="GluePoint3Y" fmla="*/ 13909 h 21600"/>
              <a:gd name="GluePoint4X" fmla="*/ 16821 w 21600"/>
              <a:gd name="GluePoint4Y" fmla="*/ 21190 h 21600"/>
              <a:gd name="GluePoint5X" fmla="*/ 21600 w 21600"/>
              <a:gd name="GluePoint5Y" fmla="*/ 15083 h 21600"/>
              <a:gd name="GluePoint6X" fmla="*/ 16889 w 21600"/>
              <a:gd name="GluePoint6Y" fmla="*/ 5739 h 21600"/>
              <a:gd name="GluePoint7X" fmla="*/ 10800 w 21600"/>
              <a:gd name="GluePoint7Y" fmla="*/ 28 h 21600"/>
              <a:gd name="GluePoint8X" fmla="*/ 4202 w 21600"/>
              <a:gd name="GluePoint8Y" fmla="*/ 5894 h 2160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004c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UML Standard Design Definition Access</a:t>
            </a:r>
            <a:endParaRPr b="0" lang="en-US" sz="900" strike="noStrike" u="none">
              <a:solidFill>
                <a:srgbClr val="000000"/>
              </a:solidFill>
              <a:effectLst/>
              <a:uFillTx/>
              <a:latin typeface="Times New Roman"/>
            </a:endParaRPr>
          </a:p>
        </p:txBody>
      </p:sp>
      <p:sp>
        <p:nvSpPr>
          <p:cNvPr id="219" name="Puzzle4"/>
          <p:cNvSpPr/>
          <p:nvPr/>
        </p:nvSpPr>
        <p:spPr>
          <a:xfrm>
            <a:off x="5979960" y="4130640"/>
            <a:ext cx="1089000" cy="1789200"/>
          </a:xfrm>
          <a:custGeom>
            <a:avLst/>
            <a:gdLst>
              <a:gd name="textAreaLeft" fmla="*/ 104400 w 1089000"/>
              <a:gd name="textAreaRight" fmla="*/ 1018800 w 1089000"/>
              <a:gd name="textAreaTop" fmla="*/ 469080 h 1789200"/>
              <a:gd name="textAreaBottom" fmla="*/ 1323720 h 1789200"/>
              <a:gd name="GluePoint1X" fmla="*/ 8307 w 21618"/>
              <a:gd name="GluePoint1Y" fmla="*/ 11593 h 21666"/>
              <a:gd name="GluePoint2X" fmla="*/ 453 w 21618"/>
              <a:gd name="GluePoint2Y" fmla="*/ 16938 h 21666"/>
              <a:gd name="GluePoint3X" fmla="*/ 11500 w 21618"/>
              <a:gd name="GluePoint3Y" fmla="*/ 21600 h 21666"/>
              <a:gd name="GluePoint4X" fmla="*/ 20920 w 21618"/>
              <a:gd name="GluePoint4Y" fmla="*/ 16751 h 21666"/>
              <a:gd name="GluePoint5X" fmla="*/ 13972 w 21618"/>
              <a:gd name="GluePoint5Y" fmla="*/ 10888 h 21666"/>
              <a:gd name="GluePoint6X" fmla="*/ 21033 w 21618"/>
              <a:gd name="GluePoint6Y" fmla="*/ 4716 h 21666"/>
              <a:gd name="GluePoint7X" fmla="*/ 11102 w 21618"/>
              <a:gd name="GluePoint7Y" fmla="*/ 11 h 21666"/>
              <a:gd name="GluePoint8X" fmla="*/ 453 w 21618"/>
              <a:gd name="GluePoint8Y" fmla="*/ 4716 h 21666"/>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18" h="21666">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cc33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User Business Rules</a:t>
            </a:r>
            <a:br>
              <a:rPr sz="900"/>
            </a:br>
            <a:r>
              <a:rPr b="1" lang="en-US" sz="900" strike="noStrike" u="none">
                <a:solidFill>
                  <a:srgbClr val="ffffff"/>
                </a:solidFill>
                <a:effectLst/>
                <a:uFillTx/>
                <a:latin typeface="Arial"/>
              </a:rPr>
              <a:t>Definition</a:t>
            </a:r>
            <a:endParaRPr b="0" lang="en-US" sz="900" strike="noStrike" u="none">
              <a:solidFill>
                <a:srgbClr val="000000"/>
              </a:solidFill>
              <a:effectLst/>
              <a:uFillTx/>
              <a:latin typeface="Times New Roman"/>
            </a:endParaRPr>
          </a:p>
        </p:txBody>
      </p:sp>
      <p:sp>
        <p:nvSpPr>
          <p:cNvPr id="220" name="Puzzle1"/>
          <p:cNvSpPr/>
          <p:nvPr/>
        </p:nvSpPr>
        <p:spPr>
          <a:xfrm>
            <a:off x="5605560" y="3492360"/>
            <a:ext cx="1830240" cy="1067040"/>
          </a:xfrm>
          <a:custGeom>
            <a:avLst/>
            <a:gdLst>
              <a:gd name="textAreaLeft" fmla="*/ 515520 w 1830240"/>
              <a:gd name="textAreaRight" fmla="*/ 1366920 w 1830240"/>
              <a:gd name="textAreaTop" fmla="*/ 126720 h 1067040"/>
              <a:gd name="textAreaBottom" fmla="*/ 965880 h 1067040"/>
              <a:gd name="GluePoint1X" fmla="*/ 16740 w 21645"/>
              <a:gd name="GluePoint1Y" fmla="*/ 21078 h 21730"/>
              <a:gd name="GluePoint2X" fmla="*/ 16976 w 21645"/>
              <a:gd name="GluePoint2Y" fmla="*/ 521 h 21730"/>
              <a:gd name="GluePoint3X" fmla="*/ 4725 w 21645"/>
              <a:gd name="GluePoint3Y" fmla="*/ 856 h 21730"/>
              <a:gd name="GluePoint4X" fmla="*/ 5040 w 21645"/>
              <a:gd name="GluePoint4Y" fmla="*/ 21004 h 21730"/>
              <a:gd name="GluePoint5X" fmla="*/ 10811 w 21645"/>
              <a:gd name="GluePoint5Y" fmla="*/ 12885 h 21730"/>
              <a:gd name="GluePoint6X" fmla="*/ 10845 w 21645"/>
              <a:gd name="GluePoint6Y" fmla="*/ 8714 h 21730"/>
              <a:gd name="GluePoint7X" fmla="*/ 21600 w 21645"/>
              <a:gd name="GluePoint7Y" fmla="*/ 10000 h 21730"/>
              <a:gd name="GluePoint8X" fmla="*/ 56 w 21645"/>
              <a:gd name="GluePoint8Y" fmla="*/ 10000 h 2173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45" h="2173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 w="21645" h="21730"/>
            </a:pathLst>
          </a:custGeom>
          <a:solidFill>
            <a:srgbClr val="809e8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LDAP, JNDI and ADO Support</a:t>
            </a:r>
            <a:endParaRPr b="0" lang="en-US" sz="900" strike="noStrike" u="none">
              <a:solidFill>
                <a:srgbClr val="000000"/>
              </a:solidFill>
              <a:effectLst/>
              <a:uFillTx/>
              <a:latin typeface="Times New Roman"/>
            </a:endParaRPr>
          </a:p>
        </p:txBody>
      </p:sp>
      <p:sp>
        <p:nvSpPr>
          <p:cNvPr id="221" name="Puzzle4"/>
          <p:cNvSpPr/>
          <p:nvPr/>
        </p:nvSpPr>
        <p:spPr>
          <a:xfrm>
            <a:off x="3879720" y="4141800"/>
            <a:ext cx="1089000" cy="1790640"/>
          </a:xfrm>
          <a:custGeom>
            <a:avLst/>
            <a:gdLst>
              <a:gd name="textAreaLeft" fmla="*/ 104400 w 1089000"/>
              <a:gd name="textAreaRight" fmla="*/ 1018800 w 1089000"/>
              <a:gd name="textAreaTop" fmla="*/ 469440 h 1790640"/>
              <a:gd name="textAreaBottom" fmla="*/ 1324800 h 1790640"/>
              <a:gd name="GluePoint1X" fmla="*/ 8307 w 21618"/>
              <a:gd name="GluePoint1Y" fmla="*/ 11593 h 21666"/>
              <a:gd name="GluePoint2X" fmla="*/ 453 w 21618"/>
              <a:gd name="GluePoint2Y" fmla="*/ 16938 h 21666"/>
              <a:gd name="GluePoint3X" fmla="*/ 11500 w 21618"/>
              <a:gd name="GluePoint3Y" fmla="*/ 21600 h 21666"/>
              <a:gd name="GluePoint4X" fmla="*/ 20920 w 21618"/>
              <a:gd name="GluePoint4Y" fmla="*/ 16751 h 21666"/>
              <a:gd name="GluePoint5X" fmla="*/ 13972 w 21618"/>
              <a:gd name="GluePoint5Y" fmla="*/ 10888 h 21666"/>
              <a:gd name="GluePoint6X" fmla="*/ 21033 w 21618"/>
              <a:gd name="GluePoint6Y" fmla="*/ 4716 h 21666"/>
              <a:gd name="GluePoint7X" fmla="*/ 11102 w 21618"/>
              <a:gd name="GluePoint7Y" fmla="*/ 11 h 21666"/>
              <a:gd name="GluePoint8X" fmla="*/ 453 w 21618"/>
              <a:gd name="GluePoint8Y" fmla="*/ 4716 h 21666"/>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18" h="21666">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809e8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Secured Socket Layer Certification Support</a:t>
            </a:r>
            <a:endParaRPr b="0" lang="en-US" sz="900" strike="noStrike" u="none">
              <a:solidFill>
                <a:srgbClr val="000000"/>
              </a:solidFill>
              <a:effectLst/>
              <a:uFillTx/>
              <a:latin typeface="Times New Roman"/>
            </a:endParaRPr>
          </a:p>
        </p:txBody>
      </p:sp>
      <p:sp>
        <p:nvSpPr>
          <p:cNvPr id="222" name="Puzzle1"/>
          <p:cNvSpPr/>
          <p:nvPr/>
        </p:nvSpPr>
        <p:spPr>
          <a:xfrm>
            <a:off x="3505320" y="3505320"/>
            <a:ext cx="1830240" cy="1066680"/>
          </a:xfrm>
          <a:custGeom>
            <a:avLst/>
            <a:gdLst>
              <a:gd name="textAreaLeft" fmla="*/ 515520 w 1830240"/>
              <a:gd name="textAreaRight" fmla="*/ 1366920 w 1830240"/>
              <a:gd name="textAreaTop" fmla="*/ 126720 h 1066680"/>
              <a:gd name="textAreaBottom" fmla="*/ 965520 h 1066680"/>
              <a:gd name="GluePoint1X" fmla="*/ 16740 w 21645"/>
              <a:gd name="GluePoint1Y" fmla="*/ 21078 h 21730"/>
              <a:gd name="GluePoint2X" fmla="*/ 16976 w 21645"/>
              <a:gd name="GluePoint2Y" fmla="*/ 521 h 21730"/>
              <a:gd name="GluePoint3X" fmla="*/ 4725 w 21645"/>
              <a:gd name="GluePoint3Y" fmla="*/ 856 h 21730"/>
              <a:gd name="GluePoint4X" fmla="*/ 5040 w 21645"/>
              <a:gd name="GluePoint4Y" fmla="*/ 21004 h 21730"/>
              <a:gd name="GluePoint5X" fmla="*/ 10811 w 21645"/>
              <a:gd name="GluePoint5Y" fmla="*/ 12885 h 21730"/>
              <a:gd name="GluePoint6X" fmla="*/ 10845 w 21645"/>
              <a:gd name="GluePoint6Y" fmla="*/ 8714 h 21730"/>
              <a:gd name="GluePoint7X" fmla="*/ 21600 w 21645"/>
              <a:gd name="GluePoint7Y" fmla="*/ 10000 h 21730"/>
              <a:gd name="GluePoint8X" fmla="*/ 56 w 21645"/>
              <a:gd name="GluePoint8Y" fmla="*/ 10000 h 2173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45" h="2173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 w="21645" h="21730"/>
            </a:pathLst>
          </a:custGeom>
          <a:solidFill>
            <a:srgbClr val="cc33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Common Security Admin Capability</a:t>
            </a:r>
            <a:endParaRPr b="0" lang="en-US" sz="900" strike="noStrike" u="none">
              <a:solidFill>
                <a:srgbClr val="000000"/>
              </a:solidFill>
              <a:effectLst/>
              <a:uFillTx/>
              <a:latin typeface="Times New Roman"/>
            </a:endParaRPr>
          </a:p>
        </p:txBody>
      </p:sp>
      <p:sp>
        <p:nvSpPr>
          <p:cNvPr id="223" name="Puzzle3"/>
          <p:cNvSpPr/>
          <p:nvPr/>
        </p:nvSpPr>
        <p:spPr>
          <a:xfrm>
            <a:off x="4908600" y="3040200"/>
            <a:ext cx="1131840" cy="1536480"/>
          </a:xfrm>
          <a:custGeom>
            <a:avLst/>
            <a:gdLst>
              <a:gd name="textAreaLeft" fmla="*/ 118800 w 1131840"/>
              <a:gd name="textAreaRight" fmla="*/ 1003680 w 1131840"/>
              <a:gd name="textAreaTop" fmla="*/ 549000 h 1536480"/>
              <a:gd name="textAreaBottom" fmla="*/ 1439640 h 1536480"/>
              <a:gd name="GluePoint1X" fmla="*/ 10391 w 21653"/>
              <a:gd name="GluePoint1Y" fmla="*/ 15806 h 21678"/>
              <a:gd name="GluePoint2X" fmla="*/ 20551 w 21653"/>
              <a:gd name="GluePoint2Y" fmla="*/ 21088 h 21678"/>
              <a:gd name="GluePoint3X" fmla="*/ 13180 w 21653"/>
              <a:gd name="GluePoint3Y" fmla="*/ 13801 h 21678"/>
              <a:gd name="GluePoint4X" fmla="*/ 20551 w 21653"/>
              <a:gd name="GluePoint4Y" fmla="*/ 7025 h 21678"/>
              <a:gd name="GluePoint5X" fmla="*/ 10500 w 21653"/>
              <a:gd name="GluePoint5Y" fmla="*/ 52 h 21678"/>
              <a:gd name="GluePoint6X" fmla="*/ 692 w 21653"/>
              <a:gd name="GluePoint6Y" fmla="*/ 6802 h 21678"/>
              <a:gd name="GluePoint7X" fmla="*/ 8064 w 21653"/>
              <a:gd name="GluePoint7Y" fmla="*/ 13526 h 21678"/>
              <a:gd name="GluePoint8X" fmla="*/ 692 w 21653"/>
              <a:gd name="GluePoint8Y" fmla="*/ 21088 h 21678"/>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53" h="21678">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9933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Complete Transaction Monitoring</a:t>
            </a:r>
            <a:br>
              <a:rPr sz="900"/>
            </a:br>
            <a:endParaRPr b="0" lang="en-US" sz="900" strike="noStrike" u="none">
              <a:solidFill>
                <a:srgbClr val="000000"/>
              </a:solidFill>
              <a:effectLst/>
              <a:uFillTx/>
              <a:latin typeface="Times New Roman"/>
            </a:endParaRPr>
          </a:p>
        </p:txBody>
      </p:sp>
      <p:sp>
        <p:nvSpPr>
          <p:cNvPr id="224" name="Puzzle3"/>
          <p:cNvSpPr/>
          <p:nvPr/>
        </p:nvSpPr>
        <p:spPr>
          <a:xfrm>
            <a:off x="7008840" y="3027240"/>
            <a:ext cx="1131840" cy="1536840"/>
          </a:xfrm>
          <a:custGeom>
            <a:avLst/>
            <a:gdLst>
              <a:gd name="textAreaLeft" fmla="*/ 118800 w 1131840"/>
              <a:gd name="textAreaRight" fmla="*/ 1003680 w 1131840"/>
              <a:gd name="textAreaTop" fmla="*/ 549000 h 1536840"/>
              <a:gd name="textAreaBottom" fmla="*/ 1440000 h 1536840"/>
              <a:gd name="GluePoint1X" fmla="*/ 10391 w 21653"/>
              <a:gd name="GluePoint1Y" fmla="*/ 15806 h 21678"/>
              <a:gd name="GluePoint2X" fmla="*/ 20551 w 21653"/>
              <a:gd name="GluePoint2Y" fmla="*/ 21088 h 21678"/>
              <a:gd name="GluePoint3X" fmla="*/ 13180 w 21653"/>
              <a:gd name="GluePoint3Y" fmla="*/ 13801 h 21678"/>
              <a:gd name="GluePoint4X" fmla="*/ 20551 w 21653"/>
              <a:gd name="GluePoint4Y" fmla="*/ 7025 h 21678"/>
              <a:gd name="GluePoint5X" fmla="*/ 10500 w 21653"/>
              <a:gd name="GluePoint5Y" fmla="*/ 52 h 21678"/>
              <a:gd name="GluePoint6X" fmla="*/ 692 w 21653"/>
              <a:gd name="GluePoint6Y" fmla="*/ 6802 h 21678"/>
              <a:gd name="GluePoint7X" fmla="*/ 8064 w 21653"/>
              <a:gd name="GluePoint7Y" fmla="*/ 13526 h 21678"/>
              <a:gd name="GluePoint8X" fmla="*/ 692 w 21653"/>
              <a:gd name="GluePoint8Y" fmla="*/ 21088 h 21678"/>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53" h="21678">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004c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Profile Based Access Capability</a:t>
            </a:r>
            <a:br>
              <a:rPr sz="900"/>
            </a:br>
            <a:endParaRPr b="0" lang="en-US" sz="900" strike="noStrike" u="none">
              <a:solidFill>
                <a:srgbClr val="000000"/>
              </a:solidFill>
              <a:effectLst/>
              <a:uFillTx/>
              <a:latin typeface="Times New Roman"/>
            </a:endParaRPr>
          </a:p>
        </p:txBody>
      </p:sp>
      <p:grpSp>
        <p:nvGrpSpPr>
          <p:cNvPr id="225" name=""/>
          <p:cNvGrpSpPr/>
          <p:nvPr/>
        </p:nvGrpSpPr>
        <p:grpSpPr>
          <a:xfrm>
            <a:off x="533520" y="2971800"/>
            <a:ext cx="2743200" cy="3352680"/>
            <a:chOff x="533520" y="2971800"/>
            <a:chExt cx="2743200" cy="3352680"/>
          </a:xfrm>
        </p:grpSpPr>
        <p:sp>
          <p:nvSpPr>
            <p:cNvPr id="226" name=""/>
            <p:cNvSpPr/>
            <p:nvPr/>
          </p:nvSpPr>
          <p:spPr>
            <a:xfrm>
              <a:off x="533520" y="2971800"/>
              <a:ext cx="2743200" cy="380880"/>
            </a:xfrm>
            <a:prstGeom prst="rect">
              <a:avLst/>
            </a:prstGeom>
            <a:solidFill>
              <a:srgbClr val="ffeecd"/>
            </a:solidFill>
            <a:ln w="3168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Service Distribution Pack</a:t>
              </a:r>
              <a:endParaRPr b="0" lang="en-US" sz="1400" strike="noStrike" u="none">
                <a:solidFill>
                  <a:srgbClr val="000000"/>
                </a:solidFill>
                <a:effectLst/>
                <a:uFillTx/>
                <a:latin typeface="Times New Roman"/>
              </a:endParaRPr>
            </a:p>
          </p:txBody>
        </p:sp>
        <p:grpSp>
          <p:nvGrpSpPr>
            <p:cNvPr id="227" name=""/>
            <p:cNvGrpSpPr/>
            <p:nvPr/>
          </p:nvGrpSpPr>
          <p:grpSpPr>
            <a:xfrm>
              <a:off x="533520" y="3352680"/>
              <a:ext cx="2743200" cy="2971800"/>
              <a:chOff x="533520" y="3352680"/>
              <a:chExt cx="2743200" cy="2971800"/>
            </a:xfrm>
          </p:grpSpPr>
          <p:sp>
            <p:nvSpPr>
              <p:cNvPr id="228" name=""/>
              <p:cNvSpPr/>
              <p:nvPr/>
            </p:nvSpPr>
            <p:spPr>
              <a:xfrm>
                <a:off x="533520" y="3352680"/>
                <a:ext cx="2743200" cy="2971800"/>
              </a:xfrm>
              <a:prstGeom prst="rect">
                <a:avLst/>
              </a:prstGeom>
              <a:solidFill>
                <a:srgbClr val="ffeecd"/>
              </a:solidFill>
              <a:ln w="316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229" name=""/>
              <p:cNvGrpSpPr/>
              <p:nvPr/>
            </p:nvGrpSpPr>
            <p:grpSpPr>
              <a:xfrm>
                <a:off x="559440" y="3429000"/>
                <a:ext cx="2640960" cy="2751120"/>
                <a:chOff x="559440" y="3429000"/>
                <a:chExt cx="2640960" cy="2751120"/>
              </a:xfrm>
            </p:grpSpPr>
            <p:sp>
              <p:nvSpPr>
                <p:cNvPr id="230" name=""/>
                <p:cNvSpPr/>
                <p:nvPr/>
              </p:nvSpPr>
              <p:spPr>
                <a:xfrm>
                  <a:off x="2104920" y="3429000"/>
                  <a:ext cx="1095480" cy="465120"/>
                </a:xfrm>
                <a:prstGeom prst="rect">
                  <a:avLst/>
                </a:prstGeom>
                <a:solidFill>
                  <a:srgbClr val="6c966c"/>
                </a:solidFill>
                <a:ln w="0">
                  <a:noFill/>
                </a:ln>
                <a:effectLst>
                  <a:outerShdw dist="17819" dir="2700000" blurRad="0" rotWithShape="0">
                    <a:srgbClr val="405940"/>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ASP</a:t>
                  </a:r>
                  <a:br>
                    <a:rPr sz="800"/>
                  </a:br>
                  <a:r>
                    <a:rPr b="1" lang="en-US" sz="800" strike="noStrike" u="none">
                      <a:solidFill>
                        <a:srgbClr val="fdfdfd"/>
                      </a:solidFill>
                      <a:effectLst/>
                      <a:uFillTx/>
                      <a:latin typeface="Arial"/>
                    </a:rPr>
                    <a:t>Transaction</a:t>
                  </a:r>
                  <a:br>
                    <a:rPr sz="800"/>
                  </a:br>
                  <a:r>
                    <a:rPr b="1" lang="en-US" sz="800" strike="noStrike" u="none">
                      <a:solidFill>
                        <a:srgbClr val="fdfdfd"/>
                      </a:solidFill>
                      <a:effectLst/>
                      <a:uFillTx/>
                      <a:latin typeface="Arial"/>
                    </a:rPr>
                    <a:t>Monitor (OTM)</a:t>
                  </a:r>
                  <a:endParaRPr b="0" lang="en-US" sz="800" strike="noStrike" u="none">
                    <a:solidFill>
                      <a:srgbClr val="000000"/>
                    </a:solidFill>
                    <a:effectLst/>
                    <a:uFillTx/>
                    <a:latin typeface="Times New Roman"/>
                  </a:endParaRPr>
                </a:p>
              </p:txBody>
            </p:sp>
            <p:sp>
              <p:nvSpPr>
                <p:cNvPr id="231" name=""/>
                <p:cNvSpPr/>
                <p:nvPr/>
              </p:nvSpPr>
              <p:spPr>
                <a:xfrm>
                  <a:off x="733320" y="5173560"/>
                  <a:ext cx="1095480" cy="465120"/>
                </a:xfrm>
                <a:prstGeom prst="rect">
                  <a:avLst/>
                </a:prstGeom>
                <a:solidFill>
                  <a:srgbClr val="9eb89e"/>
                </a:solidFill>
                <a:ln w="0">
                  <a:noFill/>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Business Rules Engine</a:t>
                  </a:r>
                  <a:endParaRPr b="0" lang="en-US" sz="800" strike="noStrike" u="none">
                    <a:solidFill>
                      <a:srgbClr val="000000"/>
                    </a:solidFill>
                    <a:effectLst/>
                    <a:uFillTx/>
                    <a:latin typeface="Times New Roman"/>
                  </a:endParaRPr>
                </a:p>
              </p:txBody>
            </p:sp>
            <p:sp>
              <p:nvSpPr>
                <p:cNvPr id="232" name=""/>
                <p:cNvSpPr/>
                <p:nvPr/>
              </p:nvSpPr>
              <p:spPr>
                <a:xfrm>
                  <a:off x="2104920" y="5715000"/>
                  <a:ext cx="1095480" cy="465120"/>
                </a:xfrm>
                <a:prstGeom prst="rect">
                  <a:avLst/>
                </a:prstGeom>
                <a:solidFill>
                  <a:srgbClr val="cc6600"/>
                </a:solidFill>
                <a:ln w="9360">
                  <a:solidFill>
                    <a:srgbClr val="9eb89e"/>
                  </a:solidFill>
                  <a:miter/>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Object</a:t>
                  </a:r>
                  <a:br>
                    <a:rPr sz="800"/>
                  </a:br>
                  <a:r>
                    <a:rPr b="1" lang="en-US" sz="800" strike="noStrike" u="none">
                      <a:solidFill>
                        <a:srgbClr val="fdfdfd"/>
                      </a:solidFill>
                      <a:effectLst/>
                      <a:uFillTx/>
                      <a:latin typeface="Arial"/>
                    </a:rPr>
                    <a:t>Model</a:t>
                  </a:r>
                  <a:endParaRPr b="0" lang="en-US" sz="800" strike="noStrike" u="none">
                    <a:solidFill>
                      <a:srgbClr val="000000"/>
                    </a:solidFill>
                    <a:effectLst/>
                    <a:uFillTx/>
                    <a:latin typeface="Times New Roman"/>
                  </a:endParaRPr>
                </a:p>
              </p:txBody>
            </p:sp>
            <p:sp>
              <p:nvSpPr>
                <p:cNvPr id="233" name=""/>
                <p:cNvSpPr/>
                <p:nvPr/>
              </p:nvSpPr>
              <p:spPr>
                <a:xfrm>
                  <a:off x="2104920" y="5181480"/>
                  <a:ext cx="1095480" cy="465120"/>
                </a:xfrm>
                <a:prstGeom prst="rect">
                  <a:avLst/>
                </a:prstGeom>
                <a:solidFill>
                  <a:srgbClr val="cc6600"/>
                </a:solidFill>
                <a:ln w="9360">
                  <a:solidFill>
                    <a:srgbClr val="9eb89e"/>
                  </a:solidFill>
                  <a:miter/>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Data</a:t>
                  </a:r>
                  <a:br>
                    <a:rPr sz="800"/>
                  </a:br>
                  <a:r>
                    <a:rPr b="1" lang="en-US" sz="800" strike="noStrike" u="none">
                      <a:solidFill>
                        <a:srgbClr val="fdfdfd"/>
                      </a:solidFill>
                      <a:effectLst/>
                      <a:uFillTx/>
                      <a:latin typeface="Arial"/>
                    </a:rPr>
                    <a:t>Model</a:t>
                  </a:r>
                  <a:endParaRPr b="0" lang="en-US" sz="800" strike="noStrike" u="none">
                    <a:solidFill>
                      <a:srgbClr val="000000"/>
                    </a:solidFill>
                    <a:effectLst/>
                    <a:uFillTx/>
                    <a:latin typeface="Times New Roman"/>
                  </a:endParaRPr>
                </a:p>
              </p:txBody>
            </p:sp>
            <p:sp>
              <p:nvSpPr>
                <p:cNvPr id="234" name=""/>
                <p:cNvSpPr/>
                <p:nvPr/>
              </p:nvSpPr>
              <p:spPr>
                <a:xfrm>
                  <a:off x="2104920" y="4640400"/>
                  <a:ext cx="1095480" cy="465120"/>
                </a:xfrm>
                <a:prstGeom prst="rect">
                  <a:avLst/>
                </a:prstGeom>
                <a:solidFill>
                  <a:srgbClr val="cc6600"/>
                </a:solidFill>
                <a:ln w="9360">
                  <a:solidFill>
                    <a:srgbClr val="9eb89e"/>
                  </a:solidFill>
                  <a:miter/>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Data</a:t>
                  </a:r>
                  <a:br>
                    <a:rPr sz="800"/>
                  </a:br>
                  <a:r>
                    <a:rPr b="1" lang="en-US" sz="800" strike="noStrike" u="none">
                      <a:solidFill>
                        <a:srgbClr val="fdfdfd"/>
                      </a:solidFill>
                      <a:effectLst/>
                      <a:uFillTx/>
                      <a:latin typeface="Arial"/>
                    </a:rPr>
                    <a:t>Dictionary</a:t>
                  </a:r>
                  <a:endParaRPr b="0" lang="en-US" sz="800" strike="noStrike" u="none">
                    <a:solidFill>
                      <a:srgbClr val="000000"/>
                    </a:solidFill>
                    <a:effectLst/>
                    <a:uFillTx/>
                    <a:latin typeface="Times New Roman"/>
                  </a:endParaRPr>
                </a:p>
              </p:txBody>
            </p:sp>
            <p:sp>
              <p:nvSpPr>
                <p:cNvPr id="235" name=""/>
                <p:cNvSpPr/>
                <p:nvPr/>
              </p:nvSpPr>
              <p:spPr>
                <a:xfrm>
                  <a:off x="733320" y="5707080"/>
                  <a:ext cx="1095480" cy="465120"/>
                </a:xfrm>
                <a:prstGeom prst="rect">
                  <a:avLst/>
                </a:prstGeom>
                <a:solidFill>
                  <a:srgbClr val="fd3e2f"/>
                </a:solidFill>
                <a:ln w="0">
                  <a:noFill/>
                </a:ln>
                <a:effectLst>
                  <a:outerShdw dist="17819" dir="2700000" blurRad="0" rotWithShape="0">
                    <a:srgbClr val="97251c"/>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LDAP/ADO</a:t>
                  </a:r>
                  <a:br>
                    <a:rPr sz="800"/>
                  </a:br>
                  <a:r>
                    <a:rPr b="1" lang="en-US" sz="800" strike="noStrike" u="none">
                      <a:solidFill>
                        <a:srgbClr val="fdfdfd"/>
                      </a:solidFill>
                      <a:effectLst/>
                      <a:uFillTx/>
                      <a:latin typeface="Arial"/>
                    </a:rPr>
                    <a:t>Interface</a:t>
                  </a:r>
                  <a:endParaRPr b="0" lang="en-US" sz="800" strike="noStrike" u="none">
                    <a:solidFill>
                      <a:srgbClr val="000000"/>
                    </a:solidFill>
                    <a:effectLst/>
                    <a:uFillTx/>
                    <a:latin typeface="Times New Roman"/>
                  </a:endParaRPr>
                </a:p>
              </p:txBody>
            </p:sp>
            <p:cxnSp>
              <p:nvCxnSpPr>
                <p:cNvPr id="236" name=""/>
                <p:cNvCxnSpPr>
                  <a:stCxn id="231" idx="3"/>
                  <a:endCxn id="234" idx="1"/>
                </p:cNvCxnSpPr>
                <p:nvPr/>
              </p:nvCxnSpPr>
              <p:spPr>
                <a:xfrm flipV="1">
                  <a:off x="1828440" y="4873320"/>
                  <a:ext cx="276840" cy="534240"/>
                </a:xfrm>
                <a:prstGeom prst="bentConnector3">
                  <a:avLst>
                    <a:gd name="adj1" fmla="val 50000"/>
                  </a:avLst>
                </a:prstGeom>
                <a:ln w="9360">
                  <a:solidFill>
                    <a:srgbClr val="000000"/>
                  </a:solidFill>
                  <a:miter/>
                </a:ln>
              </p:spPr>
            </p:cxnSp>
            <p:cxnSp>
              <p:nvCxnSpPr>
                <p:cNvPr id="237" name=""/>
                <p:cNvCxnSpPr>
                  <a:stCxn id="231" idx="3"/>
                  <a:endCxn id="233" idx="1"/>
                </p:cNvCxnSpPr>
                <p:nvPr/>
              </p:nvCxnSpPr>
              <p:spPr>
                <a:xfrm>
                  <a:off x="1828440" y="5407200"/>
                  <a:ext cx="276840" cy="8640"/>
                </a:xfrm>
                <a:prstGeom prst="bentConnector3">
                  <a:avLst>
                    <a:gd name="adj1" fmla="val 50000"/>
                  </a:avLst>
                </a:prstGeom>
                <a:ln w="9360">
                  <a:solidFill>
                    <a:srgbClr val="000000"/>
                  </a:solidFill>
                  <a:miter/>
                </a:ln>
              </p:spPr>
            </p:cxnSp>
            <p:cxnSp>
              <p:nvCxnSpPr>
                <p:cNvPr id="238" name=""/>
                <p:cNvCxnSpPr>
                  <a:stCxn id="231" idx="3"/>
                  <a:endCxn id="232" idx="1"/>
                </p:cNvCxnSpPr>
                <p:nvPr/>
              </p:nvCxnSpPr>
              <p:spPr>
                <a:xfrm>
                  <a:off x="1828440" y="5406840"/>
                  <a:ext cx="276840" cy="541800"/>
                </a:xfrm>
                <a:prstGeom prst="bentConnector3">
                  <a:avLst>
                    <a:gd name="adj1" fmla="val 50000"/>
                  </a:avLst>
                </a:prstGeom>
                <a:ln w="9360">
                  <a:solidFill>
                    <a:srgbClr val="000000"/>
                  </a:solidFill>
                  <a:miter/>
                </a:ln>
              </p:spPr>
            </p:cxnSp>
            <p:cxnSp>
              <p:nvCxnSpPr>
                <p:cNvPr id="239" name=""/>
                <p:cNvCxnSpPr>
                  <a:stCxn id="230" idx="2"/>
                  <a:endCxn id="240" idx="3"/>
                </p:cNvCxnSpPr>
                <p:nvPr/>
              </p:nvCxnSpPr>
              <p:spPr>
                <a:xfrm rot="5400000">
                  <a:off x="1978920" y="3742920"/>
                  <a:ext cx="523080" cy="824760"/>
                </a:xfrm>
                <a:prstGeom prst="bentConnector2">
                  <a:avLst/>
                </a:prstGeom>
                <a:ln w="9360">
                  <a:solidFill>
                    <a:srgbClr val="000000"/>
                  </a:solidFill>
                  <a:miter/>
                </a:ln>
              </p:spPr>
            </p:cxnSp>
            <p:cxnSp>
              <p:nvCxnSpPr>
                <p:cNvPr id="241" name=""/>
                <p:cNvCxnSpPr>
                  <a:stCxn id="242" idx="2"/>
                  <a:endCxn id="240" idx="0"/>
                </p:cNvCxnSpPr>
                <p:nvPr/>
              </p:nvCxnSpPr>
              <p:spPr>
                <a:xfrm flipV="1" rot="10800000">
                  <a:off x="1280520" y="3893400"/>
                  <a:ext cx="1080" cy="289440"/>
                </a:xfrm>
                <a:prstGeom prst="bentConnector2">
                  <a:avLst/>
                </a:prstGeom>
                <a:ln w="9360">
                  <a:solidFill>
                    <a:srgbClr val="000000"/>
                  </a:solidFill>
                  <a:miter/>
                </a:ln>
              </p:spPr>
            </p:cxnSp>
            <p:cxnSp>
              <p:nvCxnSpPr>
                <p:cNvPr id="243" name=""/>
                <p:cNvCxnSpPr>
                  <a:stCxn id="240" idx="2"/>
                  <a:endCxn id="231" idx="0"/>
                </p:cNvCxnSpPr>
                <p:nvPr/>
              </p:nvCxnSpPr>
              <p:spPr>
                <a:xfrm flipV="1" rot="10800000">
                  <a:off x="1280520" y="4647960"/>
                  <a:ext cx="1080" cy="525960"/>
                </a:xfrm>
                <a:prstGeom prst="bentConnector2">
                  <a:avLst/>
                </a:prstGeom>
                <a:ln w="9360">
                  <a:solidFill>
                    <a:srgbClr val="000000"/>
                  </a:solidFill>
                  <a:miter/>
                </a:ln>
              </p:spPr>
            </p:cxnSp>
            <p:cxnSp>
              <p:nvCxnSpPr>
                <p:cNvPr id="244" name=""/>
                <p:cNvCxnSpPr>
                  <a:stCxn id="235" idx="1"/>
                  <a:endCxn id="240" idx="1"/>
                </p:cNvCxnSpPr>
                <p:nvPr/>
              </p:nvCxnSpPr>
              <p:spPr>
                <a:xfrm flipH="1" rot="10800000">
                  <a:off x="732240" y="4415760"/>
                  <a:ext cx="2520" cy="1524600"/>
                </a:xfrm>
                <a:prstGeom prst="bentConnector3">
                  <a:avLst>
                    <a:gd name="adj1" fmla="val -8000000"/>
                  </a:avLst>
                </a:prstGeom>
                <a:ln w="9360">
                  <a:solidFill>
                    <a:srgbClr val="000000"/>
                  </a:solidFill>
                  <a:miter/>
                </a:ln>
              </p:spPr>
            </p:cxnSp>
            <p:sp>
              <p:nvSpPr>
                <p:cNvPr id="242" name=""/>
                <p:cNvSpPr/>
                <p:nvPr/>
              </p:nvSpPr>
              <p:spPr>
                <a:xfrm>
                  <a:off x="733320" y="3429000"/>
                  <a:ext cx="1095480" cy="465120"/>
                </a:xfrm>
                <a:prstGeom prst="rect">
                  <a:avLst/>
                </a:prstGeom>
                <a:solidFill>
                  <a:srgbClr val="6c966c"/>
                </a:solidFill>
                <a:ln w="0">
                  <a:noFill/>
                </a:ln>
                <a:effectLst>
                  <a:outerShdw dist="17819" dir="2700000" blurRad="0" rotWithShape="0">
                    <a:srgbClr val="405940"/>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Application</a:t>
                  </a:r>
                  <a:br>
                    <a:rPr sz="800"/>
                  </a:br>
                  <a:r>
                    <a:rPr b="1" lang="en-US" sz="800" strike="noStrike" u="none">
                      <a:solidFill>
                        <a:srgbClr val="fdfdfd"/>
                      </a:solidFill>
                      <a:effectLst/>
                      <a:uFillTx/>
                      <a:latin typeface="Arial"/>
                    </a:rPr>
                    <a:t>Administration</a:t>
                  </a:r>
                  <a:endParaRPr b="0" lang="en-US" sz="800" strike="noStrike" u="none">
                    <a:solidFill>
                      <a:srgbClr val="000000"/>
                    </a:solidFill>
                    <a:effectLst/>
                    <a:uFillTx/>
                    <a:latin typeface="Times New Roman"/>
                  </a:endParaRPr>
                </a:p>
              </p:txBody>
            </p:sp>
            <p:sp>
              <p:nvSpPr>
                <p:cNvPr id="240" name=""/>
                <p:cNvSpPr/>
                <p:nvPr/>
              </p:nvSpPr>
              <p:spPr>
                <a:xfrm>
                  <a:off x="733320" y="4183200"/>
                  <a:ext cx="1095480" cy="465120"/>
                </a:xfrm>
                <a:prstGeom prst="rect">
                  <a:avLst/>
                </a:prstGeom>
                <a:solidFill>
                  <a:srgbClr val="6c966c"/>
                </a:solidFill>
                <a:ln w="0">
                  <a:noFill/>
                </a:ln>
                <a:effectLst>
                  <a:outerShdw dist="17819" dir="2700000" blurRad="0" rotWithShape="0">
                    <a:srgbClr val="405940"/>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Security</a:t>
                  </a:r>
                  <a:br>
                    <a:rPr sz="800"/>
                  </a:br>
                  <a:r>
                    <a:rPr b="1" lang="en-US" sz="800" strike="noStrike" u="none">
                      <a:solidFill>
                        <a:srgbClr val="fdfdfd"/>
                      </a:solidFill>
                      <a:effectLst/>
                      <a:uFillTx/>
                      <a:latin typeface="Arial"/>
                    </a:rPr>
                    <a:t>Administration</a:t>
                  </a:r>
                  <a:endParaRPr b="0" lang="en-US" sz="800" strike="noStrike" u="none">
                    <a:solidFill>
                      <a:srgbClr val="000000"/>
                    </a:solidFill>
                    <a:effectLst/>
                    <a:uFillTx/>
                    <a:latin typeface="Times New Roman"/>
                  </a:endParaRPr>
                </a:p>
              </p:txBody>
            </p:sp>
          </p:grpSp>
        </p:grpSp>
      </p:grpSp>
      <p:sp>
        <p:nvSpPr>
          <p:cNvPr id="245" name="Puzzle3"/>
          <p:cNvSpPr/>
          <p:nvPr/>
        </p:nvSpPr>
        <p:spPr>
          <a:xfrm rot="16185600">
            <a:off x="3481920" y="403560"/>
            <a:ext cx="2011320" cy="2727360"/>
          </a:xfrm>
          <a:custGeom>
            <a:avLst/>
            <a:gdLst>
              <a:gd name="textAreaLeft" fmla="*/ 211680 w 2011320"/>
              <a:gd name="textAreaRight" fmla="*/ 1783080 w 2011320"/>
              <a:gd name="textAreaTop" fmla="*/ 974520 h 2727360"/>
              <a:gd name="textAreaBottom" fmla="*/ 2555280 h 2727360"/>
              <a:gd name="GluePoint1X" fmla="*/ 10391 w 21653"/>
              <a:gd name="GluePoint1Y" fmla="*/ 15806 h 21678"/>
              <a:gd name="GluePoint2X" fmla="*/ 20551 w 21653"/>
              <a:gd name="GluePoint2Y" fmla="*/ 21088 h 21678"/>
              <a:gd name="GluePoint3X" fmla="*/ 13180 w 21653"/>
              <a:gd name="GluePoint3Y" fmla="*/ 13801 h 21678"/>
              <a:gd name="GluePoint4X" fmla="*/ 20551 w 21653"/>
              <a:gd name="GluePoint4Y" fmla="*/ 7025 h 21678"/>
              <a:gd name="GluePoint5X" fmla="*/ 10500 w 21653"/>
              <a:gd name="GluePoint5Y" fmla="*/ 52 h 21678"/>
              <a:gd name="GluePoint6X" fmla="*/ 692 w 21653"/>
              <a:gd name="GluePoint6Y" fmla="*/ 6802 h 21678"/>
              <a:gd name="GluePoint7X" fmla="*/ 8064 w 21653"/>
              <a:gd name="GluePoint7Y" fmla="*/ 13526 h 21678"/>
              <a:gd name="GluePoint8X" fmla="*/ 692 w 21653"/>
              <a:gd name="GluePoint8Y" fmla="*/ 21088 h 21678"/>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53" h="21678">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993300"/>
          </a:solidFill>
          <a:ln w="28440">
            <a:solidFill>
              <a:srgbClr val="000000"/>
            </a:solidFill>
            <a:miter/>
          </a:ln>
        </p:spPr>
        <p:style>
          <a:lnRef idx="0"/>
          <a:fillRef idx="0"/>
          <a:effectRef idx="0"/>
          <a:fontRef idx="minor"/>
        </p:style>
        <p:txBody>
          <a:bodyPr lIns="46800" rIns="46800" tIns="90000" bIns="90000" anchor="t" anchorCtr="1" vert="eaVe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Complete Transaction Monitoring</a:t>
            </a:r>
            <a:endParaRPr b="0" lang="en-US" sz="16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Proprietary and Confidential</a:t>
            </a:r>
          </a:p>
        </p:txBody>
      </p:sp>
      <p:sp>
        <p:nvSpPr>
          <p:cNvPr id="4" name="PlaceHolder 3"/>
          <p:cNvSpPr>
            <a:spLocks noGrp="1"/>
          </p:cNvSpPr>
          <p:nvPr>
            <p:ph type="sldNum" idx="3"/>
          </p:nvPr>
        </p:nvSpPr>
        <p:spPr/>
        <p:txBody>
          <a:bodyPr/>
          <a:p>
            <a:fld id="{D0FBC779-DF45-4C67-9D16-B923F1DF48CA}" type="slidenum">
              <a:t>20</a:t>
            </a:fld>
          </a:p>
        </p:txBody>
      </p:sp>
      <p:sp>
        <p:nvSpPr>
          <p:cNvPr id="5" name="PlaceHolder 4"/>
          <p:cNvSpPr>
            <a:spLocks noGrp="1"/>
          </p:cNvSpPr>
          <p:nvPr>
            <p:ph type="dt" idx="1"/>
          </p:nvPr>
        </p:nvSpPr>
        <p:spPr/>
        <p:txBody>
          <a:bodyPr/>
          <a:p>
            <a:r>
              <a:rPr lang="en-US"/>
              <a:t>June 13, 2000</a:t>
            </a: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sp>
        <p:nvSpPr>
          <p:cNvPr id="246" name="Puzzle3"/>
          <p:cNvSpPr/>
          <p:nvPr/>
        </p:nvSpPr>
        <p:spPr>
          <a:xfrm rot="16185600">
            <a:off x="3481920" y="403560"/>
            <a:ext cx="2011320" cy="2727360"/>
          </a:xfrm>
          <a:custGeom>
            <a:avLst/>
            <a:gdLst>
              <a:gd name="textAreaLeft" fmla="*/ 211680 w 2011320"/>
              <a:gd name="textAreaRight" fmla="*/ 1783080 w 2011320"/>
              <a:gd name="textAreaTop" fmla="*/ 974520 h 2727360"/>
              <a:gd name="textAreaBottom" fmla="*/ 2555280 h 2727360"/>
              <a:gd name="GluePoint1X" fmla="*/ 10391 w 21653"/>
              <a:gd name="GluePoint1Y" fmla="*/ 15806 h 21678"/>
              <a:gd name="GluePoint2X" fmla="*/ 20551 w 21653"/>
              <a:gd name="GluePoint2Y" fmla="*/ 21088 h 21678"/>
              <a:gd name="GluePoint3X" fmla="*/ 13180 w 21653"/>
              <a:gd name="GluePoint3Y" fmla="*/ 13801 h 21678"/>
              <a:gd name="GluePoint4X" fmla="*/ 20551 w 21653"/>
              <a:gd name="GluePoint4Y" fmla="*/ 7025 h 21678"/>
              <a:gd name="GluePoint5X" fmla="*/ 10500 w 21653"/>
              <a:gd name="GluePoint5Y" fmla="*/ 52 h 21678"/>
              <a:gd name="GluePoint6X" fmla="*/ 692 w 21653"/>
              <a:gd name="GluePoint6Y" fmla="*/ 6802 h 21678"/>
              <a:gd name="GluePoint7X" fmla="*/ 8064 w 21653"/>
              <a:gd name="GluePoint7Y" fmla="*/ 13526 h 21678"/>
              <a:gd name="GluePoint8X" fmla="*/ 692 w 21653"/>
              <a:gd name="GluePoint8Y" fmla="*/ 21088 h 21678"/>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53" h="21678">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993300"/>
          </a:solidFill>
          <a:ln w="28440">
            <a:solidFill>
              <a:srgbClr val="000000"/>
            </a:solidFill>
            <a:miter/>
          </a:ln>
        </p:spPr>
        <p:style>
          <a:lnRef idx="0"/>
          <a:fillRef idx="0"/>
          <a:effectRef idx="0"/>
          <a:fontRef idx="minor"/>
        </p:style>
        <p:txBody>
          <a:bodyPr lIns="46800" rIns="46800" tIns="90000" bIns="90000" anchor="t" anchorCtr="1" vert="eaVe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Complete Geographic Data Association</a:t>
            </a:r>
            <a:endParaRPr b="0" lang="en-US" sz="1600" strike="noStrike" u="none">
              <a:solidFill>
                <a:srgbClr val="000000"/>
              </a:solidFill>
              <a:effectLst/>
              <a:uFillTx/>
              <a:latin typeface="Times New Roman"/>
            </a:endParaRPr>
          </a:p>
        </p:txBody>
      </p:sp>
      <p:sp>
        <p:nvSpPr>
          <p:cNvPr id="247" name="Puzzle1"/>
          <p:cNvSpPr/>
          <p:nvPr/>
        </p:nvSpPr>
        <p:spPr>
          <a:xfrm>
            <a:off x="2971800" y="914400"/>
            <a:ext cx="3144960" cy="1832040"/>
          </a:xfrm>
          <a:custGeom>
            <a:avLst/>
            <a:gdLst>
              <a:gd name="textAreaLeft" fmla="*/ 885960 w 3144960"/>
              <a:gd name="textAreaRight" fmla="*/ 2349000 w 3144960"/>
              <a:gd name="textAreaTop" fmla="*/ 217800 h 1832040"/>
              <a:gd name="textAreaBottom" fmla="*/ 1658520 h 1832040"/>
              <a:gd name="GluePoint1X" fmla="*/ 16740 w 21645"/>
              <a:gd name="GluePoint1Y" fmla="*/ 21078 h 21730"/>
              <a:gd name="GluePoint2X" fmla="*/ 16976 w 21645"/>
              <a:gd name="GluePoint2Y" fmla="*/ 521 h 21730"/>
              <a:gd name="GluePoint3X" fmla="*/ 4725 w 21645"/>
              <a:gd name="GluePoint3Y" fmla="*/ 856 h 21730"/>
              <a:gd name="GluePoint4X" fmla="*/ 5040 w 21645"/>
              <a:gd name="GluePoint4Y" fmla="*/ 21004 h 21730"/>
              <a:gd name="GluePoint5X" fmla="*/ 10811 w 21645"/>
              <a:gd name="GluePoint5Y" fmla="*/ 12885 h 21730"/>
              <a:gd name="GluePoint6X" fmla="*/ 10845 w 21645"/>
              <a:gd name="GluePoint6Y" fmla="*/ 8714 h 21730"/>
              <a:gd name="GluePoint7X" fmla="*/ 21600 w 21645"/>
              <a:gd name="GluePoint7Y" fmla="*/ 10000 h 21730"/>
              <a:gd name="GluePoint8X" fmla="*/ 56 w 21645"/>
              <a:gd name="GluePoint8Y" fmla="*/ 10000 h 2173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45" h="2173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 w="21645" h="21730"/>
            </a:pathLst>
          </a:custGeom>
          <a:solidFill>
            <a:srgbClr val="809e8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Formal and Informal Data Relationships</a:t>
            </a:r>
            <a:endParaRPr b="0" lang="en-US" sz="1600" strike="noStrike" u="none">
              <a:solidFill>
                <a:srgbClr val="000000"/>
              </a:solidFill>
              <a:effectLst/>
              <a:uFillTx/>
              <a:latin typeface="Times New Roman"/>
            </a:endParaRPr>
          </a:p>
        </p:txBody>
      </p:sp>
      <p:sp>
        <p:nvSpPr>
          <p:cNvPr id="248" name="Puzzle3"/>
          <p:cNvSpPr/>
          <p:nvPr/>
        </p:nvSpPr>
        <p:spPr>
          <a:xfrm>
            <a:off x="3733920" y="228600"/>
            <a:ext cx="1965240" cy="2664000"/>
          </a:xfrm>
          <a:custGeom>
            <a:avLst/>
            <a:gdLst>
              <a:gd name="textAreaLeft" fmla="*/ 206640 w 1965240"/>
              <a:gd name="textAreaRight" fmla="*/ 1742400 w 1965240"/>
              <a:gd name="textAreaTop" fmla="*/ 951840 h 2664000"/>
              <a:gd name="textAreaBottom" fmla="*/ 2495880 h 2664000"/>
              <a:gd name="GluePoint1X" fmla="*/ 10391 w 21653"/>
              <a:gd name="GluePoint1Y" fmla="*/ 15806 h 21678"/>
              <a:gd name="GluePoint2X" fmla="*/ 20551 w 21653"/>
              <a:gd name="GluePoint2Y" fmla="*/ 21088 h 21678"/>
              <a:gd name="GluePoint3X" fmla="*/ 13180 w 21653"/>
              <a:gd name="GluePoint3Y" fmla="*/ 13801 h 21678"/>
              <a:gd name="GluePoint4X" fmla="*/ 20551 w 21653"/>
              <a:gd name="GluePoint4Y" fmla="*/ 7025 h 21678"/>
              <a:gd name="GluePoint5X" fmla="*/ 10500 w 21653"/>
              <a:gd name="GluePoint5Y" fmla="*/ 52 h 21678"/>
              <a:gd name="GluePoint6X" fmla="*/ 692 w 21653"/>
              <a:gd name="GluePoint6Y" fmla="*/ 6802 h 21678"/>
              <a:gd name="GluePoint7X" fmla="*/ 8064 w 21653"/>
              <a:gd name="GluePoint7Y" fmla="*/ 13526 h 21678"/>
              <a:gd name="GluePoint8X" fmla="*/ 692 w 21653"/>
              <a:gd name="GluePoint8Y" fmla="*/ 21088 h 21678"/>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53" h="21678">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004c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International and Localization Support</a:t>
            </a:r>
            <a:endParaRPr b="0" lang="en-US" sz="1600" strike="noStrike" u="none">
              <a:solidFill>
                <a:srgbClr val="000000"/>
              </a:solidFill>
              <a:effectLst/>
              <a:uFillTx/>
              <a:latin typeface="Times New Roman"/>
            </a:endParaRPr>
          </a:p>
        </p:txBody>
      </p:sp>
      <p:sp>
        <p:nvSpPr>
          <p:cNvPr id="249" name="Puzzle4"/>
          <p:cNvSpPr/>
          <p:nvPr/>
        </p:nvSpPr>
        <p:spPr>
          <a:xfrm rot="16265400">
            <a:off x="3581280" y="304560"/>
            <a:ext cx="1892160" cy="3111480"/>
          </a:xfrm>
          <a:custGeom>
            <a:avLst/>
            <a:gdLst>
              <a:gd name="textAreaLeft" fmla="*/ 181800 w 1892160"/>
              <a:gd name="textAreaRight" fmla="*/ 1769760 w 1892160"/>
              <a:gd name="textAreaTop" fmla="*/ 815760 h 3111480"/>
              <a:gd name="textAreaBottom" fmla="*/ 2301840 h 3111480"/>
              <a:gd name="GluePoint1X" fmla="*/ 8307 w 21618"/>
              <a:gd name="GluePoint1Y" fmla="*/ 11593 h 21666"/>
              <a:gd name="GluePoint2X" fmla="*/ 453 w 21618"/>
              <a:gd name="GluePoint2Y" fmla="*/ 16938 h 21666"/>
              <a:gd name="GluePoint3X" fmla="*/ 11500 w 21618"/>
              <a:gd name="GluePoint3Y" fmla="*/ 21600 h 21666"/>
              <a:gd name="GluePoint4X" fmla="*/ 20920 w 21618"/>
              <a:gd name="GluePoint4Y" fmla="*/ 16751 h 21666"/>
              <a:gd name="GluePoint5X" fmla="*/ 13972 w 21618"/>
              <a:gd name="GluePoint5Y" fmla="*/ 10888 h 21666"/>
              <a:gd name="GluePoint6X" fmla="*/ 21033 w 21618"/>
              <a:gd name="GluePoint6Y" fmla="*/ 4716 h 21666"/>
              <a:gd name="GluePoint7X" fmla="*/ 11102 w 21618"/>
              <a:gd name="GluePoint7Y" fmla="*/ 11 h 21666"/>
              <a:gd name="GluePoint8X" fmla="*/ 453 w 21618"/>
              <a:gd name="GluePoint8Y" fmla="*/ 4716 h 21666"/>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18" h="21666">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809e80"/>
          </a:solidFill>
          <a:ln w="28440">
            <a:solidFill>
              <a:srgbClr val="000000"/>
            </a:solidFill>
            <a:miter/>
          </a:ln>
        </p:spPr>
        <p:style>
          <a:lnRef idx="0"/>
          <a:fillRef idx="0"/>
          <a:effectRef idx="0"/>
          <a:fontRef idx="minor"/>
        </p:style>
        <p:txBody>
          <a:bodyPr lIns="46800" rIns="46800" tIns="90000" bIns="90000" anchor="t" anchorCtr="1" vert="eaVe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Merger and Acquisition Realignment Capability</a:t>
            </a:r>
            <a:endParaRPr b="0" lang="en-US" sz="1600" strike="noStrike" u="none">
              <a:solidFill>
                <a:srgbClr val="000000"/>
              </a:solidFill>
              <a:effectLst/>
              <a:uFillTx/>
              <a:latin typeface="Times New Roman"/>
            </a:endParaRPr>
          </a:p>
        </p:txBody>
      </p:sp>
      <p:sp>
        <p:nvSpPr>
          <p:cNvPr id="250" name="Puzzle2"/>
          <p:cNvSpPr/>
          <p:nvPr/>
        </p:nvSpPr>
        <p:spPr>
          <a:xfrm>
            <a:off x="3048120" y="228600"/>
            <a:ext cx="3135240" cy="2427120"/>
          </a:xfrm>
          <a:custGeom>
            <a:avLst/>
            <a:gdLst>
              <a:gd name="textAreaLeft" fmla="*/ 781920 w 3135240"/>
              <a:gd name="textAreaRight" fmla="*/ 2348280 w 3135240"/>
              <a:gd name="textAreaTop" fmla="*/ 757440 h 2427120"/>
              <a:gd name="textAreaBottom" fmla="*/ 2297160 h 2427120"/>
              <a:gd name="GluePoint1X" fmla="*/ 11 w 21600"/>
              <a:gd name="GluePoint1Y" fmla="*/ 13386 h 21600"/>
              <a:gd name="GluePoint2X" fmla="*/ 4202 w 21600"/>
              <a:gd name="GluePoint2Y" fmla="*/ 21161 h 21600"/>
              <a:gd name="GluePoint3X" fmla="*/ 10400 w 21600"/>
              <a:gd name="GluePoint3Y" fmla="*/ 13909 h 21600"/>
              <a:gd name="GluePoint4X" fmla="*/ 16821 w 21600"/>
              <a:gd name="GluePoint4Y" fmla="*/ 21190 h 21600"/>
              <a:gd name="GluePoint5X" fmla="*/ 21600 w 21600"/>
              <a:gd name="GluePoint5Y" fmla="*/ 15083 h 21600"/>
              <a:gd name="GluePoint6X" fmla="*/ 16889 w 21600"/>
              <a:gd name="GluePoint6Y" fmla="*/ 5739 h 21600"/>
              <a:gd name="GluePoint7X" fmla="*/ 10800 w 21600"/>
              <a:gd name="GluePoint7Y" fmla="*/ 28 h 21600"/>
              <a:gd name="GluePoint8X" fmla="*/ 4202 w 21600"/>
              <a:gd name="GluePoint8Y" fmla="*/ 5894 h 2160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004c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Prospective Data Loading Capability</a:t>
            </a:r>
            <a:endParaRPr b="0" lang="en-US" sz="1600" strike="noStrike" u="none">
              <a:solidFill>
                <a:srgbClr val="000000"/>
              </a:solidFill>
              <a:effectLst/>
              <a:uFillTx/>
              <a:latin typeface="Times New Roman"/>
            </a:endParaRPr>
          </a:p>
        </p:txBody>
      </p:sp>
      <p:sp>
        <p:nvSpPr>
          <p:cNvPr id="251" name="Puzzle4"/>
          <p:cNvSpPr/>
          <p:nvPr/>
        </p:nvSpPr>
        <p:spPr>
          <a:xfrm rot="16199400">
            <a:off x="3652560" y="233280"/>
            <a:ext cx="1882800" cy="3092400"/>
          </a:xfrm>
          <a:custGeom>
            <a:avLst/>
            <a:gdLst>
              <a:gd name="textAreaLeft" fmla="*/ 180720 w 1882800"/>
              <a:gd name="textAreaRight" fmla="*/ 1761120 w 1882800"/>
              <a:gd name="textAreaTop" fmla="*/ 810720 h 3092400"/>
              <a:gd name="textAreaBottom" fmla="*/ 2287800 h 3092400"/>
              <a:gd name="GluePoint1X" fmla="*/ 8307 w 21618"/>
              <a:gd name="GluePoint1Y" fmla="*/ 11593 h 21666"/>
              <a:gd name="GluePoint2X" fmla="*/ 453 w 21618"/>
              <a:gd name="GluePoint2Y" fmla="*/ 16938 h 21666"/>
              <a:gd name="GluePoint3X" fmla="*/ 11500 w 21618"/>
              <a:gd name="GluePoint3Y" fmla="*/ 21600 h 21666"/>
              <a:gd name="GluePoint4X" fmla="*/ 20920 w 21618"/>
              <a:gd name="GluePoint4Y" fmla="*/ 16751 h 21666"/>
              <a:gd name="GluePoint5X" fmla="*/ 13972 w 21618"/>
              <a:gd name="GluePoint5Y" fmla="*/ 10888 h 21666"/>
              <a:gd name="GluePoint6X" fmla="*/ 21033 w 21618"/>
              <a:gd name="GluePoint6Y" fmla="*/ 4716 h 21666"/>
              <a:gd name="GluePoint7X" fmla="*/ 11102 w 21618"/>
              <a:gd name="GluePoint7Y" fmla="*/ 11 h 21666"/>
              <a:gd name="GluePoint8X" fmla="*/ 453 w 21618"/>
              <a:gd name="GluePoint8Y" fmla="*/ 4716 h 21666"/>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18" h="21666">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cc3300"/>
          </a:solidFill>
          <a:ln w="28440">
            <a:solidFill>
              <a:srgbClr val="000000"/>
            </a:solidFill>
            <a:miter/>
          </a:ln>
        </p:spPr>
        <p:style>
          <a:lnRef idx="0"/>
          <a:fillRef idx="0"/>
          <a:effectRef idx="0"/>
          <a:fontRef idx="minor"/>
        </p:style>
        <p:txBody>
          <a:bodyPr lIns="46800" rIns="46800" tIns="90000" bIns="90000" anchor="t" anchorCtr="1" vert="eaVe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Unbounded User Defined Field Capability</a:t>
            </a:r>
            <a:endParaRPr b="0" lang="en-US" sz="1600" strike="noStrike" u="none">
              <a:solidFill>
                <a:srgbClr val="000000"/>
              </a:solidFill>
              <a:effectLst/>
              <a:uFillTx/>
              <a:latin typeface="Times New Roman"/>
            </a:endParaRPr>
          </a:p>
        </p:txBody>
      </p:sp>
      <p:sp>
        <p:nvSpPr>
          <p:cNvPr id="252" name="Puzzle2"/>
          <p:cNvSpPr/>
          <p:nvPr/>
        </p:nvSpPr>
        <p:spPr>
          <a:xfrm>
            <a:off x="3048120" y="304920"/>
            <a:ext cx="3135240" cy="2406600"/>
          </a:xfrm>
          <a:custGeom>
            <a:avLst/>
            <a:gdLst>
              <a:gd name="textAreaLeft" fmla="*/ 781920 w 3135240"/>
              <a:gd name="textAreaRight" fmla="*/ 2348280 w 3135240"/>
              <a:gd name="textAreaTop" fmla="*/ 750960 h 2406600"/>
              <a:gd name="textAreaBottom" fmla="*/ 2277720 h 2406600"/>
              <a:gd name="GluePoint1X" fmla="*/ 11 w 21600"/>
              <a:gd name="GluePoint1Y" fmla="*/ 13386 h 21600"/>
              <a:gd name="GluePoint2X" fmla="*/ 4202 w 21600"/>
              <a:gd name="GluePoint2Y" fmla="*/ 21161 h 21600"/>
              <a:gd name="GluePoint3X" fmla="*/ 10400 w 21600"/>
              <a:gd name="GluePoint3Y" fmla="*/ 13909 h 21600"/>
              <a:gd name="GluePoint4X" fmla="*/ 16821 w 21600"/>
              <a:gd name="GluePoint4Y" fmla="*/ 21190 h 21600"/>
              <a:gd name="GluePoint5X" fmla="*/ 21600 w 21600"/>
              <a:gd name="GluePoint5Y" fmla="*/ 15083 h 21600"/>
              <a:gd name="GluePoint6X" fmla="*/ 16889 w 21600"/>
              <a:gd name="GluePoint6Y" fmla="*/ 5739 h 21600"/>
              <a:gd name="GluePoint7X" fmla="*/ 10800 w 21600"/>
              <a:gd name="GluePoint7Y" fmla="*/ 28 h 21600"/>
              <a:gd name="GluePoint8X" fmla="*/ 4202 w 21600"/>
              <a:gd name="GluePoint8Y" fmla="*/ 5894 h 2160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9933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Workflow Tracking Capability</a:t>
            </a:r>
            <a:endParaRPr b="0" lang="en-US" sz="1600" strike="noStrike" u="none">
              <a:solidFill>
                <a:srgbClr val="000000"/>
              </a:solidFill>
              <a:effectLst/>
              <a:uFillTx/>
              <a:latin typeface="Times New Roman"/>
            </a:endParaRPr>
          </a:p>
        </p:txBody>
      </p:sp>
      <p:sp>
        <p:nvSpPr>
          <p:cNvPr id="253" name=""/>
          <p:cNvSpPr/>
          <p:nvPr/>
        </p:nvSpPr>
        <p:spPr>
          <a:xfrm>
            <a:off x="3429000" y="2971800"/>
            <a:ext cx="5181480" cy="3352680"/>
          </a:xfrm>
          <a:prstGeom prst="rect">
            <a:avLst/>
          </a:prstGeom>
          <a:solidFill>
            <a:srgbClr val="996633"/>
          </a:solidFill>
          <a:ln w="381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Relationship Management Package</a:t>
            </a:r>
            <a:endParaRPr b="0" lang="en-US" sz="2400" strike="noStrike" u="none">
              <a:solidFill>
                <a:srgbClr val="000000"/>
              </a:solidFill>
              <a:effectLst/>
              <a:uFillTx/>
              <a:latin typeface="Times New Roman"/>
            </a:endParaRPr>
          </a:p>
        </p:txBody>
      </p:sp>
      <p:sp>
        <p:nvSpPr>
          <p:cNvPr id="254" name="PlaceHolder 1"/>
          <p:cNvSpPr>
            <a:spLocks noGrp="1"/>
          </p:cNvSpPr>
          <p:nvPr>
            <p:ph type="title"/>
          </p:nvPr>
        </p:nvSpPr>
        <p:spPr>
          <a:xfrm>
            <a:off x="304920" y="380520"/>
            <a:ext cx="8534160" cy="1752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ea typeface="Times New Roman"/>
              </a:rPr>
              <a:t>R</a:t>
            </a:r>
            <a:r>
              <a:rPr b="1" lang="en-US" sz="2400" strike="noStrike" u="none">
                <a:solidFill>
                  <a:srgbClr val="000000"/>
                </a:solidFill>
                <a:effectLst/>
                <a:uFillTx/>
                <a:latin typeface="Arial"/>
                <a:ea typeface="Times New Roman"/>
              </a:rPr>
              <a:t>ELATIONSHIP</a:t>
            </a:r>
            <a:br>
              <a:rPr sz="2400"/>
            </a:br>
            <a:r>
              <a:rPr b="1" lang="en-US" sz="3200" strike="noStrike" u="none">
                <a:solidFill>
                  <a:srgbClr val="000000"/>
                </a:solidFill>
                <a:effectLst/>
                <a:uFillTx/>
                <a:latin typeface="Arial"/>
                <a:ea typeface="Times New Roman"/>
              </a:rPr>
              <a:t>M</a:t>
            </a:r>
            <a:r>
              <a:rPr b="1" lang="en-US" sz="2400" strike="noStrike" u="none">
                <a:solidFill>
                  <a:srgbClr val="000000"/>
                </a:solidFill>
                <a:effectLst/>
                <a:uFillTx/>
                <a:latin typeface="Arial"/>
                <a:ea typeface="Times New Roman"/>
              </a:rPr>
              <a:t>ANAGEMENT</a:t>
            </a:r>
            <a:br>
              <a:rPr sz="2400"/>
            </a:br>
            <a:r>
              <a:rPr b="1" lang="en-US" sz="3200" strike="noStrike" u="none">
                <a:solidFill>
                  <a:srgbClr val="000000"/>
                </a:solidFill>
                <a:effectLst/>
                <a:uFillTx/>
                <a:latin typeface="Arial"/>
                <a:ea typeface="Times New Roman"/>
              </a:rPr>
              <a:t>P</a:t>
            </a:r>
            <a:r>
              <a:rPr b="1" lang="en-US" sz="2400" strike="noStrike" u="none">
                <a:solidFill>
                  <a:srgbClr val="000000"/>
                </a:solidFill>
                <a:effectLst/>
                <a:uFillTx/>
                <a:latin typeface="Arial"/>
                <a:ea typeface="Times New Roman"/>
              </a:rPr>
              <a:t>ACKAGE</a:t>
            </a:r>
            <a:br>
              <a:rPr sz="2400"/>
            </a:br>
            <a:r>
              <a:rPr b="1" lang="en-US" sz="3200" strike="noStrike" u="none">
                <a:solidFill>
                  <a:srgbClr val="000000"/>
                </a:solidFill>
                <a:effectLst/>
                <a:uFillTx/>
                <a:latin typeface="Arial"/>
                <a:ea typeface="Times New Roman"/>
              </a:rPr>
              <a:t>BENEFITS</a:t>
            </a:r>
            <a:endParaRPr b="0" lang="en-US" sz="3200" strike="noStrike" u="none">
              <a:solidFill>
                <a:srgbClr val="006000"/>
              </a:solidFill>
              <a:effectLst/>
              <a:uFillTx/>
              <a:latin typeface="Arial"/>
            </a:endParaRPr>
          </a:p>
        </p:txBody>
      </p:sp>
      <p:sp>
        <p:nvSpPr>
          <p:cNvPr id="255" name="Puzzle2"/>
          <p:cNvSpPr/>
          <p:nvPr/>
        </p:nvSpPr>
        <p:spPr>
          <a:xfrm>
            <a:off x="6705720" y="4160880"/>
            <a:ext cx="1807920" cy="1401840"/>
          </a:xfrm>
          <a:custGeom>
            <a:avLst/>
            <a:gdLst>
              <a:gd name="textAreaLeft" fmla="*/ 450720 w 1807920"/>
              <a:gd name="textAreaRight" fmla="*/ 1353960 w 1807920"/>
              <a:gd name="textAreaTop" fmla="*/ 437400 h 1401840"/>
              <a:gd name="textAreaBottom" fmla="*/ 1326960 h 1401840"/>
              <a:gd name="GluePoint1X" fmla="*/ 11 w 21600"/>
              <a:gd name="GluePoint1Y" fmla="*/ 13386 h 21600"/>
              <a:gd name="GluePoint2X" fmla="*/ 4202 w 21600"/>
              <a:gd name="GluePoint2Y" fmla="*/ 21161 h 21600"/>
              <a:gd name="GluePoint3X" fmla="*/ 10400 w 21600"/>
              <a:gd name="GluePoint3Y" fmla="*/ 13909 h 21600"/>
              <a:gd name="GluePoint4X" fmla="*/ 16821 w 21600"/>
              <a:gd name="GluePoint4Y" fmla="*/ 21190 h 21600"/>
              <a:gd name="GluePoint5X" fmla="*/ 21600 w 21600"/>
              <a:gd name="GluePoint5Y" fmla="*/ 15083 h 21600"/>
              <a:gd name="GluePoint6X" fmla="*/ 16889 w 21600"/>
              <a:gd name="GluePoint6Y" fmla="*/ 5739 h 21600"/>
              <a:gd name="GluePoint7X" fmla="*/ 10800 w 21600"/>
              <a:gd name="GluePoint7Y" fmla="*/ 28 h 21600"/>
              <a:gd name="GluePoint8X" fmla="*/ 4202 w 21600"/>
              <a:gd name="GluePoint8Y" fmla="*/ 5894 h 2160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9933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Workflow Tracking Capability</a:t>
            </a:r>
            <a:endParaRPr b="0" lang="en-US" sz="900" strike="noStrike" u="none">
              <a:solidFill>
                <a:srgbClr val="000000"/>
              </a:solidFill>
              <a:effectLst/>
              <a:uFillTx/>
              <a:latin typeface="Times New Roman"/>
            </a:endParaRPr>
          </a:p>
        </p:txBody>
      </p:sp>
      <p:sp>
        <p:nvSpPr>
          <p:cNvPr id="256" name="Puzzle2"/>
          <p:cNvSpPr/>
          <p:nvPr/>
        </p:nvSpPr>
        <p:spPr>
          <a:xfrm>
            <a:off x="4578480" y="4159080"/>
            <a:ext cx="1807920" cy="1400400"/>
          </a:xfrm>
          <a:custGeom>
            <a:avLst/>
            <a:gdLst>
              <a:gd name="textAreaLeft" fmla="*/ 450720 w 1807920"/>
              <a:gd name="textAreaRight" fmla="*/ 1353960 w 1807920"/>
              <a:gd name="textAreaTop" fmla="*/ 437040 h 1400400"/>
              <a:gd name="textAreaBottom" fmla="*/ 1325520 h 1400400"/>
              <a:gd name="GluePoint1X" fmla="*/ 11 w 21600"/>
              <a:gd name="GluePoint1Y" fmla="*/ 13386 h 21600"/>
              <a:gd name="GluePoint2X" fmla="*/ 4202 w 21600"/>
              <a:gd name="GluePoint2Y" fmla="*/ 21161 h 21600"/>
              <a:gd name="GluePoint3X" fmla="*/ 10400 w 21600"/>
              <a:gd name="GluePoint3Y" fmla="*/ 13909 h 21600"/>
              <a:gd name="GluePoint4X" fmla="*/ 16821 w 21600"/>
              <a:gd name="GluePoint4Y" fmla="*/ 21190 h 21600"/>
              <a:gd name="GluePoint5X" fmla="*/ 21600 w 21600"/>
              <a:gd name="GluePoint5Y" fmla="*/ 15083 h 21600"/>
              <a:gd name="GluePoint6X" fmla="*/ 16889 w 21600"/>
              <a:gd name="GluePoint6Y" fmla="*/ 5739 h 21600"/>
              <a:gd name="GluePoint7X" fmla="*/ 10800 w 21600"/>
              <a:gd name="GluePoint7Y" fmla="*/ 28 h 21600"/>
              <a:gd name="GluePoint8X" fmla="*/ 4202 w 21600"/>
              <a:gd name="GluePoint8Y" fmla="*/ 5894 h 2160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004c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Prospective Data Loading Capability</a:t>
            </a:r>
            <a:endParaRPr b="0" lang="en-US" sz="900" strike="noStrike" u="none">
              <a:solidFill>
                <a:srgbClr val="000000"/>
              </a:solidFill>
              <a:effectLst/>
              <a:uFillTx/>
              <a:latin typeface="Times New Roman"/>
            </a:endParaRPr>
          </a:p>
        </p:txBody>
      </p:sp>
      <p:sp>
        <p:nvSpPr>
          <p:cNvPr id="257" name="Puzzle4"/>
          <p:cNvSpPr/>
          <p:nvPr/>
        </p:nvSpPr>
        <p:spPr>
          <a:xfrm>
            <a:off x="5979960" y="4130640"/>
            <a:ext cx="1089000" cy="1789200"/>
          </a:xfrm>
          <a:custGeom>
            <a:avLst/>
            <a:gdLst>
              <a:gd name="textAreaLeft" fmla="*/ 104400 w 1089000"/>
              <a:gd name="textAreaRight" fmla="*/ 1018800 w 1089000"/>
              <a:gd name="textAreaTop" fmla="*/ 469080 h 1789200"/>
              <a:gd name="textAreaBottom" fmla="*/ 1323720 h 1789200"/>
              <a:gd name="GluePoint1X" fmla="*/ 8307 w 21618"/>
              <a:gd name="GluePoint1Y" fmla="*/ 11593 h 21666"/>
              <a:gd name="GluePoint2X" fmla="*/ 453 w 21618"/>
              <a:gd name="GluePoint2Y" fmla="*/ 16938 h 21666"/>
              <a:gd name="GluePoint3X" fmla="*/ 11500 w 21618"/>
              <a:gd name="GluePoint3Y" fmla="*/ 21600 h 21666"/>
              <a:gd name="GluePoint4X" fmla="*/ 20920 w 21618"/>
              <a:gd name="GluePoint4Y" fmla="*/ 16751 h 21666"/>
              <a:gd name="GluePoint5X" fmla="*/ 13972 w 21618"/>
              <a:gd name="GluePoint5Y" fmla="*/ 10888 h 21666"/>
              <a:gd name="GluePoint6X" fmla="*/ 21033 w 21618"/>
              <a:gd name="GluePoint6Y" fmla="*/ 4716 h 21666"/>
              <a:gd name="GluePoint7X" fmla="*/ 11102 w 21618"/>
              <a:gd name="GluePoint7Y" fmla="*/ 11 h 21666"/>
              <a:gd name="GluePoint8X" fmla="*/ 453 w 21618"/>
              <a:gd name="GluePoint8Y" fmla="*/ 4716 h 21666"/>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18" h="21666">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cc33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Unbounded User Defined Field Capability</a:t>
            </a:r>
            <a:endParaRPr b="0" lang="en-US" sz="900" strike="noStrike" u="none">
              <a:solidFill>
                <a:srgbClr val="000000"/>
              </a:solidFill>
              <a:effectLst/>
              <a:uFillTx/>
              <a:latin typeface="Times New Roman"/>
            </a:endParaRPr>
          </a:p>
        </p:txBody>
      </p:sp>
      <p:sp>
        <p:nvSpPr>
          <p:cNvPr id="258" name="Puzzle1"/>
          <p:cNvSpPr/>
          <p:nvPr/>
        </p:nvSpPr>
        <p:spPr>
          <a:xfrm>
            <a:off x="5605560" y="3492360"/>
            <a:ext cx="1830240" cy="1067040"/>
          </a:xfrm>
          <a:custGeom>
            <a:avLst/>
            <a:gdLst>
              <a:gd name="textAreaLeft" fmla="*/ 515520 w 1830240"/>
              <a:gd name="textAreaRight" fmla="*/ 1366920 w 1830240"/>
              <a:gd name="textAreaTop" fmla="*/ 126720 h 1067040"/>
              <a:gd name="textAreaBottom" fmla="*/ 965880 h 1067040"/>
              <a:gd name="GluePoint1X" fmla="*/ 16740 w 21645"/>
              <a:gd name="GluePoint1Y" fmla="*/ 21078 h 21730"/>
              <a:gd name="GluePoint2X" fmla="*/ 16976 w 21645"/>
              <a:gd name="GluePoint2Y" fmla="*/ 521 h 21730"/>
              <a:gd name="GluePoint3X" fmla="*/ 4725 w 21645"/>
              <a:gd name="GluePoint3Y" fmla="*/ 856 h 21730"/>
              <a:gd name="GluePoint4X" fmla="*/ 5040 w 21645"/>
              <a:gd name="GluePoint4Y" fmla="*/ 21004 h 21730"/>
              <a:gd name="GluePoint5X" fmla="*/ 10811 w 21645"/>
              <a:gd name="GluePoint5Y" fmla="*/ 12885 h 21730"/>
              <a:gd name="GluePoint6X" fmla="*/ 10845 w 21645"/>
              <a:gd name="GluePoint6Y" fmla="*/ 8714 h 21730"/>
              <a:gd name="GluePoint7X" fmla="*/ 21600 w 21645"/>
              <a:gd name="GluePoint7Y" fmla="*/ 10000 h 21730"/>
              <a:gd name="GluePoint8X" fmla="*/ 56 w 21645"/>
              <a:gd name="GluePoint8Y" fmla="*/ 10000 h 2173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45" h="2173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 w="21645" h="21730"/>
            </a:pathLst>
          </a:custGeom>
          <a:solidFill>
            <a:srgbClr val="809e8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Formal and Informal Data Relationships</a:t>
            </a:r>
            <a:endParaRPr b="0" lang="en-US" sz="900" strike="noStrike" u="none">
              <a:solidFill>
                <a:srgbClr val="000000"/>
              </a:solidFill>
              <a:effectLst/>
              <a:uFillTx/>
              <a:latin typeface="Times New Roman"/>
            </a:endParaRPr>
          </a:p>
        </p:txBody>
      </p:sp>
      <p:sp>
        <p:nvSpPr>
          <p:cNvPr id="259" name="Puzzle4"/>
          <p:cNvSpPr/>
          <p:nvPr/>
        </p:nvSpPr>
        <p:spPr>
          <a:xfrm>
            <a:off x="3879720" y="4141800"/>
            <a:ext cx="1089000" cy="1790640"/>
          </a:xfrm>
          <a:custGeom>
            <a:avLst/>
            <a:gdLst>
              <a:gd name="textAreaLeft" fmla="*/ 104400 w 1089000"/>
              <a:gd name="textAreaRight" fmla="*/ 1018800 w 1089000"/>
              <a:gd name="textAreaTop" fmla="*/ 469440 h 1790640"/>
              <a:gd name="textAreaBottom" fmla="*/ 1324800 h 1790640"/>
              <a:gd name="GluePoint1X" fmla="*/ 8307 w 21618"/>
              <a:gd name="GluePoint1Y" fmla="*/ 11593 h 21666"/>
              <a:gd name="GluePoint2X" fmla="*/ 453 w 21618"/>
              <a:gd name="GluePoint2Y" fmla="*/ 16938 h 21666"/>
              <a:gd name="GluePoint3X" fmla="*/ 11500 w 21618"/>
              <a:gd name="GluePoint3Y" fmla="*/ 21600 h 21666"/>
              <a:gd name="GluePoint4X" fmla="*/ 20920 w 21618"/>
              <a:gd name="GluePoint4Y" fmla="*/ 16751 h 21666"/>
              <a:gd name="GluePoint5X" fmla="*/ 13972 w 21618"/>
              <a:gd name="GluePoint5Y" fmla="*/ 10888 h 21666"/>
              <a:gd name="GluePoint6X" fmla="*/ 21033 w 21618"/>
              <a:gd name="GluePoint6Y" fmla="*/ 4716 h 21666"/>
              <a:gd name="GluePoint7X" fmla="*/ 11102 w 21618"/>
              <a:gd name="GluePoint7Y" fmla="*/ 11 h 21666"/>
              <a:gd name="GluePoint8X" fmla="*/ 453 w 21618"/>
              <a:gd name="GluePoint8Y" fmla="*/ 4716 h 21666"/>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18" h="21666">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809e8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Merger and Acquisition Realignment Capability</a:t>
            </a:r>
            <a:endParaRPr b="0" lang="en-US" sz="900" strike="noStrike" u="none">
              <a:solidFill>
                <a:srgbClr val="000000"/>
              </a:solidFill>
              <a:effectLst/>
              <a:uFillTx/>
              <a:latin typeface="Times New Roman"/>
            </a:endParaRPr>
          </a:p>
        </p:txBody>
      </p:sp>
      <p:sp>
        <p:nvSpPr>
          <p:cNvPr id="260" name="Puzzle1"/>
          <p:cNvSpPr/>
          <p:nvPr/>
        </p:nvSpPr>
        <p:spPr>
          <a:xfrm>
            <a:off x="3505320" y="3505320"/>
            <a:ext cx="1830240" cy="1066680"/>
          </a:xfrm>
          <a:custGeom>
            <a:avLst/>
            <a:gdLst>
              <a:gd name="textAreaLeft" fmla="*/ 515520 w 1830240"/>
              <a:gd name="textAreaRight" fmla="*/ 1366920 w 1830240"/>
              <a:gd name="textAreaTop" fmla="*/ 126720 h 1066680"/>
              <a:gd name="textAreaBottom" fmla="*/ 965520 h 1066680"/>
              <a:gd name="GluePoint1X" fmla="*/ 16740 w 21645"/>
              <a:gd name="GluePoint1Y" fmla="*/ 21078 h 21730"/>
              <a:gd name="GluePoint2X" fmla="*/ 16976 w 21645"/>
              <a:gd name="GluePoint2Y" fmla="*/ 521 h 21730"/>
              <a:gd name="GluePoint3X" fmla="*/ 4725 w 21645"/>
              <a:gd name="GluePoint3Y" fmla="*/ 856 h 21730"/>
              <a:gd name="GluePoint4X" fmla="*/ 5040 w 21645"/>
              <a:gd name="GluePoint4Y" fmla="*/ 21004 h 21730"/>
              <a:gd name="GluePoint5X" fmla="*/ 10811 w 21645"/>
              <a:gd name="GluePoint5Y" fmla="*/ 12885 h 21730"/>
              <a:gd name="GluePoint6X" fmla="*/ 10845 w 21645"/>
              <a:gd name="GluePoint6Y" fmla="*/ 8714 h 21730"/>
              <a:gd name="GluePoint7X" fmla="*/ 21600 w 21645"/>
              <a:gd name="GluePoint7Y" fmla="*/ 10000 h 21730"/>
              <a:gd name="GluePoint8X" fmla="*/ 56 w 21645"/>
              <a:gd name="GluePoint8Y" fmla="*/ 10000 h 2173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45" h="2173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 w="21645" h="21730"/>
            </a:pathLst>
          </a:custGeom>
          <a:solidFill>
            <a:srgbClr val="cc33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Common Enterprise Repository Capability</a:t>
            </a:r>
            <a:endParaRPr b="0" lang="en-US" sz="900" strike="noStrike" u="none">
              <a:solidFill>
                <a:srgbClr val="000000"/>
              </a:solidFill>
              <a:effectLst/>
              <a:uFillTx/>
              <a:latin typeface="Times New Roman"/>
            </a:endParaRPr>
          </a:p>
        </p:txBody>
      </p:sp>
      <p:sp>
        <p:nvSpPr>
          <p:cNvPr id="261" name="Puzzle3"/>
          <p:cNvSpPr/>
          <p:nvPr/>
        </p:nvSpPr>
        <p:spPr>
          <a:xfrm>
            <a:off x="4908600" y="3040200"/>
            <a:ext cx="1131840" cy="1536480"/>
          </a:xfrm>
          <a:custGeom>
            <a:avLst/>
            <a:gdLst>
              <a:gd name="textAreaLeft" fmla="*/ 118800 w 1131840"/>
              <a:gd name="textAreaRight" fmla="*/ 1003680 w 1131840"/>
              <a:gd name="textAreaTop" fmla="*/ 549000 h 1536480"/>
              <a:gd name="textAreaBottom" fmla="*/ 1439640 h 1536480"/>
              <a:gd name="GluePoint1X" fmla="*/ 10391 w 21653"/>
              <a:gd name="GluePoint1Y" fmla="*/ 15806 h 21678"/>
              <a:gd name="GluePoint2X" fmla="*/ 20551 w 21653"/>
              <a:gd name="GluePoint2Y" fmla="*/ 21088 h 21678"/>
              <a:gd name="GluePoint3X" fmla="*/ 13180 w 21653"/>
              <a:gd name="GluePoint3Y" fmla="*/ 13801 h 21678"/>
              <a:gd name="GluePoint4X" fmla="*/ 20551 w 21653"/>
              <a:gd name="GluePoint4Y" fmla="*/ 7025 h 21678"/>
              <a:gd name="GluePoint5X" fmla="*/ 10500 w 21653"/>
              <a:gd name="GluePoint5Y" fmla="*/ 52 h 21678"/>
              <a:gd name="GluePoint6X" fmla="*/ 692 w 21653"/>
              <a:gd name="GluePoint6Y" fmla="*/ 6802 h 21678"/>
              <a:gd name="GluePoint7X" fmla="*/ 8064 w 21653"/>
              <a:gd name="GluePoint7Y" fmla="*/ 13526 h 21678"/>
              <a:gd name="GluePoint8X" fmla="*/ 692 w 21653"/>
              <a:gd name="GluePoint8Y" fmla="*/ 21088 h 21678"/>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53" h="21678">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9933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Complete Geographic Data Association</a:t>
            </a:r>
            <a:endParaRPr b="0" lang="en-US" sz="900" strike="noStrike" u="none">
              <a:solidFill>
                <a:srgbClr val="000000"/>
              </a:solidFill>
              <a:effectLst/>
              <a:uFillTx/>
              <a:latin typeface="Times New Roman"/>
            </a:endParaRPr>
          </a:p>
        </p:txBody>
      </p:sp>
      <p:sp>
        <p:nvSpPr>
          <p:cNvPr id="262" name="Puzzle3"/>
          <p:cNvSpPr/>
          <p:nvPr/>
        </p:nvSpPr>
        <p:spPr>
          <a:xfrm>
            <a:off x="7008840" y="3027240"/>
            <a:ext cx="1131840" cy="1536840"/>
          </a:xfrm>
          <a:custGeom>
            <a:avLst/>
            <a:gdLst>
              <a:gd name="textAreaLeft" fmla="*/ 118800 w 1131840"/>
              <a:gd name="textAreaRight" fmla="*/ 1003680 w 1131840"/>
              <a:gd name="textAreaTop" fmla="*/ 549000 h 1536840"/>
              <a:gd name="textAreaBottom" fmla="*/ 1440000 h 1536840"/>
              <a:gd name="GluePoint1X" fmla="*/ 10391 w 21653"/>
              <a:gd name="GluePoint1Y" fmla="*/ 15806 h 21678"/>
              <a:gd name="GluePoint2X" fmla="*/ 20551 w 21653"/>
              <a:gd name="GluePoint2Y" fmla="*/ 21088 h 21678"/>
              <a:gd name="GluePoint3X" fmla="*/ 13180 w 21653"/>
              <a:gd name="GluePoint3Y" fmla="*/ 13801 h 21678"/>
              <a:gd name="GluePoint4X" fmla="*/ 20551 w 21653"/>
              <a:gd name="GluePoint4Y" fmla="*/ 7025 h 21678"/>
              <a:gd name="GluePoint5X" fmla="*/ 10500 w 21653"/>
              <a:gd name="GluePoint5Y" fmla="*/ 52 h 21678"/>
              <a:gd name="GluePoint6X" fmla="*/ 692 w 21653"/>
              <a:gd name="GluePoint6Y" fmla="*/ 6802 h 21678"/>
              <a:gd name="GluePoint7X" fmla="*/ 8064 w 21653"/>
              <a:gd name="GluePoint7Y" fmla="*/ 13526 h 21678"/>
              <a:gd name="GluePoint8X" fmla="*/ 692 w 21653"/>
              <a:gd name="GluePoint8Y" fmla="*/ 21088 h 21678"/>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53" h="21678">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004c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International and Localization Support</a:t>
            </a:r>
            <a:endParaRPr b="0" lang="en-US" sz="900" strike="noStrike" u="none">
              <a:solidFill>
                <a:srgbClr val="000000"/>
              </a:solidFill>
              <a:effectLst/>
              <a:uFillTx/>
              <a:latin typeface="Times New Roman"/>
            </a:endParaRPr>
          </a:p>
        </p:txBody>
      </p:sp>
      <p:sp>
        <p:nvSpPr>
          <p:cNvPr id="263" name="Puzzle1"/>
          <p:cNvSpPr/>
          <p:nvPr/>
        </p:nvSpPr>
        <p:spPr>
          <a:xfrm>
            <a:off x="2971800" y="914400"/>
            <a:ext cx="3144960" cy="1832040"/>
          </a:xfrm>
          <a:custGeom>
            <a:avLst/>
            <a:gdLst>
              <a:gd name="textAreaLeft" fmla="*/ 885960 w 3144960"/>
              <a:gd name="textAreaRight" fmla="*/ 2349000 w 3144960"/>
              <a:gd name="textAreaTop" fmla="*/ 217800 h 1832040"/>
              <a:gd name="textAreaBottom" fmla="*/ 1658520 h 1832040"/>
              <a:gd name="GluePoint1X" fmla="*/ 16740 w 21645"/>
              <a:gd name="GluePoint1Y" fmla="*/ 21078 h 21730"/>
              <a:gd name="GluePoint2X" fmla="*/ 16976 w 21645"/>
              <a:gd name="GluePoint2Y" fmla="*/ 521 h 21730"/>
              <a:gd name="GluePoint3X" fmla="*/ 4725 w 21645"/>
              <a:gd name="GluePoint3Y" fmla="*/ 856 h 21730"/>
              <a:gd name="GluePoint4X" fmla="*/ 5040 w 21645"/>
              <a:gd name="GluePoint4Y" fmla="*/ 21004 h 21730"/>
              <a:gd name="GluePoint5X" fmla="*/ 10811 w 21645"/>
              <a:gd name="GluePoint5Y" fmla="*/ 12885 h 21730"/>
              <a:gd name="GluePoint6X" fmla="*/ 10845 w 21645"/>
              <a:gd name="GluePoint6Y" fmla="*/ 8714 h 21730"/>
              <a:gd name="GluePoint7X" fmla="*/ 21600 w 21645"/>
              <a:gd name="GluePoint7Y" fmla="*/ 10000 h 21730"/>
              <a:gd name="GluePoint8X" fmla="*/ 56 w 21645"/>
              <a:gd name="GluePoint8Y" fmla="*/ 10000 h 2173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45" h="2173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 w="21645" h="21730"/>
            </a:pathLst>
          </a:custGeom>
          <a:solidFill>
            <a:srgbClr val="cc33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Common Enterprise Repository Capability</a:t>
            </a:r>
            <a:endParaRPr b="0" lang="en-US" sz="1600" strike="noStrike" u="none">
              <a:solidFill>
                <a:srgbClr val="000000"/>
              </a:solidFill>
              <a:effectLst/>
              <a:uFillTx/>
              <a:latin typeface="Times New Roman"/>
            </a:endParaRPr>
          </a:p>
        </p:txBody>
      </p:sp>
      <p:grpSp>
        <p:nvGrpSpPr>
          <p:cNvPr id="264" name=""/>
          <p:cNvGrpSpPr/>
          <p:nvPr/>
        </p:nvGrpSpPr>
        <p:grpSpPr>
          <a:xfrm>
            <a:off x="457200" y="2971800"/>
            <a:ext cx="2819520" cy="3352680"/>
            <a:chOff x="457200" y="2971800"/>
            <a:chExt cx="2819520" cy="3352680"/>
          </a:xfrm>
        </p:grpSpPr>
        <p:sp>
          <p:nvSpPr>
            <p:cNvPr id="265" name=""/>
            <p:cNvSpPr/>
            <p:nvPr/>
          </p:nvSpPr>
          <p:spPr>
            <a:xfrm>
              <a:off x="457200" y="2971800"/>
              <a:ext cx="2819520" cy="380880"/>
            </a:xfrm>
            <a:prstGeom prst="rect">
              <a:avLst/>
            </a:prstGeom>
            <a:solidFill>
              <a:srgbClr val="ffeecd"/>
            </a:solidFill>
            <a:ln w="3168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Relationship Management Pack</a:t>
              </a:r>
              <a:endParaRPr b="0" lang="en-US" sz="1400" strike="noStrike" u="none">
                <a:solidFill>
                  <a:srgbClr val="000000"/>
                </a:solidFill>
                <a:effectLst/>
                <a:uFillTx/>
                <a:latin typeface="Times New Roman"/>
              </a:endParaRPr>
            </a:p>
          </p:txBody>
        </p:sp>
        <p:grpSp>
          <p:nvGrpSpPr>
            <p:cNvPr id="266" name=""/>
            <p:cNvGrpSpPr/>
            <p:nvPr/>
          </p:nvGrpSpPr>
          <p:grpSpPr>
            <a:xfrm>
              <a:off x="457200" y="3352680"/>
              <a:ext cx="2819520" cy="2971800"/>
              <a:chOff x="457200" y="3352680"/>
              <a:chExt cx="2819520" cy="2971800"/>
            </a:xfrm>
          </p:grpSpPr>
          <p:sp>
            <p:nvSpPr>
              <p:cNvPr id="267" name=""/>
              <p:cNvSpPr/>
              <p:nvPr/>
            </p:nvSpPr>
            <p:spPr>
              <a:xfrm>
                <a:off x="457200" y="3352680"/>
                <a:ext cx="2819520" cy="2971800"/>
              </a:xfrm>
              <a:prstGeom prst="rect">
                <a:avLst/>
              </a:prstGeom>
              <a:solidFill>
                <a:srgbClr val="ffeecd"/>
              </a:solidFill>
              <a:ln w="316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268" name=""/>
              <p:cNvGrpSpPr/>
              <p:nvPr/>
            </p:nvGrpSpPr>
            <p:grpSpPr>
              <a:xfrm>
                <a:off x="599400" y="3429000"/>
                <a:ext cx="2543760" cy="2751120"/>
                <a:chOff x="599400" y="3429000"/>
                <a:chExt cx="2543760" cy="2751120"/>
              </a:xfrm>
            </p:grpSpPr>
            <p:sp>
              <p:nvSpPr>
                <p:cNvPr id="269" name=""/>
                <p:cNvSpPr/>
                <p:nvPr/>
              </p:nvSpPr>
              <p:spPr>
                <a:xfrm>
                  <a:off x="1981440" y="5715000"/>
                  <a:ext cx="1066680" cy="465120"/>
                </a:xfrm>
                <a:prstGeom prst="rect">
                  <a:avLst/>
                </a:prstGeom>
                <a:solidFill>
                  <a:srgbClr val="cc6600"/>
                </a:solidFill>
                <a:ln w="9360">
                  <a:solidFill>
                    <a:srgbClr val="9eb89e"/>
                  </a:solidFill>
                  <a:miter/>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Geography</a:t>
                  </a:r>
                  <a:br>
                    <a:rPr sz="800"/>
                  </a:br>
                  <a:r>
                    <a:rPr b="1" lang="en-US" sz="800" strike="noStrike" u="none">
                      <a:solidFill>
                        <a:srgbClr val="fdfdfd"/>
                      </a:solidFill>
                      <a:effectLst/>
                      <a:uFillTx/>
                      <a:latin typeface="Arial"/>
                    </a:rPr>
                    <a:t>Engine</a:t>
                  </a:r>
                  <a:endParaRPr b="0" lang="en-US" sz="800" strike="noStrike" u="none">
                    <a:solidFill>
                      <a:srgbClr val="000000"/>
                    </a:solidFill>
                    <a:effectLst/>
                    <a:uFillTx/>
                    <a:latin typeface="Times New Roman"/>
                  </a:endParaRPr>
                </a:p>
              </p:txBody>
            </p:sp>
            <p:sp>
              <p:nvSpPr>
                <p:cNvPr id="270" name=""/>
                <p:cNvSpPr/>
                <p:nvPr/>
              </p:nvSpPr>
              <p:spPr>
                <a:xfrm>
                  <a:off x="1981440" y="5181480"/>
                  <a:ext cx="1066680" cy="465120"/>
                </a:xfrm>
                <a:prstGeom prst="rect">
                  <a:avLst/>
                </a:prstGeom>
                <a:solidFill>
                  <a:srgbClr val="9eb89e"/>
                </a:solidFill>
                <a:ln w="0">
                  <a:noFill/>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Device</a:t>
                  </a:r>
                  <a:br>
                    <a:rPr sz="800"/>
                  </a:br>
                  <a:r>
                    <a:rPr b="1" lang="en-US" sz="800" strike="noStrike" u="none">
                      <a:solidFill>
                        <a:srgbClr val="fdfdfd"/>
                      </a:solidFill>
                      <a:effectLst/>
                      <a:uFillTx/>
                      <a:latin typeface="Arial"/>
                    </a:rPr>
                    <a:t>Engine</a:t>
                  </a:r>
                  <a:endParaRPr b="0" lang="en-US" sz="800" strike="noStrike" u="none">
                    <a:solidFill>
                      <a:srgbClr val="000000"/>
                    </a:solidFill>
                    <a:effectLst/>
                    <a:uFillTx/>
                    <a:latin typeface="Times New Roman"/>
                  </a:endParaRPr>
                </a:p>
              </p:txBody>
            </p:sp>
            <p:sp>
              <p:nvSpPr>
                <p:cNvPr id="271" name=""/>
                <p:cNvSpPr/>
                <p:nvPr/>
              </p:nvSpPr>
              <p:spPr>
                <a:xfrm>
                  <a:off x="1981440" y="4648320"/>
                  <a:ext cx="1066680" cy="465120"/>
                </a:xfrm>
                <a:prstGeom prst="rect">
                  <a:avLst/>
                </a:prstGeom>
                <a:solidFill>
                  <a:srgbClr val="9eb89e"/>
                </a:solidFill>
                <a:ln w="0">
                  <a:noFill/>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Address</a:t>
                  </a:r>
                  <a:br>
                    <a:rPr sz="800"/>
                  </a:br>
                  <a:r>
                    <a:rPr b="1" lang="en-US" sz="800" strike="noStrike" u="none">
                      <a:solidFill>
                        <a:srgbClr val="fdfdfd"/>
                      </a:solidFill>
                      <a:effectLst/>
                      <a:uFillTx/>
                      <a:latin typeface="Arial"/>
                    </a:rPr>
                    <a:t>Engine</a:t>
                  </a:r>
                  <a:endParaRPr b="0" lang="en-US" sz="800" strike="noStrike" u="none">
                    <a:solidFill>
                      <a:srgbClr val="000000"/>
                    </a:solidFill>
                    <a:effectLst/>
                    <a:uFillTx/>
                    <a:latin typeface="Times New Roman"/>
                  </a:endParaRPr>
                </a:p>
              </p:txBody>
            </p:sp>
            <p:sp>
              <p:nvSpPr>
                <p:cNvPr id="272" name=""/>
                <p:cNvSpPr/>
                <p:nvPr/>
              </p:nvSpPr>
              <p:spPr>
                <a:xfrm>
                  <a:off x="685800" y="5181480"/>
                  <a:ext cx="1067040" cy="465120"/>
                </a:xfrm>
                <a:prstGeom prst="rect">
                  <a:avLst/>
                </a:prstGeom>
                <a:solidFill>
                  <a:srgbClr val="9eb89e"/>
                </a:solidFill>
                <a:ln w="0">
                  <a:noFill/>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Individual</a:t>
                  </a:r>
                  <a:br>
                    <a:rPr sz="800"/>
                  </a:br>
                  <a:r>
                    <a:rPr b="1" lang="en-US" sz="800" strike="noStrike" u="none">
                      <a:solidFill>
                        <a:srgbClr val="fdfdfd"/>
                      </a:solidFill>
                      <a:effectLst/>
                      <a:uFillTx/>
                      <a:latin typeface="Arial"/>
                    </a:rPr>
                    <a:t>Engine</a:t>
                  </a:r>
                  <a:endParaRPr b="0" lang="en-US" sz="800" strike="noStrike" u="none">
                    <a:solidFill>
                      <a:srgbClr val="000000"/>
                    </a:solidFill>
                    <a:effectLst/>
                    <a:uFillTx/>
                    <a:latin typeface="Times New Roman"/>
                  </a:endParaRPr>
                </a:p>
              </p:txBody>
            </p:sp>
            <p:sp>
              <p:nvSpPr>
                <p:cNvPr id="273" name=""/>
                <p:cNvSpPr/>
                <p:nvPr/>
              </p:nvSpPr>
              <p:spPr>
                <a:xfrm>
                  <a:off x="685800" y="4648320"/>
                  <a:ext cx="1067040" cy="457200"/>
                </a:xfrm>
                <a:prstGeom prst="rect">
                  <a:avLst/>
                </a:prstGeom>
                <a:solidFill>
                  <a:srgbClr val="9eb89e"/>
                </a:solidFill>
                <a:ln w="0">
                  <a:noFill/>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Organization</a:t>
                  </a:r>
                  <a:br>
                    <a:rPr sz="800"/>
                  </a:br>
                  <a:r>
                    <a:rPr b="1" lang="en-US" sz="800" strike="noStrike" u="none">
                      <a:solidFill>
                        <a:srgbClr val="fdfdfd"/>
                      </a:solidFill>
                      <a:effectLst/>
                      <a:uFillTx/>
                      <a:latin typeface="Arial"/>
                    </a:rPr>
                    <a:t>Manager</a:t>
                  </a:r>
                  <a:endParaRPr b="0" lang="en-US" sz="800" strike="noStrike" u="none">
                    <a:solidFill>
                      <a:srgbClr val="000000"/>
                    </a:solidFill>
                    <a:effectLst/>
                    <a:uFillTx/>
                    <a:latin typeface="Times New Roman"/>
                  </a:endParaRPr>
                </a:p>
              </p:txBody>
            </p:sp>
            <p:sp>
              <p:nvSpPr>
                <p:cNvPr id="274" name=""/>
                <p:cNvSpPr/>
                <p:nvPr/>
              </p:nvSpPr>
              <p:spPr>
                <a:xfrm>
                  <a:off x="1371600" y="4114800"/>
                  <a:ext cx="1067040" cy="465120"/>
                </a:xfrm>
                <a:prstGeom prst="rect">
                  <a:avLst/>
                </a:prstGeom>
                <a:solidFill>
                  <a:srgbClr val="6c966c"/>
                </a:solidFill>
                <a:ln w="0">
                  <a:noFill/>
                </a:ln>
                <a:effectLst>
                  <a:outerShdw dist="17819" dir="2700000" blurRad="0" rotWithShape="0">
                    <a:srgbClr val="405940"/>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Relationship</a:t>
                  </a:r>
                  <a:br>
                    <a:rPr sz="800"/>
                  </a:br>
                  <a:r>
                    <a:rPr b="1" lang="en-US" sz="800" strike="noStrike" u="none">
                      <a:solidFill>
                        <a:srgbClr val="fdfdfd"/>
                      </a:solidFill>
                      <a:effectLst/>
                      <a:uFillTx/>
                      <a:latin typeface="Arial"/>
                    </a:rPr>
                    <a:t>Manager</a:t>
                  </a:r>
                  <a:endParaRPr b="0" lang="en-US" sz="800" strike="noStrike" u="none">
                    <a:solidFill>
                      <a:srgbClr val="000000"/>
                    </a:solidFill>
                    <a:effectLst/>
                    <a:uFillTx/>
                    <a:latin typeface="Times New Roman"/>
                  </a:endParaRPr>
                </a:p>
              </p:txBody>
            </p:sp>
            <p:sp>
              <p:nvSpPr>
                <p:cNvPr id="275" name=""/>
                <p:cNvSpPr/>
                <p:nvPr/>
              </p:nvSpPr>
              <p:spPr>
                <a:xfrm>
                  <a:off x="1371600" y="3429000"/>
                  <a:ext cx="1067040" cy="465120"/>
                </a:xfrm>
                <a:prstGeom prst="rect">
                  <a:avLst/>
                </a:prstGeom>
                <a:solidFill>
                  <a:srgbClr val="6c966c"/>
                </a:solidFill>
                <a:ln w="0">
                  <a:noFill/>
                </a:ln>
                <a:effectLst>
                  <a:outerShdw dist="17819" dir="2700000" blurRad="0" rotWithShape="0">
                    <a:srgbClr val="405940"/>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Address</a:t>
                  </a:r>
                  <a:br>
                    <a:rPr sz="800"/>
                  </a:br>
                  <a:r>
                    <a:rPr b="1" lang="en-US" sz="800" strike="noStrike" u="none">
                      <a:solidFill>
                        <a:srgbClr val="fdfdfd"/>
                      </a:solidFill>
                      <a:effectLst/>
                      <a:uFillTx/>
                      <a:latin typeface="Arial"/>
                    </a:rPr>
                    <a:t>Book</a:t>
                  </a:r>
                  <a:endParaRPr b="0" lang="en-US" sz="800" strike="noStrike" u="none">
                    <a:solidFill>
                      <a:srgbClr val="000000"/>
                    </a:solidFill>
                    <a:effectLst/>
                    <a:uFillTx/>
                    <a:latin typeface="Times New Roman"/>
                  </a:endParaRPr>
                </a:p>
              </p:txBody>
            </p:sp>
            <p:cxnSp>
              <p:nvCxnSpPr>
                <p:cNvPr id="276" name=""/>
                <p:cNvCxnSpPr>
                  <a:stCxn id="270" idx="1"/>
                  <a:endCxn id="269" idx="1"/>
                </p:cNvCxnSpPr>
                <p:nvPr/>
              </p:nvCxnSpPr>
              <p:spPr>
                <a:xfrm flipH="1" flipV="1" rot="10800000">
                  <a:off x="1981080" y="5414040"/>
                  <a:ext cx="2160" cy="533880"/>
                </a:xfrm>
                <a:prstGeom prst="bentConnector3">
                  <a:avLst>
                    <a:gd name="adj1" fmla="val -8100000"/>
                  </a:avLst>
                </a:prstGeom>
                <a:ln w="9360">
                  <a:solidFill>
                    <a:srgbClr val="000000"/>
                  </a:solidFill>
                  <a:miter/>
                </a:ln>
              </p:spPr>
            </p:cxnSp>
            <p:cxnSp>
              <p:nvCxnSpPr>
                <p:cNvPr id="277" name=""/>
                <p:cNvCxnSpPr>
                  <a:stCxn id="271" idx="1"/>
                  <a:endCxn id="269" idx="1"/>
                </p:cNvCxnSpPr>
                <p:nvPr/>
              </p:nvCxnSpPr>
              <p:spPr>
                <a:xfrm flipH="1" flipV="1" rot="10800000">
                  <a:off x="1981080" y="4880520"/>
                  <a:ext cx="2160" cy="1067400"/>
                </a:xfrm>
                <a:prstGeom prst="bentConnector3">
                  <a:avLst>
                    <a:gd name="adj1" fmla="val -8400000"/>
                  </a:avLst>
                </a:prstGeom>
                <a:ln w="9360">
                  <a:solidFill>
                    <a:srgbClr val="000000"/>
                  </a:solidFill>
                  <a:miter/>
                </a:ln>
              </p:spPr>
            </p:cxnSp>
            <p:cxnSp>
              <p:nvCxnSpPr>
                <p:cNvPr id="278" name=""/>
                <p:cNvCxnSpPr>
                  <a:stCxn id="274" idx="3"/>
                  <a:endCxn id="270" idx="3"/>
                </p:cNvCxnSpPr>
                <p:nvPr/>
              </p:nvCxnSpPr>
              <p:spPr>
                <a:xfrm>
                  <a:off x="2438280" y="4348080"/>
                  <a:ext cx="610200" cy="1067760"/>
                </a:xfrm>
                <a:prstGeom prst="bentConnector3">
                  <a:avLst>
                    <a:gd name="adj1" fmla="val 115584"/>
                  </a:avLst>
                </a:prstGeom>
                <a:ln w="9360">
                  <a:solidFill>
                    <a:srgbClr val="000000"/>
                  </a:solidFill>
                  <a:miter/>
                </a:ln>
              </p:spPr>
            </p:cxnSp>
            <p:cxnSp>
              <p:nvCxnSpPr>
                <p:cNvPr id="279" name=""/>
                <p:cNvCxnSpPr>
                  <a:stCxn id="274" idx="1"/>
                  <a:endCxn id="273" idx="1"/>
                </p:cNvCxnSpPr>
                <p:nvPr/>
              </p:nvCxnSpPr>
              <p:spPr>
                <a:xfrm flipV="1" rot="10800000">
                  <a:off x="685080" y="4346640"/>
                  <a:ext cx="686520" cy="529200"/>
                </a:xfrm>
                <a:prstGeom prst="bentConnector3">
                  <a:avLst>
                    <a:gd name="adj1" fmla="val 112486"/>
                  </a:avLst>
                </a:prstGeom>
                <a:ln w="9360">
                  <a:solidFill>
                    <a:srgbClr val="000000"/>
                  </a:solidFill>
                  <a:miter/>
                </a:ln>
              </p:spPr>
            </p:cxnSp>
            <p:cxnSp>
              <p:nvCxnSpPr>
                <p:cNvPr id="280" name=""/>
                <p:cNvCxnSpPr>
                  <a:stCxn id="274" idx="1"/>
                  <a:endCxn id="272" idx="1"/>
                </p:cNvCxnSpPr>
                <p:nvPr/>
              </p:nvCxnSpPr>
              <p:spPr>
                <a:xfrm flipV="1" rot="10800000">
                  <a:off x="685080" y="4347720"/>
                  <a:ext cx="686520" cy="1067760"/>
                </a:xfrm>
                <a:prstGeom prst="bentConnector3">
                  <a:avLst>
                    <a:gd name="adj1" fmla="val 112486"/>
                  </a:avLst>
                </a:prstGeom>
                <a:ln w="9360">
                  <a:solidFill>
                    <a:srgbClr val="000000"/>
                  </a:solidFill>
                  <a:miter/>
                </a:ln>
              </p:spPr>
            </p:cxnSp>
            <p:cxnSp>
              <p:nvCxnSpPr>
                <p:cNvPr id="281" name=""/>
                <p:cNvCxnSpPr>
                  <a:stCxn id="274" idx="3"/>
                  <a:endCxn id="271" idx="3"/>
                </p:cNvCxnSpPr>
                <p:nvPr/>
              </p:nvCxnSpPr>
              <p:spPr>
                <a:xfrm>
                  <a:off x="2438280" y="4348080"/>
                  <a:ext cx="610200" cy="534240"/>
                </a:xfrm>
                <a:prstGeom prst="bentConnector3">
                  <a:avLst>
                    <a:gd name="adj1" fmla="val 115584"/>
                  </a:avLst>
                </a:prstGeom>
                <a:ln w="9360">
                  <a:solidFill>
                    <a:srgbClr val="000000"/>
                  </a:solidFill>
                  <a:miter/>
                </a:ln>
              </p:spPr>
            </p:cxnSp>
            <p:cxnSp>
              <p:nvCxnSpPr>
                <p:cNvPr id="282" name=""/>
                <p:cNvCxnSpPr>
                  <a:stCxn id="275" idx="2"/>
                  <a:endCxn id="274" idx="0"/>
                </p:cNvCxnSpPr>
                <p:nvPr/>
              </p:nvCxnSpPr>
              <p:spPr>
                <a:xfrm flipV="1" rot="10800000">
                  <a:off x="1904400" y="3893760"/>
                  <a:ext cx="1080" cy="221400"/>
                </a:xfrm>
                <a:prstGeom prst="bentConnector2">
                  <a:avLst/>
                </a:prstGeom>
                <a:ln w="9360">
                  <a:solidFill>
                    <a:srgbClr val="000000"/>
                  </a:solidFill>
                  <a:miter/>
                </a:ln>
              </p:spPr>
            </p:cxnSp>
          </p:grpSp>
        </p:grpSp>
      </p:grpSp>
      <p:sp>
        <p:nvSpPr>
          <p:cNvPr id="3" name="PlaceHolder 2"/>
          <p:cNvSpPr>
            <a:spLocks noGrp="1"/>
          </p:cNvSpPr>
          <p:nvPr>
            <p:ph type="ftr" idx="2"/>
          </p:nvPr>
        </p:nvSpPr>
        <p:spPr/>
        <p:txBody>
          <a:bodyPr/>
          <a:p>
            <a:r>
              <a:t>Proprietary and Confidential</a:t>
            </a:r>
          </a:p>
        </p:txBody>
      </p:sp>
      <p:sp>
        <p:nvSpPr>
          <p:cNvPr id="4" name="PlaceHolder 3"/>
          <p:cNvSpPr>
            <a:spLocks noGrp="1"/>
          </p:cNvSpPr>
          <p:nvPr>
            <p:ph type="sldNum" idx="3"/>
          </p:nvPr>
        </p:nvSpPr>
        <p:spPr/>
        <p:txBody>
          <a:bodyPr/>
          <a:p>
            <a:fld id="{EFB797E2-B2EA-44EF-9622-C82D13AB2A4D}" type="slidenum">
              <a:t>21</a:t>
            </a:fld>
          </a:p>
        </p:txBody>
      </p:sp>
      <p:sp>
        <p:nvSpPr>
          <p:cNvPr id="5" name="PlaceHolder 4"/>
          <p:cNvSpPr>
            <a:spLocks noGrp="1"/>
          </p:cNvSpPr>
          <p:nvPr>
            <p:ph type="dt" idx="1"/>
          </p:nvPr>
        </p:nvSpPr>
        <p:spPr/>
        <p:txBody>
          <a:bodyPr/>
          <a:p>
            <a:r>
              <a:rPr lang="en-US"/>
              <a:t>June 13, 2000</a:t>
            </a: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sp>
        <p:nvSpPr>
          <p:cNvPr id="283" name=""/>
          <p:cNvSpPr/>
          <p:nvPr/>
        </p:nvSpPr>
        <p:spPr>
          <a:xfrm>
            <a:off x="3429000" y="2971800"/>
            <a:ext cx="5181480" cy="3352680"/>
          </a:xfrm>
          <a:prstGeom prst="rect">
            <a:avLst/>
          </a:prstGeom>
          <a:solidFill>
            <a:srgbClr val="996633"/>
          </a:solidFill>
          <a:ln w="381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Application Integration Package</a:t>
            </a:r>
            <a:endParaRPr b="0" lang="en-US" sz="2400" strike="noStrike" u="none">
              <a:solidFill>
                <a:srgbClr val="000000"/>
              </a:solidFill>
              <a:effectLst/>
              <a:uFillTx/>
              <a:latin typeface="Times New Roman"/>
            </a:endParaRPr>
          </a:p>
        </p:txBody>
      </p:sp>
      <p:grpSp>
        <p:nvGrpSpPr>
          <p:cNvPr id="284" name=""/>
          <p:cNvGrpSpPr/>
          <p:nvPr/>
        </p:nvGrpSpPr>
        <p:grpSpPr>
          <a:xfrm>
            <a:off x="457200" y="2971800"/>
            <a:ext cx="2743200" cy="3352680"/>
            <a:chOff x="457200" y="2971800"/>
            <a:chExt cx="2743200" cy="3352680"/>
          </a:xfrm>
        </p:grpSpPr>
        <p:sp>
          <p:nvSpPr>
            <p:cNvPr id="285" name=""/>
            <p:cNvSpPr/>
            <p:nvPr/>
          </p:nvSpPr>
          <p:spPr>
            <a:xfrm>
              <a:off x="457200" y="3352680"/>
              <a:ext cx="2743200" cy="2971800"/>
            </a:xfrm>
            <a:prstGeom prst="rect">
              <a:avLst/>
            </a:prstGeom>
            <a:solidFill>
              <a:srgbClr val="ffeecd"/>
            </a:solidFill>
            <a:ln w="316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286" name=""/>
            <p:cNvGrpSpPr/>
            <p:nvPr/>
          </p:nvGrpSpPr>
          <p:grpSpPr>
            <a:xfrm>
              <a:off x="533520" y="3429000"/>
              <a:ext cx="2590920" cy="2827440"/>
              <a:chOff x="533520" y="3429000"/>
              <a:chExt cx="2590920" cy="2827440"/>
            </a:xfrm>
          </p:grpSpPr>
          <p:sp>
            <p:nvSpPr>
              <p:cNvPr id="287" name=""/>
              <p:cNvSpPr/>
              <p:nvPr/>
            </p:nvSpPr>
            <p:spPr>
              <a:xfrm>
                <a:off x="2057760" y="3429000"/>
                <a:ext cx="1066680" cy="465120"/>
              </a:xfrm>
              <a:prstGeom prst="rect">
                <a:avLst/>
              </a:prstGeom>
              <a:solidFill>
                <a:srgbClr val="6c966c"/>
              </a:solidFill>
              <a:ln w="0">
                <a:noFill/>
              </a:ln>
              <a:effectLst>
                <a:outerShdw dist="17819" dir="2700000" blurRad="0" rotWithShape="0">
                  <a:srgbClr val="405940"/>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Document</a:t>
                </a:r>
                <a:br>
                  <a:rPr sz="800"/>
                </a:br>
                <a:r>
                  <a:rPr b="1" lang="en-US" sz="800" strike="noStrike" u="none">
                    <a:solidFill>
                      <a:srgbClr val="fdfdfd"/>
                    </a:solidFill>
                    <a:effectLst/>
                    <a:uFillTx/>
                    <a:latin typeface="Arial"/>
                  </a:rPr>
                  <a:t>Manager</a:t>
                </a:r>
                <a:endParaRPr b="0" lang="en-US" sz="800" strike="noStrike" u="none">
                  <a:solidFill>
                    <a:srgbClr val="000000"/>
                  </a:solidFill>
                  <a:effectLst/>
                  <a:uFillTx/>
                  <a:latin typeface="Times New Roman"/>
                </a:endParaRPr>
              </a:p>
            </p:txBody>
          </p:sp>
          <p:sp>
            <p:nvSpPr>
              <p:cNvPr id="288" name=""/>
              <p:cNvSpPr/>
              <p:nvPr/>
            </p:nvSpPr>
            <p:spPr>
              <a:xfrm>
                <a:off x="1295640" y="5791320"/>
                <a:ext cx="1066680" cy="465120"/>
              </a:xfrm>
              <a:prstGeom prst="rect">
                <a:avLst/>
              </a:prstGeom>
              <a:solidFill>
                <a:srgbClr val="fd3e2f"/>
              </a:solidFill>
              <a:ln w="0">
                <a:noFill/>
              </a:ln>
              <a:effectLst>
                <a:outerShdw dist="17819" dir="2700000" blurRad="0" rotWithShape="0">
                  <a:srgbClr val="97251c"/>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PDA/PIM/WAP</a:t>
                </a:r>
                <a:br>
                  <a:rPr sz="800"/>
                </a:br>
                <a:r>
                  <a:rPr b="1" lang="en-US" sz="800" strike="noStrike" u="none">
                    <a:solidFill>
                      <a:srgbClr val="fdfdfd"/>
                    </a:solidFill>
                    <a:effectLst/>
                    <a:uFillTx/>
                    <a:latin typeface="Arial"/>
                  </a:rPr>
                  <a:t>Interface</a:t>
                </a:r>
                <a:endParaRPr b="0" lang="en-US" sz="800" strike="noStrike" u="none">
                  <a:solidFill>
                    <a:srgbClr val="000000"/>
                  </a:solidFill>
                  <a:effectLst/>
                  <a:uFillTx/>
                  <a:latin typeface="Times New Roman"/>
                </a:endParaRPr>
              </a:p>
            </p:txBody>
          </p:sp>
          <p:sp>
            <p:nvSpPr>
              <p:cNvPr id="289" name=""/>
              <p:cNvSpPr/>
              <p:nvPr/>
            </p:nvSpPr>
            <p:spPr>
              <a:xfrm>
                <a:off x="1295640" y="4191120"/>
                <a:ext cx="1066680" cy="465120"/>
              </a:xfrm>
              <a:prstGeom prst="rect">
                <a:avLst/>
              </a:prstGeom>
              <a:solidFill>
                <a:srgbClr val="9eb89e"/>
              </a:solidFill>
              <a:ln w="0">
                <a:noFill/>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Data Archiving Engine</a:t>
                </a:r>
                <a:endParaRPr b="0" lang="en-US" sz="800" strike="noStrike" u="none">
                  <a:solidFill>
                    <a:srgbClr val="000000"/>
                  </a:solidFill>
                  <a:effectLst/>
                  <a:uFillTx/>
                  <a:latin typeface="Times New Roman"/>
                </a:endParaRPr>
              </a:p>
            </p:txBody>
          </p:sp>
          <p:sp>
            <p:nvSpPr>
              <p:cNvPr id="290" name=""/>
              <p:cNvSpPr/>
              <p:nvPr/>
            </p:nvSpPr>
            <p:spPr>
              <a:xfrm>
                <a:off x="1295640" y="5257800"/>
                <a:ext cx="1066680" cy="465120"/>
              </a:xfrm>
              <a:prstGeom prst="rect">
                <a:avLst/>
              </a:prstGeom>
              <a:solidFill>
                <a:srgbClr val="fd3e2f"/>
              </a:solidFill>
              <a:ln w="0">
                <a:noFill/>
              </a:ln>
              <a:effectLst>
                <a:outerShdw dist="17819" dir="2700000" blurRad="0" rotWithShape="0">
                  <a:srgbClr val="97251c"/>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ERP/MRP/SFA</a:t>
                </a:r>
                <a:br>
                  <a:rPr sz="800"/>
                </a:br>
                <a:r>
                  <a:rPr b="1" lang="en-US" sz="800" strike="noStrike" u="none">
                    <a:solidFill>
                      <a:srgbClr val="fdfdfd"/>
                    </a:solidFill>
                    <a:effectLst/>
                    <a:uFillTx/>
                    <a:latin typeface="Arial"/>
                  </a:rPr>
                  <a:t>Interface</a:t>
                </a:r>
                <a:endParaRPr b="0" lang="en-US" sz="800" strike="noStrike" u="none">
                  <a:solidFill>
                    <a:srgbClr val="000000"/>
                  </a:solidFill>
                  <a:effectLst/>
                  <a:uFillTx/>
                  <a:latin typeface="Times New Roman"/>
                </a:endParaRPr>
              </a:p>
            </p:txBody>
          </p:sp>
          <p:sp>
            <p:nvSpPr>
              <p:cNvPr id="291" name=""/>
              <p:cNvSpPr/>
              <p:nvPr/>
            </p:nvSpPr>
            <p:spPr>
              <a:xfrm>
                <a:off x="1295640" y="4724280"/>
                <a:ext cx="1066680" cy="465120"/>
              </a:xfrm>
              <a:prstGeom prst="rect">
                <a:avLst/>
              </a:prstGeom>
              <a:solidFill>
                <a:srgbClr val="fd3e2f"/>
              </a:solidFill>
              <a:ln w="0">
                <a:noFill/>
              </a:ln>
              <a:effectLst>
                <a:outerShdw dist="17819" dir="2700000" blurRad="0" rotWithShape="0">
                  <a:srgbClr val="97251c"/>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AP/AR/GL</a:t>
                </a:r>
                <a:br>
                  <a:rPr sz="800"/>
                </a:br>
                <a:r>
                  <a:rPr b="1" lang="en-US" sz="800" strike="noStrike" u="none">
                    <a:solidFill>
                      <a:srgbClr val="fdfdfd"/>
                    </a:solidFill>
                    <a:effectLst/>
                    <a:uFillTx/>
                    <a:latin typeface="Arial"/>
                  </a:rPr>
                  <a:t>Interface</a:t>
                </a:r>
                <a:endParaRPr b="0" lang="en-US" sz="800" strike="noStrike" u="none">
                  <a:solidFill>
                    <a:srgbClr val="000000"/>
                  </a:solidFill>
                  <a:effectLst/>
                  <a:uFillTx/>
                  <a:latin typeface="Times New Roman"/>
                </a:endParaRPr>
              </a:p>
            </p:txBody>
          </p:sp>
          <p:sp>
            <p:nvSpPr>
              <p:cNvPr id="292" name=""/>
              <p:cNvSpPr/>
              <p:nvPr/>
            </p:nvSpPr>
            <p:spPr>
              <a:xfrm>
                <a:off x="533520" y="3429000"/>
                <a:ext cx="1067040" cy="465120"/>
              </a:xfrm>
              <a:prstGeom prst="rect">
                <a:avLst/>
              </a:prstGeom>
              <a:solidFill>
                <a:srgbClr val="6c966c"/>
              </a:solidFill>
              <a:ln w="0">
                <a:noFill/>
              </a:ln>
              <a:effectLst>
                <a:outerShdw dist="17819" dir="2700000" blurRad="0" rotWithShape="0">
                  <a:srgbClr val="405940"/>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dfdfd"/>
                    </a:solidFill>
                    <a:effectLst/>
                    <a:uFillTx/>
                    <a:latin typeface="Arial"/>
                  </a:rPr>
                  <a:t>Import/Export Manager</a:t>
                </a:r>
                <a:endParaRPr b="0" lang="en-US" sz="800" strike="noStrike" u="none">
                  <a:solidFill>
                    <a:srgbClr val="000000"/>
                  </a:solidFill>
                  <a:effectLst/>
                  <a:uFillTx/>
                  <a:latin typeface="Times New Roman"/>
                </a:endParaRPr>
              </a:p>
            </p:txBody>
          </p:sp>
          <p:cxnSp>
            <p:nvCxnSpPr>
              <p:cNvPr id="293" name=""/>
              <p:cNvCxnSpPr>
                <a:stCxn id="289" idx="3"/>
                <a:endCxn id="291" idx="3"/>
              </p:cNvCxnSpPr>
              <p:nvPr/>
            </p:nvCxnSpPr>
            <p:spPr>
              <a:xfrm>
                <a:off x="2361960" y="4424400"/>
                <a:ext cx="2520" cy="534240"/>
              </a:xfrm>
              <a:prstGeom prst="bentConnector3">
                <a:avLst>
                  <a:gd name="adj1" fmla="val 14400000"/>
                </a:avLst>
              </a:prstGeom>
              <a:ln w="9360">
                <a:solidFill>
                  <a:srgbClr val="000000"/>
                </a:solidFill>
                <a:miter/>
              </a:ln>
            </p:spPr>
          </p:cxnSp>
          <p:cxnSp>
            <p:nvCxnSpPr>
              <p:cNvPr id="294" name=""/>
              <p:cNvCxnSpPr>
                <a:stCxn id="289" idx="3"/>
                <a:endCxn id="290" idx="3"/>
              </p:cNvCxnSpPr>
              <p:nvPr/>
            </p:nvCxnSpPr>
            <p:spPr>
              <a:xfrm>
                <a:off x="2361960" y="4424040"/>
                <a:ext cx="2520" cy="1067400"/>
              </a:xfrm>
              <a:prstGeom prst="bentConnector3">
                <a:avLst>
                  <a:gd name="adj1" fmla="val 14400000"/>
                </a:avLst>
              </a:prstGeom>
              <a:ln w="9360">
                <a:solidFill>
                  <a:srgbClr val="000000"/>
                </a:solidFill>
                <a:miter/>
              </a:ln>
            </p:spPr>
          </p:cxnSp>
          <p:cxnSp>
            <p:nvCxnSpPr>
              <p:cNvPr id="295" name=""/>
              <p:cNvCxnSpPr>
                <a:stCxn id="289" idx="3"/>
                <a:endCxn id="288" idx="3"/>
              </p:cNvCxnSpPr>
              <p:nvPr/>
            </p:nvCxnSpPr>
            <p:spPr>
              <a:xfrm>
                <a:off x="2361960" y="4424040"/>
                <a:ext cx="2520" cy="1600920"/>
              </a:xfrm>
              <a:prstGeom prst="bentConnector3">
                <a:avLst>
                  <a:gd name="adj1" fmla="val 14400000"/>
                </a:avLst>
              </a:prstGeom>
              <a:ln w="9360">
                <a:solidFill>
                  <a:srgbClr val="000000"/>
                </a:solidFill>
                <a:miter/>
              </a:ln>
            </p:spPr>
          </p:cxnSp>
          <p:cxnSp>
            <p:nvCxnSpPr>
              <p:cNvPr id="296" name=""/>
              <p:cNvCxnSpPr>
                <a:stCxn id="287" idx="1"/>
                <a:endCxn id="289" idx="0"/>
              </p:cNvCxnSpPr>
              <p:nvPr/>
            </p:nvCxnSpPr>
            <p:spPr>
              <a:xfrm flipV="1" rot="10800000">
                <a:off x="1828440" y="3660840"/>
                <a:ext cx="229320" cy="529200"/>
              </a:xfrm>
              <a:prstGeom prst="bentConnector2">
                <a:avLst/>
              </a:prstGeom>
              <a:ln w="9360">
                <a:solidFill>
                  <a:srgbClr val="000000"/>
                </a:solidFill>
                <a:miter/>
              </a:ln>
            </p:spPr>
          </p:cxnSp>
          <p:cxnSp>
            <p:nvCxnSpPr>
              <p:cNvPr id="297" name=""/>
              <p:cNvCxnSpPr>
                <a:stCxn id="292" idx="3"/>
                <a:endCxn id="289" idx="0"/>
              </p:cNvCxnSpPr>
              <p:nvPr/>
            </p:nvCxnSpPr>
            <p:spPr>
              <a:xfrm>
                <a:off x="1600200" y="3661920"/>
                <a:ext cx="229320" cy="529200"/>
              </a:xfrm>
              <a:prstGeom prst="bentConnector2">
                <a:avLst/>
              </a:prstGeom>
              <a:ln w="9360">
                <a:solidFill>
                  <a:srgbClr val="000000"/>
                </a:solidFill>
                <a:miter/>
              </a:ln>
            </p:spPr>
          </p:cxnSp>
        </p:grpSp>
        <p:sp>
          <p:nvSpPr>
            <p:cNvPr id="298" name=""/>
            <p:cNvSpPr/>
            <p:nvPr/>
          </p:nvSpPr>
          <p:spPr>
            <a:xfrm>
              <a:off x="457200" y="2971800"/>
              <a:ext cx="2743200" cy="380880"/>
            </a:xfrm>
            <a:prstGeom prst="rect">
              <a:avLst/>
            </a:prstGeom>
            <a:solidFill>
              <a:srgbClr val="ffeecd"/>
            </a:solidFill>
            <a:ln w="3168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Application Integration Pack</a:t>
              </a:r>
              <a:endParaRPr b="0" lang="en-US" sz="1400" strike="noStrike" u="none">
                <a:solidFill>
                  <a:srgbClr val="000000"/>
                </a:solidFill>
                <a:effectLst/>
                <a:uFillTx/>
                <a:latin typeface="Times New Roman"/>
              </a:endParaRPr>
            </a:p>
          </p:txBody>
        </p:sp>
      </p:grpSp>
      <p:sp>
        <p:nvSpPr>
          <p:cNvPr id="299" name="PlaceHolder 1"/>
          <p:cNvSpPr>
            <a:spLocks noGrp="1"/>
          </p:cNvSpPr>
          <p:nvPr>
            <p:ph type="title"/>
          </p:nvPr>
        </p:nvSpPr>
        <p:spPr>
          <a:xfrm>
            <a:off x="304920" y="380520"/>
            <a:ext cx="8534160" cy="1752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ea typeface="Times New Roman"/>
              </a:rPr>
              <a:t>A</a:t>
            </a:r>
            <a:r>
              <a:rPr b="1" lang="en-US" sz="2400" strike="noStrike" u="none">
                <a:solidFill>
                  <a:srgbClr val="000000"/>
                </a:solidFill>
                <a:effectLst/>
                <a:uFillTx/>
                <a:latin typeface="Arial"/>
                <a:ea typeface="Times New Roman"/>
              </a:rPr>
              <a:t>PPLICATION</a:t>
            </a:r>
            <a:br>
              <a:rPr sz="2400"/>
            </a:br>
            <a:r>
              <a:rPr b="1" lang="en-US" sz="3200" strike="noStrike" u="none">
                <a:solidFill>
                  <a:srgbClr val="000000"/>
                </a:solidFill>
                <a:effectLst/>
                <a:uFillTx/>
                <a:latin typeface="Arial"/>
                <a:ea typeface="Times New Roman"/>
              </a:rPr>
              <a:t>I</a:t>
            </a:r>
            <a:r>
              <a:rPr b="1" lang="en-US" sz="2400" strike="noStrike" u="none">
                <a:solidFill>
                  <a:srgbClr val="000000"/>
                </a:solidFill>
                <a:effectLst/>
                <a:uFillTx/>
                <a:latin typeface="Arial"/>
                <a:ea typeface="Times New Roman"/>
              </a:rPr>
              <a:t>NTEGRATION</a:t>
            </a:r>
            <a:br>
              <a:rPr sz="2400"/>
            </a:br>
            <a:r>
              <a:rPr b="1" lang="en-US" sz="3200" strike="noStrike" u="none">
                <a:solidFill>
                  <a:srgbClr val="000000"/>
                </a:solidFill>
                <a:effectLst/>
                <a:uFillTx/>
                <a:latin typeface="Arial"/>
                <a:ea typeface="Times New Roman"/>
              </a:rPr>
              <a:t>P</a:t>
            </a:r>
            <a:r>
              <a:rPr b="1" lang="en-US" sz="2400" strike="noStrike" u="none">
                <a:solidFill>
                  <a:srgbClr val="000000"/>
                </a:solidFill>
                <a:effectLst/>
                <a:uFillTx/>
                <a:latin typeface="Arial"/>
                <a:ea typeface="Times New Roman"/>
              </a:rPr>
              <a:t>ACKAGE</a:t>
            </a:r>
            <a:br>
              <a:rPr sz="2400"/>
            </a:br>
            <a:r>
              <a:rPr b="1" lang="en-US" sz="3200" strike="noStrike" u="none">
                <a:solidFill>
                  <a:srgbClr val="000000"/>
                </a:solidFill>
                <a:effectLst/>
                <a:uFillTx/>
                <a:latin typeface="Arial"/>
                <a:ea typeface="Times New Roman"/>
              </a:rPr>
              <a:t>BENEFITS</a:t>
            </a:r>
            <a:endParaRPr b="0" lang="en-US" sz="3200" strike="noStrike" u="none">
              <a:solidFill>
                <a:srgbClr val="006000"/>
              </a:solidFill>
              <a:effectLst/>
              <a:uFillTx/>
              <a:latin typeface="Arial"/>
            </a:endParaRPr>
          </a:p>
        </p:txBody>
      </p:sp>
      <p:sp>
        <p:nvSpPr>
          <p:cNvPr id="300" name="Puzzle2"/>
          <p:cNvSpPr/>
          <p:nvPr/>
        </p:nvSpPr>
        <p:spPr>
          <a:xfrm>
            <a:off x="6678720" y="4146480"/>
            <a:ext cx="1807920" cy="1401840"/>
          </a:xfrm>
          <a:custGeom>
            <a:avLst/>
            <a:gdLst>
              <a:gd name="textAreaLeft" fmla="*/ 450720 w 1807920"/>
              <a:gd name="textAreaRight" fmla="*/ 1353960 w 1807920"/>
              <a:gd name="textAreaTop" fmla="*/ 437400 h 1401840"/>
              <a:gd name="textAreaBottom" fmla="*/ 1326960 h 1401840"/>
              <a:gd name="GluePoint1X" fmla="*/ 11 w 21600"/>
              <a:gd name="GluePoint1Y" fmla="*/ 13386 h 21600"/>
              <a:gd name="GluePoint2X" fmla="*/ 4202 w 21600"/>
              <a:gd name="GluePoint2Y" fmla="*/ 21161 h 21600"/>
              <a:gd name="GluePoint3X" fmla="*/ 10400 w 21600"/>
              <a:gd name="GluePoint3Y" fmla="*/ 13909 h 21600"/>
              <a:gd name="GluePoint4X" fmla="*/ 16821 w 21600"/>
              <a:gd name="GluePoint4Y" fmla="*/ 21190 h 21600"/>
              <a:gd name="GluePoint5X" fmla="*/ 21600 w 21600"/>
              <a:gd name="GluePoint5Y" fmla="*/ 15083 h 21600"/>
              <a:gd name="GluePoint6X" fmla="*/ 16889 w 21600"/>
              <a:gd name="GluePoint6Y" fmla="*/ 5739 h 21600"/>
              <a:gd name="GluePoint7X" fmla="*/ 10800 w 21600"/>
              <a:gd name="GluePoint7Y" fmla="*/ 28 h 21600"/>
              <a:gd name="GluePoint8X" fmla="*/ 4202 w 21600"/>
              <a:gd name="GluePoint8Y" fmla="*/ 5894 h 2160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9933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Wireless</a:t>
            </a:r>
            <a:br>
              <a:rPr sz="900"/>
            </a:br>
            <a:r>
              <a:rPr b="1" lang="en-US" sz="900" strike="noStrike" u="none">
                <a:solidFill>
                  <a:srgbClr val="ffffff"/>
                </a:solidFill>
                <a:effectLst/>
                <a:uFillTx/>
                <a:latin typeface="Arial"/>
              </a:rPr>
              <a:t>Interface Capability</a:t>
            </a:r>
            <a:endParaRPr b="0" lang="en-US" sz="900" strike="noStrike" u="none">
              <a:solidFill>
                <a:srgbClr val="000000"/>
              </a:solidFill>
              <a:effectLst/>
              <a:uFillTx/>
              <a:latin typeface="Times New Roman"/>
            </a:endParaRPr>
          </a:p>
        </p:txBody>
      </p:sp>
      <p:sp>
        <p:nvSpPr>
          <p:cNvPr id="301" name="Puzzle2"/>
          <p:cNvSpPr/>
          <p:nvPr/>
        </p:nvSpPr>
        <p:spPr>
          <a:xfrm>
            <a:off x="4578480" y="4159080"/>
            <a:ext cx="1807920" cy="1400400"/>
          </a:xfrm>
          <a:custGeom>
            <a:avLst/>
            <a:gdLst>
              <a:gd name="textAreaLeft" fmla="*/ 450720 w 1807920"/>
              <a:gd name="textAreaRight" fmla="*/ 1353960 w 1807920"/>
              <a:gd name="textAreaTop" fmla="*/ 437040 h 1400400"/>
              <a:gd name="textAreaBottom" fmla="*/ 1325520 h 1400400"/>
              <a:gd name="GluePoint1X" fmla="*/ 11 w 21600"/>
              <a:gd name="GluePoint1Y" fmla="*/ 13386 h 21600"/>
              <a:gd name="GluePoint2X" fmla="*/ 4202 w 21600"/>
              <a:gd name="GluePoint2Y" fmla="*/ 21161 h 21600"/>
              <a:gd name="GluePoint3X" fmla="*/ 10400 w 21600"/>
              <a:gd name="GluePoint3Y" fmla="*/ 13909 h 21600"/>
              <a:gd name="GluePoint4X" fmla="*/ 16821 w 21600"/>
              <a:gd name="GluePoint4Y" fmla="*/ 21190 h 21600"/>
              <a:gd name="GluePoint5X" fmla="*/ 21600 w 21600"/>
              <a:gd name="GluePoint5Y" fmla="*/ 15083 h 21600"/>
              <a:gd name="GluePoint6X" fmla="*/ 16889 w 21600"/>
              <a:gd name="GluePoint6Y" fmla="*/ 5739 h 21600"/>
              <a:gd name="GluePoint7X" fmla="*/ 10800 w 21600"/>
              <a:gd name="GluePoint7Y" fmla="*/ 28 h 21600"/>
              <a:gd name="GluePoint8X" fmla="*/ 4202 w 21600"/>
              <a:gd name="GluePoint8Y" fmla="*/ 5894 h 2160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004c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Open DTD Schema and Stylesheet Support</a:t>
            </a:r>
            <a:endParaRPr b="0" lang="en-US" sz="900" strike="noStrike" u="none">
              <a:solidFill>
                <a:srgbClr val="000000"/>
              </a:solidFill>
              <a:effectLst/>
              <a:uFillTx/>
              <a:latin typeface="Times New Roman"/>
            </a:endParaRPr>
          </a:p>
        </p:txBody>
      </p:sp>
      <p:sp>
        <p:nvSpPr>
          <p:cNvPr id="302" name="Puzzle4"/>
          <p:cNvSpPr/>
          <p:nvPr/>
        </p:nvSpPr>
        <p:spPr>
          <a:xfrm>
            <a:off x="5979960" y="4130640"/>
            <a:ext cx="1089000" cy="1789200"/>
          </a:xfrm>
          <a:custGeom>
            <a:avLst/>
            <a:gdLst>
              <a:gd name="textAreaLeft" fmla="*/ 104400 w 1089000"/>
              <a:gd name="textAreaRight" fmla="*/ 1018800 w 1089000"/>
              <a:gd name="textAreaTop" fmla="*/ 469080 h 1789200"/>
              <a:gd name="textAreaBottom" fmla="*/ 1323720 h 1789200"/>
              <a:gd name="GluePoint1X" fmla="*/ 8307 w 21618"/>
              <a:gd name="GluePoint1Y" fmla="*/ 11593 h 21666"/>
              <a:gd name="GluePoint2X" fmla="*/ 453 w 21618"/>
              <a:gd name="GluePoint2Y" fmla="*/ 16938 h 21666"/>
              <a:gd name="GluePoint3X" fmla="*/ 11500 w 21618"/>
              <a:gd name="GluePoint3Y" fmla="*/ 21600 h 21666"/>
              <a:gd name="GluePoint4X" fmla="*/ 20920 w 21618"/>
              <a:gd name="GluePoint4Y" fmla="*/ 16751 h 21666"/>
              <a:gd name="GluePoint5X" fmla="*/ 13972 w 21618"/>
              <a:gd name="GluePoint5Y" fmla="*/ 10888 h 21666"/>
              <a:gd name="GluePoint6X" fmla="*/ 21033 w 21618"/>
              <a:gd name="GluePoint6Y" fmla="*/ 4716 h 21666"/>
              <a:gd name="GluePoint7X" fmla="*/ 11102 w 21618"/>
              <a:gd name="GluePoint7Y" fmla="*/ 11 h 21666"/>
              <a:gd name="GluePoint8X" fmla="*/ 453 w 21618"/>
              <a:gd name="GluePoint8Y" fmla="*/ 4716 h 21666"/>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18" h="21666">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cc33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Perpetual (Migration Free) Database</a:t>
            </a:r>
            <a:endParaRPr b="0" lang="en-US" sz="900" strike="noStrike" u="none">
              <a:solidFill>
                <a:srgbClr val="000000"/>
              </a:solidFill>
              <a:effectLst/>
              <a:uFillTx/>
              <a:latin typeface="Times New Roman"/>
            </a:endParaRPr>
          </a:p>
        </p:txBody>
      </p:sp>
      <p:sp>
        <p:nvSpPr>
          <p:cNvPr id="303" name="Puzzle1"/>
          <p:cNvSpPr/>
          <p:nvPr/>
        </p:nvSpPr>
        <p:spPr>
          <a:xfrm>
            <a:off x="5605560" y="3492360"/>
            <a:ext cx="1830240" cy="1067040"/>
          </a:xfrm>
          <a:custGeom>
            <a:avLst/>
            <a:gdLst>
              <a:gd name="textAreaLeft" fmla="*/ 515520 w 1830240"/>
              <a:gd name="textAreaRight" fmla="*/ 1366920 w 1830240"/>
              <a:gd name="textAreaTop" fmla="*/ 126720 h 1067040"/>
              <a:gd name="textAreaBottom" fmla="*/ 965880 h 1067040"/>
              <a:gd name="GluePoint1X" fmla="*/ 16740 w 21645"/>
              <a:gd name="GluePoint1Y" fmla="*/ 21078 h 21730"/>
              <a:gd name="GluePoint2X" fmla="*/ 16976 w 21645"/>
              <a:gd name="GluePoint2Y" fmla="*/ 521 h 21730"/>
              <a:gd name="GluePoint3X" fmla="*/ 4725 w 21645"/>
              <a:gd name="GluePoint3Y" fmla="*/ 856 h 21730"/>
              <a:gd name="GluePoint4X" fmla="*/ 5040 w 21645"/>
              <a:gd name="GluePoint4Y" fmla="*/ 21004 h 21730"/>
              <a:gd name="GluePoint5X" fmla="*/ 10811 w 21645"/>
              <a:gd name="GluePoint5Y" fmla="*/ 12885 h 21730"/>
              <a:gd name="GluePoint6X" fmla="*/ 10845 w 21645"/>
              <a:gd name="GluePoint6Y" fmla="*/ 8714 h 21730"/>
              <a:gd name="GluePoint7X" fmla="*/ 21600 w 21645"/>
              <a:gd name="GluePoint7Y" fmla="*/ 10000 h 21730"/>
              <a:gd name="GluePoint8X" fmla="*/ 56 w 21645"/>
              <a:gd name="GluePoint8Y" fmla="*/ 10000 h 2173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45" h="2173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 w="21645" h="21730"/>
            </a:pathLst>
          </a:custGeom>
          <a:solidFill>
            <a:srgbClr val="809e8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Complete Set of Adaptors and Connectors</a:t>
            </a:r>
            <a:endParaRPr b="0" lang="en-US" sz="900" strike="noStrike" u="none">
              <a:solidFill>
                <a:srgbClr val="000000"/>
              </a:solidFill>
              <a:effectLst/>
              <a:uFillTx/>
              <a:latin typeface="Times New Roman"/>
            </a:endParaRPr>
          </a:p>
        </p:txBody>
      </p:sp>
      <p:sp>
        <p:nvSpPr>
          <p:cNvPr id="304" name="Puzzle4"/>
          <p:cNvSpPr/>
          <p:nvPr/>
        </p:nvSpPr>
        <p:spPr>
          <a:xfrm>
            <a:off x="3879720" y="4141800"/>
            <a:ext cx="1089000" cy="1790640"/>
          </a:xfrm>
          <a:custGeom>
            <a:avLst/>
            <a:gdLst>
              <a:gd name="textAreaLeft" fmla="*/ 104400 w 1089000"/>
              <a:gd name="textAreaRight" fmla="*/ 1018800 w 1089000"/>
              <a:gd name="textAreaTop" fmla="*/ 469440 h 1790640"/>
              <a:gd name="textAreaBottom" fmla="*/ 1324800 h 1790640"/>
              <a:gd name="GluePoint1X" fmla="*/ 8307 w 21618"/>
              <a:gd name="GluePoint1Y" fmla="*/ 11593 h 21666"/>
              <a:gd name="GluePoint2X" fmla="*/ 453 w 21618"/>
              <a:gd name="GluePoint2Y" fmla="*/ 16938 h 21666"/>
              <a:gd name="GluePoint3X" fmla="*/ 11500 w 21618"/>
              <a:gd name="GluePoint3Y" fmla="*/ 21600 h 21666"/>
              <a:gd name="GluePoint4X" fmla="*/ 20920 w 21618"/>
              <a:gd name="GluePoint4Y" fmla="*/ 16751 h 21666"/>
              <a:gd name="GluePoint5X" fmla="*/ 13972 w 21618"/>
              <a:gd name="GluePoint5Y" fmla="*/ 10888 h 21666"/>
              <a:gd name="GluePoint6X" fmla="*/ 21033 w 21618"/>
              <a:gd name="GluePoint6Y" fmla="*/ 4716 h 21666"/>
              <a:gd name="GluePoint7X" fmla="*/ 11102 w 21618"/>
              <a:gd name="GluePoint7Y" fmla="*/ 11 h 21666"/>
              <a:gd name="GluePoint8X" fmla="*/ 453 w 21618"/>
              <a:gd name="GluePoint8Y" fmla="*/ 4716 h 21666"/>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18" h="21666">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809e8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Module Level Data Distribution Capability</a:t>
            </a:r>
            <a:endParaRPr b="0" lang="en-US" sz="900" strike="noStrike" u="none">
              <a:solidFill>
                <a:srgbClr val="000000"/>
              </a:solidFill>
              <a:effectLst/>
              <a:uFillTx/>
              <a:latin typeface="Times New Roman"/>
            </a:endParaRPr>
          </a:p>
        </p:txBody>
      </p:sp>
      <p:sp>
        <p:nvSpPr>
          <p:cNvPr id="305" name="Puzzle1"/>
          <p:cNvSpPr/>
          <p:nvPr/>
        </p:nvSpPr>
        <p:spPr>
          <a:xfrm>
            <a:off x="3505320" y="3505320"/>
            <a:ext cx="1830240" cy="1066680"/>
          </a:xfrm>
          <a:custGeom>
            <a:avLst/>
            <a:gdLst>
              <a:gd name="textAreaLeft" fmla="*/ 515520 w 1830240"/>
              <a:gd name="textAreaRight" fmla="*/ 1366920 w 1830240"/>
              <a:gd name="textAreaTop" fmla="*/ 126720 h 1066680"/>
              <a:gd name="textAreaBottom" fmla="*/ 965520 h 1066680"/>
              <a:gd name="GluePoint1X" fmla="*/ 16740 w 21645"/>
              <a:gd name="GluePoint1Y" fmla="*/ 21078 h 21730"/>
              <a:gd name="GluePoint2X" fmla="*/ 16976 w 21645"/>
              <a:gd name="GluePoint2Y" fmla="*/ 521 h 21730"/>
              <a:gd name="GluePoint3X" fmla="*/ 4725 w 21645"/>
              <a:gd name="GluePoint3Y" fmla="*/ 856 h 21730"/>
              <a:gd name="GluePoint4X" fmla="*/ 5040 w 21645"/>
              <a:gd name="GluePoint4Y" fmla="*/ 21004 h 21730"/>
              <a:gd name="GluePoint5X" fmla="*/ 10811 w 21645"/>
              <a:gd name="GluePoint5Y" fmla="*/ 12885 h 21730"/>
              <a:gd name="GluePoint6X" fmla="*/ 10845 w 21645"/>
              <a:gd name="GluePoint6Y" fmla="*/ 8714 h 21730"/>
              <a:gd name="GluePoint7X" fmla="*/ 21600 w 21645"/>
              <a:gd name="GluePoint7Y" fmla="*/ 10000 h 21730"/>
              <a:gd name="GluePoint8X" fmla="*/ 56 w 21645"/>
              <a:gd name="GluePoint8Y" fmla="*/ 10000 h 2173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45" h="2173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 w="21645" h="21730"/>
            </a:pathLst>
          </a:custGeom>
          <a:solidFill>
            <a:srgbClr val="cc33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Audited Data Transmission and Validation</a:t>
            </a:r>
            <a:endParaRPr b="0" lang="en-US" sz="900" strike="noStrike" u="none">
              <a:solidFill>
                <a:srgbClr val="000000"/>
              </a:solidFill>
              <a:effectLst/>
              <a:uFillTx/>
              <a:latin typeface="Times New Roman"/>
            </a:endParaRPr>
          </a:p>
        </p:txBody>
      </p:sp>
      <p:sp>
        <p:nvSpPr>
          <p:cNvPr id="306" name="Puzzle3"/>
          <p:cNvSpPr/>
          <p:nvPr/>
        </p:nvSpPr>
        <p:spPr>
          <a:xfrm>
            <a:off x="4908600" y="3040200"/>
            <a:ext cx="1131840" cy="1536480"/>
          </a:xfrm>
          <a:custGeom>
            <a:avLst/>
            <a:gdLst>
              <a:gd name="textAreaLeft" fmla="*/ 118800 w 1131840"/>
              <a:gd name="textAreaRight" fmla="*/ 1003680 w 1131840"/>
              <a:gd name="textAreaTop" fmla="*/ 549000 h 1536480"/>
              <a:gd name="textAreaBottom" fmla="*/ 1439640 h 1536480"/>
              <a:gd name="GluePoint1X" fmla="*/ 10391 w 21653"/>
              <a:gd name="GluePoint1Y" fmla="*/ 15806 h 21678"/>
              <a:gd name="GluePoint2X" fmla="*/ 20551 w 21653"/>
              <a:gd name="GluePoint2Y" fmla="*/ 21088 h 21678"/>
              <a:gd name="GluePoint3X" fmla="*/ 13180 w 21653"/>
              <a:gd name="GluePoint3Y" fmla="*/ 13801 h 21678"/>
              <a:gd name="GluePoint4X" fmla="*/ 20551 w 21653"/>
              <a:gd name="GluePoint4Y" fmla="*/ 7025 h 21678"/>
              <a:gd name="GluePoint5X" fmla="*/ 10500 w 21653"/>
              <a:gd name="GluePoint5Y" fmla="*/ 52 h 21678"/>
              <a:gd name="GluePoint6X" fmla="*/ 692 w 21653"/>
              <a:gd name="GluePoint6Y" fmla="*/ 6802 h 21678"/>
              <a:gd name="GluePoint7X" fmla="*/ 8064 w 21653"/>
              <a:gd name="GluePoint7Y" fmla="*/ 13526 h 21678"/>
              <a:gd name="GluePoint8X" fmla="*/ 692 w 21653"/>
              <a:gd name="GluePoint8Y" fmla="*/ 21088 h 21678"/>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53" h="21678">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9933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BizTalk and RosettaNet Data Format Support</a:t>
            </a:r>
            <a:endParaRPr b="0" lang="en-US" sz="900" strike="noStrike" u="none">
              <a:solidFill>
                <a:srgbClr val="000000"/>
              </a:solidFill>
              <a:effectLst/>
              <a:uFillTx/>
              <a:latin typeface="Times New Roman"/>
            </a:endParaRPr>
          </a:p>
        </p:txBody>
      </p:sp>
      <p:sp>
        <p:nvSpPr>
          <p:cNvPr id="307" name="Puzzle3"/>
          <p:cNvSpPr/>
          <p:nvPr/>
        </p:nvSpPr>
        <p:spPr>
          <a:xfrm>
            <a:off x="7008840" y="3027240"/>
            <a:ext cx="1131840" cy="1536840"/>
          </a:xfrm>
          <a:custGeom>
            <a:avLst/>
            <a:gdLst>
              <a:gd name="textAreaLeft" fmla="*/ 118800 w 1131840"/>
              <a:gd name="textAreaRight" fmla="*/ 1003680 w 1131840"/>
              <a:gd name="textAreaTop" fmla="*/ 549000 h 1536840"/>
              <a:gd name="textAreaBottom" fmla="*/ 1440000 h 1536840"/>
              <a:gd name="GluePoint1X" fmla="*/ 10391 w 21653"/>
              <a:gd name="GluePoint1Y" fmla="*/ 15806 h 21678"/>
              <a:gd name="GluePoint2X" fmla="*/ 20551 w 21653"/>
              <a:gd name="GluePoint2Y" fmla="*/ 21088 h 21678"/>
              <a:gd name="GluePoint3X" fmla="*/ 13180 w 21653"/>
              <a:gd name="GluePoint3Y" fmla="*/ 13801 h 21678"/>
              <a:gd name="GluePoint4X" fmla="*/ 20551 w 21653"/>
              <a:gd name="GluePoint4Y" fmla="*/ 7025 h 21678"/>
              <a:gd name="GluePoint5X" fmla="*/ 10500 w 21653"/>
              <a:gd name="GluePoint5Y" fmla="*/ 52 h 21678"/>
              <a:gd name="GluePoint6X" fmla="*/ 692 w 21653"/>
              <a:gd name="GluePoint6Y" fmla="*/ 6802 h 21678"/>
              <a:gd name="GluePoint7X" fmla="*/ 8064 w 21653"/>
              <a:gd name="GluePoint7Y" fmla="*/ 13526 h 21678"/>
              <a:gd name="GluePoint8X" fmla="*/ 692 w 21653"/>
              <a:gd name="GluePoint8Y" fmla="*/ 21088 h 21678"/>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53" h="21678">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004c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Logical Archiving Capability</a:t>
            </a:r>
            <a:endParaRPr b="0" lang="en-US" sz="900" strike="noStrike" u="none">
              <a:solidFill>
                <a:srgbClr val="000000"/>
              </a:solidFill>
              <a:effectLst/>
              <a:uFillTx/>
              <a:latin typeface="Times New Roman"/>
            </a:endParaRPr>
          </a:p>
        </p:txBody>
      </p:sp>
      <p:sp>
        <p:nvSpPr>
          <p:cNvPr id="308" name="Puzzle1"/>
          <p:cNvSpPr/>
          <p:nvPr/>
        </p:nvSpPr>
        <p:spPr>
          <a:xfrm>
            <a:off x="2971800" y="914400"/>
            <a:ext cx="3144960" cy="1832040"/>
          </a:xfrm>
          <a:custGeom>
            <a:avLst/>
            <a:gdLst>
              <a:gd name="textAreaLeft" fmla="*/ 885960 w 3144960"/>
              <a:gd name="textAreaRight" fmla="*/ 2349000 w 3144960"/>
              <a:gd name="textAreaTop" fmla="*/ 217800 h 1832040"/>
              <a:gd name="textAreaBottom" fmla="*/ 1658520 h 1832040"/>
              <a:gd name="GluePoint1X" fmla="*/ 16740 w 21645"/>
              <a:gd name="GluePoint1Y" fmla="*/ 21078 h 21730"/>
              <a:gd name="GluePoint2X" fmla="*/ 16976 w 21645"/>
              <a:gd name="GluePoint2Y" fmla="*/ 521 h 21730"/>
              <a:gd name="GluePoint3X" fmla="*/ 4725 w 21645"/>
              <a:gd name="GluePoint3Y" fmla="*/ 856 h 21730"/>
              <a:gd name="GluePoint4X" fmla="*/ 5040 w 21645"/>
              <a:gd name="GluePoint4Y" fmla="*/ 21004 h 21730"/>
              <a:gd name="GluePoint5X" fmla="*/ 10811 w 21645"/>
              <a:gd name="GluePoint5Y" fmla="*/ 12885 h 21730"/>
              <a:gd name="GluePoint6X" fmla="*/ 10845 w 21645"/>
              <a:gd name="GluePoint6Y" fmla="*/ 8714 h 21730"/>
              <a:gd name="GluePoint7X" fmla="*/ 21600 w 21645"/>
              <a:gd name="GluePoint7Y" fmla="*/ 10000 h 21730"/>
              <a:gd name="GluePoint8X" fmla="*/ 56 w 21645"/>
              <a:gd name="GluePoint8Y" fmla="*/ 10000 h 2173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45" h="2173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 w="21645" h="21730"/>
            </a:pathLst>
          </a:custGeom>
          <a:solidFill>
            <a:srgbClr val="cc33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Audited Data Transmission and Validation</a:t>
            </a:r>
            <a:endParaRPr b="0" lang="en-US" sz="1600" strike="noStrike" u="none">
              <a:solidFill>
                <a:srgbClr val="000000"/>
              </a:solidFill>
              <a:effectLst/>
              <a:uFillTx/>
              <a:latin typeface="Times New Roman"/>
            </a:endParaRPr>
          </a:p>
        </p:txBody>
      </p:sp>
      <p:sp>
        <p:nvSpPr>
          <p:cNvPr id="309" name="Puzzle3"/>
          <p:cNvSpPr/>
          <p:nvPr/>
        </p:nvSpPr>
        <p:spPr>
          <a:xfrm rot="16185600">
            <a:off x="3481920" y="403560"/>
            <a:ext cx="2011320" cy="2727360"/>
          </a:xfrm>
          <a:custGeom>
            <a:avLst/>
            <a:gdLst>
              <a:gd name="textAreaLeft" fmla="*/ 211680 w 2011320"/>
              <a:gd name="textAreaRight" fmla="*/ 1783080 w 2011320"/>
              <a:gd name="textAreaTop" fmla="*/ 974520 h 2727360"/>
              <a:gd name="textAreaBottom" fmla="*/ 2555280 h 2727360"/>
              <a:gd name="GluePoint1X" fmla="*/ 10391 w 21653"/>
              <a:gd name="GluePoint1Y" fmla="*/ 15806 h 21678"/>
              <a:gd name="GluePoint2X" fmla="*/ 20551 w 21653"/>
              <a:gd name="GluePoint2Y" fmla="*/ 21088 h 21678"/>
              <a:gd name="GluePoint3X" fmla="*/ 13180 w 21653"/>
              <a:gd name="GluePoint3Y" fmla="*/ 13801 h 21678"/>
              <a:gd name="GluePoint4X" fmla="*/ 20551 w 21653"/>
              <a:gd name="GluePoint4Y" fmla="*/ 7025 h 21678"/>
              <a:gd name="GluePoint5X" fmla="*/ 10500 w 21653"/>
              <a:gd name="GluePoint5Y" fmla="*/ 52 h 21678"/>
              <a:gd name="GluePoint6X" fmla="*/ 692 w 21653"/>
              <a:gd name="GluePoint6Y" fmla="*/ 6802 h 21678"/>
              <a:gd name="GluePoint7X" fmla="*/ 8064 w 21653"/>
              <a:gd name="GluePoint7Y" fmla="*/ 13526 h 21678"/>
              <a:gd name="GluePoint8X" fmla="*/ 692 w 21653"/>
              <a:gd name="GluePoint8Y" fmla="*/ 21088 h 21678"/>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53" h="21678">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993300"/>
          </a:solidFill>
          <a:ln w="28440">
            <a:solidFill>
              <a:srgbClr val="000000"/>
            </a:solidFill>
            <a:miter/>
          </a:ln>
        </p:spPr>
        <p:style>
          <a:lnRef idx="0"/>
          <a:fillRef idx="0"/>
          <a:effectRef idx="0"/>
          <a:fontRef idx="minor"/>
        </p:style>
        <p:txBody>
          <a:bodyPr lIns="46800" rIns="46800" tIns="90000" bIns="90000" anchor="t" anchorCtr="1" vert="eaVe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BizTalk and RosettaNet Data Format Support</a:t>
            </a:r>
            <a:endParaRPr b="0" lang="en-US" sz="1600" strike="noStrike" u="none">
              <a:solidFill>
                <a:srgbClr val="000000"/>
              </a:solidFill>
              <a:effectLst/>
              <a:uFillTx/>
              <a:latin typeface="Times New Roman"/>
            </a:endParaRPr>
          </a:p>
        </p:txBody>
      </p:sp>
      <p:sp>
        <p:nvSpPr>
          <p:cNvPr id="310" name="Puzzle1"/>
          <p:cNvSpPr/>
          <p:nvPr/>
        </p:nvSpPr>
        <p:spPr>
          <a:xfrm>
            <a:off x="2971800" y="914400"/>
            <a:ext cx="3144960" cy="1832040"/>
          </a:xfrm>
          <a:custGeom>
            <a:avLst/>
            <a:gdLst>
              <a:gd name="textAreaLeft" fmla="*/ 885960 w 3144960"/>
              <a:gd name="textAreaRight" fmla="*/ 2349000 w 3144960"/>
              <a:gd name="textAreaTop" fmla="*/ 217800 h 1832040"/>
              <a:gd name="textAreaBottom" fmla="*/ 1658520 h 1832040"/>
              <a:gd name="GluePoint1X" fmla="*/ 16740 w 21645"/>
              <a:gd name="GluePoint1Y" fmla="*/ 21078 h 21730"/>
              <a:gd name="GluePoint2X" fmla="*/ 16976 w 21645"/>
              <a:gd name="GluePoint2Y" fmla="*/ 521 h 21730"/>
              <a:gd name="GluePoint3X" fmla="*/ 4725 w 21645"/>
              <a:gd name="GluePoint3Y" fmla="*/ 856 h 21730"/>
              <a:gd name="GluePoint4X" fmla="*/ 5040 w 21645"/>
              <a:gd name="GluePoint4Y" fmla="*/ 21004 h 21730"/>
              <a:gd name="GluePoint5X" fmla="*/ 10811 w 21645"/>
              <a:gd name="GluePoint5Y" fmla="*/ 12885 h 21730"/>
              <a:gd name="GluePoint6X" fmla="*/ 10845 w 21645"/>
              <a:gd name="GluePoint6Y" fmla="*/ 8714 h 21730"/>
              <a:gd name="GluePoint7X" fmla="*/ 21600 w 21645"/>
              <a:gd name="GluePoint7Y" fmla="*/ 10000 h 21730"/>
              <a:gd name="GluePoint8X" fmla="*/ 56 w 21645"/>
              <a:gd name="GluePoint8Y" fmla="*/ 10000 h 2173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45" h="2173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 w="21645" h="21730"/>
            </a:pathLst>
          </a:custGeom>
          <a:solidFill>
            <a:srgbClr val="809e8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Complete Set of Adaptors and Connectors</a:t>
            </a:r>
            <a:endParaRPr b="0" lang="en-US" sz="1600" strike="noStrike" u="none">
              <a:solidFill>
                <a:srgbClr val="000000"/>
              </a:solidFill>
              <a:effectLst/>
              <a:uFillTx/>
              <a:latin typeface="Times New Roman"/>
            </a:endParaRPr>
          </a:p>
        </p:txBody>
      </p:sp>
      <p:sp>
        <p:nvSpPr>
          <p:cNvPr id="311" name="Puzzle3"/>
          <p:cNvSpPr/>
          <p:nvPr/>
        </p:nvSpPr>
        <p:spPr>
          <a:xfrm>
            <a:off x="3733920" y="228600"/>
            <a:ext cx="1965240" cy="2664000"/>
          </a:xfrm>
          <a:custGeom>
            <a:avLst/>
            <a:gdLst>
              <a:gd name="textAreaLeft" fmla="*/ 206640 w 1965240"/>
              <a:gd name="textAreaRight" fmla="*/ 1742400 w 1965240"/>
              <a:gd name="textAreaTop" fmla="*/ 951840 h 2664000"/>
              <a:gd name="textAreaBottom" fmla="*/ 2495880 h 2664000"/>
              <a:gd name="GluePoint1X" fmla="*/ 10391 w 21653"/>
              <a:gd name="GluePoint1Y" fmla="*/ 15806 h 21678"/>
              <a:gd name="GluePoint2X" fmla="*/ 20551 w 21653"/>
              <a:gd name="GluePoint2Y" fmla="*/ 21088 h 21678"/>
              <a:gd name="GluePoint3X" fmla="*/ 13180 w 21653"/>
              <a:gd name="GluePoint3Y" fmla="*/ 13801 h 21678"/>
              <a:gd name="GluePoint4X" fmla="*/ 20551 w 21653"/>
              <a:gd name="GluePoint4Y" fmla="*/ 7025 h 21678"/>
              <a:gd name="GluePoint5X" fmla="*/ 10500 w 21653"/>
              <a:gd name="GluePoint5Y" fmla="*/ 52 h 21678"/>
              <a:gd name="GluePoint6X" fmla="*/ 692 w 21653"/>
              <a:gd name="GluePoint6Y" fmla="*/ 6802 h 21678"/>
              <a:gd name="GluePoint7X" fmla="*/ 8064 w 21653"/>
              <a:gd name="GluePoint7Y" fmla="*/ 13526 h 21678"/>
              <a:gd name="GluePoint8X" fmla="*/ 692 w 21653"/>
              <a:gd name="GluePoint8Y" fmla="*/ 21088 h 21678"/>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53" h="21678">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004c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Logical Archiving Capability</a:t>
            </a:r>
            <a:endParaRPr b="0" lang="en-US" sz="1600" strike="noStrike" u="none">
              <a:solidFill>
                <a:srgbClr val="000000"/>
              </a:solidFill>
              <a:effectLst/>
              <a:uFillTx/>
              <a:latin typeface="Times New Roman"/>
            </a:endParaRPr>
          </a:p>
        </p:txBody>
      </p:sp>
      <p:sp>
        <p:nvSpPr>
          <p:cNvPr id="312" name="Puzzle4"/>
          <p:cNvSpPr/>
          <p:nvPr/>
        </p:nvSpPr>
        <p:spPr>
          <a:xfrm rot="16265400">
            <a:off x="3581280" y="304560"/>
            <a:ext cx="1892160" cy="3111480"/>
          </a:xfrm>
          <a:custGeom>
            <a:avLst/>
            <a:gdLst>
              <a:gd name="textAreaLeft" fmla="*/ 181800 w 1892160"/>
              <a:gd name="textAreaRight" fmla="*/ 1769760 w 1892160"/>
              <a:gd name="textAreaTop" fmla="*/ 815760 h 3111480"/>
              <a:gd name="textAreaBottom" fmla="*/ 2301840 h 3111480"/>
              <a:gd name="GluePoint1X" fmla="*/ 8307 w 21618"/>
              <a:gd name="GluePoint1Y" fmla="*/ 11593 h 21666"/>
              <a:gd name="GluePoint2X" fmla="*/ 453 w 21618"/>
              <a:gd name="GluePoint2Y" fmla="*/ 16938 h 21666"/>
              <a:gd name="GluePoint3X" fmla="*/ 11500 w 21618"/>
              <a:gd name="GluePoint3Y" fmla="*/ 21600 h 21666"/>
              <a:gd name="GluePoint4X" fmla="*/ 20920 w 21618"/>
              <a:gd name="GluePoint4Y" fmla="*/ 16751 h 21666"/>
              <a:gd name="GluePoint5X" fmla="*/ 13972 w 21618"/>
              <a:gd name="GluePoint5Y" fmla="*/ 10888 h 21666"/>
              <a:gd name="GluePoint6X" fmla="*/ 21033 w 21618"/>
              <a:gd name="GluePoint6Y" fmla="*/ 4716 h 21666"/>
              <a:gd name="GluePoint7X" fmla="*/ 11102 w 21618"/>
              <a:gd name="GluePoint7Y" fmla="*/ 11 h 21666"/>
              <a:gd name="GluePoint8X" fmla="*/ 453 w 21618"/>
              <a:gd name="GluePoint8Y" fmla="*/ 4716 h 21666"/>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18" h="21666">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809e80"/>
          </a:solidFill>
          <a:ln w="28440">
            <a:solidFill>
              <a:srgbClr val="000000"/>
            </a:solidFill>
            <a:miter/>
          </a:ln>
        </p:spPr>
        <p:style>
          <a:lnRef idx="0"/>
          <a:fillRef idx="0"/>
          <a:effectRef idx="0"/>
          <a:fontRef idx="minor"/>
        </p:style>
        <p:txBody>
          <a:bodyPr lIns="46800" rIns="46800" tIns="90000" bIns="90000" anchor="t" anchorCtr="1" vert="eaVe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Module Level Data Distribution Capability</a:t>
            </a:r>
            <a:endParaRPr b="0" lang="en-US" sz="1600" strike="noStrike" u="none">
              <a:solidFill>
                <a:srgbClr val="000000"/>
              </a:solidFill>
              <a:effectLst/>
              <a:uFillTx/>
              <a:latin typeface="Times New Roman"/>
            </a:endParaRPr>
          </a:p>
        </p:txBody>
      </p:sp>
      <p:sp>
        <p:nvSpPr>
          <p:cNvPr id="313" name="Puzzle2"/>
          <p:cNvSpPr/>
          <p:nvPr/>
        </p:nvSpPr>
        <p:spPr>
          <a:xfrm>
            <a:off x="3048120" y="228600"/>
            <a:ext cx="3135240" cy="2427120"/>
          </a:xfrm>
          <a:custGeom>
            <a:avLst/>
            <a:gdLst>
              <a:gd name="textAreaLeft" fmla="*/ 781920 w 3135240"/>
              <a:gd name="textAreaRight" fmla="*/ 2348280 w 3135240"/>
              <a:gd name="textAreaTop" fmla="*/ 757440 h 2427120"/>
              <a:gd name="textAreaBottom" fmla="*/ 2297160 h 2427120"/>
              <a:gd name="GluePoint1X" fmla="*/ 11 w 21600"/>
              <a:gd name="GluePoint1Y" fmla="*/ 13386 h 21600"/>
              <a:gd name="GluePoint2X" fmla="*/ 4202 w 21600"/>
              <a:gd name="GluePoint2Y" fmla="*/ 21161 h 21600"/>
              <a:gd name="GluePoint3X" fmla="*/ 10400 w 21600"/>
              <a:gd name="GluePoint3Y" fmla="*/ 13909 h 21600"/>
              <a:gd name="GluePoint4X" fmla="*/ 16821 w 21600"/>
              <a:gd name="GluePoint4Y" fmla="*/ 21190 h 21600"/>
              <a:gd name="GluePoint5X" fmla="*/ 21600 w 21600"/>
              <a:gd name="GluePoint5Y" fmla="*/ 15083 h 21600"/>
              <a:gd name="GluePoint6X" fmla="*/ 16889 w 21600"/>
              <a:gd name="GluePoint6Y" fmla="*/ 5739 h 21600"/>
              <a:gd name="GluePoint7X" fmla="*/ 10800 w 21600"/>
              <a:gd name="GluePoint7Y" fmla="*/ 28 h 21600"/>
              <a:gd name="GluePoint8X" fmla="*/ 4202 w 21600"/>
              <a:gd name="GluePoint8Y" fmla="*/ 5894 h 2160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004c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Open DTD Schema and Stylesheet Support</a:t>
            </a:r>
            <a:endParaRPr b="0" lang="en-US" sz="1600" strike="noStrike" u="none">
              <a:solidFill>
                <a:srgbClr val="000000"/>
              </a:solidFill>
              <a:effectLst/>
              <a:uFillTx/>
              <a:latin typeface="Times New Roman"/>
            </a:endParaRPr>
          </a:p>
        </p:txBody>
      </p:sp>
      <p:sp>
        <p:nvSpPr>
          <p:cNvPr id="314" name="Puzzle4"/>
          <p:cNvSpPr/>
          <p:nvPr/>
        </p:nvSpPr>
        <p:spPr>
          <a:xfrm rot="16199400">
            <a:off x="3652560" y="233280"/>
            <a:ext cx="1882800" cy="3092400"/>
          </a:xfrm>
          <a:custGeom>
            <a:avLst/>
            <a:gdLst>
              <a:gd name="textAreaLeft" fmla="*/ 180720 w 1882800"/>
              <a:gd name="textAreaRight" fmla="*/ 1761120 w 1882800"/>
              <a:gd name="textAreaTop" fmla="*/ 810720 h 3092400"/>
              <a:gd name="textAreaBottom" fmla="*/ 2287800 h 3092400"/>
              <a:gd name="GluePoint1X" fmla="*/ 8307 w 21618"/>
              <a:gd name="GluePoint1Y" fmla="*/ 11593 h 21666"/>
              <a:gd name="GluePoint2X" fmla="*/ 453 w 21618"/>
              <a:gd name="GluePoint2Y" fmla="*/ 16938 h 21666"/>
              <a:gd name="GluePoint3X" fmla="*/ 11500 w 21618"/>
              <a:gd name="GluePoint3Y" fmla="*/ 21600 h 21666"/>
              <a:gd name="GluePoint4X" fmla="*/ 20920 w 21618"/>
              <a:gd name="GluePoint4Y" fmla="*/ 16751 h 21666"/>
              <a:gd name="GluePoint5X" fmla="*/ 13972 w 21618"/>
              <a:gd name="GluePoint5Y" fmla="*/ 10888 h 21666"/>
              <a:gd name="GluePoint6X" fmla="*/ 21033 w 21618"/>
              <a:gd name="GluePoint6Y" fmla="*/ 4716 h 21666"/>
              <a:gd name="GluePoint7X" fmla="*/ 11102 w 21618"/>
              <a:gd name="GluePoint7Y" fmla="*/ 11 h 21666"/>
              <a:gd name="GluePoint8X" fmla="*/ 453 w 21618"/>
              <a:gd name="GluePoint8Y" fmla="*/ 4716 h 21666"/>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18" h="21666">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cc3300"/>
          </a:solidFill>
          <a:ln w="28440">
            <a:solidFill>
              <a:srgbClr val="000000"/>
            </a:solidFill>
            <a:miter/>
          </a:ln>
        </p:spPr>
        <p:style>
          <a:lnRef idx="0"/>
          <a:fillRef idx="0"/>
          <a:effectRef idx="0"/>
          <a:fontRef idx="minor"/>
        </p:style>
        <p:txBody>
          <a:bodyPr lIns="46800" rIns="46800" tIns="90000" bIns="90000" anchor="t" anchorCtr="1" vert="eaVe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Perpetual (Migration Free) Database</a:t>
            </a:r>
            <a:endParaRPr b="0" lang="en-US" sz="1600" strike="noStrike" u="none">
              <a:solidFill>
                <a:srgbClr val="000000"/>
              </a:solidFill>
              <a:effectLst/>
              <a:uFillTx/>
              <a:latin typeface="Times New Roman"/>
            </a:endParaRPr>
          </a:p>
        </p:txBody>
      </p:sp>
      <p:sp>
        <p:nvSpPr>
          <p:cNvPr id="315" name="Puzzle2"/>
          <p:cNvSpPr/>
          <p:nvPr/>
        </p:nvSpPr>
        <p:spPr>
          <a:xfrm>
            <a:off x="3048120" y="304920"/>
            <a:ext cx="3135240" cy="2406600"/>
          </a:xfrm>
          <a:custGeom>
            <a:avLst/>
            <a:gdLst>
              <a:gd name="textAreaLeft" fmla="*/ 781920 w 3135240"/>
              <a:gd name="textAreaRight" fmla="*/ 2348280 w 3135240"/>
              <a:gd name="textAreaTop" fmla="*/ 750960 h 2406600"/>
              <a:gd name="textAreaBottom" fmla="*/ 2277720 h 2406600"/>
              <a:gd name="GluePoint1X" fmla="*/ 11 w 21600"/>
              <a:gd name="GluePoint1Y" fmla="*/ 13386 h 21600"/>
              <a:gd name="GluePoint2X" fmla="*/ 4202 w 21600"/>
              <a:gd name="GluePoint2Y" fmla="*/ 21161 h 21600"/>
              <a:gd name="GluePoint3X" fmla="*/ 10400 w 21600"/>
              <a:gd name="GluePoint3Y" fmla="*/ 13909 h 21600"/>
              <a:gd name="GluePoint4X" fmla="*/ 16821 w 21600"/>
              <a:gd name="GluePoint4Y" fmla="*/ 21190 h 21600"/>
              <a:gd name="GluePoint5X" fmla="*/ 21600 w 21600"/>
              <a:gd name="GluePoint5Y" fmla="*/ 15083 h 21600"/>
              <a:gd name="GluePoint6X" fmla="*/ 16889 w 21600"/>
              <a:gd name="GluePoint6Y" fmla="*/ 5739 h 21600"/>
              <a:gd name="GluePoint7X" fmla="*/ 10800 w 21600"/>
              <a:gd name="GluePoint7Y" fmla="*/ 28 h 21600"/>
              <a:gd name="GluePoint8X" fmla="*/ 4202 w 21600"/>
              <a:gd name="GluePoint8Y" fmla="*/ 5894 h 2160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Lst>
            <a:rect l="textAreaLeft" t="textAreaTop" r="textAreaRight" b="textAreaBottom"/>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993300"/>
          </a:solidFill>
          <a:ln w="2844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Wireless</a:t>
            </a:r>
            <a:br>
              <a:rPr sz="1600"/>
            </a:br>
            <a:r>
              <a:rPr b="1" lang="en-US" sz="1600" strike="noStrike" u="none">
                <a:solidFill>
                  <a:srgbClr val="ffffff"/>
                </a:solidFill>
                <a:effectLst/>
                <a:uFillTx/>
                <a:latin typeface="Arial"/>
              </a:rPr>
              <a:t>Interface Capability</a:t>
            </a:r>
            <a:endParaRPr b="0" lang="en-US" sz="16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Proprietary and Confidential</a:t>
            </a:r>
          </a:p>
        </p:txBody>
      </p:sp>
      <p:sp>
        <p:nvSpPr>
          <p:cNvPr id="4" name="PlaceHolder 3"/>
          <p:cNvSpPr>
            <a:spLocks noGrp="1"/>
          </p:cNvSpPr>
          <p:nvPr>
            <p:ph type="sldNum" idx="3"/>
          </p:nvPr>
        </p:nvSpPr>
        <p:spPr/>
        <p:txBody>
          <a:bodyPr/>
          <a:p>
            <a:fld id="{A6331796-5083-4C78-B190-491396AB9C8F}" type="slidenum">
              <a:t>22</a:t>
            </a:fld>
          </a:p>
        </p:txBody>
      </p:sp>
      <p:sp>
        <p:nvSpPr>
          <p:cNvPr id="5" name="PlaceHolder 4"/>
          <p:cNvSpPr>
            <a:spLocks noGrp="1"/>
          </p:cNvSpPr>
          <p:nvPr>
            <p:ph type="dt" idx="1"/>
          </p:nvPr>
        </p:nvSpPr>
        <p:spPr/>
        <p:txBody>
          <a:bodyPr/>
          <a:p>
            <a:r>
              <a:rPr lang="en-US"/>
              <a:t>June 13, 2000</a:t>
            </a: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sp>
        <p:nvSpPr>
          <p:cNvPr id="316"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ea typeface="Times New Roman"/>
              </a:rPr>
              <a:t>A</a:t>
            </a:r>
            <a:r>
              <a:rPr b="0" lang="en-US" sz="3200" strike="noStrike" u="none">
                <a:solidFill>
                  <a:srgbClr val="000000"/>
                </a:solidFill>
                <a:effectLst/>
                <a:uFillTx/>
                <a:latin typeface="Arial"/>
                <a:ea typeface="Times New Roman"/>
              </a:rPr>
              <a:t>PPLICATION</a:t>
            </a:r>
            <a:r>
              <a:rPr b="0" lang="en-US" sz="4400" strike="noStrike" u="none">
                <a:solidFill>
                  <a:srgbClr val="000000"/>
                </a:solidFill>
                <a:effectLst/>
                <a:uFillTx/>
                <a:latin typeface="Arial"/>
                <a:ea typeface="Times New Roman"/>
              </a:rPr>
              <a:t> I</a:t>
            </a:r>
            <a:r>
              <a:rPr b="0" lang="en-US" sz="3200" strike="noStrike" u="none">
                <a:solidFill>
                  <a:srgbClr val="000000"/>
                </a:solidFill>
                <a:effectLst/>
                <a:uFillTx/>
                <a:latin typeface="Arial"/>
                <a:ea typeface="Times New Roman"/>
              </a:rPr>
              <a:t>MPLEMENTATION</a:t>
            </a:r>
            <a:endParaRPr b="0" lang="en-US" sz="3200" strike="noStrike" u="none">
              <a:solidFill>
                <a:srgbClr val="006000"/>
              </a:solidFill>
              <a:effectLst/>
              <a:uFillTx/>
              <a:latin typeface="Arial"/>
            </a:endParaRPr>
          </a:p>
        </p:txBody>
      </p:sp>
      <p:sp>
        <p:nvSpPr>
          <p:cNvPr id="317" name=""/>
          <p:cNvSpPr/>
          <p:nvPr/>
        </p:nvSpPr>
        <p:spPr>
          <a:xfrm>
            <a:off x="1600200" y="1295280"/>
            <a:ext cx="6095880" cy="4648320"/>
          </a:xfrm>
          <a:prstGeom prst="rect">
            <a:avLst/>
          </a:prstGeom>
          <a:solidFill>
            <a:srgbClr val="809e80"/>
          </a:solidFill>
          <a:ln w="31680">
            <a:solidFill>
              <a:srgbClr val="000000"/>
            </a:solidFill>
            <a:miter/>
          </a:ln>
        </p:spPr>
        <p:style>
          <a:lnRef idx="0"/>
          <a:fillRef idx="0"/>
          <a:effectRef idx="0"/>
          <a:fontRef idx="minor"/>
        </p:style>
        <p:txBody>
          <a:bodyPr wrap="none" lIns="90000" rIns="90000" tIns="46800" bIns="46800" anchor="t"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Customer Application Infrastructure</a:t>
            </a:r>
            <a:endParaRPr b="0" lang="en-US" sz="2400" strike="noStrike" u="none">
              <a:solidFill>
                <a:srgbClr val="000000"/>
              </a:solidFill>
              <a:effectLst/>
              <a:uFillTx/>
              <a:latin typeface="Times New Roman"/>
            </a:endParaRPr>
          </a:p>
        </p:txBody>
      </p:sp>
      <p:grpSp>
        <p:nvGrpSpPr>
          <p:cNvPr id="318" name=""/>
          <p:cNvGrpSpPr/>
          <p:nvPr/>
        </p:nvGrpSpPr>
        <p:grpSpPr>
          <a:xfrm>
            <a:off x="2666880" y="2590920"/>
            <a:ext cx="3930480" cy="2303280"/>
            <a:chOff x="2666880" y="2590920"/>
            <a:chExt cx="3930480" cy="2303280"/>
          </a:xfrm>
        </p:grpSpPr>
        <p:sp>
          <p:nvSpPr>
            <p:cNvPr id="319" name=""/>
            <p:cNvSpPr/>
            <p:nvPr/>
          </p:nvSpPr>
          <p:spPr>
            <a:xfrm>
              <a:off x="2666880" y="2789280"/>
              <a:ext cx="1428840" cy="2104920"/>
            </a:xfrm>
            <a:prstGeom prst="rect">
              <a:avLst/>
            </a:prstGeom>
            <a:solidFill>
              <a:srgbClr val="ffeecd"/>
            </a:solidFill>
            <a:ln w="316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0" name=""/>
            <p:cNvSpPr/>
            <p:nvPr/>
          </p:nvSpPr>
          <p:spPr>
            <a:xfrm>
              <a:off x="3500280" y="2830680"/>
              <a:ext cx="555480" cy="241200"/>
            </a:xfrm>
            <a:prstGeom prst="rect">
              <a:avLst/>
            </a:prstGeom>
            <a:solidFill>
              <a:srgbClr val="6c966c"/>
            </a:solidFill>
            <a:ln w="0">
              <a:noFill/>
            </a:ln>
            <a:effectLst>
              <a:outerShdw dist="17819" dir="2700000" blurRad="0" rotWithShape="0">
                <a:srgbClr val="405940"/>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1" name=""/>
            <p:cNvSpPr/>
            <p:nvPr/>
          </p:nvSpPr>
          <p:spPr>
            <a:xfrm>
              <a:off x="3103200" y="4060800"/>
              <a:ext cx="555840" cy="243000"/>
            </a:xfrm>
            <a:prstGeom prst="rect">
              <a:avLst/>
            </a:prstGeom>
            <a:solidFill>
              <a:srgbClr val="fd3e2f"/>
            </a:solidFill>
            <a:ln w="0">
              <a:noFill/>
            </a:ln>
            <a:effectLst>
              <a:outerShdw dist="17819" dir="2700000" blurRad="0" rotWithShape="0">
                <a:srgbClr val="97251c"/>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2" name=""/>
            <p:cNvSpPr/>
            <p:nvPr/>
          </p:nvSpPr>
          <p:spPr>
            <a:xfrm>
              <a:off x="3103200" y="3225960"/>
              <a:ext cx="555840" cy="242640"/>
            </a:xfrm>
            <a:prstGeom prst="rect">
              <a:avLst/>
            </a:prstGeom>
            <a:solidFill>
              <a:srgbClr val="9eb89e"/>
            </a:solidFill>
            <a:ln w="0">
              <a:noFill/>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3" name=""/>
            <p:cNvSpPr/>
            <p:nvPr/>
          </p:nvSpPr>
          <p:spPr>
            <a:xfrm>
              <a:off x="3103200" y="3781440"/>
              <a:ext cx="555840" cy="243000"/>
            </a:xfrm>
            <a:prstGeom prst="rect">
              <a:avLst/>
            </a:prstGeom>
            <a:solidFill>
              <a:srgbClr val="fd3e2f"/>
            </a:solidFill>
            <a:ln w="0">
              <a:noFill/>
            </a:ln>
            <a:effectLst>
              <a:outerShdw dist="17819" dir="2700000" blurRad="0" rotWithShape="0">
                <a:srgbClr val="97251c"/>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4" name=""/>
            <p:cNvSpPr/>
            <p:nvPr/>
          </p:nvSpPr>
          <p:spPr>
            <a:xfrm>
              <a:off x="3103200" y="3503520"/>
              <a:ext cx="555840" cy="243000"/>
            </a:xfrm>
            <a:prstGeom prst="rect">
              <a:avLst/>
            </a:prstGeom>
            <a:solidFill>
              <a:srgbClr val="fd3e2f"/>
            </a:solidFill>
            <a:ln w="0">
              <a:noFill/>
            </a:ln>
            <a:effectLst>
              <a:outerShdw dist="17819" dir="2700000" blurRad="0" rotWithShape="0">
                <a:srgbClr val="97251c"/>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5" name=""/>
            <p:cNvSpPr/>
            <p:nvPr/>
          </p:nvSpPr>
          <p:spPr>
            <a:xfrm>
              <a:off x="2706480" y="2830680"/>
              <a:ext cx="557280" cy="241200"/>
            </a:xfrm>
            <a:prstGeom prst="rect">
              <a:avLst/>
            </a:prstGeom>
            <a:solidFill>
              <a:srgbClr val="6c966c"/>
            </a:solidFill>
            <a:ln w="0">
              <a:noFill/>
            </a:ln>
            <a:effectLst>
              <a:outerShdw dist="17819" dir="2700000" blurRad="0" rotWithShape="0">
                <a:srgbClr val="405940"/>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cxnSp>
          <p:nvCxnSpPr>
            <p:cNvPr id="326" name=""/>
            <p:cNvCxnSpPr>
              <a:stCxn id="322" idx="3"/>
              <a:endCxn id="324" idx="3"/>
            </p:cNvCxnSpPr>
            <p:nvPr/>
          </p:nvCxnSpPr>
          <p:spPr>
            <a:xfrm>
              <a:off x="3659040" y="3348000"/>
              <a:ext cx="2160" cy="278280"/>
            </a:xfrm>
            <a:prstGeom prst="bentConnector3">
              <a:avLst>
                <a:gd name="adj1" fmla="val 9800000"/>
              </a:avLst>
            </a:prstGeom>
            <a:ln w="9360">
              <a:solidFill>
                <a:srgbClr val="000000"/>
              </a:solidFill>
              <a:miter/>
            </a:ln>
          </p:spPr>
        </p:cxnSp>
        <p:cxnSp>
          <p:nvCxnSpPr>
            <p:cNvPr id="327" name=""/>
            <p:cNvCxnSpPr>
              <a:stCxn id="322" idx="3"/>
              <a:endCxn id="323" idx="3"/>
            </p:cNvCxnSpPr>
            <p:nvPr/>
          </p:nvCxnSpPr>
          <p:spPr>
            <a:xfrm>
              <a:off x="3659040" y="3348000"/>
              <a:ext cx="2160" cy="556560"/>
            </a:xfrm>
            <a:prstGeom prst="bentConnector3">
              <a:avLst>
                <a:gd name="adj1" fmla="val 9800000"/>
              </a:avLst>
            </a:prstGeom>
            <a:ln w="9360">
              <a:solidFill>
                <a:srgbClr val="000000"/>
              </a:solidFill>
              <a:miter/>
            </a:ln>
          </p:spPr>
        </p:cxnSp>
        <p:cxnSp>
          <p:nvCxnSpPr>
            <p:cNvPr id="328" name=""/>
            <p:cNvCxnSpPr>
              <a:stCxn id="322" idx="3"/>
              <a:endCxn id="321" idx="3"/>
            </p:cNvCxnSpPr>
            <p:nvPr/>
          </p:nvCxnSpPr>
          <p:spPr>
            <a:xfrm>
              <a:off x="3659040" y="3348000"/>
              <a:ext cx="2160" cy="835920"/>
            </a:xfrm>
            <a:prstGeom prst="bentConnector3">
              <a:avLst>
                <a:gd name="adj1" fmla="val 9800000"/>
              </a:avLst>
            </a:prstGeom>
            <a:ln w="9360">
              <a:solidFill>
                <a:srgbClr val="000000"/>
              </a:solidFill>
              <a:miter/>
            </a:ln>
          </p:spPr>
        </p:cxnSp>
        <p:cxnSp>
          <p:nvCxnSpPr>
            <p:cNvPr id="329" name=""/>
            <p:cNvCxnSpPr>
              <a:stCxn id="320" idx="1"/>
              <a:endCxn id="322" idx="0"/>
            </p:cNvCxnSpPr>
            <p:nvPr/>
          </p:nvCxnSpPr>
          <p:spPr>
            <a:xfrm flipV="1" rot="10800000">
              <a:off x="3380400" y="2950200"/>
              <a:ext cx="119880" cy="275400"/>
            </a:xfrm>
            <a:prstGeom prst="bentConnector2">
              <a:avLst/>
            </a:prstGeom>
            <a:ln w="9360">
              <a:solidFill>
                <a:srgbClr val="000000"/>
              </a:solidFill>
              <a:miter/>
            </a:ln>
          </p:spPr>
        </p:cxnSp>
        <p:cxnSp>
          <p:nvCxnSpPr>
            <p:cNvPr id="330" name=""/>
            <p:cNvCxnSpPr>
              <a:stCxn id="325" idx="3"/>
              <a:endCxn id="322" idx="0"/>
            </p:cNvCxnSpPr>
            <p:nvPr/>
          </p:nvCxnSpPr>
          <p:spPr>
            <a:xfrm>
              <a:off x="3263760" y="2950920"/>
              <a:ext cx="118080" cy="275400"/>
            </a:xfrm>
            <a:prstGeom prst="bentConnector2">
              <a:avLst/>
            </a:prstGeom>
            <a:ln w="9360">
              <a:solidFill>
                <a:srgbClr val="000000"/>
              </a:solidFill>
              <a:miter/>
            </a:ln>
          </p:spPr>
        </p:cxnSp>
        <p:sp>
          <p:nvSpPr>
            <p:cNvPr id="331" name=""/>
            <p:cNvSpPr/>
            <p:nvPr/>
          </p:nvSpPr>
          <p:spPr>
            <a:xfrm>
              <a:off x="2666880" y="2590920"/>
              <a:ext cx="1428840" cy="198360"/>
            </a:xfrm>
            <a:prstGeom prst="rect">
              <a:avLst/>
            </a:prstGeom>
            <a:solidFill>
              <a:srgbClr val="ffeecd"/>
            </a:solidFill>
            <a:ln w="3168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Application Integration Pack</a:t>
              </a:r>
              <a:endParaRPr b="0" lang="en-US" sz="800" strike="noStrike" u="none">
                <a:solidFill>
                  <a:srgbClr val="000000"/>
                </a:solidFill>
                <a:effectLst/>
                <a:uFillTx/>
                <a:latin typeface="Times New Roman"/>
              </a:endParaRPr>
            </a:p>
          </p:txBody>
        </p:sp>
        <p:sp>
          <p:nvSpPr>
            <p:cNvPr id="332" name=""/>
            <p:cNvSpPr/>
            <p:nvPr/>
          </p:nvSpPr>
          <p:spPr>
            <a:xfrm>
              <a:off x="4095720" y="2789280"/>
              <a:ext cx="1549080" cy="2104920"/>
            </a:xfrm>
            <a:prstGeom prst="rect">
              <a:avLst/>
            </a:prstGeom>
            <a:solidFill>
              <a:srgbClr val="ffeecd"/>
            </a:solidFill>
            <a:ln w="316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3" name=""/>
            <p:cNvSpPr/>
            <p:nvPr/>
          </p:nvSpPr>
          <p:spPr>
            <a:xfrm>
              <a:off x="4992480" y="2830680"/>
              <a:ext cx="569880" cy="241200"/>
            </a:xfrm>
            <a:prstGeom prst="rect">
              <a:avLst/>
            </a:prstGeom>
            <a:solidFill>
              <a:srgbClr val="6c966c"/>
            </a:solidFill>
            <a:ln w="0">
              <a:noFill/>
            </a:ln>
            <a:effectLst>
              <a:outerShdw dist="17819" dir="2700000" blurRad="0" rotWithShape="0">
                <a:srgbClr val="405940"/>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34" name=""/>
            <p:cNvSpPr/>
            <p:nvPr/>
          </p:nvSpPr>
          <p:spPr>
            <a:xfrm>
              <a:off x="4910040" y="3781440"/>
              <a:ext cx="571320" cy="243000"/>
            </a:xfrm>
            <a:prstGeom prst="rect">
              <a:avLst/>
            </a:prstGeom>
            <a:solidFill>
              <a:srgbClr val="9eb89e"/>
            </a:solidFill>
            <a:ln w="0">
              <a:noFill/>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35" name=""/>
            <p:cNvSpPr/>
            <p:nvPr/>
          </p:nvSpPr>
          <p:spPr>
            <a:xfrm>
              <a:off x="4543200" y="3225960"/>
              <a:ext cx="652320" cy="242640"/>
            </a:xfrm>
            <a:prstGeom prst="rect">
              <a:avLst/>
            </a:prstGeom>
            <a:solidFill>
              <a:srgbClr val="6c966c"/>
            </a:solidFill>
            <a:ln w="0">
              <a:noFill/>
            </a:ln>
            <a:effectLst>
              <a:outerShdw dist="17819" dir="2700000" blurRad="0" rotWithShape="0">
                <a:srgbClr val="405940"/>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36" name=""/>
            <p:cNvSpPr/>
            <p:nvPr/>
          </p:nvSpPr>
          <p:spPr>
            <a:xfrm>
              <a:off x="4136760" y="2830680"/>
              <a:ext cx="611280" cy="241200"/>
            </a:xfrm>
            <a:prstGeom prst="rect">
              <a:avLst/>
            </a:prstGeom>
            <a:solidFill>
              <a:srgbClr val="6c966c"/>
            </a:solidFill>
            <a:ln w="0">
              <a:noFill/>
            </a:ln>
            <a:effectLst>
              <a:outerShdw dist="17819" dir="2700000" blurRad="0" rotWithShape="0">
                <a:srgbClr val="405940"/>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37" name=""/>
            <p:cNvSpPr/>
            <p:nvPr/>
          </p:nvSpPr>
          <p:spPr>
            <a:xfrm>
              <a:off x="4910040" y="4616280"/>
              <a:ext cx="571320" cy="243000"/>
            </a:xfrm>
            <a:prstGeom prst="rect">
              <a:avLst/>
            </a:prstGeom>
            <a:solidFill>
              <a:srgbClr val="cc6600"/>
            </a:solidFill>
            <a:ln w="9360">
              <a:solidFill>
                <a:srgbClr val="9eb89e"/>
              </a:solidFill>
              <a:miter/>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38" name=""/>
            <p:cNvSpPr/>
            <p:nvPr/>
          </p:nvSpPr>
          <p:spPr>
            <a:xfrm>
              <a:off x="4910040" y="4336920"/>
              <a:ext cx="571320" cy="243000"/>
            </a:xfrm>
            <a:prstGeom prst="rect">
              <a:avLst/>
            </a:prstGeom>
            <a:solidFill>
              <a:srgbClr val="cc6600"/>
            </a:solidFill>
            <a:ln w="9360">
              <a:solidFill>
                <a:srgbClr val="9eb89e"/>
              </a:solidFill>
              <a:miter/>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39" name=""/>
            <p:cNvSpPr/>
            <p:nvPr/>
          </p:nvSpPr>
          <p:spPr>
            <a:xfrm>
              <a:off x="4910040" y="4060800"/>
              <a:ext cx="571320" cy="243000"/>
            </a:xfrm>
            <a:prstGeom prst="rect">
              <a:avLst/>
            </a:prstGeom>
            <a:solidFill>
              <a:srgbClr val="cc6600"/>
            </a:solidFill>
            <a:ln w="9360">
              <a:solidFill>
                <a:srgbClr val="9eb89e"/>
              </a:solidFill>
              <a:miter/>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0" name=""/>
            <p:cNvSpPr/>
            <p:nvPr/>
          </p:nvSpPr>
          <p:spPr>
            <a:xfrm>
              <a:off x="4298760" y="3781440"/>
              <a:ext cx="571320" cy="243000"/>
            </a:xfrm>
            <a:prstGeom prst="rect">
              <a:avLst/>
            </a:prstGeom>
            <a:solidFill>
              <a:srgbClr val="fd3e2f"/>
            </a:solidFill>
            <a:ln w="0">
              <a:noFill/>
            </a:ln>
            <a:effectLst>
              <a:outerShdw dist="17819" dir="2700000" blurRad="0" rotWithShape="0">
                <a:srgbClr val="97251c"/>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cxnSp>
          <p:nvCxnSpPr>
            <p:cNvPr id="341" name=""/>
            <p:cNvCxnSpPr>
              <a:stCxn id="334" idx="3"/>
              <a:endCxn id="339" idx="3"/>
            </p:cNvCxnSpPr>
            <p:nvPr/>
          </p:nvCxnSpPr>
          <p:spPr>
            <a:xfrm>
              <a:off x="5481000" y="3903840"/>
              <a:ext cx="2520" cy="280080"/>
            </a:xfrm>
            <a:prstGeom prst="bentConnector3">
              <a:avLst>
                <a:gd name="adj1" fmla="val 6500000"/>
              </a:avLst>
            </a:prstGeom>
            <a:ln w="9360">
              <a:solidFill>
                <a:srgbClr val="000000"/>
              </a:solidFill>
              <a:miter/>
            </a:ln>
          </p:spPr>
        </p:cxnSp>
        <p:cxnSp>
          <p:nvCxnSpPr>
            <p:cNvPr id="342" name=""/>
            <p:cNvCxnSpPr>
              <a:stCxn id="334" idx="3"/>
              <a:endCxn id="338" idx="3"/>
            </p:cNvCxnSpPr>
            <p:nvPr/>
          </p:nvCxnSpPr>
          <p:spPr>
            <a:xfrm>
              <a:off x="5481000" y="3903480"/>
              <a:ext cx="2520" cy="556200"/>
            </a:xfrm>
            <a:prstGeom prst="bentConnector3">
              <a:avLst>
                <a:gd name="adj1" fmla="val 6600000"/>
              </a:avLst>
            </a:prstGeom>
            <a:ln w="9360">
              <a:solidFill>
                <a:srgbClr val="000000"/>
              </a:solidFill>
              <a:miter/>
            </a:ln>
          </p:spPr>
        </p:cxnSp>
        <p:cxnSp>
          <p:nvCxnSpPr>
            <p:cNvPr id="343" name=""/>
            <p:cNvCxnSpPr>
              <a:stCxn id="334" idx="3"/>
              <a:endCxn id="337" idx="3"/>
            </p:cNvCxnSpPr>
            <p:nvPr/>
          </p:nvCxnSpPr>
          <p:spPr>
            <a:xfrm>
              <a:off x="5481000" y="3903480"/>
              <a:ext cx="2520" cy="835560"/>
            </a:xfrm>
            <a:prstGeom prst="bentConnector3">
              <a:avLst>
                <a:gd name="adj1" fmla="val 6600000"/>
              </a:avLst>
            </a:prstGeom>
            <a:ln w="9360">
              <a:solidFill>
                <a:srgbClr val="000000"/>
              </a:solidFill>
              <a:miter/>
            </a:ln>
          </p:spPr>
        </p:cxnSp>
        <p:cxnSp>
          <p:nvCxnSpPr>
            <p:cNvPr id="344" name=""/>
            <p:cNvCxnSpPr>
              <a:stCxn id="333" idx="1"/>
              <a:endCxn id="335" idx="0"/>
            </p:cNvCxnSpPr>
            <p:nvPr/>
          </p:nvCxnSpPr>
          <p:spPr>
            <a:xfrm flipV="1" rot="10800000">
              <a:off x="4869360" y="2950200"/>
              <a:ext cx="123120" cy="275400"/>
            </a:xfrm>
            <a:prstGeom prst="bentConnector2">
              <a:avLst/>
            </a:prstGeom>
            <a:ln w="9360">
              <a:solidFill>
                <a:srgbClr val="000000"/>
              </a:solidFill>
              <a:miter/>
            </a:ln>
          </p:spPr>
        </p:cxnSp>
        <p:cxnSp>
          <p:nvCxnSpPr>
            <p:cNvPr id="345" name=""/>
            <p:cNvCxnSpPr>
              <a:stCxn id="336" idx="3"/>
              <a:endCxn id="335" idx="0"/>
            </p:cNvCxnSpPr>
            <p:nvPr/>
          </p:nvCxnSpPr>
          <p:spPr>
            <a:xfrm>
              <a:off x="4747680" y="2950920"/>
              <a:ext cx="122400" cy="275400"/>
            </a:xfrm>
            <a:prstGeom prst="bentConnector2">
              <a:avLst/>
            </a:prstGeom>
            <a:ln w="9360">
              <a:solidFill>
                <a:srgbClr val="000000"/>
              </a:solidFill>
              <a:miter/>
            </a:ln>
          </p:spPr>
        </p:cxnSp>
        <p:cxnSp>
          <p:nvCxnSpPr>
            <p:cNvPr id="346" name=""/>
            <p:cNvCxnSpPr>
              <a:stCxn id="335" idx="2"/>
              <a:endCxn id="334" idx="0"/>
            </p:cNvCxnSpPr>
            <p:nvPr/>
          </p:nvCxnSpPr>
          <p:spPr>
            <a:xfrm flipH="1" rot="16200000">
              <a:off x="4876200" y="3461760"/>
              <a:ext cx="313560" cy="326160"/>
            </a:xfrm>
            <a:prstGeom prst="bentConnector3">
              <a:avLst>
                <a:gd name="adj1" fmla="val 49770"/>
              </a:avLst>
            </a:prstGeom>
            <a:ln w="9360">
              <a:solidFill>
                <a:srgbClr val="000000"/>
              </a:solidFill>
              <a:miter/>
            </a:ln>
          </p:spPr>
        </p:cxnSp>
        <p:cxnSp>
          <p:nvCxnSpPr>
            <p:cNvPr id="347" name=""/>
            <p:cNvCxnSpPr>
              <a:stCxn id="340" idx="0"/>
              <a:endCxn id="335" idx="2"/>
            </p:cNvCxnSpPr>
            <p:nvPr/>
          </p:nvCxnSpPr>
          <p:spPr>
            <a:xfrm flipH="1" flipV="1" rot="5400000">
              <a:off x="4570560" y="3481560"/>
              <a:ext cx="313560" cy="286200"/>
            </a:xfrm>
            <a:prstGeom prst="bentConnector3">
              <a:avLst>
                <a:gd name="adj1" fmla="val 49770"/>
              </a:avLst>
            </a:prstGeom>
            <a:ln w="9360">
              <a:solidFill>
                <a:srgbClr val="000000"/>
              </a:solidFill>
              <a:miter/>
            </a:ln>
          </p:spPr>
        </p:cxnSp>
        <p:sp>
          <p:nvSpPr>
            <p:cNvPr id="348" name=""/>
            <p:cNvSpPr/>
            <p:nvPr/>
          </p:nvSpPr>
          <p:spPr>
            <a:xfrm>
              <a:off x="4095720" y="2590920"/>
              <a:ext cx="1549080" cy="198360"/>
            </a:xfrm>
            <a:prstGeom prst="rect">
              <a:avLst/>
            </a:prstGeom>
            <a:solidFill>
              <a:srgbClr val="ffeecd"/>
            </a:solidFill>
            <a:ln w="3168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Service Distribution Pack</a:t>
              </a:r>
              <a:endParaRPr b="0" lang="en-US" sz="800" strike="noStrike" u="none">
                <a:solidFill>
                  <a:srgbClr val="000000"/>
                </a:solidFill>
                <a:effectLst/>
                <a:uFillTx/>
                <a:latin typeface="Times New Roman"/>
              </a:endParaRPr>
            </a:p>
          </p:txBody>
        </p:sp>
        <p:sp>
          <p:nvSpPr>
            <p:cNvPr id="349" name=""/>
            <p:cNvSpPr/>
            <p:nvPr/>
          </p:nvSpPr>
          <p:spPr>
            <a:xfrm>
              <a:off x="5644800" y="2789280"/>
              <a:ext cx="952560" cy="2104920"/>
            </a:xfrm>
            <a:prstGeom prst="rect">
              <a:avLst/>
            </a:prstGeom>
            <a:solidFill>
              <a:srgbClr val="ffeecd"/>
            </a:solidFill>
            <a:ln w="316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0" name=""/>
            <p:cNvSpPr/>
            <p:nvPr/>
          </p:nvSpPr>
          <p:spPr>
            <a:xfrm>
              <a:off x="5843520" y="4616280"/>
              <a:ext cx="555480" cy="243000"/>
            </a:xfrm>
            <a:prstGeom prst="rect">
              <a:avLst/>
            </a:prstGeom>
            <a:solidFill>
              <a:srgbClr val="cc6600"/>
            </a:solidFill>
            <a:ln w="9360">
              <a:solidFill>
                <a:srgbClr val="9eb89e"/>
              </a:solidFill>
              <a:miter/>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1" name=""/>
            <p:cNvSpPr/>
            <p:nvPr/>
          </p:nvSpPr>
          <p:spPr>
            <a:xfrm>
              <a:off x="5843520" y="4336920"/>
              <a:ext cx="555480" cy="243000"/>
            </a:xfrm>
            <a:prstGeom prst="rect">
              <a:avLst/>
            </a:prstGeom>
            <a:solidFill>
              <a:srgbClr val="9eb89e"/>
            </a:solidFill>
            <a:ln w="0">
              <a:noFill/>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2" name=""/>
            <p:cNvSpPr/>
            <p:nvPr/>
          </p:nvSpPr>
          <p:spPr>
            <a:xfrm>
              <a:off x="5843520" y="4060800"/>
              <a:ext cx="555480" cy="243000"/>
            </a:xfrm>
            <a:prstGeom prst="rect">
              <a:avLst/>
            </a:prstGeom>
            <a:solidFill>
              <a:srgbClr val="9eb89e"/>
            </a:solidFill>
            <a:ln w="0">
              <a:noFill/>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3" name=""/>
            <p:cNvSpPr/>
            <p:nvPr/>
          </p:nvSpPr>
          <p:spPr>
            <a:xfrm>
              <a:off x="5843520" y="3781440"/>
              <a:ext cx="555480" cy="243000"/>
            </a:xfrm>
            <a:prstGeom prst="rect">
              <a:avLst/>
            </a:prstGeom>
            <a:solidFill>
              <a:srgbClr val="9eb89e"/>
            </a:solidFill>
            <a:ln w="0">
              <a:noFill/>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4" name=""/>
            <p:cNvSpPr/>
            <p:nvPr/>
          </p:nvSpPr>
          <p:spPr>
            <a:xfrm>
              <a:off x="5843520" y="3503520"/>
              <a:ext cx="555480" cy="239760"/>
            </a:xfrm>
            <a:prstGeom prst="rect">
              <a:avLst/>
            </a:prstGeom>
            <a:solidFill>
              <a:srgbClr val="9eb89e"/>
            </a:solidFill>
            <a:ln w="0">
              <a:noFill/>
            </a:ln>
            <a:effectLst>
              <a:outerShdw dist="17819" dir="2700000" blurRad="0" rotWithShape="0">
                <a:srgbClr val="5e6d5e"/>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5" name=""/>
            <p:cNvSpPr/>
            <p:nvPr/>
          </p:nvSpPr>
          <p:spPr>
            <a:xfrm>
              <a:off x="5843520" y="3225960"/>
              <a:ext cx="555480" cy="242640"/>
            </a:xfrm>
            <a:prstGeom prst="rect">
              <a:avLst/>
            </a:prstGeom>
            <a:solidFill>
              <a:srgbClr val="6c966c"/>
            </a:solidFill>
            <a:ln w="0">
              <a:noFill/>
            </a:ln>
            <a:effectLst>
              <a:outerShdw dist="17819" dir="2700000" blurRad="0" rotWithShape="0">
                <a:srgbClr val="405940"/>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6" name=""/>
            <p:cNvSpPr/>
            <p:nvPr/>
          </p:nvSpPr>
          <p:spPr>
            <a:xfrm>
              <a:off x="5843520" y="2830680"/>
              <a:ext cx="555480" cy="241200"/>
            </a:xfrm>
            <a:prstGeom prst="rect">
              <a:avLst/>
            </a:prstGeom>
            <a:solidFill>
              <a:srgbClr val="6c966c"/>
            </a:solidFill>
            <a:ln w="0">
              <a:noFill/>
            </a:ln>
            <a:effectLst>
              <a:outerShdw dist="17819" dir="2700000" blurRad="0" rotWithShape="0">
                <a:srgbClr val="405940"/>
              </a:outerShdw>
            </a:effectLst>
          </p:spPr>
          <p:style>
            <a:lnRef idx="0"/>
            <a:fillRef idx="0"/>
            <a:effectRef idx="0"/>
            <a:fontRef idx="minor"/>
          </p:style>
          <p:txBody>
            <a:bodyPr lIns="90000" rIns="90000" tIns="46800" bIns="46800" anchor="ctr">
              <a:normAutofit/>
            </a:bodyPr>
            <a:p>
              <a:pPr algn="ct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cxnSp>
          <p:nvCxnSpPr>
            <p:cNvPr id="357" name=""/>
            <p:cNvCxnSpPr>
              <a:stCxn id="351" idx="1"/>
              <a:endCxn id="350" idx="1"/>
            </p:cNvCxnSpPr>
            <p:nvPr/>
          </p:nvCxnSpPr>
          <p:spPr>
            <a:xfrm flipH="1" flipV="1" rot="10800000">
              <a:off x="5843160" y="4458960"/>
              <a:ext cx="2160" cy="280080"/>
            </a:xfrm>
            <a:prstGeom prst="bentConnector3">
              <a:avLst>
                <a:gd name="adj1" fmla="val -6200000"/>
              </a:avLst>
            </a:prstGeom>
            <a:ln w="9360">
              <a:solidFill>
                <a:srgbClr val="000000"/>
              </a:solidFill>
              <a:miter/>
            </a:ln>
          </p:spPr>
        </p:cxnSp>
        <p:cxnSp>
          <p:nvCxnSpPr>
            <p:cNvPr id="358" name=""/>
            <p:cNvCxnSpPr>
              <a:stCxn id="352" idx="1"/>
              <a:endCxn id="350" idx="1"/>
            </p:cNvCxnSpPr>
            <p:nvPr/>
          </p:nvCxnSpPr>
          <p:spPr>
            <a:xfrm flipH="1" flipV="1" rot="10800000">
              <a:off x="5843160" y="4182120"/>
              <a:ext cx="2160" cy="556200"/>
            </a:xfrm>
            <a:prstGeom prst="bentConnector3">
              <a:avLst>
                <a:gd name="adj1" fmla="val -6200000"/>
              </a:avLst>
            </a:prstGeom>
            <a:ln w="9360">
              <a:solidFill>
                <a:srgbClr val="000000"/>
              </a:solidFill>
              <a:miter/>
            </a:ln>
          </p:spPr>
        </p:cxnSp>
        <p:cxnSp>
          <p:nvCxnSpPr>
            <p:cNvPr id="359" name=""/>
            <p:cNvCxnSpPr>
              <a:stCxn id="355" idx="3"/>
              <a:endCxn id="351" idx="3"/>
            </p:cNvCxnSpPr>
            <p:nvPr/>
          </p:nvCxnSpPr>
          <p:spPr>
            <a:xfrm>
              <a:off x="6399000" y="3347640"/>
              <a:ext cx="2160" cy="1112040"/>
            </a:xfrm>
            <a:prstGeom prst="bentConnector3">
              <a:avLst>
                <a:gd name="adj1" fmla="val 6200000"/>
              </a:avLst>
            </a:prstGeom>
            <a:ln w="9360">
              <a:solidFill>
                <a:srgbClr val="000000"/>
              </a:solidFill>
              <a:miter/>
            </a:ln>
          </p:spPr>
        </p:cxnSp>
        <p:cxnSp>
          <p:nvCxnSpPr>
            <p:cNvPr id="360" name=""/>
            <p:cNvCxnSpPr>
              <a:stCxn id="355" idx="1"/>
              <a:endCxn id="354" idx="1"/>
            </p:cNvCxnSpPr>
            <p:nvPr/>
          </p:nvCxnSpPr>
          <p:spPr>
            <a:xfrm flipH="1" flipV="1" rot="10800000">
              <a:off x="5843160" y="3345480"/>
              <a:ext cx="2160" cy="276840"/>
            </a:xfrm>
            <a:prstGeom prst="bentConnector3">
              <a:avLst>
                <a:gd name="adj1" fmla="val -5700000"/>
              </a:avLst>
            </a:prstGeom>
            <a:ln w="9360">
              <a:solidFill>
                <a:srgbClr val="000000"/>
              </a:solidFill>
              <a:miter/>
            </a:ln>
          </p:spPr>
        </p:cxnSp>
        <p:cxnSp>
          <p:nvCxnSpPr>
            <p:cNvPr id="361" name=""/>
            <p:cNvCxnSpPr>
              <a:stCxn id="355" idx="1"/>
              <a:endCxn id="353" idx="1"/>
            </p:cNvCxnSpPr>
            <p:nvPr/>
          </p:nvCxnSpPr>
          <p:spPr>
            <a:xfrm flipH="1" flipV="1" rot="10800000">
              <a:off x="5843160" y="3346200"/>
              <a:ext cx="2160" cy="558000"/>
            </a:xfrm>
            <a:prstGeom prst="bentConnector3">
              <a:avLst>
                <a:gd name="adj1" fmla="val -5700000"/>
              </a:avLst>
            </a:prstGeom>
            <a:ln w="9360">
              <a:solidFill>
                <a:srgbClr val="000000"/>
              </a:solidFill>
              <a:miter/>
            </a:ln>
          </p:spPr>
        </p:cxnSp>
        <p:cxnSp>
          <p:nvCxnSpPr>
            <p:cNvPr id="362" name=""/>
            <p:cNvCxnSpPr>
              <a:stCxn id="355" idx="3"/>
              <a:endCxn id="352" idx="3"/>
            </p:cNvCxnSpPr>
            <p:nvPr/>
          </p:nvCxnSpPr>
          <p:spPr>
            <a:xfrm>
              <a:off x="6399000" y="3348000"/>
              <a:ext cx="2160" cy="835920"/>
            </a:xfrm>
            <a:prstGeom prst="bentConnector3">
              <a:avLst>
                <a:gd name="adj1" fmla="val 6000000"/>
              </a:avLst>
            </a:prstGeom>
            <a:ln w="9360">
              <a:solidFill>
                <a:srgbClr val="000000"/>
              </a:solidFill>
              <a:miter/>
            </a:ln>
          </p:spPr>
        </p:cxnSp>
        <p:cxnSp>
          <p:nvCxnSpPr>
            <p:cNvPr id="363" name=""/>
            <p:cNvCxnSpPr>
              <a:stCxn id="356" idx="2"/>
              <a:endCxn id="355" idx="0"/>
            </p:cNvCxnSpPr>
            <p:nvPr/>
          </p:nvCxnSpPr>
          <p:spPr>
            <a:xfrm flipV="1" rot="10800000">
              <a:off x="6120360" y="3071520"/>
              <a:ext cx="1080" cy="154800"/>
            </a:xfrm>
            <a:prstGeom prst="bentConnector2">
              <a:avLst/>
            </a:prstGeom>
            <a:ln w="9360">
              <a:solidFill>
                <a:srgbClr val="000000"/>
              </a:solidFill>
              <a:miter/>
            </a:ln>
          </p:spPr>
        </p:cxnSp>
        <p:sp>
          <p:nvSpPr>
            <p:cNvPr id="364" name=""/>
            <p:cNvSpPr/>
            <p:nvPr/>
          </p:nvSpPr>
          <p:spPr>
            <a:xfrm>
              <a:off x="5644800" y="2590920"/>
              <a:ext cx="952560" cy="198360"/>
            </a:xfrm>
            <a:prstGeom prst="rect">
              <a:avLst/>
            </a:prstGeom>
            <a:solidFill>
              <a:srgbClr val="ffeecd"/>
            </a:solidFill>
            <a:ln w="3168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Relationship Pack</a:t>
              </a:r>
              <a:endParaRPr b="0" lang="en-US" sz="800" strike="noStrike" u="none">
                <a:solidFill>
                  <a:srgbClr val="000000"/>
                </a:solidFill>
                <a:effectLst/>
                <a:uFillTx/>
                <a:latin typeface="Times New Roman"/>
              </a:endParaRPr>
            </a:p>
          </p:txBody>
        </p:sp>
      </p:grpSp>
      <p:grpSp>
        <p:nvGrpSpPr>
          <p:cNvPr id="365" name=""/>
          <p:cNvGrpSpPr/>
          <p:nvPr/>
        </p:nvGrpSpPr>
        <p:grpSpPr>
          <a:xfrm>
            <a:off x="1905120" y="3505320"/>
            <a:ext cx="2133000" cy="2133000"/>
            <a:chOff x="1905120" y="3505320"/>
            <a:chExt cx="2133000" cy="2133000"/>
          </a:xfrm>
        </p:grpSpPr>
        <p:sp>
          <p:nvSpPr>
            <p:cNvPr id="366" name=""/>
            <p:cNvSpPr/>
            <p:nvPr/>
          </p:nvSpPr>
          <p:spPr>
            <a:xfrm>
              <a:off x="3352680" y="4952880"/>
              <a:ext cx="685440" cy="685440"/>
            </a:xfrm>
            <a:prstGeom prst="rect">
              <a:avLst/>
            </a:prstGeom>
            <a:solidFill>
              <a:srgbClr val="cc3300">
                <a:alpha val="50000"/>
              </a:srgbClr>
            </a:solidFill>
            <a:ln w="31680">
              <a:solidFill>
                <a:srgbClr val="cc33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Palm</a:t>
              </a:r>
              <a:br>
                <a:rPr sz="1000"/>
              </a:br>
              <a:r>
                <a:rPr b="0" lang="en-US" sz="1000" strike="noStrike" u="none">
                  <a:solidFill>
                    <a:srgbClr val="ffffff"/>
                  </a:solidFill>
                  <a:effectLst/>
                  <a:uFillTx/>
                  <a:latin typeface="Arial"/>
                </a:rPr>
                <a:t>Conduit</a:t>
              </a:r>
              <a:endParaRPr b="0" lang="en-US" sz="1000" strike="noStrike" u="none">
                <a:solidFill>
                  <a:srgbClr val="000000"/>
                </a:solidFill>
                <a:effectLst/>
                <a:uFillTx/>
                <a:latin typeface="Times New Roman"/>
              </a:endParaRPr>
            </a:p>
          </p:txBody>
        </p:sp>
        <p:grpSp>
          <p:nvGrpSpPr>
            <p:cNvPr id="367" name=""/>
            <p:cNvGrpSpPr/>
            <p:nvPr/>
          </p:nvGrpSpPr>
          <p:grpSpPr>
            <a:xfrm>
              <a:off x="1905120" y="3505320"/>
              <a:ext cx="1447200" cy="2133000"/>
              <a:chOff x="1905120" y="3505320"/>
              <a:chExt cx="1447200" cy="2133000"/>
            </a:xfrm>
          </p:grpSpPr>
          <p:sp>
            <p:nvSpPr>
              <p:cNvPr id="368" name=""/>
              <p:cNvSpPr/>
              <p:nvPr/>
            </p:nvSpPr>
            <p:spPr>
              <a:xfrm>
                <a:off x="2666880" y="4952880"/>
                <a:ext cx="685440" cy="685440"/>
              </a:xfrm>
              <a:prstGeom prst="rect">
                <a:avLst/>
              </a:prstGeom>
              <a:solidFill>
                <a:srgbClr val="cc3300">
                  <a:alpha val="50000"/>
                </a:srgbClr>
              </a:solidFill>
              <a:ln w="31680">
                <a:solidFill>
                  <a:srgbClr val="cc33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Siebel</a:t>
                </a:r>
                <a:br>
                  <a:rPr sz="1000"/>
                </a:br>
                <a:r>
                  <a:rPr b="0" lang="en-US" sz="1000" strike="noStrike" u="none">
                    <a:solidFill>
                      <a:srgbClr val="ffffff"/>
                    </a:solidFill>
                    <a:effectLst/>
                    <a:uFillTx/>
                    <a:latin typeface="Arial"/>
                  </a:rPr>
                  <a:t>eEnergy</a:t>
                </a:r>
                <a:endParaRPr b="0" lang="en-US" sz="1000" strike="noStrike" u="none">
                  <a:solidFill>
                    <a:srgbClr val="000000"/>
                  </a:solidFill>
                  <a:effectLst/>
                  <a:uFillTx/>
                  <a:latin typeface="Times New Roman"/>
                </a:endParaRPr>
              </a:p>
            </p:txBody>
          </p:sp>
          <p:sp>
            <p:nvSpPr>
              <p:cNvPr id="369" name=""/>
              <p:cNvSpPr/>
              <p:nvPr/>
            </p:nvSpPr>
            <p:spPr>
              <a:xfrm>
                <a:off x="1905120" y="3505320"/>
                <a:ext cx="685440" cy="685440"/>
              </a:xfrm>
              <a:prstGeom prst="rect">
                <a:avLst/>
              </a:prstGeom>
              <a:solidFill>
                <a:srgbClr val="cc3300">
                  <a:alpha val="50000"/>
                </a:srgbClr>
              </a:solidFill>
              <a:ln w="31680">
                <a:solidFill>
                  <a:srgbClr val="cc33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PeopleSoft</a:t>
                </a:r>
                <a:br>
                  <a:rPr sz="1000"/>
                </a:br>
                <a:r>
                  <a:rPr b="0" lang="en-US" sz="1000" strike="noStrike" u="none">
                    <a:solidFill>
                      <a:srgbClr val="ffffff"/>
                    </a:solidFill>
                    <a:effectLst/>
                    <a:uFillTx/>
                    <a:latin typeface="Arial"/>
                  </a:rPr>
                  <a:t>HRMS</a:t>
                </a:r>
                <a:endParaRPr b="0" lang="en-US" sz="1000" strike="noStrike" u="none">
                  <a:solidFill>
                    <a:srgbClr val="000000"/>
                  </a:solidFill>
                  <a:effectLst/>
                  <a:uFillTx/>
                  <a:latin typeface="Times New Roman"/>
                </a:endParaRPr>
              </a:p>
            </p:txBody>
          </p:sp>
          <p:sp>
            <p:nvSpPr>
              <p:cNvPr id="370" name=""/>
              <p:cNvSpPr/>
              <p:nvPr/>
            </p:nvSpPr>
            <p:spPr>
              <a:xfrm>
                <a:off x="1905120" y="4190760"/>
                <a:ext cx="685440" cy="685440"/>
              </a:xfrm>
              <a:prstGeom prst="rect">
                <a:avLst/>
              </a:prstGeom>
              <a:solidFill>
                <a:srgbClr val="cc3300">
                  <a:alpha val="50000"/>
                </a:srgbClr>
              </a:solidFill>
              <a:ln w="31680">
                <a:solidFill>
                  <a:srgbClr val="cc33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ORACLE</a:t>
                </a:r>
                <a:br>
                  <a:rPr sz="1000"/>
                </a:br>
                <a:r>
                  <a:rPr b="0" lang="en-US" sz="1000" strike="noStrike" u="none">
                    <a:solidFill>
                      <a:srgbClr val="ffffff"/>
                    </a:solidFill>
                    <a:effectLst/>
                    <a:uFillTx/>
                    <a:latin typeface="Arial"/>
                  </a:rPr>
                  <a:t>CRM</a:t>
                </a:r>
                <a:endParaRPr b="0" lang="en-US" sz="1000" strike="noStrike" u="none">
                  <a:solidFill>
                    <a:srgbClr val="000000"/>
                  </a:solidFill>
                  <a:effectLst/>
                  <a:uFillTx/>
                  <a:latin typeface="Times New Roman"/>
                </a:endParaRPr>
              </a:p>
            </p:txBody>
          </p:sp>
        </p:grpSp>
      </p:grpSp>
      <p:sp>
        <p:nvSpPr>
          <p:cNvPr id="371" name=""/>
          <p:cNvSpPr/>
          <p:nvPr/>
        </p:nvSpPr>
        <p:spPr>
          <a:xfrm>
            <a:off x="1905120" y="2819520"/>
            <a:ext cx="685800" cy="685800"/>
          </a:xfrm>
          <a:prstGeom prst="rect">
            <a:avLst/>
          </a:prstGeom>
          <a:solidFill>
            <a:srgbClr val="0000ff">
              <a:alpha val="50000"/>
            </a:srgbClr>
          </a:solidFill>
          <a:ln w="31680">
            <a:solidFill>
              <a:srgbClr val="0000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Record</a:t>
            </a:r>
            <a:br>
              <a:rPr sz="1000"/>
            </a:br>
            <a:r>
              <a:rPr b="0" lang="en-US" sz="1000" strike="noStrike" u="none">
                <a:solidFill>
                  <a:srgbClr val="ffffff"/>
                </a:solidFill>
                <a:effectLst/>
                <a:uFillTx/>
                <a:latin typeface="Arial"/>
              </a:rPr>
              <a:t>Control</a:t>
            </a:r>
            <a:br>
              <a:rPr sz="1000"/>
            </a:br>
            <a:r>
              <a:rPr b="0" lang="en-US" sz="1000" strike="noStrike" u="none">
                <a:solidFill>
                  <a:srgbClr val="ffffff"/>
                </a:solidFill>
                <a:effectLst/>
                <a:uFillTx/>
                <a:latin typeface="Arial"/>
              </a:rPr>
              <a:t>System</a:t>
            </a:r>
            <a:endParaRPr b="0" lang="en-US" sz="1000" strike="noStrike" u="none">
              <a:solidFill>
                <a:srgbClr val="000000"/>
              </a:solidFill>
              <a:effectLst/>
              <a:uFillTx/>
              <a:latin typeface="Times New Roman"/>
            </a:endParaRPr>
          </a:p>
        </p:txBody>
      </p:sp>
      <p:sp>
        <p:nvSpPr>
          <p:cNvPr id="372" name=""/>
          <p:cNvSpPr/>
          <p:nvPr/>
        </p:nvSpPr>
        <p:spPr>
          <a:xfrm>
            <a:off x="4876920" y="4952880"/>
            <a:ext cx="685800" cy="685800"/>
          </a:xfrm>
          <a:prstGeom prst="rect">
            <a:avLst/>
          </a:prstGeom>
          <a:solidFill>
            <a:srgbClr val="cc6600">
              <a:alpha val="50000"/>
            </a:srgbClr>
          </a:solidFill>
          <a:ln w="31680">
            <a:solidFill>
              <a:srgbClr val="cc66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StarTeam</a:t>
            </a:r>
            <a:br>
              <a:rPr sz="1000"/>
            </a:br>
            <a:r>
              <a:rPr b="0" lang="en-US" sz="1000" strike="noStrike" u="none">
                <a:solidFill>
                  <a:srgbClr val="ffffff"/>
                </a:solidFill>
                <a:effectLst/>
                <a:uFillTx/>
                <a:latin typeface="Arial"/>
              </a:rPr>
              <a:t>CMS</a:t>
            </a:r>
            <a:endParaRPr b="0" lang="en-US" sz="1000" strike="noStrike" u="none">
              <a:solidFill>
                <a:srgbClr val="000000"/>
              </a:solidFill>
              <a:effectLst/>
              <a:uFillTx/>
              <a:latin typeface="Times New Roman"/>
            </a:endParaRPr>
          </a:p>
        </p:txBody>
      </p:sp>
      <p:sp>
        <p:nvSpPr>
          <p:cNvPr id="373" name=""/>
          <p:cNvSpPr/>
          <p:nvPr/>
        </p:nvSpPr>
        <p:spPr>
          <a:xfrm>
            <a:off x="4191120" y="4952880"/>
            <a:ext cx="685800" cy="685800"/>
          </a:xfrm>
          <a:prstGeom prst="rect">
            <a:avLst/>
          </a:prstGeom>
          <a:solidFill>
            <a:srgbClr val="cc3300">
              <a:alpha val="50000"/>
            </a:srgbClr>
          </a:solidFill>
          <a:ln w="31680">
            <a:solidFill>
              <a:srgbClr val="cc33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Novell</a:t>
            </a:r>
            <a:br>
              <a:rPr sz="1000"/>
            </a:br>
            <a:r>
              <a:rPr b="0" lang="en-US" sz="1000" strike="noStrike" u="none">
                <a:solidFill>
                  <a:srgbClr val="ffffff"/>
                </a:solidFill>
                <a:effectLst/>
                <a:uFillTx/>
                <a:latin typeface="Arial"/>
              </a:rPr>
              <a:t>MNAS</a:t>
            </a:r>
            <a:endParaRPr b="0" lang="en-US" sz="1000" strike="noStrike" u="none">
              <a:solidFill>
                <a:srgbClr val="000000"/>
              </a:solidFill>
              <a:effectLst/>
              <a:uFillTx/>
              <a:latin typeface="Times New Roman"/>
            </a:endParaRPr>
          </a:p>
        </p:txBody>
      </p:sp>
      <p:sp>
        <p:nvSpPr>
          <p:cNvPr id="374" name=""/>
          <p:cNvSpPr/>
          <p:nvPr/>
        </p:nvSpPr>
        <p:spPr>
          <a:xfrm>
            <a:off x="5791320" y="4952880"/>
            <a:ext cx="685800" cy="685800"/>
          </a:xfrm>
          <a:prstGeom prst="rect">
            <a:avLst/>
          </a:prstGeom>
          <a:solidFill>
            <a:srgbClr val="0000ff">
              <a:alpha val="50000"/>
            </a:srgbClr>
          </a:solidFill>
          <a:ln w="31680">
            <a:solidFill>
              <a:srgbClr val="0000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Cash flow</a:t>
            </a:r>
            <a:br>
              <a:rPr sz="1000"/>
            </a:br>
            <a:r>
              <a:rPr b="0" lang="en-US" sz="1000" strike="noStrike" u="none">
                <a:solidFill>
                  <a:srgbClr val="ffffff"/>
                </a:solidFill>
                <a:effectLst/>
                <a:uFillTx/>
                <a:latin typeface="Arial"/>
              </a:rPr>
              <a:t>Planning</a:t>
            </a:r>
            <a:br>
              <a:rPr sz="1000"/>
            </a:br>
            <a:r>
              <a:rPr b="0" lang="en-US" sz="1000" strike="noStrike" u="none">
                <a:solidFill>
                  <a:srgbClr val="ffffff"/>
                </a:solidFill>
                <a:effectLst/>
                <a:uFillTx/>
                <a:latin typeface="Arial"/>
              </a:rPr>
              <a:t>System</a:t>
            </a:r>
            <a:endParaRPr b="0" lang="en-US" sz="1000" strike="noStrike" u="none">
              <a:solidFill>
                <a:srgbClr val="000000"/>
              </a:solidFill>
              <a:effectLst/>
              <a:uFillTx/>
              <a:latin typeface="Times New Roman"/>
            </a:endParaRPr>
          </a:p>
        </p:txBody>
      </p:sp>
      <p:grpSp>
        <p:nvGrpSpPr>
          <p:cNvPr id="375" name=""/>
          <p:cNvGrpSpPr/>
          <p:nvPr/>
        </p:nvGrpSpPr>
        <p:grpSpPr>
          <a:xfrm>
            <a:off x="6705720" y="2819520"/>
            <a:ext cx="685800" cy="2057400"/>
            <a:chOff x="6705720" y="2819520"/>
            <a:chExt cx="685800" cy="2057400"/>
          </a:xfrm>
        </p:grpSpPr>
        <p:sp>
          <p:nvSpPr>
            <p:cNvPr id="376" name=""/>
            <p:cNvSpPr/>
            <p:nvPr/>
          </p:nvSpPr>
          <p:spPr>
            <a:xfrm>
              <a:off x="6705720" y="3505320"/>
              <a:ext cx="685800" cy="685800"/>
            </a:xfrm>
            <a:prstGeom prst="rect">
              <a:avLst/>
            </a:prstGeom>
            <a:solidFill>
              <a:srgbClr val="0000ff">
                <a:alpha val="50000"/>
              </a:srgbClr>
            </a:solidFill>
            <a:ln w="31680">
              <a:solidFill>
                <a:srgbClr val="0000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Outage</a:t>
              </a:r>
              <a:br>
                <a:rPr sz="1000"/>
              </a:br>
              <a:r>
                <a:rPr b="0" lang="en-US" sz="1000" strike="noStrike" u="none">
                  <a:solidFill>
                    <a:srgbClr val="ffffff"/>
                  </a:solidFill>
                  <a:effectLst/>
                  <a:uFillTx/>
                  <a:latin typeface="Arial"/>
                </a:rPr>
                <a:t>Planning</a:t>
              </a:r>
              <a:endParaRPr b="0" lang="en-US" sz="1000" strike="noStrike" u="none">
                <a:solidFill>
                  <a:srgbClr val="000000"/>
                </a:solidFill>
                <a:effectLst/>
                <a:uFillTx/>
                <a:latin typeface="Times New Roman"/>
              </a:endParaRPr>
            </a:p>
          </p:txBody>
        </p:sp>
        <p:sp>
          <p:nvSpPr>
            <p:cNvPr id="377" name=""/>
            <p:cNvSpPr/>
            <p:nvPr/>
          </p:nvSpPr>
          <p:spPr>
            <a:xfrm>
              <a:off x="6705720" y="4191120"/>
              <a:ext cx="685800" cy="685800"/>
            </a:xfrm>
            <a:prstGeom prst="rect">
              <a:avLst/>
            </a:prstGeom>
            <a:solidFill>
              <a:srgbClr val="0000ff">
                <a:alpha val="50000"/>
              </a:srgbClr>
            </a:solidFill>
            <a:ln w="31680">
              <a:solidFill>
                <a:srgbClr val="0000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Wheeling</a:t>
              </a:r>
              <a:endParaRPr b="0" lang="en-US" sz="1000" strike="noStrike" u="none">
                <a:solidFill>
                  <a:srgbClr val="000000"/>
                </a:solidFill>
                <a:effectLst/>
                <a:uFillTx/>
                <a:latin typeface="Times New Roman"/>
              </a:endParaRPr>
            </a:p>
          </p:txBody>
        </p:sp>
        <p:sp>
          <p:nvSpPr>
            <p:cNvPr id="378" name=""/>
            <p:cNvSpPr/>
            <p:nvPr/>
          </p:nvSpPr>
          <p:spPr>
            <a:xfrm>
              <a:off x="6705720" y="2819520"/>
              <a:ext cx="685800" cy="685800"/>
            </a:xfrm>
            <a:prstGeom prst="rect">
              <a:avLst/>
            </a:prstGeom>
            <a:solidFill>
              <a:srgbClr val="0000ff">
                <a:alpha val="50000"/>
              </a:srgbClr>
            </a:solidFill>
            <a:ln w="31680">
              <a:solidFill>
                <a:srgbClr val="0000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Load Flow</a:t>
              </a:r>
              <a:br>
                <a:rPr sz="1000"/>
              </a:br>
              <a:r>
                <a:rPr b="0" lang="en-US" sz="1000" strike="noStrike" u="none">
                  <a:solidFill>
                    <a:srgbClr val="ffffff"/>
                  </a:solidFill>
                  <a:effectLst/>
                  <a:uFillTx/>
                  <a:latin typeface="Arial"/>
                </a:rPr>
                <a:t>and</a:t>
              </a:r>
              <a:br>
                <a:rPr sz="1000"/>
              </a:br>
              <a:r>
                <a:rPr b="0" lang="en-US" sz="1000" strike="noStrike" u="none">
                  <a:solidFill>
                    <a:srgbClr val="ffffff"/>
                  </a:solidFill>
                  <a:effectLst/>
                  <a:uFillTx/>
                  <a:latin typeface="Arial"/>
                </a:rPr>
                <a:t>Loss</a:t>
              </a:r>
              <a:br>
                <a:rPr sz="1000"/>
              </a:br>
              <a:r>
                <a:rPr b="0" lang="en-US" sz="1000" strike="noStrike" u="none">
                  <a:solidFill>
                    <a:srgbClr val="ffffff"/>
                  </a:solidFill>
                  <a:effectLst/>
                  <a:uFillTx/>
                  <a:latin typeface="Arial"/>
                </a:rPr>
                <a:t>Control</a:t>
              </a:r>
              <a:endParaRPr b="0" lang="en-US" sz="1000" strike="noStrike" u="none">
                <a:solidFill>
                  <a:srgbClr val="000000"/>
                </a:solidFill>
                <a:effectLst/>
                <a:uFillTx/>
                <a:latin typeface="Times New Roman"/>
              </a:endParaRPr>
            </a:p>
          </p:txBody>
        </p:sp>
      </p:grpSp>
      <p:grpSp>
        <p:nvGrpSpPr>
          <p:cNvPr id="379" name=""/>
          <p:cNvGrpSpPr/>
          <p:nvPr/>
        </p:nvGrpSpPr>
        <p:grpSpPr>
          <a:xfrm>
            <a:off x="2895480" y="1828800"/>
            <a:ext cx="3429000" cy="685800"/>
            <a:chOff x="2895480" y="1828800"/>
            <a:chExt cx="3429000" cy="685800"/>
          </a:xfrm>
        </p:grpSpPr>
        <p:sp>
          <p:nvSpPr>
            <p:cNvPr id="380" name=""/>
            <p:cNvSpPr/>
            <p:nvPr/>
          </p:nvSpPr>
          <p:spPr>
            <a:xfrm>
              <a:off x="3581280" y="1828800"/>
              <a:ext cx="685800" cy="685800"/>
            </a:xfrm>
            <a:prstGeom prst="rect">
              <a:avLst/>
            </a:prstGeom>
            <a:solidFill>
              <a:srgbClr val="0000ff">
                <a:alpha val="50000"/>
              </a:srgbClr>
            </a:solidFill>
            <a:ln w="31680">
              <a:solidFill>
                <a:srgbClr val="0000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Contract</a:t>
              </a:r>
              <a:br>
                <a:rPr sz="1000"/>
              </a:br>
              <a:r>
                <a:rPr b="0" lang="en-US" sz="1000" strike="noStrike" u="none">
                  <a:solidFill>
                    <a:srgbClr val="ffffff"/>
                  </a:solidFill>
                  <a:effectLst/>
                  <a:uFillTx/>
                  <a:latin typeface="Arial"/>
                </a:rPr>
                <a:t>Tracking</a:t>
              </a:r>
              <a:endParaRPr b="0" lang="en-US" sz="1000" strike="noStrike" u="none">
                <a:solidFill>
                  <a:srgbClr val="000000"/>
                </a:solidFill>
                <a:effectLst/>
                <a:uFillTx/>
                <a:latin typeface="Times New Roman"/>
              </a:endParaRPr>
            </a:p>
          </p:txBody>
        </p:sp>
        <p:sp>
          <p:nvSpPr>
            <p:cNvPr id="381" name=""/>
            <p:cNvSpPr/>
            <p:nvPr/>
          </p:nvSpPr>
          <p:spPr>
            <a:xfrm>
              <a:off x="2895480" y="1828800"/>
              <a:ext cx="685800" cy="685800"/>
            </a:xfrm>
            <a:prstGeom prst="rect">
              <a:avLst/>
            </a:prstGeom>
            <a:solidFill>
              <a:srgbClr val="0000ff">
                <a:alpha val="50000"/>
              </a:srgbClr>
            </a:solidFill>
            <a:ln w="31680">
              <a:solidFill>
                <a:srgbClr val="0000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Asset</a:t>
              </a:r>
              <a:br>
                <a:rPr sz="1000"/>
              </a:br>
              <a:r>
                <a:rPr b="0" lang="en-US" sz="1000" strike="noStrike" u="none">
                  <a:solidFill>
                    <a:srgbClr val="ffffff"/>
                  </a:solidFill>
                  <a:effectLst/>
                  <a:uFillTx/>
                  <a:latin typeface="Arial"/>
                </a:rPr>
                <a:t>Control</a:t>
              </a:r>
              <a:endParaRPr b="0" lang="en-US" sz="1000" strike="noStrike" u="none">
                <a:solidFill>
                  <a:srgbClr val="000000"/>
                </a:solidFill>
                <a:effectLst/>
                <a:uFillTx/>
                <a:latin typeface="Times New Roman"/>
              </a:endParaRPr>
            </a:p>
          </p:txBody>
        </p:sp>
        <p:sp>
          <p:nvSpPr>
            <p:cNvPr id="382" name=""/>
            <p:cNvSpPr/>
            <p:nvPr/>
          </p:nvSpPr>
          <p:spPr>
            <a:xfrm>
              <a:off x="4267080" y="1828800"/>
              <a:ext cx="685800" cy="685800"/>
            </a:xfrm>
            <a:prstGeom prst="rect">
              <a:avLst/>
            </a:prstGeom>
            <a:solidFill>
              <a:srgbClr val="0000ff">
                <a:alpha val="50000"/>
              </a:srgbClr>
            </a:solidFill>
            <a:ln w="31680">
              <a:solidFill>
                <a:srgbClr val="0000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Material</a:t>
              </a:r>
              <a:br>
                <a:rPr sz="1000"/>
              </a:br>
              <a:r>
                <a:rPr b="0" lang="en-US" sz="1000" strike="noStrike" u="none">
                  <a:solidFill>
                    <a:srgbClr val="ffffff"/>
                  </a:solidFill>
                  <a:effectLst/>
                  <a:uFillTx/>
                  <a:latin typeface="Arial"/>
                </a:rPr>
                <a:t>Expediting</a:t>
              </a:r>
              <a:endParaRPr b="0" lang="en-US" sz="1000" strike="noStrike" u="none">
                <a:solidFill>
                  <a:srgbClr val="000000"/>
                </a:solidFill>
                <a:effectLst/>
                <a:uFillTx/>
                <a:latin typeface="Times New Roman"/>
              </a:endParaRPr>
            </a:p>
          </p:txBody>
        </p:sp>
        <p:sp>
          <p:nvSpPr>
            <p:cNvPr id="383" name=""/>
            <p:cNvSpPr/>
            <p:nvPr/>
          </p:nvSpPr>
          <p:spPr>
            <a:xfrm>
              <a:off x="5638680" y="1828800"/>
              <a:ext cx="685800" cy="685800"/>
            </a:xfrm>
            <a:prstGeom prst="rect">
              <a:avLst/>
            </a:prstGeom>
            <a:solidFill>
              <a:srgbClr val="0000ff">
                <a:alpha val="50000"/>
              </a:srgbClr>
            </a:solidFill>
            <a:ln w="31680">
              <a:solidFill>
                <a:srgbClr val="0000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Salvage</a:t>
              </a:r>
              <a:br>
                <a:rPr sz="1000"/>
              </a:br>
              <a:r>
                <a:rPr b="0" lang="en-US" sz="1000" strike="noStrike" u="none">
                  <a:solidFill>
                    <a:srgbClr val="ffffff"/>
                  </a:solidFill>
                  <a:effectLst/>
                  <a:uFillTx/>
                  <a:latin typeface="Arial"/>
                </a:rPr>
                <a:t>and</a:t>
              </a:r>
              <a:br>
                <a:rPr sz="1000"/>
              </a:br>
              <a:r>
                <a:rPr b="0" lang="en-US" sz="1000" strike="noStrike" u="none">
                  <a:solidFill>
                    <a:srgbClr val="ffffff"/>
                  </a:solidFill>
                  <a:effectLst/>
                  <a:uFillTx/>
                  <a:latin typeface="Arial"/>
                </a:rPr>
                <a:t>Retirement</a:t>
              </a:r>
              <a:br>
                <a:rPr sz="1000"/>
              </a:br>
              <a:r>
                <a:rPr b="0" lang="en-US" sz="1000" strike="noStrike" u="none">
                  <a:solidFill>
                    <a:srgbClr val="ffffff"/>
                  </a:solidFill>
                  <a:effectLst/>
                  <a:uFillTx/>
                  <a:latin typeface="Arial"/>
                </a:rPr>
                <a:t>System</a:t>
              </a:r>
              <a:endParaRPr b="0" lang="en-US" sz="1000" strike="noStrike" u="none">
                <a:solidFill>
                  <a:srgbClr val="000000"/>
                </a:solidFill>
                <a:effectLst/>
                <a:uFillTx/>
                <a:latin typeface="Times New Roman"/>
              </a:endParaRPr>
            </a:p>
          </p:txBody>
        </p:sp>
        <p:sp>
          <p:nvSpPr>
            <p:cNvPr id="384" name=""/>
            <p:cNvSpPr/>
            <p:nvPr/>
          </p:nvSpPr>
          <p:spPr>
            <a:xfrm>
              <a:off x="4952880" y="1828800"/>
              <a:ext cx="685800" cy="685800"/>
            </a:xfrm>
            <a:prstGeom prst="rect">
              <a:avLst/>
            </a:prstGeom>
            <a:solidFill>
              <a:srgbClr val="0000ff">
                <a:alpha val="50000"/>
              </a:srgbClr>
            </a:solidFill>
            <a:ln w="31680">
              <a:solidFill>
                <a:srgbClr val="0000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Purchasing</a:t>
              </a:r>
              <a:br>
                <a:rPr sz="1000"/>
              </a:br>
              <a:r>
                <a:rPr b="0" lang="en-US" sz="1000" strike="noStrike" u="none">
                  <a:solidFill>
                    <a:srgbClr val="ffffff"/>
                  </a:solidFill>
                  <a:effectLst/>
                  <a:uFillTx/>
                  <a:latin typeface="Arial"/>
                </a:rPr>
                <a:t>System</a:t>
              </a:r>
              <a:endParaRPr b="0" lang="en-US" sz="1000" strike="noStrike" u="none">
                <a:solidFill>
                  <a:srgbClr val="000000"/>
                </a:solidFill>
                <a:effectLst/>
                <a:uFillTx/>
                <a:latin typeface="Times New Roman"/>
              </a:endParaRPr>
            </a:p>
          </p:txBody>
        </p:sp>
      </p:grpSp>
      <p:sp>
        <p:nvSpPr>
          <p:cNvPr id="3" name="PlaceHolder 2"/>
          <p:cNvSpPr>
            <a:spLocks noGrp="1"/>
          </p:cNvSpPr>
          <p:nvPr>
            <p:ph type="ftr" idx="2"/>
          </p:nvPr>
        </p:nvSpPr>
        <p:spPr/>
        <p:txBody>
          <a:bodyPr/>
          <a:p>
            <a:r>
              <a:t>Proprietary and Confidential</a:t>
            </a:r>
          </a:p>
        </p:txBody>
      </p:sp>
      <p:sp>
        <p:nvSpPr>
          <p:cNvPr id="4" name="PlaceHolder 3"/>
          <p:cNvSpPr>
            <a:spLocks noGrp="1"/>
          </p:cNvSpPr>
          <p:nvPr>
            <p:ph type="sldNum" idx="3"/>
          </p:nvPr>
        </p:nvSpPr>
        <p:spPr/>
        <p:txBody>
          <a:bodyPr/>
          <a:p>
            <a:fld id="{DAB559F2-21B4-48D2-8B20-35CE1672DAAC}" type="slidenum">
              <a:t>23</a:t>
            </a:fld>
          </a:p>
        </p:txBody>
      </p:sp>
      <p:sp>
        <p:nvSpPr>
          <p:cNvPr id="5" name="PlaceHolder 4"/>
          <p:cNvSpPr>
            <a:spLocks noGrp="1"/>
          </p:cNvSpPr>
          <p:nvPr>
            <p:ph type="dt" idx="1"/>
          </p:nvPr>
        </p:nvSpPr>
        <p:spPr/>
        <p:txBody>
          <a:bodyPr/>
          <a:p>
            <a:r>
              <a:rPr lang="en-US"/>
              <a:t>June 13, 2000</a:t>
            </a:r>
          </a:p>
        </p:txBody>
      </p:sp>
    </p:spTree>
  </p:cSld>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sp>
        <p:nvSpPr>
          <p:cNvPr id="38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ea typeface="Arial"/>
              </a:rPr>
              <a:t>T</a:t>
            </a:r>
            <a:r>
              <a:rPr b="0" lang="en-US" sz="3200" strike="noStrike" u="none">
                <a:solidFill>
                  <a:srgbClr val="000000"/>
                </a:solidFill>
                <a:effectLst/>
                <a:uFillTx/>
                <a:latin typeface="Arial"/>
                <a:ea typeface="Arial"/>
              </a:rPr>
              <a:t>ECHNOLOGY</a:t>
            </a:r>
            <a:r>
              <a:rPr b="0" lang="en-US" sz="3200" strike="noStrike" u="none">
                <a:solidFill>
                  <a:srgbClr val="000000"/>
                </a:solidFill>
                <a:effectLst/>
                <a:uFillTx/>
                <a:latin typeface="Arial"/>
              </a:rPr>
              <a:t> </a:t>
            </a:r>
            <a:endParaRPr b="0" lang="en-US" sz="3200" strike="noStrike" u="none">
              <a:solidFill>
                <a:srgbClr val="006000"/>
              </a:solidFill>
              <a:effectLst/>
              <a:uFillTx/>
              <a:latin typeface="Arial"/>
            </a:endParaRPr>
          </a:p>
        </p:txBody>
      </p:sp>
      <p:sp>
        <p:nvSpPr>
          <p:cNvPr id="38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Design Documentation </a:t>
            </a:r>
            <a:r>
              <a:rPr b="0" lang="en-US" sz="1800" strike="noStrike" u="none">
                <a:solidFill>
                  <a:srgbClr val="000000"/>
                </a:solidFill>
                <a:effectLst/>
                <a:uFillTx/>
                <a:latin typeface="Arial"/>
              </a:rPr>
              <a:t>(OMG UML 1.2 , 1.3, &amp; CORBA 2.3)</a:t>
            </a:r>
            <a:endParaRPr b="0" lang="en-US" sz="1800" strike="noStrike" u="none">
              <a:solidFill>
                <a:srgbClr val="006000"/>
              </a:solidFill>
              <a:effectLst/>
              <a:uFillTx/>
              <a:latin typeface="Arial"/>
            </a:endParaRPr>
          </a:p>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Java 2EE Standard</a:t>
            </a:r>
            <a:r>
              <a:rPr b="0" lang="en-US" sz="2400" strike="noStrike" u="none">
                <a:solidFill>
                  <a:srgbClr val="000000"/>
                </a:solidFill>
                <a:effectLst/>
                <a:uFillTx/>
                <a:latin typeface="Arial"/>
              </a:rPr>
              <a:t> </a:t>
            </a:r>
            <a:r>
              <a:rPr b="0" lang="en-US" sz="1800" strike="noStrike" u="none">
                <a:solidFill>
                  <a:srgbClr val="000000"/>
                </a:solidFill>
                <a:effectLst/>
                <a:uFillTx/>
                <a:latin typeface="Arial"/>
              </a:rPr>
              <a:t>(JDK 1.1.8 &amp; 1.2.x)</a:t>
            </a:r>
            <a:endParaRPr b="0" lang="en-US" sz="1800" strike="noStrike" u="none">
              <a:solidFill>
                <a:srgbClr val="006000"/>
              </a:solidFill>
              <a:effectLst/>
              <a:uFillTx/>
              <a:latin typeface="Arial"/>
            </a:endParaRPr>
          </a:p>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Databases </a:t>
            </a:r>
            <a:r>
              <a:rPr b="0" lang="en-US" sz="1800" strike="noStrike" u="none">
                <a:solidFill>
                  <a:srgbClr val="000000"/>
                </a:solidFill>
                <a:effectLst/>
                <a:uFillTx/>
                <a:latin typeface="Arial"/>
              </a:rPr>
              <a:t>(Oracle, MS SQL Server, DB2, Sybase, &amp; Informix)</a:t>
            </a:r>
            <a:endParaRPr b="0" lang="en-US" sz="1800" strike="noStrike" u="none">
              <a:solidFill>
                <a:srgbClr val="006000"/>
              </a:solidFill>
              <a:effectLst/>
              <a:uFillTx/>
              <a:latin typeface="Arial"/>
            </a:endParaRPr>
          </a:p>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Operating Systems</a:t>
            </a:r>
            <a:r>
              <a:rPr b="0" lang="en-US" sz="2400" strike="noStrike" u="none">
                <a:solidFill>
                  <a:srgbClr val="000000"/>
                </a:solidFill>
                <a:effectLst/>
                <a:uFillTx/>
                <a:latin typeface="Arial"/>
              </a:rPr>
              <a:t> </a:t>
            </a:r>
            <a:r>
              <a:rPr b="0" lang="en-US" sz="1800" strike="noStrike" u="none">
                <a:solidFill>
                  <a:srgbClr val="000000"/>
                </a:solidFill>
                <a:effectLst/>
                <a:uFillTx/>
                <a:latin typeface="Arial"/>
              </a:rPr>
              <a:t>(Sun Solaris, IBM AIX, HP-UX, &amp; </a:t>
            </a:r>
            <a:br>
              <a:rPr sz="1800"/>
            </a:br>
            <a:r>
              <a:rPr b="0" lang="en-US" sz="1800" strike="noStrike" u="none">
                <a:solidFill>
                  <a:srgbClr val="000000"/>
                </a:solidFill>
                <a:effectLst/>
                <a:uFillTx/>
                <a:latin typeface="Arial"/>
              </a:rPr>
              <a:t>MS Windows 2000 Server)</a:t>
            </a:r>
            <a:endParaRPr b="0" lang="en-US" sz="1800" strike="noStrike" u="none">
              <a:solidFill>
                <a:srgbClr val="006000"/>
              </a:solidFill>
              <a:effectLst/>
              <a:uFillTx/>
              <a:latin typeface="Arial"/>
            </a:endParaRPr>
          </a:p>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Middleware &amp; Connectors</a:t>
            </a:r>
            <a:r>
              <a:rPr b="0" lang="en-US" sz="2400" strike="noStrike" u="none">
                <a:solidFill>
                  <a:srgbClr val="000000"/>
                </a:solidFill>
                <a:effectLst/>
                <a:uFillTx/>
                <a:latin typeface="Arial"/>
              </a:rPr>
              <a:t> </a:t>
            </a:r>
            <a:r>
              <a:rPr b="0" lang="en-US" sz="1800" strike="noStrike" u="none">
                <a:solidFill>
                  <a:srgbClr val="000000"/>
                </a:solidFill>
                <a:effectLst/>
                <a:uFillTx/>
                <a:latin typeface="Arial"/>
              </a:rPr>
              <a:t>(EJB &amp; IBM MQ Series)</a:t>
            </a:r>
            <a:endParaRPr b="0" lang="en-US" sz="1800" strike="noStrike" u="none">
              <a:solidFill>
                <a:srgbClr val="006000"/>
              </a:solidFill>
              <a:effectLst/>
              <a:uFillTx/>
              <a:latin typeface="Arial"/>
            </a:endParaRPr>
          </a:p>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Reporting &amp; OLAP</a:t>
            </a:r>
            <a:r>
              <a:rPr b="0" lang="en-US" sz="2400" strike="noStrike" u="none">
                <a:solidFill>
                  <a:srgbClr val="000000"/>
                </a:solidFill>
                <a:effectLst/>
                <a:uFillTx/>
                <a:latin typeface="Arial"/>
              </a:rPr>
              <a:t> </a:t>
            </a:r>
            <a:r>
              <a:rPr b="0" lang="en-US" sz="1800" strike="noStrike" u="none">
                <a:solidFill>
                  <a:srgbClr val="000000"/>
                </a:solidFill>
                <a:effectLst/>
                <a:uFillTx/>
                <a:latin typeface="Arial"/>
              </a:rPr>
              <a:t>(Sterling Software or Actuate)</a:t>
            </a:r>
            <a:endParaRPr b="0" lang="en-US" sz="1800" strike="noStrike" u="none">
              <a:solidFill>
                <a:srgbClr val="006000"/>
              </a:solidFill>
              <a:effectLst/>
              <a:uFillTx/>
              <a:latin typeface="Arial"/>
            </a:endParaRPr>
          </a:p>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Rules Engine</a:t>
            </a:r>
            <a:r>
              <a:rPr b="0" lang="en-US" sz="2400" strike="noStrike" u="none">
                <a:solidFill>
                  <a:srgbClr val="000000"/>
                </a:solidFill>
                <a:effectLst/>
                <a:uFillTx/>
                <a:latin typeface="Arial"/>
              </a:rPr>
              <a:t> </a:t>
            </a:r>
            <a:r>
              <a:rPr b="0" lang="en-US" sz="1800" strike="noStrike" u="none">
                <a:solidFill>
                  <a:srgbClr val="000000"/>
                </a:solidFill>
                <a:effectLst/>
                <a:uFillTx/>
                <a:latin typeface="Arial"/>
              </a:rPr>
              <a:t>(Blaze Software or Journee Software)</a:t>
            </a:r>
            <a:endParaRPr b="0" lang="en-US" sz="1800" strike="noStrike" u="none">
              <a:solidFill>
                <a:srgbClr val="006000"/>
              </a:solidFill>
              <a:effectLst/>
              <a:uFillTx/>
              <a:latin typeface="Arial"/>
            </a:endParaRPr>
          </a:p>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XML Data Transport</a:t>
            </a:r>
            <a:r>
              <a:rPr b="0" lang="en-US" sz="2400" strike="noStrike" u="none">
                <a:solidFill>
                  <a:srgbClr val="000000"/>
                </a:solidFill>
                <a:effectLst/>
                <a:uFillTx/>
                <a:latin typeface="Arial"/>
              </a:rPr>
              <a:t> </a:t>
            </a:r>
            <a:r>
              <a:rPr b="0" lang="en-US" sz="1800" strike="noStrike" u="none">
                <a:solidFill>
                  <a:srgbClr val="000000"/>
                </a:solidFill>
                <a:effectLst/>
                <a:uFillTx/>
                <a:latin typeface="Arial"/>
              </a:rPr>
              <a:t>(BowStreet &amp; DSML)</a:t>
            </a:r>
            <a:endParaRPr b="0" lang="en-US" sz="1800" strike="noStrike" u="none">
              <a:solidFill>
                <a:srgbClr val="006000"/>
              </a:solidFill>
              <a:effectLst/>
              <a:uFillTx/>
              <a:latin typeface="Arial"/>
            </a:endParaRPr>
          </a:p>
        </p:txBody>
      </p:sp>
      <p:sp>
        <p:nvSpPr>
          <p:cNvPr id="4" name="PlaceHolder 3"/>
          <p:cNvSpPr>
            <a:spLocks noGrp="1"/>
          </p:cNvSpPr>
          <p:nvPr>
            <p:ph type="ftr" idx="2"/>
          </p:nvPr>
        </p:nvSpPr>
        <p:spPr/>
        <p:txBody>
          <a:bodyPr/>
          <a:p>
            <a:r>
              <a:t>Proprietary and Confidential</a:t>
            </a:r>
          </a:p>
        </p:txBody>
      </p:sp>
      <p:sp>
        <p:nvSpPr>
          <p:cNvPr id="5" name="PlaceHolder 4"/>
          <p:cNvSpPr>
            <a:spLocks noGrp="1"/>
          </p:cNvSpPr>
          <p:nvPr>
            <p:ph type="sldNum" idx="3"/>
          </p:nvPr>
        </p:nvSpPr>
        <p:spPr/>
        <p:txBody>
          <a:bodyPr/>
          <a:p>
            <a:fld id="{068CDAFA-B8ED-4497-8FC7-B386E2418BB0}" type="slidenum">
              <a:t>24</a:t>
            </a:fld>
          </a:p>
        </p:txBody>
      </p:sp>
      <p:sp>
        <p:nvSpPr>
          <p:cNvPr id="6" name="PlaceHolder 5"/>
          <p:cNvSpPr>
            <a:spLocks noGrp="1"/>
          </p:cNvSpPr>
          <p:nvPr>
            <p:ph type="dt" idx="1"/>
          </p:nvPr>
        </p:nvSpPr>
        <p:spPr/>
        <p:txBody>
          <a:bodyPr/>
          <a:p>
            <a:r>
              <a:rPr lang="en-US"/>
              <a:t>June 13, 2000</a:t>
            </a: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ea typeface="Arial"/>
              </a:rPr>
              <a:t>M</a:t>
            </a:r>
            <a:r>
              <a:rPr b="0" lang="en-US" sz="3200" strike="noStrike" u="none">
                <a:solidFill>
                  <a:srgbClr val="000000"/>
                </a:solidFill>
                <a:effectLst/>
                <a:uFillTx/>
                <a:latin typeface="Arial"/>
                <a:ea typeface="Arial"/>
              </a:rPr>
              <a:t>ISSION</a:t>
            </a:r>
            <a:r>
              <a:rPr b="0" lang="en-US" sz="4400" strike="noStrike" u="none">
                <a:solidFill>
                  <a:srgbClr val="000000"/>
                </a:solidFill>
                <a:effectLst/>
                <a:uFillTx/>
                <a:latin typeface="Arial"/>
                <a:ea typeface="Arial"/>
              </a:rPr>
              <a:t> S</a:t>
            </a:r>
            <a:r>
              <a:rPr b="0" lang="en-US" sz="3200" strike="noStrike" u="none">
                <a:solidFill>
                  <a:srgbClr val="000000"/>
                </a:solidFill>
                <a:effectLst/>
                <a:uFillTx/>
                <a:latin typeface="Arial"/>
                <a:ea typeface="Arial"/>
              </a:rPr>
              <a:t>TATEMENT</a:t>
            </a:r>
            <a:r>
              <a:rPr b="0" lang="en-US" sz="4400" strike="noStrike" u="none">
                <a:solidFill>
                  <a:srgbClr val="000000"/>
                </a:solidFill>
                <a:effectLst/>
                <a:uFillTx/>
                <a:latin typeface="Arial"/>
              </a:rPr>
              <a:t> </a:t>
            </a:r>
            <a:endParaRPr b="0" lang="en-US" sz="4400" strike="noStrike" u="none">
              <a:solidFill>
                <a:srgbClr val="006000"/>
              </a:solidFill>
              <a:effectLst/>
              <a:uFillTx/>
              <a:latin typeface="Arial"/>
            </a:endParaRPr>
          </a:p>
        </p:txBody>
      </p:sp>
      <p:sp>
        <p:nvSpPr>
          <p:cNvPr id="2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6000"/>
              </a:solidFill>
              <a:effectLst/>
              <a:uFillTx/>
              <a:latin typeface="Arial"/>
            </a:endParaRPr>
          </a:p>
          <a:p>
            <a:pPr marL="343080" indent="-343080">
              <a:spcBef>
                <a:spcPts val="7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ea typeface="Times New Roman"/>
              </a:rPr>
              <a:t>SEADE will be the #1 supplier of enterprise-scale eBusiness Software Infrastructure to the Fortune 1000.</a:t>
            </a:r>
            <a:endParaRPr b="0" lang="en-US" sz="3200" strike="noStrike" u="none">
              <a:solidFill>
                <a:srgbClr val="006000"/>
              </a:solidFill>
              <a:effectLst/>
              <a:uFillTx/>
              <a:latin typeface="Arial"/>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ea typeface="Times New Roman"/>
              </a:rPr>
              <a:t>  </a:t>
            </a:r>
            <a:endParaRPr b="0" lang="en-US" sz="3200" strike="noStrike" u="none">
              <a:solidFill>
                <a:srgbClr val="006000"/>
              </a:solidFill>
              <a:effectLst/>
              <a:uFillTx/>
              <a:latin typeface="Arial"/>
            </a:endParaRPr>
          </a:p>
          <a:p>
            <a:pPr marL="343080" indent="-343080">
              <a:spcBef>
                <a:spcPts val="7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ea typeface="Times New Roman"/>
              </a:rPr>
              <a:t>We speed the time-to-market for superior eBusiness applications</a:t>
            </a:r>
            <a:r>
              <a:rPr b="0" lang="en-US" sz="3200" strike="noStrike" u="none">
                <a:solidFill>
                  <a:srgbClr val="000000"/>
                </a:solidFill>
                <a:effectLst/>
                <a:uFillTx/>
                <a:latin typeface="Arial"/>
                <a:ea typeface="Arial"/>
              </a:rPr>
              <a:t>.</a:t>
            </a:r>
            <a:endParaRPr b="0" lang="en-US" sz="3200" strike="noStrike" u="none">
              <a:solidFill>
                <a:srgbClr val="006000"/>
              </a:solidFill>
              <a:effectLst/>
              <a:uFillTx/>
              <a:latin typeface="Arial"/>
            </a:endParaRPr>
          </a:p>
        </p:txBody>
      </p:sp>
      <p:sp>
        <p:nvSpPr>
          <p:cNvPr id="4" name="PlaceHolder 3"/>
          <p:cNvSpPr>
            <a:spLocks noGrp="1"/>
          </p:cNvSpPr>
          <p:nvPr>
            <p:ph type="ftr" idx="2"/>
          </p:nvPr>
        </p:nvSpPr>
        <p:spPr/>
        <p:txBody>
          <a:bodyPr/>
          <a:p>
            <a:r>
              <a:t>Proprietary and Confidential</a:t>
            </a:r>
          </a:p>
        </p:txBody>
      </p:sp>
      <p:sp>
        <p:nvSpPr>
          <p:cNvPr id="5" name="PlaceHolder 4"/>
          <p:cNvSpPr>
            <a:spLocks noGrp="1"/>
          </p:cNvSpPr>
          <p:nvPr>
            <p:ph type="sldNum" idx="3"/>
          </p:nvPr>
        </p:nvSpPr>
        <p:spPr/>
        <p:txBody>
          <a:bodyPr/>
          <a:p>
            <a:fld id="{482D4C5C-C30F-48A8-B8A3-F3E06225B8C5}" type="slidenum">
              <a:t>3</a:t>
            </a:fld>
          </a:p>
        </p:txBody>
      </p:sp>
      <p:sp>
        <p:nvSpPr>
          <p:cNvPr id="6" name="PlaceHolder 5"/>
          <p:cNvSpPr>
            <a:spLocks noGrp="1"/>
          </p:cNvSpPr>
          <p:nvPr>
            <p:ph type="dt" idx="1"/>
          </p:nvPr>
        </p:nvSpPr>
        <p:spPr/>
        <p:txBody>
          <a:bodyPr/>
          <a:p>
            <a:r>
              <a:rPr lang="en-US"/>
              <a:t>June 13, 2000</a:t>
            </a: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3045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ea typeface="Arial"/>
              </a:rPr>
              <a:t>M</a:t>
            </a:r>
            <a:r>
              <a:rPr b="0" lang="en-US" sz="3200" strike="noStrike" u="none">
                <a:solidFill>
                  <a:srgbClr val="000000"/>
                </a:solidFill>
                <a:effectLst/>
                <a:uFillTx/>
                <a:latin typeface="Arial"/>
                <a:ea typeface="Arial"/>
              </a:rPr>
              <a:t>ARKET</a:t>
            </a:r>
            <a:r>
              <a:rPr b="0" lang="en-US" sz="4400" strike="noStrike" u="none">
                <a:solidFill>
                  <a:srgbClr val="000000"/>
                </a:solidFill>
                <a:effectLst/>
                <a:uFillTx/>
                <a:latin typeface="Arial"/>
                <a:ea typeface="Arial"/>
              </a:rPr>
              <a:t> O</a:t>
            </a:r>
            <a:r>
              <a:rPr b="0" lang="en-US" sz="3200" strike="noStrike" u="none">
                <a:solidFill>
                  <a:srgbClr val="000000"/>
                </a:solidFill>
                <a:effectLst/>
                <a:uFillTx/>
                <a:latin typeface="Arial"/>
                <a:ea typeface="Arial"/>
              </a:rPr>
              <a:t>PPORTUNITY</a:t>
            </a:r>
            <a:r>
              <a:rPr b="0" lang="en-US" sz="4400" strike="noStrike" u="none">
                <a:solidFill>
                  <a:srgbClr val="000000"/>
                </a:solidFill>
                <a:effectLst/>
                <a:uFillTx/>
                <a:latin typeface="Arial"/>
              </a:rPr>
              <a:t> </a:t>
            </a:r>
            <a:endParaRPr b="0" lang="en-US" sz="4400" strike="noStrike" u="none">
              <a:solidFill>
                <a:srgbClr val="006000"/>
              </a:solidFill>
              <a:effectLst/>
              <a:uFillTx/>
              <a:latin typeface="Arial"/>
            </a:endParaRPr>
          </a:p>
        </p:txBody>
      </p:sp>
      <p:sp>
        <p:nvSpPr>
          <p:cNvPr id="24" name="PlaceHolder 2"/>
          <p:cNvSpPr>
            <a:spLocks noGrp="1"/>
          </p:cNvSpPr>
          <p:nvPr>
            <p:ph/>
          </p:nvPr>
        </p:nvSpPr>
        <p:spPr>
          <a:xfrm>
            <a:off x="685800" y="1523880"/>
            <a:ext cx="7772400" cy="4114800"/>
          </a:xfrm>
          <a:prstGeom prst="rect">
            <a:avLst/>
          </a:prstGeom>
          <a:noFill/>
          <a:ln w="0">
            <a:noFill/>
          </a:ln>
        </p:spPr>
        <p:txBody>
          <a:bodyPr lIns="90000" rIns="90000" tIns="46800" bIns="46800" anchor="t">
            <a:normAutofit/>
          </a:bodyPr>
          <a:p>
            <a:pPr marL="343080" indent="-343080">
              <a:lnSpc>
                <a:spcPct val="90000"/>
              </a:lnSpc>
              <a:spcBef>
                <a:spcPts val="7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ea typeface="Times New Roman"/>
              </a:rPr>
              <a:t>Utility (Electric, Telecom) &amp; Energy Sectors</a:t>
            </a:r>
            <a:endParaRPr b="0" lang="en-US" sz="2800" strike="noStrike" u="none">
              <a:solidFill>
                <a:srgbClr val="006000"/>
              </a:solidFill>
              <a:effectLst/>
              <a:uFillTx/>
              <a:latin typeface="Arial"/>
            </a:endParaRPr>
          </a:p>
          <a:p>
            <a:pPr lvl="1" marL="743040" indent="-285840">
              <a:lnSpc>
                <a:spcPct val="90000"/>
              </a:lnSpc>
              <a:spcBef>
                <a:spcPts val="60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Times New Roman"/>
              </a:rPr>
              <a:t>Develop 20+ Custom Applications </a:t>
            </a:r>
            <a:br>
              <a:rPr sz="2400"/>
            </a:br>
            <a:r>
              <a:rPr b="0" lang="en-US" sz="2400" strike="noStrike" u="none">
                <a:solidFill>
                  <a:srgbClr val="000000"/>
                </a:solidFill>
                <a:effectLst/>
                <a:uFillTx/>
                <a:latin typeface="Arial"/>
                <a:ea typeface="Times New Roman"/>
              </a:rPr>
              <a:t>per Company per Year</a:t>
            </a:r>
            <a:endParaRPr b="0" lang="en-US" sz="2400" strike="noStrike" u="none">
              <a:solidFill>
                <a:srgbClr val="006000"/>
              </a:solidFill>
              <a:effectLst/>
              <a:uFillTx/>
              <a:latin typeface="Arial"/>
            </a:endParaRPr>
          </a:p>
          <a:p>
            <a:pPr lvl="1" marL="743040" indent="-285840">
              <a:lnSpc>
                <a:spcPct val="90000"/>
              </a:lnSpc>
              <a:spcBef>
                <a:spcPts val="60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Spend over $2 Billion Annually on Custom Software Development.</a:t>
            </a:r>
            <a:endParaRPr b="0" lang="en-US" sz="2400" strike="noStrike" u="none">
              <a:solidFill>
                <a:srgbClr val="006000"/>
              </a:solidFill>
              <a:effectLst/>
              <a:uFillTx/>
              <a:latin typeface="Arial"/>
            </a:endParaRPr>
          </a:p>
          <a:p>
            <a:pPr lvl="1" marL="74304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6000"/>
              </a:solidFill>
              <a:effectLst/>
              <a:uFillTx/>
              <a:latin typeface="Arial"/>
            </a:endParaRPr>
          </a:p>
          <a:p>
            <a:pPr marL="343080" indent="-343080">
              <a:lnSpc>
                <a:spcPct val="90000"/>
              </a:lnSpc>
              <a:spcBef>
                <a:spcPts val="7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ea typeface="Times New Roman"/>
              </a:rPr>
              <a:t>Software Development Projects</a:t>
            </a:r>
            <a:endParaRPr b="0" lang="en-US" sz="2800" strike="noStrike" u="none">
              <a:solidFill>
                <a:srgbClr val="006000"/>
              </a:solidFill>
              <a:effectLst/>
              <a:uFillTx/>
              <a:latin typeface="Arial"/>
            </a:endParaRPr>
          </a:p>
          <a:p>
            <a:pPr lvl="1" marL="743040" indent="-285840">
              <a:lnSpc>
                <a:spcPct val="90000"/>
              </a:lnSpc>
              <a:spcBef>
                <a:spcPts val="60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Times New Roman"/>
              </a:rPr>
              <a:t>Time and Resource Intensive</a:t>
            </a:r>
            <a:endParaRPr b="0" lang="en-US" sz="2400" strike="noStrike" u="none">
              <a:solidFill>
                <a:srgbClr val="006000"/>
              </a:solidFill>
              <a:effectLst/>
              <a:uFillTx/>
              <a:latin typeface="Arial"/>
            </a:endParaRPr>
          </a:p>
          <a:p>
            <a:pPr lvl="1" marL="743040" indent="-285840">
              <a:lnSpc>
                <a:spcPct val="90000"/>
              </a:lnSpc>
              <a:spcBef>
                <a:spcPts val="60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Times New Roman"/>
              </a:rPr>
              <a:t>Expensive to Integrate and Maintain</a:t>
            </a:r>
            <a:endParaRPr b="0" lang="en-US" sz="2400" strike="noStrike" u="none">
              <a:solidFill>
                <a:srgbClr val="006000"/>
              </a:solidFill>
              <a:effectLst/>
              <a:uFillTx/>
              <a:latin typeface="Arial"/>
            </a:endParaRPr>
          </a:p>
          <a:p>
            <a:pPr lvl="1" marL="743040" indent="-285840">
              <a:lnSpc>
                <a:spcPct val="90000"/>
              </a:lnSpc>
              <a:spcBef>
                <a:spcPts val="60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Times New Roman"/>
              </a:rPr>
              <a:t>Frequent Failure</a:t>
            </a:r>
            <a:endParaRPr b="0" lang="en-US" sz="2400" strike="noStrike" u="none">
              <a:solidFill>
                <a:srgbClr val="006000"/>
              </a:solidFill>
              <a:effectLst/>
              <a:uFillTx/>
              <a:latin typeface="Arial"/>
            </a:endParaRPr>
          </a:p>
        </p:txBody>
      </p:sp>
      <p:sp>
        <p:nvSpPr>
          <p:cNvPr id="4" name="PlaceHolder 3"/>
          <p:cNvSpPr>
            <a:spLocks noGrp="1"/>
          </p:cNvSpPr>
          <p:nvPr>
            <p:ph type="ftr" idx="2"/>
          </p:nvPr>
        </p:nvSpPr>
        <p:spPr/>
        <p:txBody>
          <a:bodyPr/>
          <a:p>
            <a:r>
              <a:t>Proprietary and Confidential</a:t>
            </a:r>
          </a:p>
        </p:txBody>
      </p:sp>
      <p:sp>
        <p:nvSpPr>
          <p:cNvPr id="5" name="PlaceHolder 4"/>
          <p:cNvSpPr>
            <a:spLocks noGrp="1"/>
          </p:cNvSpPr>
          <p:nvPr>
            <p:ph type="sldNum" idx="3"/>
          </p:nvPr>
        </p:nvSpPr>
        <p:spPr/>
        <p:txBody>
          <a:bodyPr/>
          <a:p>
            <a:fld id="{9990A6A0-90CA-4E7E-8D32-30208C9FB67D}" type="slidenum">
              <a:t>4</a:t>
            </a:fld>
          </a:p>
        </p:txBody>
      </p:sp>
      <p:sp>
        <p:nvSpPr>
          <p:cNvPr id="6" name="PlaceHolder 5"/>
          <p:cNvSpPr>
            <a:spLocks noGrp="1"/>
          </p:cNvSpPr>
          <p:nvPr>
            <p:ph type="dt" idx="1"/>
          </p:nvPr>
        </p:nvSpPr>
        <p:spPr/>
        <p:txBody>
          <a:bodyPr/>
          <a:p>
            <a:r>
              <a:rPr lang="en-US"/>
              <a:t>June 13, 2000</a:t>
            </a: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grpSp>
        <p:nvGrpSpPr>
          <p:cNvPr id="25" name=""/>
          <p:cNvGrpSpPr/>
          <p:nvPr/>
        </p:nvGrpSpPr>
        <p:grpSpPr>
          <a:xfrm>
            <a:off x="7162920" y="2784600"/>
            <a:ext cx="1295280" cy="2784960"/>
            <a:chOff x="7162920" y="2784600"/>
            <a:chExt cx="1295280" cy="2784960"/>
          </a:xfrm>
        </p:grpSpPr>
        <p:sp>
          <p:nvSpPr>
            <p:cNvPr id="26" name=""/>
            <p:cNvSpPr/>
            <p:nvPr/>
          </p:nvSpPr>
          <p:spPr>
            <a:xfrm>
              <a:off x="7162920" y="2784600"/>
              <a:ext cx="1295280" cy="2784960"/>
            </a:xfrm>
            <a:prstGeom prst="rect">
              <a:avLst/>
            </a:prstGeom>
            <a:solidFill>
              <a:srgbClr val="008080"/>
            </a:solidFill>
            <a:ln w="12600">
              <a:solidFill>
                <a:srgbClr val="000000"/>
              </a:solidFill>
              <a:miter/>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Palm</a:t>
              </a:r>
              <a:br>
                <a:rPr sz="1400"/>
              </a:br>
              <a:r>
                <a:rPr b="1" lang="en-US" sz="1400" strike="noStrike" u="none">
                  <a:solidFill>
                    <a:srgbClr val="ffffff"/>
                  </a:solidFill>
                  <a:effectLst/>
                  <a:uFillTx/>
                  <a:latin typeface="Arial"/>
                </a:rPr>
                <a:t>WAP</a:t>
              </a: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Java DB</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JINI or WML</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Contact Management</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Palm OS</a:t>
              </a:r>
              <a:endParaRPr b="0" lang="en-US" sz="1400" strike="noStrike" u="none">
                <a:solidFill>
                  <a:srgbClr val="000000"/>
                </a:solidFill>
                <a:effectLst/>
                <a:uFillTx/>
                <a:latin typeface="Times New Roman"/>
              </a:endParaRPr>
            </a:p>
          </p:txBody>
        </p:sp>
        <p:sp>
          <p:nvSpPr>
            <p:cNvPr id="27" name=""/>
            <p:cNvSpPr/>
            <p:nvPr/>
          </p:nvSpPr>
          <p:spPr>
            <a:xfrm>
              <a:off x="7391160" y="3699000"/>
              <a:ext cx="890280" cy="380880"/>
            </a:xfrm>
            <a:prstGeom prst="flowChartMagneticDisk">
              <a:avLst/>
            </a:prstGeom>
            <a:solidFill>
              <a:srgbClr val="ffffff">
                <a:alpha val="50000"/>
              </a:srgbClr>
            </a:solidFill>
            <a:ln cap="sq"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28" name=""/>
          <p:cNvGrpSpPr/>
          <p:nvPr/>
        </p:nvGrpSpPr>
        <p:grpSpPr>
          <a:xfrm>
            <a:off x="5715000" y="2784600"/>
            <a:ext cx="1371600" cy="2784960"/>
            <a:chOff x="5715000" y="2784600"/>
            <a:chExt cx="1371600" cy="2784960"/>
          </a:xfrm>
        </p:grpSpPr>
        <p:sp>
          <p:nvSpPr>
            <p:cNvPr id="29" name=""/>
            <p:cNvSpPr/>
            <p:nvPr/>
          </p:nvSpPr>
          <p:spPr>
            <a:xfrm>
              <a:off x="5715000" y="2784600"/>
              <a:ext cx="1371600" cy="2784960"/>
            </a:xfrm>
            <a:prstGeom prst="rect">
              <a:avLst/>
            </a:prstGeom>
            <a:solidFill>
              <a:srgbClr val="008080"/>
            </a:solidFill>
            <a:ln cap="sq" w="12600">
              <a:solidFill>
                <a:srgbClr val="000000"/>
              </a:solidFill>
              <a:miter/>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Web</a:t>
              </a:r>
              <a:br>
                <a:rPr sz="1400"/>
              </a:br>
              <a:r>
                <a:rPr b="1" lang="en-US" sz="1400" strike="noStrike" u="none">
                  <a:solidFill>
                    <a:srgbClr val="ffffff"/>
                  </a:solidFill>
                  <a:effectLst/>
                  <a:uFillTx/>
                  <a:latin typeface="Arial"/>
                </a:rPr>
                <a:t>Browser</a:t>
              </a: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SQL Server</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Java or VB</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Sales Force Automation</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NT &amp; Linux</a:t>
              </a:r>
              <a:endParaRPr b="0" lang="en-US" sz="1400" strike="noStrike" u="none">
                <a:solidFill>
                  <a:srgbClr val="000000"/>
                </a:solidFill>
                <a:effectLst/>
                <a:uFillTx/>
                <a:latin typeface="Times New Roman"/>
              </a:endParaRPr>
            </a:p>
          </p:txBody>
        </p:sp>
        <p:sp>
          <p:nvSpPr>
            <p:cNvPr id="30" name=""/>
            <p:cNvSpPr/>
            <p:nvPr/>
          </p:nvSpPr>
          <p:spPr>
            <a:xfrm>
              <a:off x="5943600" y="3699000"/>
              <a:ext cx="890640" cy="380880"/>
            </a:xfrm>
            <a:prstGeom prst="flowChartMagneticDisk">
              <a:avLst/>
            </a:prstGeom>
            <a:solidFill>
              <a:srgbClr val="ffffff">
                <a:alpha val="50000"/>
              </a:srgbClr>
            </a:solidFill>
            <a:ln cap="sq"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31" name=""/>
          <p:cNvGrpSpPr/>
          <p:nvPr/>
        </p:nvGrpSpPr>
        <p:grpSpPr>
          <a:xfrm>
            <a:off x="4343400" y="2784600"/>
            <a:ext cx="1295280" cy="2784960"/>
            <a:chOff x="4343400" y="2784600"/>
            <a:chExt cx="1295280" cy="2784960"/>
          </a:xfrm>
        </p:grpSpPr>
        <p:sp>
          <p:nvSpPr>
            <p:cNvPr id="32" name=""/>
            <p:cNvSpPr/>
            <p:nvPr/>
          </p:nvSpPr>
          <p:spPr>
            <a:xfrm>
              <a:off x="4343400" y="2784600"/>
              <a:ext cx="1295280" cy="2784960"/>
            </a:xfrm>
            <a:prstGeom prst="rect">
              <a:avLst/>
            </a:prstGeom>
            <a:solidFill>
              <a:srgbClr val="008080"/>
            </a:solidFill>
            <a:ln cap="sq" w="12600">
              <a:solidFill>
                <a:srgbClr val="000000"/>
              </a:solidFill>
              <a:miter/>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Client/Server</a:t>
              </a:r>
              <a:br>
                <a:rPr sz="1400"/>
              </a:br>
              <a:r>
                <a:rPr b="1" lang="en-US" sz="1400" strike="noStrike" u="none">
                  <a:solidFill>
                    <a:srgbClr val="ffffff"/>
                  </a:solidFill>
                  <a:effectLst/>
                  <a:uFillTx/>
                  <a:latin typeface="Arial"/>
                </a:rPr>
                <a:t>Windows API</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Oracle</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 or PB</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ERP</a:t>
              </a: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UNIX</a:t>
              </a:r>
              <a:endParaRPr b="0" lang="en-US" sz="1400" strike="noStrike" u="none">
                <a:solidFill>
                  <a:srgbClr val="000000"/>
                </a:solidFill>
                <a:effectLst/>
                <a:uFillTx/>
                <a:latin typeface="Times New Roman"/>
              </a:endParaRPr>
            </a:p>
          </p:txBody>
        </p:sp>
        <p:sp>
          <p:nvSpPr>
            <p:cNvPr id="33" name=""/>
            <p:cNvSpPr/>
            <p:nvPr/>
          </p:nvSpPr>
          <p:spPr>
            <a:xfrm>
              <a:off x="4572000" y="3699000"/>
              <a:ext cx="890640" cy="380880"/>
            </a:xfrm>
            <a:prstGeom prst="flowChartMagneticDisk">
              <a:avLst/>
            </a:prstGeom>
            <a:solidFill>
              <a:srgbClr val="ffffff">
                <a:alpha val="50000"/>
              </a:srgbClr>
            </a:solidFill>
            <a:ln cap="sq"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34" name=""/>
          <p:cNvGrpSpPr/>
          <p:nvPr/>
        </p:nvGrpSpPr>
        <p:grpSpPr>
          <a:xfrm>
            <a:off x="2971800" y="2784600"/>
            <a:ext cx="1295280" cy="2784960"/>
            <a:chOff x="2971800" y="2784600"/>
            <a:chExt cx="1295280" cy="2784960"/>
          </a:xfrm>
        </p:grpSpPr>
        <p:sp>
          <p:nvSpPr>
            <p:cNvPr id="35" name=""/>
            <p:cNvSpPr/>
            <p:nvPr/>
          </p:nvSpPr>
          <p:spPr>
            <a:xfrm>
              <a:off x="2971800" y="2784600"/>
              <a:ext cx="1295280" cy="2784960"/>
            </a:xfrm>
            <a:prstGeom prst="rect">
              <a:avLst/>
            </a:prstGeom>
            <a:solidFill>
              <a:srgbClr val="008080"/>
            </a:solidFill>
            <a:ln cap="sq" w="12600">
              <a:solidFill>
                <a:srgbClr val="000000"/>
              </a:solidFill>
              <a:miter/>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Character</a:t>
              </a:r>
              <a:br>
                <a:rPr sz="1400"/>
              </a:br>
              <a:r>
                <a:rPr b="1" lang="en-US" sz="1400" strike="noStrike" u="none">
                  <a:solidFill>
                    <a:srgbClr val="ffffff"/>
                  </a:solidFill>
                  <a:effectLst/>
                  <a:uFillTx/>
                  <a:latin typeface="Arial"/>
                </a:rPr>
                <a:t>Early Client/Server</a:t>
              </a: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DB2</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SmallTalk</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Human Resource</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OS/390</a:t>
              </a:r>
              <a:endParaRPr b="0" lang="en-US" sz="1400" strike="noStrike" u="none">
                <a:solidFill>
                  <a:srgbClr val="000000"/>
                </a:solidFill>
                <a:effectLst/>
                <a:uFillTx/>
                <a:latin typeface="Times New Roman"/>
              </a:endParaRPr>
            </a:p>
          </p:txBody>
        </p:sp>
        <p:sp>
          <p:nvSpPr>
            <p:cNvPr id="36" name=""/>
            <p:cNvSpPr/>
            <p:nvPr/>
          </p:nvSpPr>
          <p:spPr>
            <a:xfrm>
              <a:off x="3200400" y="3699000"/>
              <a:ext cx="890640" cy="380880"/>
            </a:xfrm>
            <a:prstGeom prst="flowChartMagneticDisk">
              <a:avLst/>
            </a:prstGeom>
            <a:solidFill>
              <a:srgbClr val="ffffff">
                <a:alpha val="50000"/>
              </a:srgbClr>
            </a:solidFill>
            <a:ln cap="sq"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37" name=""/>
          <p:cNvGrpSpPr/>
          <p:nvPr/>
        </p:nvGrpSpPr>
        <p:grpSpPr>
          <a:xfrm>
            <a:off x="1600200" y="2784600"/>
            <a:ext cx="1295280" cy="2784960"/>
            <a:chOff x="1600200" y="2784600"/>
            <a:chExt cx="1295280" cy="2784960"/>
          </a:xfrm>
        </p:grpSpPr>
        <p:sp>
          <p:nvSpPr>
            <p:cNvPr id="38" name=""/>
            <p:cNvSpPr/>
            <p:nvPr/>
          </p:nvSpPr>
          <p:spPr>
            <a:xfrm>
              <a:off x="1600200" y="2784600"/>
              <a:ext cx="1295280" cy="2784960"/>
            </a:xfrm>
            <a:prstGeom prst="rect">
              <a:avLst/>
            </a:prstGeom>
            <a:solidFill>
              <a:srgbClr val="008080"/>
            </a:solidFill>
            <a:ln cap="sq" w="12600">
              <a:solidFill>
                <a:srgbClr val="000000"/>
              </a:solidFill>
              <a:miter/>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 </a:t>
              </a:r>
              <a:br>
                <a:rPr sz="1400"/>
              </a:br>
              <a:r>
                <a:rPr b="1" lang="en-US" sz="1400" strike="noStrike" u="none">
                  <a:solidFill>
                    <a:srgbClr val="ffffff"/>
                  </a:solidFill>
                  <a:effectLst/>
                  <a:uFillTx/>
                  <a:latin typeface="Arial"/>
                </a:rPr>
                <a:t>Character</a:t>
              </a: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IDMS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Cobol</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CIS</a:t>
              </a: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OS/390</a:t>
              </a:r>
              <a:endParaRPr b="0" lang="en-US" sz="1400" strike="noStrike" u="none">
                <a:solidFill>
                  <a:srgbClr val="000000"/>
                </a:solidFill>
                <a:effectLst/>
                <a:uFillTx/>
                <a:latin typeface="Times New Roman"/>
              </a:endParaRPr>
            </a:p>
          </p:txBody>
        </p:sp>
        <p:sp>
          <p:nvSpPr>
            <p:cNvPr id="39" name=""/>
            <p:cNvSpPr/>
            <p:nvPr/>
          </p:nvSpPr>
          <p:spPr>
            <a:xfrm>
              <a:off x="1752480" y="3699000"/>
              <a:ext cx="890640" cy="380880"/>
            </a:xfrm>
            <a:prstGeom prst="flowChartMagneticDisk">
              <a:avLst/>
            </a:prstGeom>
            <a:solidFill>
              <a:srgbClr val="ffffff">
                <a:alpha val="50000"/>
              </a:srgbClr>
            </a:solidFill>
            <a:ln cap="sq"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40" name="PlaceHolder 1"/>
          <p:cNvSpPr>
            <a:spLocks noGrp="1"/>
          </p:cNvSpPr>
          <p:nvPr>
            <p:ph type="title"/>
          </p:nvPr>
        </p:nvSpPr>
        <p:spPr>
          <a:xfrm>
            <a:off x="456840" y="228240"/>
            <a:ext cx="822636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F</a:t>
            </a:r>
            <a:r>
              <a:rPr b="0" lang="en-US" sz="3200" strike="noStrike" u="none">
                <a:solidFill>
                  <a:srgbClr val="000000"/>
                </a:solidFill>
                <a:effectLst/>
                <a:uFillTx/>
                <a:latin typeface="Arial"/>
              </a:rPr>
              <a:t>ORTUNE</a:t>
            </a:r>
            <a:r>
              <a:rPr b="0" lang="en-US" sz="3600" strike="noStrike" u="none">
                <a:solidFill>
                  <a:srgbClr val="000000"/>
                </a:solidFill>
                <a:effectLst/>
                <a:uFillTx/>
                <a:latin typeface="Arial"/>
              </a:rPr>
              <a:t> 1000</a:t>
            </a:r>
            <a:br>
              <a:rPr sz="3600"/>
            </a:br>
            <a:r>
              <a:rPr b="0" lang="en-US" sz="3600" strike="noStrike" u="none">
                <a:solidFill>
                  <a:srgbClr val="000000"/>
                </a:solidFill>
                <a:effectLst/>
                <a:uFillTx/>
                <a:latin typeface="Arial"/>
              </a:rPr>
              <a:t>IT S</a:t>
            </a:r>
            <a:r>
              <a:rPr b="0" lang="en-US" sz="3200" strike="noStrike" u="none">
                <a:solidFill>
                  <a:srgbClr val="000000"/>
                </a:solidFill>
                <a:effectLst/>
                <a:uFillTx/>
                <a:latin typeface="Arial"/>
              </a:rPr>
              <a:t>OFTWARE</a:t>
            </a:r>
            <a:r>
              <a:rPr b="0" lang="en-US" sz="3600" strike="noStrike" u="none">
                <a:solidFill>
                  <a:srgbClr val="000000"/>
                </a:solidFill>
                <a:effectLst/>
                <a:uFillTx/>
                <a:latin typeface="Arial"/>
              </a:rPr>
              <a:t> B</a:t>
            </a:r>
            <a:r>
              <a:rPr b="0" lang="en-US" sz="3200" strike="noStrike" u="none">
                <a:solidFill>
                  <a:srgbClr val="000000"/>
                </a:solidFill>
                <a:effectLst/>
                <a:uFillTx/>
                <a:latin typeface="Arial"/>
              </a:rPr>
              <a:t>UDGETS</a:t>
            </a:r>
            <a:endParaRPr b="0" lang="en-US" sz="3200" strike="noStrike" u="none">
              <a:solidFill>
                <a:srgbClr val="006000"/>
              </a:solidFill>
              <a:effectLst/>
              <a:uFillTx/>
              <a:latin typeface="Arial"/>
            </a:endParaRPr>
          </a:p>
        </p:txBody>
      </p:sp>
      <p:sp>
        <p:nvSpPr>
          <p:cNvPr id="41" name=""/>
          <p:cNvSpPr/>
          <p:nvPr/>
        </p:nvSpPr>
        <p:spPr>
          <a:xfrm>
            <a:off x="457200" y="2860560"/>
            <a:ext cx="1219320" cy="2733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User</a:t>
            </a:r>
            <a:br>
              <a:rPr sz="1400"/>
            </a:br>
            <a:r>
              <a:rPr b="1" lang="en-US" sz="1400" strike="noStrike" u="none">
                <a:solidFill>
                  <a:srgbClr val="000000"/>
                </a:solidFill>
                <a:effectLst/>
                <a:uFillTx/>
                <a:latin typeface="Arial"/>
              </a:rPr>
              <a:t>Interface</a:t>
            </a: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Data</a:t>
            </a:r>
            <a:endParaRPr b="0" lang="en-US" sz="1400" strike="noStrike" u="none">
              <a:solidFill>
                <a:srgbClr val="000000"/>
              </a:solidFill>
              <a:effectLst/>
              <a:uFillTx/>
              <a:latin typeface="Times New Roman"/>
            </a:endParaRPr>
          </a:p>
          <a:p>
            <a:pPr>
              <a:lnSpc>
                <a:spcPct val="100000"/>
              </a:lnSpc>
              <a:spcBef>
                <a:spcPts val="4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Data Store</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Language</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Application</a:t>
            </a: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Platform</a:t>
            </a:r>
            <a:endParaRPr b="0" lang="en-US" sz="1400" strike="noStrike" u="none">
              <a:solidFill>
                <a:srgbClr val="000000"/>
              </a:solidFill>
              <a:effectLst/>
              <a:uFillTx/>
              <a:latin typeface="Times New Roman"/>
            </a:endParaRPr>
          </a:p>
        </p:txBody>
      </p:sp>
      <p:cxnSp>
        <p:nvCxnSpPr>
          <p:cNvPr id="42" name=""/>
          <p:cNvCxnSpPr>
            <a:stCxn id="39" idx="1"/>
            <a:endCxn id="36" idx="1"/>
          </p:cNvCxnSpPr>
          <p:nvPr/>
        </p:nvCxnSpPr>
        <p:spPr>
          <a:xfrm flipH="1" rot="16200000">
            <a:off x="2921760" y="2975400"/>
            <a:ext cx="2160" cy="1448640"/>
          </a:xfrm>
          <a:prstGeom prst="curvedConnector5">
            <a:avLst>
              <a:gd name="adj1" fmla="val -14400000"/>
              <a:gd name="adj2" fmla="val 49987"/>
              <a:gd name="adj3" fmla="val -14400000"/>
            </a:avLst>
          </a:prstGeom>
          <a:ln cap="sq" w="12600">
            <a:solidFill>
              <a:srgbClr val="000000"/>
            </a:solidFill>
            <a:miter/>
            <a:headEnd len="lg" type="stealth" w="sm"/>
            <a:tailEnd len="lg" type="stealth" w="sm"/>
          </a:ln>
        </p:spPr>
      </p:cxnSp>
      <p:cxnSp>
        <p:nvCxnSpPr>
          <p:cNvPr id="43" name=""/>
          <p:cNvCxnSpPr>
            <a:stCxn id="39" idx="1"/>
            <a:endCxn id="33" idx="1"/>
          </p:cNvCxnSpPr>
          <p:nvPr/>
        </p:nvCxnSpPr>
        <p:spPr>
          <a:xfrm flipH="1" rot="16200000">
            <a:off x="3607560" y="2289600"/>
            <a:ext cx="2160" cy="2820240"/>
          </a:xfrm>
          <a:prstGeom prst="curvedConnector5">
            <a:avLst>
              <a:gd name="adj1" fmla="val -14400000"/>
              <a:gd name="adj2" fmla="val 49993"/>
              <a:gd name="adj3" fmla="val -14400000"/>
            </a:avLst>
          </a:prstGeom>
          <a:ln cap="sq" w="12600">
            <a:solidFill>
              <a:srgbClr val="000000"/>
            </a:solidFill>
            <a:miter/>
            <a:headEnd len="lg" type="stealth" w="sm"/>
            <a:tailEnd len="lg" type="stealth" w="sm"/>
          </a:ln>
        </p:spPr>
      </p:cxnSp>
      <p:cxnSp>
        <p:nvCxnSpPr>
          <p:cNvPr id="44" name=""/>
          <p:cNvCxnSpPr>
            <a:stCxn id="39" idx="1"/>
            <a:endCxn id="27" idx="1"/>
          </p:cNvCxnSpPr>
          <p:nvPr/>
        </p:nvCxnSpPr>
        <p:spPr>
          <a:xfrm flipH="1" rot="16200000">
            <a:off x="5017320" y="879840"/>
            <a:ext cx="2160" cy="5639760"/>
          </a:xfrm>
          <a:prstGeom prst="curvedConnector5">
            <a:avLst>
              <a:gd name="adj1" fmla="val -14400000"/>
              <a:gd name="adj2" fmla="val 49996"/>
              <a:gd name="adj3" fmla="val -14400000"/>
            </a:avLst>
          </a:prstGeom>
          <a:ln cap="sq" w="12600">
            <a:solidFill>
              <a:srgbClr val="000000"/>
            </a:solidFill>
            <a:miter/>
            <a:headEnd len="lg" type="stealth" w="sm"/>
            <a:tailEnd len="lg" type="stealth" w="sm"/>
          </a:ln>
        </p:spPr>
      </p:cxnSp>
      <p:cxnSp>
        <p:nvCxnSpPr>
          <p:cNvPr id="45" name=""/>
          <p:cNvCxnSpPr>
            <a:stCxn id="39" idx="1"/>
            <a:endCxn id="30" idx="1"/>
          </p:cNvCxnSpPr>
          <p:nvPr/>
        </p:nvCxnSpPr>
        <p:spPr>
          <a:xfrm flipH="1" rot="16200000">
            <a:off x="4293360" y="1603800"/>
            <a:ext cx="2160" cy="4191840"/>
          </a:xfrm>
          <a:prstGeom prst="curvedConnector5">
            <a:avLst>
              <a:gd name="adj1" fmla="val -14400000"/>
              <a:gd name="adj2" fmla="val 49995"/>
              <a:gd name="adj3" fmla="val -14400000"/>
            </a:avLst>
          </a:prstGeom>
          <a:ln cap="sq" w="12600">
            <a:solidFill>
              <a:srgbClr val="000000"/>
            </a:solidFill>
            <a:miter/>
            <a:headEnd len="lg" type="stealth" w="sm"/>
            <a:tailEnd len="lg" type="stealth" w="sm"/>
          </a:ln>
        </p:spPr>
      </p:cxnSp>
      <p:cxnSp>
        <p:nvCxnSpPr>
          <p:cNvPr id="46" name=""/>
          <p:cNvCxnSpPr>
            <a:stCxn id="36" idx="1"/>
            <a:endCxn id="33" idx="1"/>
          </p:cNvCxnSpPr>
          <p:nvPr/>
        </p:nvCxnSpPr>
        <p:spPr>
          <a:xfrm flipH="1" rot="16200000">
            <a:off x="4331520" y="3013560"/>
            <a:ext cx="2160" cy="1372320"/>
          </a:xfrm>
          <a:prstGeom prst="curvedConnector5">
            <a:avLst>
              <a:gd name="adj1" fmla="val -14400000"/>
              <a:gd name="adj2" fmla="val 49986"/>
              <a:gd name="adj3" fmla="val -14400000"/>
            </a:avLst>
          </a:prstGeom>
          <a:ln cap="sq" w="12600">
            <a:solidFill>
              <a:srgbClr val="000000"/>
            </a:solidFill>
            <a:miter/>
            <a:headEnd len="lg" type="stealth" w="sm"/>
            <a:tailEnd len="lg" type="stealth" w="sm"/>
          </a:ln>
        </p:spPr>
      </p:cxnSp>
      <p:cxnSp>
        <p:nvCxnSpPr>
          <p:cNvPr id="47" name=""/>
          <p:cNvCxnSpPr>
            <a:stCxn id="36" idx="1"/>
            <a:endCxn id="30" idx="1"/>
          </p:cNvCxnSpPr>
          <p:nvPr/>
        </p:nvCxnSpPr>
        <p:spPr>
          <a:xfrm flipH="1" rot="16200000">
            <a:off x="5017320" y="2327760"/>
            <a:ext cx="2160" cy="2743920"/>
          </a:xfrm>
          <a:prstGeom prst="curvedConnector5">
            <a:avLst>
              <a:gd name="adj1" fmla="val -14400000"/>
              <a:gd name="adj2" fmla="val 49993"/>
              <a:gd name="adj3" fmla="val -14400000"/>
            </a:avLst>
          </a:prstGeom>
          <a:ln cap="sq" w="12600">
            <a:solidFill>
              <a:srgbClr val="000000"/>
            </a:solidFill>
            <a:miter/>
            <a:headEnd len="lg" type="stealth" w="sm"/>
            <a:tailEnd len="lg" type="stealth" w="sm"/>
          </a:ln>
        </p:spPr>
      </p:cxnSp>
      <p:cxnSp>
        <p:nvCxnSpPr>
          <p:cNvPr id="48" name=""/>
          <p:cNvCxnSpPr>
            <a:stCxn id="36" idx="1"/>
            <a:endCxn id="27" idx="1"/>
          </p:cNvCxnSpPr>
          <p:nvPr/>
        </p:nvCxnSpPr>
        <p:spPr>
          <a:xfrm flipH="1" rot="16200000">
            <a:off x="5741280" y="1603800"/>
            <a:ext cx="2160" cy="4191840"/>
          </a:xfrm>
          <a:prstGeom prst="curvedConnector5">
            <a:avLst>
              <a:gd name="adj1" fmla="val -14400000"/>
              <a:gd name="adj2" fmla="val 49995"/>
              <a:gd name="adj3" fmla="val -14400000"/>
            </a:avLst>
          </a:prstGeom>
          <a:ln cap="sq" w="12600">
            <a:solidFill>
              <a:srgbClr val="000000"/>
            </a:solidFill>
            <a:miter/>
            <a:headEnd len="lg" type="stealth" w="sm"/>
            <a:tailEnd len="lg" type="stealth" w="sm"/>
          </a:ln>
        </p:spPr>
      </p:cxnSp>
      <p:cxnSp>
        <p:nvCxnSpPr>
          <p:cNvPr id="49" name=""/>
          <p:cNvCxnSpPr>
            <a:stCxn id="33" idx="1"/>
            <a:endCxn id="30" idx="1"/>
          </p:cNvCxnSpPr>
          <p:nvPr/>
        </p:nvCxnSpPr>
        <p:spPr>
          <a:xfrm flipH="1" rot="16200000">
            <a:off x="5703120" y="3013560"/>
            <a:ext cx="2160" cy="1372320"/>
          </a:xfrm>
          <a:prstGeom prst="curvedConnector5">
            <a:avLst>
              <a:gd name="adj1" fmla="val -14400000"/>
              <a:gd name="adj2" fmla="val 49986"/>
              <a:gd name="adj3" fmla="val -14400000"/>
            </a:avLst>
          </a:prstGeom>
          <a:ln cap="sq" w="12600">
            <a:solidFill>
              <a:srgbClr val="000000"/>
            </a:solidFill>
            <a:miter/>
            <a:headEnd len="lg" type="stealth" w="sm"/>
            <a:tailEnd len="lg" type="stealth" w="sm"/>
          </a:ln>
        </p:spPr>
      </p:cxnSp>
      <p:cxnSp>
        <p:nvCxnSpPr>
          <p:cNvPr id="50" name=""/>
          <p:cNvCxnSpPr>
            <a:stCxn id="33" idx="1"/>
            <a:endCxn id="27" idx="1"/>
          </p:cNvCxnSpPr>
          <p:nvPr/>
        </p:nvCxnSpPr>
        <p:spPr>
          <a:xfrm flipH="1" rot="16200000">
            <a:off x="6427080" y="2289600"/>
            <a:ext cx="2160" cy="2820240"/>
          </a:xfrm>
          <a:prstGeom prst="curvedConnector5">
            <a:avLst>
              <a:gd name="adj1" fmla="val -14400000"/>
              <a:gd name="adj2" fmla="val 49993"/>
              <a:gd name="adj3" fmla="val -14400000"/>
            </a:avLst>
          </a:prstGeom>
          <a:ln cap="sq" w="12600">
            <a:solidFill>
              <a:srgbClr val="000000"/>
            </a:solidFill>
            <a:miter/>
            <a:headEnd len="lg" type="stealth" w="sm"/>
            <a:tailEnd len="lg" type="stealth" w="sm"/>
          </a:ln>
        </p:spPr>
      </p:cxnSp>
      <p:cxnSp>
        <p:nvCxnSpPr>
          <p:cNvPr id="51" name=""/>
          <p:cNvCxnSpPr>
            <a:stCxn id="30" idx="1"/>
            <a:endCxn id="27" idx="1"/>
          </p:cNvCxnSpPr>
          <p:nvPr/>
        </p:nvCxnSpPr>
        <p:spPr>
          <a:xfrm flipH="1" rot="16200000">
            <a:off x="7112880" y="2975400"/>
            <a:ext cx="2160" cy="1448640"/>
          </a:xfrm>
          <a:prstGeom prst="curvedConnector5">
            <a:avLst>
              <a:gd name="adj1" fmla="val -14400000"/>
              <a:gd name="adj2" fmla="val 49987"/>
              <a:gd name="adj3" fmla="val -14400000"/>
            </a:avLst>
          </a:prstGeom>
          <a:ln cap="sq" w="12600">
            <a:solidFill>
              <a:srgbClr val="000000"/>
            </a:solidFill>
            <a:miter/>
            <a:headEnd len="lg" type="stealth" w="sm"/>
            <a:tailEnd len="lg" type="stealth" w="sm"/>
          </a:ln>
        </p:spPr>
      </p:cxnSp>
      <p:sp>
        <p:nvSpPr>
          <p:cNvPr id="52" name=""/>
          <p:cNvSpPr/>
          <p:nvPr/>
        </p:nvSpPr>
        <p:spPr>
          <a:xfrm>
            <a:off x="3048120" y="1628640"/>
            <a:ext cx="3962160" cy="459720"/>
          </a:xfrm>
          <a:prstGeom prst="rect">
            <a:avLst/>
          </a:prstGeom>
          <a:solidFill>
            <a:srgbClr val="00cc99">
              <a:alpha val="50000"/>
            </a:srgbClr>
          </a:solidFill>
          <a:ln cap="sq" w="1260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e-Business Applications</a:t>
            </a:r>
            <a:endParaRPr b="0" lang="en-US" sz="2400" strike="noStrike" u="none">
              <a:solidFill>
                <a:srgbClr val="000000"/>
              </a:solidFill>
              <a:effectLst/>
              <a:uFillTx/>
              <a:latin typeface="Times New Roman"/>
            </a:endParaRPr>
          </a:p>
        </p:txBody>
      </p:sp>
      <p:grpSp>
        <p:nvGrpSpPr>
          <p:cNvPr id="53" name=""/>
          <p:cNvGrpSpPr/>
          <p:nvPr/>
        </p:nvGrpSpPr>
        <p:grpSpPr>
          <a:xfrm>
            <a:off x="2209320" y="2098080"/>
            <a:ext cx="5639040" cy="1447920"/>
            <a:chOff x="2209320" y="2098080"/>
            <a:chExt cx="5639040" cy="1447920"/>
          </a:xfrm>
        </p:grpSpPr>
        <p:cxnSp>
          <p:nvCxnSpPr>
            <p:cNvPr id="54" name=""/>
            <p:cNvCxnSpPr/>
            <p:nvPr/>
          </p:nvCxnSpPr>
          <p:spPr>
            <a:xfrm flipV="1">
              <a:off x="2209320" y="2098080"/>
              <a:ext cx="2869560" cy="1448280"/>
            </a:xfrm>
            <a:prstGeom prst="straightConnector1">
              <a:avLst/>
            </a:prstGeom>
            <a:ln cap="sq" w="12600">
              <a:solidFill>
                <a:srgbClr val="000000"/>
              </a:solidFill>
              <a:miter/>
              <a:headEnd len="lg" type="stealth" w="sm"/>
              <a:tailEnd len="lg" type="stealth" w="sm"/>
            </a:ln>
          </p:spPr>
        </p:cxnSp>
        <p:cxnSp>
          <p:nvCxnSpPr>
            <p:cNvPr id="55" name=""/>
            <p:cNvCxnSpPr/>
            <p:nvPr/>
          </p:nvCxnSpPr>
          <p:spPr>
            <a:xfrm flipV="1">
              <a:off x="3657240" y="2098080"/>
              <a:ext cx="1421640" cy="1448280"/>
            </a:xfrm>
            <a:prstGeom prst="straightConnector1">
              <a:avLst/>
            </a:prstGeom>
            <a:ln cap="sq" w="12600">
              <a:solidFill>
                <a:srgbClr val="000000"/>
              </a:solidFill>
              <a:miter/>
              <a:headEnd len="lg" type="stealth" w="sm"/>
              <a:tailEnd len="lg" type="stealth" w="sm"/>
            </a:ln>
          </p:spPr>
        </p:cxnSp>
        <p:cxnSp>
          <p:nvCxnSpPr>
            <p:cNvPr id="56" name=""/>
            <p:cNvCxnSpPr/>
            <p:nvPr/>
          </p:nvCxnSpPr>
          <p:spPr>
            <a:xfrm flipV="1">
              <a:off x="5028840" y="2098080"/>
              <a:ext cx="50040" cy="1448280"/>
            </a:xfrm>
            <a:prstGeom prst="straightConnector1">
              <a:avLst/>
            </a:prstGeom>
            <a:ln cap="sq" w="12600">
              <a:solidFill>
                <a:srgbClr val="000000"/>
              </a:solidFill>
              <a:miter/>
              <a:headEnd len="lg" type="stealth" w="sm"/>
              <a:tailEnd len="lg" type="stealth" w="sm"/>
            </a:ln>
          </p:spPr>
        </p:cxnSp>
        <p:cxnSp>
          <p:nvCxnSpPr>
            <p:cNvPr id="57" name=""/>
            <p:cNvCxnSpPr/>
            <p:nvPr/>
          </p:nvCxnSpPr>
          <p:spPr>
            <a:xfrm flipH="1" flipV="1">
              <a:off x="5077800" y="2098080"/>
              <a:ext cx="1323000" cy="1448280"/>
            </a:xfrm>
            <a:prstGeom prst="straightConnector1">
              <a:avLst/>
            </a:prstGeom>
            <a:ln cap="sq" w="12600">
              <a:solidFill>
                <a:srgbClr val="000000"/>
              </a:solidFill>
              <a:miter/>
              <a:headEnd len="lg" type="stealth" w="sm"/>
              <a:tailEnd len="lg" type="stealth" w="sm"/>
            </a:ln>
          </p:spPr>
        </p:cxnSp>
        <p:cxnSp>
          <p:nvCxnSpPr>
            <p:cNvPr id="58" name=""/>
            <p:cNvCxnSpPr/>
            <p:nvPr/>
          </p:nvCxnSpPr>
          <p:spPr>
            <a:xfrm flipH="1" flipV="1">
              <a:off x="5077800" y="2098080"/>
              <a:ext cx="2770920" cy="1448280"/>
            </a:xfrm>
            <a:prstGeom prst="straightConnector1">
              <a:avLst/>
            </a:prstGeom>
            <a:ln cap="sq" w="12600">
              <a:solidFill>
                <a:srgbClr val="000000"/>
              </a:solidFill>
              <a:miter/>
              <a:headEnd len="lg" type="stealth" w="sm"/>
              <a:tailEnd len="lg" type="stealth" w="sm"/>
            </a:ln>
          </p:spPr>
        </p:cxnSp>
      </p:grpSp>
      <p:grpSp>
        <p:nvGrpSpPr>
          <p:cNvPr id="59" name=""/>
          <p:cNvGrpSpPr/>
          <p:nvPr/>
        </p:nvGrpSpPr>
        <p:grpSpPr>
          <a:xfrm>
            <a:off x="182520" y="5697360"/>
            <a:ext cx="8275680" cy="551160"/>
            <a:chOff x="182520" y="5697360"/>
            <a:chExt cx="8275680" cy="551160"/>
          </a:xfrm>
        </p:grpSpPr>
        <p:sp>
          <p:nvSpPr>
            <p:cNvPr id="60" name=""/>
            <p:cNvSpPr/>
            <p:nvPr/>
          </p:nvSpPr>
          <p:spPr>
            <a:xfrm>
              <a:off x="182520" y="5697360"/>
              <a:ext cx="1246320" cy="547920"/>
            </a:xfrm>
            <a:prstGeom prst="rect">
              <a:avLst/>
            </a:prstGeom>
            <a:noFill/>
            <a:ln w="0">
              <a:noFill/>
            </a:ln>
          </p:spPr>
          <p:style>
            <a:lnRef idx="0"/>
            <a:fillRef idx="0"/>
            <a:effectRef idx="0"/>
            <a:fontRef idx="minor"/>
          </p:style>
          <p:txBody>
            <a:bodyPr wrap="none"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a:t>
              </a:r>
              <a:r>
                <a:rPr b="1" lang="en-US" sz="1800" strike="noStrike" u="none">
                  <a:solidFill>
                    <a:srgbClr val="000000"/>
                  </a:solidFill>
                  <a:effectLst/>
                  <a:uFillTx/>
                  <a:latin typeface="Arial"/>
                </a:rPr>
                <a:t>IT Budget $</a:t>
              </a:r>
              <a:endParaRPr b="0" lang="en-US" sz="1800" strike="noStrike" u="none">
                <a:solidFill>
                  <a:srgbClr val="000000"/>
                </a:solidFill>
                <a:effectLst/>
                <a:uFillTx/>
                <a:latin typeface="Times New Roman"/>
              </a:endParaRPr>
            </a:p>
          </p:txBody>
        </p:sp>
        <p:sp>
          <p:nvSpPr>
            <p:cNvPr id="61" name=""/>
            <p:cNvSpPr/>
            <p:nvPr/>
          </p:nvSpPr>
          <p:spPr>
            <a:xfrm>
              <a:off x="1600200" y="5700600"/>
              <a:ext cx="5027760" cy="547920"/>
            </a:xfrm>
            <a:prstGeom prst="rect">
              <a:avLst/>
            </a:prstGeom>
            <a:solidFill>
              <a:srgbClr val="008080"/>
            </a:solidFill>
            <a:ln w="9360">
              <a:solidFill>
                <a:srgbClr val="000000"/>
              </a:solidFill>
              <a:miter/>
            </a:ln>
          </p:spPr>
          <p:style>
            <a:lnRef idx="0"/>
            <a:fillRef idx="0"/>
            <a:effectRef idx="0"/>
            <a:fontRef idx="minor"/>
          </p:style>
          <p:txBody>
            <a:bodyPr wrap="none"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Maintenance and Integration = 80%</a:t>
              </a:r>
              <a:endParaRPr b="0" lang="en-US" sz="1400" strike="noStrike" u="none">
                <a:solidFill>
                  <a:srgbClr val="000000"/>
                </a:solidFill>
                <a:effectLst/>
                <a:uFillTx/>
                <a:latin typeface="Times New Roman"/>
              </a:endParaRPr>
            </a:p>
          </p:txBody>
        </p:sp>
        <p:sp>
          <p:nvSpPr>
            <p:cNvPr id="62" name=""/>
            <p:cNvSpPr/>
            <p:nvPr/>
          </p:nvSpPr>
          <p:spPr>
            <a:xfrm>
              <a:off x="6629400" y="5700600"/>
              <a:ext cx="1828800" cy="547920"/>
            </a:xfrm>
            <a:prstGeom prst="rect">
              <a:avLst/>
            </a:prstGeom>
            <a:solidFill>
              <a:srgbClr val="00cc99">
                <a:alpha val="50000"/>
              </a:srgbClr>
            </a:solidFill>
            <a:ln w="9360">
              <a:solidFill>
                <a:srgbClr val="000000"/>
              </a:solidFill>
              <a:miter/>
            </a:ln>
          </p:spPr>
          <p:style>
            <a:lnRef idx="0"/>
            <a:fillRef idx="0"/>
            <a:effectRef idx="0"/>
            <a:fontRef idx="minor"/>
          </p:style>
          <p:txBody>
            <a:bodyPr lIns="45720" rIns="4572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New Application</a:t>
              </a:r>
              <a:br>
                <a:rPr sz="1400"/>
              </a:br>
              <a:r>
                <a:rPr b="1" lang="en-US" sz="1400" strike="noStrike" u="none">
                  <a:solidFill>
                    <a:srgbClr val="000000"/>
                  </a:solidFill>
                  <a:effectLst/>
                  <a:uFillTx/>
                  <a:latin typeface="Arial"/>
                </a:rPr>
                <a:t>Development = 20%</a:t>
              </a:r>
              <a:endParaRPr b="0" lang="en-US" sz="1400" strike="noStrike" u="none">
                <a:solidFill>
                  <a:srgbClr val="000000"/>
                </a:solidFill>
                <a:effectLst/>
                <a:uFillTx/>
                <a:latin typeface="Times New Roman"/>
              </a:endParaRPr>
            </a:p>
          </p:txBody>
        </p:sp>
      </p:grpSp>
      <p:sp>
        <p:nvSpPr>
          <p:cNvPr id="3" name="PlaceHolder 2"/>
          <p:cNvSpPr>
            <a:spLocks noGrp="1"/>
          </p:cNvSpPr>
          <p:nvPr>
            <p:ph type="ftr" idx="2"/>
          </p:nvPr>
        </p:nvSpPr>
        <p:spPr/>
        <p:txBody>
          <a:bodyPr/>
          <a:p>
            <a:r>
              <a:t>Proprietary and Confidential</a:t>
            </a:r>
          </a:p>
        </p:txBody>
      </p:sp>
      <p:sp>
        <p:nvSpPr>
          <p:cNvPr id="4" name="PlaceHolder 3"/>
          <p:cNvSpPr>
            <a:spLocks noGrp="1"/>
          </p:cNvSpPr>
          <p:nvPr>
            <p:ph type="sldNum" idx="3"/>
          </p:nvPr>
        </p:nvSpPr>
        <p:spPr/>
        <p:txBody>
          <a:bodyPr/>
          <a:p>
            <a:fld id="{DEB69AF4-FE0A-4EEA-9E8D-BA69E0ED8B5B}" type="slidenum">
              <a:t>5</a:t>
            </a:fld>
          </a:p>
        </p:txBody>
      </p:sp>
      <p:sp>
        <p:nvSpPr>
          <p:cNvPr id="5" name="PlaceHolder 4"/>
          <p:cNvSpPr>
            <a:spLocks noGrp="1"/>
          </p:cNvSpPr>
          <p:nvPr>
            <p:ph type="dt" idx="1"/>
          </p:nvPr>
        </p:nvSpPr>
        <p:spPr/>
        <p:txBody>
          <a:bodyPr/>
          <a:p>
            <a:r>
              <a:rPr lang="en-US"/>
              <a:t>June 13, 2000</a:t>
            </a: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grpSp>
        <p:nvGrpSpPr>
          <p:cNvPr id="63" name=""/>
          <p:cNvGrpSpPr/>
          <p:nvPr/>
        </p:nvGrpSpPr>
        <p:grpSpPr>
          <a:xfrm>
            <a:off x="380880" y="2819520"/>
            <a:ext cx="8305920" cy="2809440"/>
            <a:chOff x="380880" y="2819520"/>
            <a:chExt cx="8305920" cy="2809440"/>
          </a:xfrm>
        </p:grpSpPr>
        <p:grpSp>
          <p:nvGrpSpPr>
            <p:cNvPr id="64" name=""/>
            <p:cNvGrpSpPr/>
            <p:nvPr/>
          </p:nvGrpSpPr>
          <p:grpSpPr>
            <a:xfrm>
              <a:off x="7391160" y="2819520"/>
              <a:ext cx="1295640" cy="2784960"/>
              <a:chOff x="7391160" y="2819520"/>
              <a:chExt cx="1295640" cy="2784960"/>
            </a:xfrm>
          </p:grpSpPr>
          <p:sp>
            <p:nvSpPr>
              <p:cNvPr id="65" name=""/>
              <p:cNvSpPr/>
              <p:nvPr/>
            </p:nvSpPr>
            <p:spPr>
              <a:xfrm>
                <a:off x="7391160" y="2819520"/>
                <a:ext cx="1295640" cy="2784960"/>
              </a:xfrm>
              <a:prstGeom prst="rect">
                <a:avLst/>
              </a:prstGeom>
              <a:solidFill>
                <a:srgbClr val="008080"/>
              </a:solidFill>
              <a:ln w="12600">
                <a:solidFill>
                  <a:srgbClr val="000000"/>
                </a:solidFill>
                <a:miter/>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Palm</a:t>
                </a:r>
                <a:br>
                  <a:rPr sz="1400"/>
                </a:br>
                <a:r>
                  <a:rPr b="1" lang="en-US" sz="1400" strike="noStrike" u="none">
                    <a:solidFill>
                      <a:srgbClr val="ffffff"/>
                    </a:solidFill>
                    <a:effectLst/>
                    <a:uFillTx/>
                    <a:latin typeface="Arial"/>
                  </a:rPr>
                  <a:t>WAP</a:t>
                </a: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Java DB</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JINI or WML</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Contact Management</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Palm OS</a:t>
                </a:r>
                <a:endParaRPr b="0" lang="en-US" sz="1400" strike="noStrike" u="none">
                  <a:solidFill>
                    <a:srgbClr val="000000"/>
                  </a:solidFill>
                  <a:effectLst/>
                  <a:uFillTx/>
                  <a:latin typeface="Times New Roman"/>
                </a:endParaRPr>
              </a:p>
            </p:txBody>
          </p:sp>
          <p:sp>
            <p:nvSpPr>
              <p:cNvPr id="66" name=""/>
              <p:cNvSpPr/>
              <p:nvPr/>
            </p:nvSpPr>
            <p:spPr>
              <a:xfrm>
                <a:off x="7619760" y="3733920"/>
                <a:ext cx="890640" cy="380880"/>
              </a:xfrm>
              <a:prstGeom prst="flowChartMagneticDisk">
                <a:avLst/>
              </a:prstGeom>
              <a:solidFill>
                <a:srgbClr val="ffffff">
                  <a:alpha val="50000"/>
                </a:srgbClr>
              </a:solidFill>
              <a:ln cap="sq"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67" name=""/>
            <p:cNvGrpSpPr/>
            <p:nvPr/>
          </p:nvGrpSpPr>
          <p:grpSpPr>
            <a:xfrm>
              <a:off x="5943600" y="2819520"/>
              <a:ext cx="1371600" cy="2784960"/>
              <a:chOff x="5943600" y="2819520"/>
              <a:chExt cx="1371600" cy="2784960"/>
            </a:xfrm>
          </p:grpSpPr>
          <p:sp>
            <p:nvSpPr>
              <p:cNvPr id="68" name=""/>
              <p:cNvSpPr/>
              <p:nvPr/>
            </p:nvSpPr>
            <p:spPr>
              <a:xfrm>
                <a:off x="5943600" y="2819520"/>
                <a:ext cx="1371600" cy="2784960"/>
              </a:xfrm>
              <a:prstGeom prst="rect">
                <a:avLst/>
              </a:prstGeom>
              <a:solidFill>
                <a:srgbClr val="008080"/>
              </a:solidFill>
              <a:ln cap="sq" w="12600">
                <a:solidFill>
                  <a:srgbClr val="000000"/>
                </a:solidFill>
                <a:miter/>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Web</a:t>
                </a:r>
                <a:br>
                  <a:rPr sz="1400"/>
                </a:br>
                <a:r>
                  <a:rPr b="1" lang="en-US" sz="1400" strike="noStrike" u="none">
                    <a:solidFill>
                      <a:srgbClr val="ffffff"/>
                    </a:solidFill>
                    <a:effectLst/>
                    <a:uFillTx/>
                    <a:latin typeface="Arial"/>
                  </a:rPr>
                  <a:t>Browser</a:t>
                </a: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SQL Server</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Java or VB</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Sales Force Automation</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NT &amp; Linux</a:t>
                </a:r>
                <a:endParaRPr b="0" lang="en-US" sz="1400" strike="noStrike" u="none">
                  <a:solidFill>
                    <a:srgbClr val="000000"/>
                  </a:solidFill>
                  <a:effectLst/>
                  <a:uFillTx/>
                  <a:latin typeface="Times New Roman"/>
                </a:endParaRPr>
              </a:p>
            </p:txBody>
          </p:sp>
          <p:sp>
            <p:nvSpPr>
              <p:cNvPr id="69" name=""/>
              <p:cNvSpPr/>
              <p:nvPr/>
            </p:nvSpPr>
            <p:spPr>
              <a:xfrm>
                <a:off x="6172200" y="3733920"/>
                <a:ext cx="890640" cy="380880"/>
              </a:xfrm>
              <a:prstGeom prst="flowChartMagneticDisk">
                <a:avLst/>
              </a:prstGeom>
              <a:solidFill>
                <a:srgbClr val="ffffff">
                  <a:alpha val="50000"/>
                </a:srgbClr>
              </a:solidFill>
              <a:ln cap="sq"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70" name=""/>
            <p:cNvGrpSpPr/>
            <p:nvPr/>
          </p:nvGrpSpPr>
          <p:grpSpPr>
            <a:xfrm>
              <a:off x="4572000" y="2819520"/>
              <a:ext cx="1295280" cy="2784960"/>
              <a:chOff x="4572000" y="2819520"/>
              <a:chExt cx="1295280" cy="2784960"/>
            </a:xfrm>
          </p:grpSpPr>
          <p:sp>
            <p:nvSpPr>
              <p:cNvPr id="71" name=""/>
              <p:cNvSpPr/>
              <p:nvPr/>
            </p:nvSpPr>
            <p:spPr>
              <a:xfrm>
                <a:off x="4572000" y="2819520"/>
                <a:ext cx="1295280" cy="2784960"/>
              </a:xfrm>
              <a:prstGeom prst="rect">
                <a:avLst/>
              </a:prstGeom>
              <a:solidFill>
                <a:srgbClr val="008080"/>
              </a:solidFill>
              <a:ln cap="sq" w="12600">
                <a:solidFill>
                  <a:srgbClr val="000000"/>
                </a:solidFill>
                <a:miter/>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Client/Server</a:t>
                </a:r>
                <a:br>
                  <a:rPr sz="1400"/>
                </a:br>
                <a:r>
                  <a:rPr b="1" lang="en-US" sz="1400" strike="noStrike" u="none">
                    <a:solidFill>
                      <a:srgbClr val="ffffff"/>
                    </a:solidFill>
                    <a:effectLst/>
                    <a:uFillTx/>
                    <a:latin typeface="Arial"/>
                  </a:rPr>
                  <a:t>Windows API</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Oracle</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 or PB</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ERP</a:t>
                </a: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UNIX</a:t>
                </a:r>
                <a:endParaRPr b="0" lang="en-US" sz="1400" strike="noStrike" u="none">
                  <a:solidFill>
                    <a:srgbClr val="000000"/>
                  </a:solidFill>
                  <a:effectLst/>
                  <a:uFillTx/>
                  <a:latin typeface="Times New Roman"/>
                </a:endParaRPr>
              </a:p>
            </p:txBody>
          </p:sp>
          <p:sp>
            <p:nvSpPr>
              <p:cNvPr id="72" name=""/>
              <p:cNvSpPr/>
              <p:nvPr/>
            </p:nvSpPr>
            <p:spPr>
              <a:xfrm>
                <a:off x="4800600" y="3733920"/>
                <a:ext cx="890640" cy="380880"/>
              </a:xfrm>
              <a:prstGeom prst="flowChartMagneticDisk">
                <a:avLst/>
              </a:prstGeom>
              <a:solidFill>
                <a:srgbClr val="ffffff">
                  <a:alpha val="50000"/>
                </a:srgbClr>
              </a:solidFill>
              <a:ln cap="sq"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73" name=""/>
            <p:cNvGrpSpPr/>
            <p:nvPr/>
          </p:nvGrpSpPr>
          <p:grpSpPr>
            <a:xfrm>
              <a:off x="3200400" y="2819520"/>
              <a:ext cx="1295280" cy="2784960"/>
              <a:chOff x="3200400" y="2819520"/>
              <a:chExt cx="1295280" cy="2784960"/>
            </a:xfrm>
          </p:grpSpPr>
          <p:sp>
            <p:nvSpPr>
              <p:cNvPr id="74" name=""/>
              <p:cNvSpPr/>
              <p:nvPr/>
            </p:nvSpPr>
            <p:spPr>
              <a:xfrm>
                <a:off x="3200400" y="2819520"/>
                <a:ext cx="1295280" cy="2784960"/>
              </a:xfrm>
              <a:prstGeom prst="rect">
                <a:avLst/>
              </a:prstGeom>
              <a:solidFill>
                <a:srgbClr val="008080"/>
              </a:solidFill>
              <a:ln cap="sq" w="12600">
                <a:solidFill>
                  <a:srgbClr val="000000"/>
                </a:solidFill>
                <a:miter/>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Character</a:t>
                </a:r>
                <a:br>
                  <a:rPr sz="1400"/>
                </a:br>
                <a:r>
                  <a:rPr b="1" lang="en-US" sz="1400" strike="noStrike" u="none">
                    <a:solidFill>
                      <a:srgbClr val="ffffff"/>
                    </a:solidFill>
                    <a:effectLst/>
                    <a:uFillTx/>
                    <a:latin typeface="Arial"/>
                  </a:rPr>
                  <a:t>Early Client/Server</a:t>
                </a: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DB2</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SmallTalk</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Human Resource</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OS/390</a:t>
                </a:r>
                <a:endParaRPr b="0" lang="en-US" sz="1400" strike="noStrike" u="none">
                  <a:solidFill>
                    <a:srgbClr val="000000"/>
                  </a:solidFill>
                  <a:effectLst/>
                  <a:uFillTx/>
                  <a:latin typeface="Times New Roman"/>
                </a:endParaRPr>
              </a:p>
            </p:txBody>
          </p:sp>
          <p:sp>
            <p:nvSpPr>
              <p:cNvPr id="75" name=""/>
              <p:cNvSpPr/>
              <p:nvPr/>
            </p:nvSpPr>
            <p:spPr>
              <a:xfrm>
                <a:off x="3429000" y="3733920"/>
                <a:ext cx="890640" cy="380880"/>
              </a:xfrm>
              <a:prstGeom prst="flowChartMagneticDisk">
                <a:avLst/>
              </a:prstGeom>
              <a:solidFill>
                <a:srgbClr val="ffffff">
                  <a:alpha val="50000"/>
                </a:srgbClr>
              </a:solidFill>
              <a:ln cap="sq"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76" name=""/>
            <p:cNvGrpSpPr/>
            <p:nvPr/>
          </p:nvGrpSpPr>
          <p:grpSpPr>
            <a:xfrm>
              <a:off x="1828800" y="2819520"/>
              <a:ext cx="1295280" cy="2784960"/>
              <a:chOff x="1828800" y="2819520"/>
              <a:chExt cx="1295280" cy="2784960"/>
            </a:xfrm>
          </p:grpSpPr>
          <p:sp>
            <p:nvSpPr>
              <p:cNvPr id="77" name=""/>
              <p:cNvSpPr/>
              <p:nvPr/>
            </p:nvSpPr>
            <p:spPr>
              <a:xfrm>
                <a:off x="1828800" y="2819520"/>
                <a:ext cx="1295280" cy="2784960"/>
              </a:xfrm>
              <a:prstGeom prst="rect">
                <a:avLst/>
              </a:prstGeom>
              <a:solidFill>
                <a:srgbClr val="008080"/>
              </a:solidFill>
              <a:ln cap="sq" w="12600">
                <a:solidFill>
                  <a:srgbClr val="000000"/>
                </a:solidFill>
                <a:miter/>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 </a:t>
                </a:r>
                <a:br>
                  <a:rPr sz="1400"/>
                </a:br>
                <a:r>
                  <a:rPr b="1" lang="en-US" sz="1400" strike="noStrike" u="none">
                    <a:solidFill>
                      <a:srgbClr val="ffffff"/>
                    </a:solidFill>
                    <a:effectLst/>
                    <a:uFillTx/>
                    <a:latin typeface="Arial"/>
                  </a:rPr>
                  <a:t>Character</a:t>
                </a: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IDMS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Cobol</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CIS</a:t>
                </a: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OS/390</a:t>
                </a:r>
                <a:endParaRPr b="0" lang="en-US" sz="1400" strike="noStrike" u="none">
                  <a:solidFill>
                    <a:srgbClr val="000000"/>
                  </a:solidFill>
                  <a:effectLst/>
                  <a:uFillTx/>
                  <a:latin typeface="Times New Roman"/>
                </a:endParaRPr>
              </a:p>
            </p:txBody>
          </p:sp>
          <p:sp>
            <p:nvSpPr>
              <p:cNvPr id="78" name=""/>
              <p:cNvSpPr/>
              <p:nvPr/>
            </p:nvSpPr>
            <p:spPr>
              <a:xfrm>
                <a:off x="1981080" y="3733920"/>
                <a:ext cx="890640" cy="380880"/>
              </a:xfrm>
              <a:prstGeom prst="flowChartMagneticDisk">
                <a:avLst/>
              </a:prstGeom>
              <a:solidFill>
                <a:srgbClr val="ffffff">
                  <a:alpha val="50000"/>
                </a:srgbClr>
              </a:solidFill>
              <a:ln cap="sq"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79" name=""/>
            <p:cNvSpPr/>
            <p:nvPr/>
          </p:nvSpPr>
          <p:spPr>
            <a:xfrm>
              <a:off x="380880" y="2895480"/>
              <a:ext cx="1371600" cy="2733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User</a:t>
              </a:r>
              <a:br>
                <a:rPr sz="1400"/>
              </a:br>
              <a:r>
                <a:rPr b="1" lang="en-US" sz="1400" strike="noStrike" u="none">
                  <a:solidFill>
                    <a:srgbClr val="000000"/>
                  </a:solidFill>
                  <a:effectLst/>
                  <a:uFillTx/>
                  <a:latin typeface="Arial"/>
                </a:rPr>
                <a:t>Interface</a:t>
              </a: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Data</a:t>
              </a:r>
              <a:endParaRPr b="0" lang="en-US" sz="1400" strike="noStrike" u="none">
                <a:solidFill>
                  <a:srgbClr val="000000"/>
                </a:solidFill>
                <a:effectLst/>
                <a:uFillTx/>
                <a:latin typeface="Times New Roman"/>
              </a:endParaRPr>
            </a:p>
            <a:p>
              <a:pPr>
                <a:lnSpc>
                  <a:spcPct val="100000"/>
                </a:lnSpc>
                <a:spcBef>
                  <a:spcPts val="4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Data Store</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Language</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Application</a:t>
              </a:r>
              <a:br>
                <a:rPr sz="1400"/>
              </a:b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Platform</a:t>
              </a:r>
              <a:endParaRPr b="0" lang="en-US" sz="1400" strike="noStrike" u="none">
                <a:solidFill>
                  <a:srgbClr val="000000"/>
                </a:solidFill>
                <a:effectLst/>
                <a:uFillTx/>
                <a:latin typeface="Times New Roman"/>
              </a:endParaRPr>
            </a:p>
          </p:txBody>
        </p:sp>
      </p:grpSp>
      <p:sp>
        <p:nvSpPr>
          <p:cNvPr id="80" name=""/>
          <p:cNvSpPr/>
          <p:nvPr/>
        </p:nvSpPr>
        <p:spPr>
          <a:xfrm>
            <a:off x="2514600" y="1981080"/>
            <a:ext cx="5410080" cy="459720"/>
          </a:xfrm>
          <a:prstGeom prst="rect">
            <a:avLst/>
          </a:prstGeom>
          <a:solidFill>
            <a:srgbClr val="996633">
              <a:alpha val="50000"/>
            </a:srgbClr>
          </a:solidFill>
          <a:ln cap="sq" w="1260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SEADE e-nfrastructure Framework</a:t>
            </a:r>
            <a:endParaRPr b="0" lang="en-US" sz="2400" strike="noStrike" u="none">
              <a:solidFill>
                <a:srgbClr val="000000"/>
              </a:solidFill>
              <a:effectLst/>
              <a:uFillTx/>
              <a:latin typeface="Times New Roman"/>
            </a:endParaRPr>
          </a:p>
        </p:txBody>
      </p:sp>
      <p:cxnSp>
        <p:nvCxnSpPr>
          <p:cNvPr id="81" name=""/>
          <p:cNvCxnSpPr>
            <a:stCxn id="78" idx="1"/>
          </p:cNvCxnSpPr>
          <p:nvPr/>
        </p:nvCxnSpPr>
        <p:spPr>
          <a:xfrm flipV="1">
            <a:off x="2426760" y="2437560"/>
            <a:ext cx="2869560" cy="1296360"/>
          </a:xfrm>
          <a:prstGeom prst="straightConnector1">
            <a:avLst/>
          </a:prstGeom>
          <a:ln cap="sq" w="12600">
            <a:solidFill>
              <a:srgbClr val="000000"/>
            </a:solidFill>
            <a:miter/>
            <a:headEnd len="lg" type="stealth" w="sm"/>
            <a:tailEnd len="lg" type="stealth" w="sm"/>
          </a:ln>
        </p:spPr>
      </p:cxnSp>
      <p:cxnSp>
        <p:nvCxnSpPr>
          <p:cNvPr id="82" name=""/>
          <p:cNvCxnSpPr>
            <a:stCxn id="75" idx="1"/>
          </p:cNvCxnSpPr>
          <p:nvPr/>
        </p:nvCxnSpPr>
        <p:spPr>
          <a:xfrm flipV="1">
            <a:off x="3874680" y="2437560"/>
            <a:ext cx="1421640" cy="1296360"/>
          </a:xfrm>
          <a:prstGeom prst="straightConnector1">
            <a:avLst/>
          </a:prstGeom>
          <a:ln cap="sq" w="12600">
            <a:solidFill>
              <a:srgbClr val="000000"/>
            </a:solidFill>
            <a:miter/>
            <a:headEnd len="lg" type="stealth" w="sm"/>
            <a:tailEnd len="lg" type="stealth" w="sm"/>
          </a:ln>
        </p:spPr>
      </p:cxnSp>
      <p:cxnSp>
        <p:nvCxnSpPr>
          <p:cNvPr id="83" name=""/>
          <p:cNvCxnSpPr>
            <a:stCxn id="72" idx="1"/>
          </p:cNvCxnSpPr>
          <p:nvPr/>
        </p:nvCxnSpPr>
        <p:spPr>
          <a:xfrm flipV="1">
            <a:off x="5246280" y="2437560"/>
            <a:ext cx="50040" cy="1296360"/>
          </a:xfrm>
          <a:prstGeom prst="straightConnector1">
            <a:avLst/>
          </a:prstGeom>
          <a:ln cap="sq" w="12600">
            <a:solidFill>
              <a:srgbClr val="000000"/>
            </a:solidFill>
            <a:miter/>
            <a:headEnd len="lg" type="stealth" w="sm"/>
            <a:tailEnd len="lg" type="stealth" w="sm"/>
          </a:ln>
        </p:spPr>
      </p:cxnSp>
      <p:cxnSp>
        <p:nvCxnSpPr>
          <p:cNvPr id="84" name=""/>
          <p:cNvCxnSpPr>
            <a:stCxn id="69" idx="1"/>
          </p:cNvCxnSpPr>
          <p:nvPr/>
        </p:nvCxnSpPr>
        <p:spPr>
          <a:xfrm flipH="1" flipV="1">
            <a:off x="5295240" y="2437560"/>
            <a:ext cx="1323000" cy="1296360"/>
          </a:xfrm>
          <a:prstGeom prst="straightConnector1">
            <a:avLst/>
          </a:prstGeom>
          <a:ln cap="sq" w="12600">
            <a:solidFill>
              <a:srgbClr val="000000"/>
            </a:solidFill>
            <a:miter/>
            <a:headEnd len="lg" type="stealth" w="sm"/>
            <a:tailEnd len="lg" type="stealth" w="sm"/>
          </a:ln>
        </p:spPr>
      </p:cxnSp>
      <p:sp>
        <p:nvSpPr>
          <p:cNvPr id="85" name=""/>
          <p:cNvSpPr/>
          <p:nvPr/>
        </p:nvSpPr>
        <p:spPr>
          <a:xfrm>
            <a:off x="3314880" y="1143000"/>
            <a:ext cx="3962160" cy="459720"/>
          </a:xfrm>
          <a:prstGeom prst="rect">
            <a:avLst/>
          </a:prstGeom>
          <a:solidFill>
            <a:srgbClr val="00cc99">
              <a:alpha val="50000"/>
            </a:srgbClr>
          </a:solidFill>
          <a:ln cap="sq" w="1260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e-Business Applications</a:t>
            </a:r>
            <a:endParaRPr b="0" lang="en-US" sz="2400" strike="noStrike" u="none">
              <a:solidFill>
                <a:srgbClr val="000000"/>
              </a:solidFill>
              <a:effectLst/>
              <a:uFillTx/>
              <a:latin typeface="Times New Roman"/>
            </a:endParaRPr>
          </a:p>
        </p:txBody>
      </p:sp>
      <p:sp>
        <p:nvSpPr>
          <p:cNvPr id="86" name="PlaceHolder 1"/>
          <p:cNvSpPr>
            <a:spLocks noGrp="1"/>
          </p:cNvSpPr>
          <p:nvPr>
            <p:ph type="title"/>
          </p:nvPr>
        </p:nvSpPr>
        <p:spPr>
          <a:xfrm>
            <a:off x="0" y="228600"/>
            <a:ext cx="91440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a:rPr>
              <a:t>E-</a:t>
            </a:r>
            <a:r>
              <a:rPr b="0" lang="en-US" sz="3200" strike="noStrike" u="none">
                <a:solidFill>
                  <a:srgbClr val="000000"/>
                </a:solidFill>
                <a:effectLst/>
                <a:uFillTx/>
                <a:latin typeface="Arial"/>
              </a:rPr>
              <a:t>NABLEMENT</a:t>
            </a:r>
            <a:r>
              <a:rPr b="0" lang="en-US" sz="4000" strike="noStrike" u="none">
                <a:solidFill>
                  <a:srgbClr val="000000"/>
                </a:solidFill>
                <a:effectLst/>
                <a:uFillTx/>
                <a:latin typeface="Arial"/>
              </a:rPr>
              <a:t> </a:t>
            </a:r>
            <a:r>
              <a:rPr b="0" lang="en-US" sz="3200" strike="noStrike" u="none">
                <a:solidFill>
                  <a:srgbClr val="000000"/>
                </a:solidFill>
                <a:effectLst/>
                <a:uFillTx/>
                <a:latin typeface="Arial"/>
              </a:rPr>
              <a:t>FROM</a:t>
            </a:r>
            <a:r>
              <a:rPr b="0" lang="en-US" sz="4000" strike="noStrike" u="none">
                <a:solidFill>
                  <a:srgbClr val="000000"/>
                </a:solidFill>
                <a:effectLst/>
                <a:uFillTx/>
                <a:latin typeface="Arial"/>
              </a:rPr>
              <a:t> SEADE</a:t>
            </a:r>
            <a:endParaRPr b="0" lang="en-US" sz="4000" strike="noStrike" u="none">
              <a:solidFill>
                <a:srgbClr val="006000"/>
              </a:solidFill>
              <a:effectLst/>
              <a:uFillTx/>
              <a:latin typeface="Arial"/>
            </a:endParaRPr>
          </a:p>
        </p:txBody>
      </p:sp>
      <p:cxnSp>
        <p:nvCxnSpPr>
          <p:cNvPr id="87" name=""/>
          <p:cNvCxnSpPr>
            <a:stCxn id="66" idx="1"/>
          </p:cNvCxnSpPr>
          <p:nvPr/>
        </p:nvCxnSpPr>
        <p:spPr>
          <a:xfrm flipH="1" flipV="1">
            <a:off x="5295240" y="2437560"/>
            <a:ext cx="2770920" cy="1296360"/>
          </a:xfrm>
          <a:prstGeom prst="straightConnector1">
            <a:avLst/>
          </a:prstGeom>
          <a:ln cap="sq" w="12600">
            <a:solidFill>
              <a:srgbClr val="000000"/>
            </a:solidFill>
            <a:miter/>
            <a:headEnd len="lg" type="stealth" w="sm"/>
            <a:tailEnd len="lg" type="stealth" w="sm"/>
          </a:ln>
        </p:spPr>
      </p:cxnSp>
      <p:sp>
        <p:nvSpPr>
          <p:cNvPr id="88" name=""/>
          <p:cNvSpPr/>
          <p:nvPr/>
        </p:nvSpPr>
        <p:spPr>
          <a:xfrm>
            <a:off x="5181480" y="1612800"/>
            <a:ext cx="152640" cy="365400"/>
          </a:xfrm>
          <a:prstGeom prst="upDownArrow">
            <a:avLst>
              <a:gd name="adj1" fmla="val 50000"/>
              <a:gd name="adj2" fmla="val 47656"/>
            </a:avLst>
          </a:prstGeom>
          <a:gradFill rotWithShape="0">
            <a:gsLst>
              <a:gs pos="0">
                <a:srgbClr val="00cc99"/>
              </a:gs>
              <a:gs pos="100000">
                <a:srgbClr val="996633"/>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89" name=""/>
          <p:cNvGrpSpPr/>
          <p:nvPr/>
        </p:nvGrpSpPr>
        <p:grpSpPr>
          <a:xfrm>
            <a:off x="380880" y="5711760"/>
            <a:ext cx="8305920" cy="550800"/>
            <a:chOff x="380880" y="5711760"/>
            <a:chExt cx="8305920" cy="550800"/>
          </a:xfrm>
        </p:grpSpPr>
        <p:sp>
          <p:nvSpPr>
            <p:cNvPr id="90" name=""/>
            <p:cNvSpPr/>
            <p:nvPr/>
          </p:nvSpPr>
          <p:spPr>
            <a:xfrm>
              <a:off x="380880" y="5711760"/>
              <a:ext cx="1371600" cy="547920"/>
            </a:xfrm>
            <a:prstGeom prst="rect">
              <a:avLst/>
            </a:prstGeom>
            <a:noFill/>
            <a:ln w="0">
              <a:noFill/>
            </a:ln>
          </p:spPr>
          <p:style>
            <a:lnRef idx="0"/>
            <a:fillRef idx="0"/>
            <a:effectRef idx="0"/>
            <a:fontRef idx="minor"/>
          </p:style>
          <p:txBody>
            <a:bodyPr wrap="none"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a:t>
              </a:r>
              <a:r>
                <a:rPr b="1" lang="en-US" sz="1800" strike="noStrike" u="none">
                  <a:solidFill>
                    <a:srgbClr val="000000"/>
                  </a:solidFill>
                  <a:effectLst/>
                  <a:uFillTx/>
                  <a:latin typeface="Arial"/>
                </a:rPr>
                <a:t>IT Budget $</a:t>
              </a:r>
              <a:endParaRPr b="0" lang="en-US" sz="1800" strike="noStrike" u="none">
                <a:solidFill>
                  <a:srgbClr val="000000"/>
                </a:solidFill>
                <a:effectLst/>
                <a:uFillTx/>
                <a:latin typeface="Times New Roman"/>
              </a:endParaRPr>
            </a:p>
          </p:txBody>
        </p:sp>
        <p:sp>
          <p:nvSpPr>
            <p:cNvPr id="91" name=""/>
            <p:cNvSpPr/>
            <p:nvPr/>
          </p:nvSpPr>
          <p:spPr>
            <a:xfrm>
              <a:off x="1828800" y="5711760"/>
              <a:ext cx="1828800" cy="547920"/>
            </a:xfrm>
            <a:prstGeom prst="rect">
              <a:avLst/>
            </a:prstGeom>
            <a:solidFill>
              <a:srgbClr val="008080"/>
            </a:solidFill>
            <a:ln w="9360">
              <a:solidFill>
                <a:srgbClr val="000000"/>
              </a:solidFill>
              <a:miter/>
            </a:ln>
          </p:spPr>
          <p:style>
            <a:lnRef idx="0"/>
            <a:fillRef idx="0"/>
            <a:effectRef idx="0"/>
            <a:fontRef idx="minor"/>
          </p:style>
          <p:txBody>
            <a:bodyPr wrap="none"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Maintenance &amp; </a:t>
              </a:r>
              <a:br>
                <a:rPr sz="1400"/>
              </a:br>
              <a:r>
                <a:rPr b="1" lang="en-US" sz="1400" strike="noStrike" u="none">
                  <a:solidFill>
                    <a:srgbClr val="ffffff"/>
                  </a:solidFill>
                  <a:effectLst/>
                  <a:uFillTx/>
                  <a:latin typeface="Arial"/>
                </a:rPr>
                <a:t>Integration = 20%</a:t>
              </a:r>
              <a:endParaRPr b="0" lang="en-US" sz="1400" strike="noStrike" u="none">
                <a:solidFill>
                  <a:srgbClr val="000000"/>
                </a:solidFill>
                <a:effectLst/>
                <a:uFillTx/>
                <a:latin typeface="Times New Roman"/>
              </a:endParaRPr>
            </a:p>
          </p:txBody>
        </p:sp>
        <p:sp>
          <p:nvSpPr>
            <p:cNvPr id="92" name=""/>
            <p:cNvSpPr/>
            <p:nvPr/>
          </p:nvSpPr>
          <p:spPr>
            <a:xfrm>
              <a:off x="3659040" y="5715000"/>
              <a:ext cx="5027760" cy="547560"/>
            </a:xfrm>
            <a:prstGeom prst="rect">
              <a:avLst/>
            </a:prstGeom>
            <a:gradFill rotWithShape="0">
              <a:gsLst>
                <a:gs pos="0">
                  <a:srgbClr val="00cc99"/>
                </a:gs>
                <a:gs pos="100000">
                  <a:srgbClr val="996633"/>
                </a:gs>
              </a:gsLst>
              <a:lin ang="10800000"/>
            </a:gradFill>
            <a:ln w="9360">
              <a:solidFill>
                <a:srgbClr val="000000"/>
              </a:solidFill>
              <a:miter/>
            </a:ln>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New Application Development = 80%</a:t>
              </a:r>
              <a:endParaRPr b="0" lang="en-US" sz="1400" strike="noStrike" u="none">
                <a:solidFill>
                  <a:srgbClr val="000000"/>
                </a:solidFill>
                <a:effectLst/>
                <a:uFillTx/>
                <a:latin typeface="Times New Roman"/>
              </a:endParaRPr>
            </a:p>
          </p:txBody>
        </p:sp>
      </p:grpSp>
      <p:sp>
        <p:nvSpPr>
          <p:cNvPr id="3" name="PlaceHolder 2"/>
          <p:cNvSpPr>
            <a:spLocks noGrp="1"/>
          </p:cNvSpPr>
          <p:nvPr>
            <p:ph type="ftr" idx="2"/>
          </p:nvPr>
        </p:nvSpPr>
        <p:spPr/>
        <p:txBody>
          <a:bodyPr/>
          <a:p>
            <a:r>
              <a:t>Proprietary and Confidential</a:t>
            </a:r>
          </a:p>
        </p:txBody>
      </p:sp>
      <p:sp>
        <p:nvSpPr>
          <p:cNvPr id="4" name="PlaceHolder 3"/>
          <p:cNvSpPr>
            <a:spLocks noGrp="1"/>
          </p:cNvSpPr>
          <p:nvPr>
            <p:ph type="sldNum" idx="3"/>
          </p:nvPr>
        </p:nvSpPr>
        <p:spPr/>
        <p:txBody>
          <a:bodyPr/>
          <a:p>
            <a:fld id="{37E40845-EC89-45F8-A5FD-D3D2864DE24B}" type="slidenum">
              <a:t>6</a:t>
            </a:fld>
          </a:p>
        </p:txBody>
      </p:sp>
      <p:sp>
        <p:nvSpPr>
          <p:cNvPr id="5" name="PlaceHolder 4"/>
          <p:cNvSpPr>
            <a:spLocks noGrp="1"/>
          </p:cNvSpPr>
          <p:nvPr>
            <p:ph type="dt" idx="1"/>
          </p:nvPr>
        </p:nvSpPr>
        <p:spPr/>
        <p:txBody>
          <a:bodyPr/>
          <a:p>
            <a:r>
              <a:rPr lang="en-US"/>
              <a:t>June 13, 2000</a:t>
            </a: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sp>
        <p:nvSpPr>
          <p:cNvPr id="9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Arial"/>
                <a:ea typeface="Times New Roman"/>
              </a:rPr>
              <a:t>SEADE</a:t>
            </a:r>
            <a:r>
              <a:rPr b="1" lang="en-US" sz="3600" strike="noStrike" u="none">
                <a:solidFill>
                  <a:srgbClr val="000000"/>
                </a:solidFill>
                <a:effectLst/>
                <a:uFillTx/>
                <a:latin typeface="Arial"/>
                <a:ea typeface="Times New Roman"/>
              </a:rPr>
              <a:t> </a:t>
            </a:r>
            <a:r>
              <a:rPr b="1" lang="en-US" sz="4000" strike="noStrike" u="none">
                <a:solidFill>
                  <a:srgbClr val="000000"/>
                </a:solidFill>
                <a:effectLst/>
                <a:uFillTx/>
                <a:latin typeface="Arial"/>
                <a:ea typeface="Times New Roman"/>
              </a:rPr>
              <a:t>S</a:t>
            </a:r>
            <a:r>
              <a:rPr b="1" lang="en-US" sz="3200" strike="noStrike" u="none">
                <a:solidFill>
                  <a:srgbClr val="000000"/>
                </a:solidFill>
                <a:effectLst/>
                <a:uFillTx/>
                <a:latin typeface="Arial"/>
                <a:ea typeface="Times New Roman"/>
              </a:rPr>
              <a:t>OLUTION</a:t>
            </a:r>
            <a:br>
              <a:rPr sz="3600"/>
            </a:br>
            <a:r>
              <a:rPr b="1" lang="en-US" sz="3600" strike="noStrike" u="none">
                <a:solidFill>
                  <a:srgbClr val="000000"/>
                </a:solidFill>
                <a:effectLst/>
                <a:uFillTx/>
                <a:latin typeface="Arial"/>
                <a:ea typeface="Times New Roman"/>
              </a:rPr>
              <a:t>A</a:t>
            </a:r>
            <a:r>
              <a:rPr b="0" lang="en-US" sz="2800" strike="noStrike" u="none">
                <a:solidFill>
                  <a:srgbClr val="000000"/>
                </a:solidFill>
                <a:effectLst/>
                <a:uFillTx/>
                <a:latin typeface="Arial"/>
                <a:ea typeface="Times New Roman"/>
              </a:rPr>
              <a:t>PPLICATION</a:t>
            </a:r>
            <a:r>
              <a:rPr b="0" lang="en-US" sz="3600" strike="noStrike" u="none">
                <a:solidFill>
                  <a:srgbClr val="000000"/>
                </a:solidFill>
                <a:effectLst/>
                <a:uFillTx/>
                <a:latin typeface="Arial"/>
                <a:ea typeface="Times New Roman"/>
              </a:rPr>
              <a:t> </a:t>
            </a:r>
            <a:r>
              <a:rPr b="1" lang="en-US" sz="3600" strike="noStrike" u="none">
                <a:solidFill>
                  <a:srgbClr val="000000"/>
                </a:solidFill>
                <a:effectLst/>
                <a:uFillTx/>
                <a:latin typeface="Arial"/>
                <a:ea typeface="Times New Roman"/>
              </a:rPr>
              <a:t>D</a:t>
            </a:r>
            <a:r>
              <a:rPr b="0" lang="en-US" sz="2800" strike="noStrike" u="none">
                <a:solidFill>
                  <a:srgbClr val="000000"/>
                </a:solidFill>
                <a:effectLst/>
                <a:uFillTx/>
                <a:latin typeface="Arial"/>
                <a:ea typeface="Times New Roman"/>
              </a:rPr>
              <a:t>EPLOYMENT</a:t>
            </a:r>
            <a:r>
              <a:rPr b="0" lang="en-US" sz="3600" strike="noStrike" u="none">
                <a:solidFill>
                  <a:srgbClr val="000000"/>
                </a:solidFill>
                <a:effectLst/>
                <a:uFillTx/>
                <a:latin typeface="Arial"/>
                <a:ea typeface="Times New Roman"/>
              </a:rPr>
              <a:t> </a:t>
            </a:r>
            <a:r>
              <a:rPr b="1" lang="en-US" sz="3600" strike="noStrike" u="none">
                <a:solidFill>
                  <a:srgbClr val="000000"/>
                </a:solidFill>
                <a:effectLst/>
                <a:uFillTx/>
                <a:latin typeface="Arial"/>
                <a:ea typeface="Times New Roman"/>
              </a:rPr>
              <a:t>E</a:t>
            </a:r>
            <a:r>
              <a:rPr b="0" lang="en-US" sz="2800" strike="noStrike" u="none">
                <a:solidFill>
                  <a:srgbClr val="000000"/>
                </a:solidFill>
                <a:effectLst/>
                <a:uFillTx/>
                <a:latin typeface="Arial"/>
                <a:ea typeface="Times New Roman"/>
              </a:rPr>
              <a:t>NGINE</a:t>
            </a:r>
            <a:endParaRPr b="0" lang="en-US" sz="2800" strike="noStrike" u="none">
              <a:solidFill>
                <a:srgbClr val="006000"/>
              </a:solidFill>
              <a:effectLst/>
              <a:uFillTx/>
              <a:latin typeface="Arial"/>
            </a:endParaRPr>
          </a:p>
        </p:txBody>
      </p:sp>
      <p:sp>
        <p:nvSpPr>
          <p:cNvPr id="9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sng">
                <a:solidFill>
                  <a:srgbClr val="000000"/>
                </a:solidFill>
                <a:effectLst/>
                <a:uFillTx/>
                <a:latin typeface="Arial"/>
                <a:ea typeface="Times New Roman"/>
                <a:hlinkClick r:id="rId1" action="ppaction://hlinksldjump"/>
              </a:rPr>
              <a:t>Prefabricated Software Application</a:t>
            </a:r>
            <a:endParaRPr b="0" lang="en-US" sz="3200" strike="noStrike" u="none">
              <a:solidFill>
                <a:srgbClr val="006000"/>
              </a:solidFill>
              <a:effectLst/>
              <a:uFillTx/>
              <a:latin typeface="Arial"/>
            </a:endParaRPr>
          </a:p>
          <a:p>
            <a:pPr marL="343080" indent="-343080">
              <a:spcBef>
                <a:spcPts val="7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ea typeface="Times New Roman"/>
              </a:rPr>
              <a:t>Open Application Framework</a:t>
            </a:r>
            <a:endParaRPr b="0" lang="en-US" sz="3200" strike="noStrike" u="none">
              <a:solidFill>
                <a:srgbClr val="006000"/>
              </a:solidFill>
              <a:effectLst/>
              <a:uFillTx/>
              <a:latin typeface="Arial"/>
            </a:endParaRPr>
          </a:p>
          <a:p>
            <a:pPr marL="343080" indent="-343080">
              <a:spcBef>
                <a:spcPts val="7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ea typeface="Times New Roman"/>
              </a:rPr>
              <a:t>Highly Customizable</a:t>
            </a:r>
            <a:endParaRPr b="0" lang="en-US" sz="3200" strike="noStrike" u="none">
              <a:solidFill>
                <a:srgbClr val="006000"/>
              </a:solidFill>
              <a:effectLst/>
              <a:uFillTx/>
              <a:latin typeface="Arial"/>
            </a:endParaRPr>
          </a:p>
          <a:p>
            <a:pPr marL="343080" indent="-343080">
              <a:spcBef>
                <a:spcPts val="7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ea typeface="Times New Roman"/>
              </a:rPr>
              <a:t>Ready-to-Adapt</a:t>
            </a:r>
            <a:endParaRPr b="0" lang="en-US" sz="3200" strike="noStrike" u="none">
              <a:solidFill>
                <a:srgbClr val="006000"/>
              </a:solidFill>
              <a:effectLst/>
              <a:uFillTx/>
              <a:latin typeface="Arial"/>
            </a:endParaRPr>
          </a:p>
          <a:p>
            <a:pPr marL="343080" indent="-343080">
              <a:spcBef>
                <a:spcPts val="7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sng">
                <a:solidFill>
                  <a:srgbClr val="000000"/>
                </a:solidFill>
                <a:effectLst/>
                <a:uFillTx/>
                <a:latin typeface="Arial"/>
                <a:ea typeface="Times New Roman"/>
                <a:hlinkClick r:id="rId2" action="ppaction://hlinksldjump"/>
              </a:rPr>
              <a:t>Ready-to-Deploy</a:t>
            </a:r>
            <a:endParaRPr b="0" lang="en-US" sz="3200" strike="noStrike" u="none">
              <a:solidFill>
                <a:srgbClr val="006000"/>
              </a:solidFill>
              <a:effectLst/>
              <a:uFillTx/>
              <a:latin typeface="Arial"/>
            </a:endParaRPr>
          </a:p>
          <a:p>
            <a:pPr marL="343080" indent="-343080">
              <a:spcBef>
                <a:spcPts val="7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ea typeface="Times New Roman"/>
              </a:rPr>
              <a:t>Platform Independent</a:t>
            </a:r>
            <a:endParaRPr b="0" lang="en-US" sz="3200" strike="noStrike" u="none">
              <a:solidFill>
                <a:srgbClr val="006000"/>
              </a:solidFill>
              <a:effectLst/>
              <a:uFillTx/>
              <a:latin typeface="Arial"/>
            </a:endParaRPr>
          </a:p>
        </p:txBody>
      </p:sp>
      <p:sp>
        <p:nvSpPr>
          <p:cNvPr id="4" name="PlaceHolder 3"/>
          <p:cNvSpPr>
            <a:spLocks noGrp="1"/>
          </p:cNvSpPr>
          <p:nvPr>
            <p:ph type="ftr" idx="2"/>
          </p:nvPr>
        </p:nvSpPr>
        <p:spPr/>
        <p:txBody>
          <a:bodyPr/>
          <a:p>
            <a:r>
              <a:t>Proprietary and Confidential</a:t>
            </a:r>
          </a:p>
        </p:txBody>
      </p:sp>
      <p:sp>
        <p:nvSpPr>
          <p:cNvPr id="5" name="PlaceHolder 4"/>
          <p:cNvSpPr>
            <a:spLocks noGrp="1"/>
          </p:cNvSpPr>
          <p:nvPr>
            <p:ph type="sldNum" idx="3"/>
          </p:nvPr>
        </p:nvSpPr>
        <p:spPr/>
        <p:txBody>
          <a:bodyPr/>
          <a:p>
            <a:fld id="{8045FEE5-B886-4211-869B-45BDA1D808C1}" type="slidenum">
              <a:t>7</a:t>
            </a:fld>
          </a:p>
        </p:txBody>
      </p:sp>
      <p:sp>
        <p:nvSpPr>
          <p:cNvPr id="6" name="PlaceHolder 5"/>
          <p:cNvSpPr>
            <a:spLocks noGrp="1"/>
          </p:cNvSpPr>
          <p:nvPr>
            <p:ph type="dt" idx="1"/>
          </p:nvPr>
        </p:nvSpPr>
        <p:spPr/>
        <p:txBody>
          <a:bodyPr/>
          <a:p>
            <a:r>
              <a:rPr lang="en-US"/>
              <a:t>June 13, 2000</a:t>
            </a: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sp>
        <p:nvSpPr>
          <p:cNvPr id="9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ea typeface="Times New Roman"/>
              </a:rPr>
              <a:t>SEADE V</a:t>
            </a:r>
            <a:r>
              <a:rPr b="1" lang="en-US" sz="3200" strike="noStrike" u="none">
                <a:solidFill>
                  <a:srgbClr val="000000"/>
                </a:solidFill>
                <a:effectLst/>
                <a:uFillTx/>
                <a:latin typeface="Arial"/>
                <a:ea typeface="Times New Roman"/>
              </a:rPr>
              <a:t>ALUE</a:t>
            </a:r>
            <a:r>
              <a:rPr b="1" lang="en-US" sz="3600" strike="noStrike" u="none">
                <a:solidFill>
                  <a:srgbClr val="000000"/>
                </a:solidFill>
                <a:effectLst/>
                <a:uFillTx/>
                <a:latin typeface="Arial"/>
                <a:ea typeface="Times New Roman"/>
              </a:rPr>
              <a:t> S</a:t>
            </a:r>
            <a:r>
              <a:rPr b="1" lang="en-US" sz="3200" strike="noStrike" u="none">
                <a:solidFill>
                  <a:srgbClr val="000000"/>
                </a:solidFill>
                <a:effectLst/>
                <a:uFillTx/>
                <a:latin typeface="Arial"/>
                <a:ea typeface="Times New Roman"/>
              </a:rPr>
              <a:t>TRATEGY</a:t>
            </a:r>
            <a:endParaRPr b="0" lang="en-US" sz="3200" strike="noStrike" u="none">
              <a:solidFill>
                <a:srgbClr val="006000"/>
              </a:solidFill>
              <a:effectLst/>
              <a:uFillTx/>
              <a:latin typeface="Arial"/>
            </a:endParaRPr>
          </a:p>
        </p:txBody>
      </p:sp>
      <p:sp>
        <p:nvSpPr>
          <p:cNvPr id="96" name="PlaceHolder 2"/>
          <p:cNvSpPr>
            <a:spLocks noGrp="1"/>
          </p:cNvSpPr>
          <p:nvPr>
            <p:ph/>
          </p:nvPr>
        </p:nvSpPr>
        <p:spPr>
          <a:xfrm>
            <a:off x="685800" y="1980720"/>
            <a:ext cx="7772400" cy="4038840"/>
          </a:xfrm>
          <a:prstGeom prst="rect">
            <a:avLst/>
          </a:prstGeom>
          <a:noFill/>
          <a:ln w="0">
            <a:noFill/>
          </a:ln>
        </p:spPr>
        <p:txBody>
          <a:bodyPr lIns="90000" rIns="90000" tIns="46800" bIns="46800" anchor="t">
            <a:normAutofit/>
          </a:bodyPr>
          <a:p>
            <a:pPr marL="343080" indent="-343080">
              <a:spcBef>
                <a:spcPts val="7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ea typeface="Times New Roman"/>
              </a:rPr>
              <a:t>Minimize Time-to-Market</a:t>
            </a:r>
            <a:endParaRPr b="0" lang="en-US" sz="3200" strike="noStrike" u="none">
              <a:solidFill>
                <a:srgbClr val="006000"/>
              </a:solidFill>
              <a:effectLst/>
              <a:uFillTx/>
              <a:latin typeface="Arial"/>
            </a:endParaRPr>
          </a:p>
          <a:p>
            <a:pPr marL="343080" indent="-343080">
              <a:spcBef>
                <a:spcPts val="7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sng">
                <a:solidFill>
                  <a:srgbClr val="000000"/>
                </a:solidFill>
                <a:effectLst/>
                <a:uFillTx/>
                <a:latin typeface="Arial"/>
                <a:ea typeface="Times New Roman"/>
                <a:hlinkClick r:id="rId1" action="ppaction://hlinksldjump"/>
              </a:rPr>
              <a:t>Best Practice Standards Construction</a:t>
            </a:r>
            <a:endParaRPr b="0" lang="en-US" sz="3200" strike="noStrike" u="none">
              <a:solidFill>
                <a:srgbClr val="006000"/>
              </a:solidFill>
              <a:effectLst/>
              <a:uFillTx/>
              <a:latin typeface="Arial"/>
            </a:endParaRPr>
          </a:p>
          <a:p>
            <a:pPr marL="343080" indent="-343080">
              <a:spcBef>
                <a:spcPts val="7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ea typeface="Times New Roman"/>
              </a:rPr>
              <a:t>Superior Performance, Scalability, Reliability, and Extensibility</a:t>
            </a:r>
            <a:endParaRPr b="0" lang="en-US" sz="3200" strike="noStrike" u="none">
              <a:solidFill>
                <a:srgbClr val="006000"/>
              </a:solidFill>
              <a:effectLst/>
              <a:uFillTx/>
              <a:latin typeface="Arial"/>
            </a:endParaRPr>
          </a:p>
          <a:p>
            <a:pPr marL="343080" indent="-343080">
              <a:spcBef>
                <a:spcPts val="7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ea typeface="Times New Roman"/>
              </a:rPr>
              <a:t>Reduces Integration Complexity</a:t>
            </a:r>
            <a:endParaRPr b="0" lang="en-US" sz="3200" strike="noStrike" u="none">
              <a:solidFill>
                <a:srgbClr val="006000"/>
              </a:solidFill>
              <a:effectLst/>
              <a:uFillTx/>
              <a:latin typeface="Arial"/>
            </a:endParaRPr>
          </a:p>
          <a:p>
            <a:pPr marL="343080" indent="-343080">
              <a:spcBef>
                <a:spcPts val="7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ea typeface="Times New Roman"/>
              </a:rPr>
              <a:t>Reduces Maintenance Cost</a:t>
            </a:r>
            <a:endParaRPr b="0" lang="en-US" sz="3200" strike="noStrike" u="none">
              <a:solidFill>
                <a:srgbClr val="006000"/>
              </a:solidFill>
              <a:effectLst/>
              <a:uFillTx/>
              <a:latin typeface="Arial"/>
            </a:endParaRPr>
          </a:p>
          <a:p>
            <a:pPr marL="343080" indent="-343080">
              <a:spcBef>
                <a:spcPts val="7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ea typeface="Times New Roman"/>
              </a:rPr>
              <a:t>Ever-increasing ROI</a:t>
            </a:r>
            <a:endParaRPr b="0" lang="en-US" sz="3200" strike="noStrike" u="none">
              <a:solidFill>
                <a:srgbClr val="006000"/>
              </a:solidFill>
              <a:effectLst/>
              <a:uFillTx/>
              <a:latin typeface="Arial"/>
            </a:endParaRPr>
          </a:p>
        </p:txBody>
      </p:sp>
      <p:sp>
        <p:nvSpPr>
          <p:cNvPr id="4" name="PlaceHolder 3"/>
          <p:cNvSpPr>
            <a:spLocks noGrp="1"/>
          </p:cNvSpPr>
          <p:nvPr>
            <p:ph type="ftr" idx="2"/>
          </p:nvPr>
        </p:nvSpPr>
        <p:spPr/>
        <p:txBody>
          <a:bodyPr/>
          <a:p>
            <a:r>
              <a:t>Proprietary and Confidential</a:t>
            </a:r>
          </a:p>
        </p:txBody>
      </p:sp>
      <p:sp>
        <p:nvSpPr>
          <p:cNvPr id="5" name="PlaceHolder 4"/>
          <p:cNvSpPr>
            <a:spLocks noGrp="1"/>
          </p:cNvSpPr>
          <p:nvPr>
            <p:ph type="sldNum" idx="3"/>
          </p:nvPr>
        </p:nvSpPr>
        <p:spPr/>
        <p:txBody>
          <a:bodyPr/>
          <a:p>
            <a:fld id="{38BCD641-9F3D-4819-8CA2-AF86882DCEFF}" type="slidenum">
              <a:t>8</a:t>
            </a:fld>
          </a:p>
        </p:txBody>
      </p:sp>
      <p:sp>
        <p:nvSpPr>
          <p:cNvPr id="6" name="PlaceHolder 5"/>
          <p:cNvSpPr>
            <a:spLocks noGrp="1"/>
          </p:cNvSpPr>
          <p:nvPr>
            <p:ph type="dt" idx="1"/>
          </p:nvPr>
        </p:nvSpPr>
        <p:spPr/>
        <p:txBody>
          <a:bodyPr/>
          <a:p>
            <a:r>
              <a:rPr lang="en-US"/>
              <a:t>June 13, 2000</a:t>
            </a: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09b80"/>
        </a:solidFill>
      </p:bgPr>
    </p:bg>
    <p:spTree>
      <p:nvGrpSpPr>
        <p:cNvPr id="1" name=""/>
        <p:cNvGrpSpPr/>
        <p:nvPr/>
      </p:nvGrpSpPr>
      <p:grpSpPr>
        <a:xfrm>
          <a:off x="0" y="0"/>
          <a:ext cx="0" cy="0"/>
          <a:chOff x="0" y="0"/>
          <a:chExt cx="0" cy="0"/>
        </a:xfrm>
      </p:grpSpPr>
      <p:sp>
        <p:nvSpPr>
          <p:cNvPr id="97"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ea typeface="Arial"/>
              </a:rPr>
              <a:t>M</a:t>
            </a:r>
            <a:r>
              <a:rPr b="0" lang="en-US" sz="3200" strike="noStrike" u="none">
                <a:solidFill>
                  <a:srgbClr val="000000"/>
                </a:solidFill>
                <a:effectLst/>
                <a:uFillTx/>
                <a:latin typeface="Arial"/>
                <a:ea typeface="Arial"/>
              </a:rPr>
              <a:t>ANAGEMENT</a:t>
            </a:r>
            <a:r>
              <a:rPr b="0" lang="en-US" sz="4400" strike="noStrike" u="none">
                <a:solidFill>
                  <a:srgbClr val="000000"/>
                </a:solidFill>
                <a:effectLst/>
                <a:uFillTx/>
                <a:latin typeface="Arial"/>
                <a:ea typeface="Arial"/>
              </a:rPr>
              <a:t> T</a:t>
            </a:r>
            <a:r>
              <a:rPr b="0" lang="en-US" sz="3200" strike="noStrike" u="none">
                <a:solidFill>
                  <a:srgbClr val="000000"/>
                </a:solidFill>
                <a:effectLst/>
                <a:uFillTx/>
                <a:latin typeface="Arial"/>
                <a:ea typeface="Arial"/>
              </a:rPr>
              <a:t>EAM</a:t>
            </a:r>
            <a:endParaRPr b="0" lang="en-US" sz="3200" strike="noStrike" u="none">
              <a:solidFill>
                <a:srgbClr val="006000"/>
              </a:solidFill>
              <a:effectLst/>
              <a:uFillTx/>
              <a:latin typeface="Arial"/>
            </a:endParaRPr>
          </a:p>
        </p:txBody>
      </p:sp>
      <p:sp>
        <p:nvSpPr>
          <p:cNvPr id="98" name="PlaceHolder 2"/>
          <p:cNvSpPr>
            <a:spLocks noGrp="1"/>
          </p:cNvSpPr>
          <p:nvPr>
            <p:ph/>
          </p:nvPr>
        </p:nvSpPr>
        <p:spPr>
          <a:xfrm>
            <a:off x="685800" y="1295280"/>
            <a:ext cx="7772400" cy="4114800"/>
          </a:xfrm>
          <a:prstGeom prst="rect">
            <a:avLst/>
          </a:prstGeom>
          <a:noFill/>
          <a:ln w="0">
            <a:noFill/>
          </a:ln>
        </p:spPr>
        <p:txBody>
          <a:bodyPr lIns="90000" rIns="90000" tIns="46800" bIns="46800" anchor="t">
            <a:normAutofit fontScale="92500" lnSpcReduction="19999"/>
          </a:bodyPr>
          <a:p>
            <a:pPr marL="343080" indent="-343080">
              <a:lnSpc>
                <a:spcPct val="90000"/>
              </a:lnSpc>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Scott Peterson, CEO and President</a:t>
            </a:r>
            <a:endParaRPr b="0" lang="en-US" sz="2000" strike="noStrike" u="none">
              <a:solidFill>
                <a:srgbClr val="006000"/>
              </a:solidFill>
              <a:effectLst/>
              <a:uFillTx/>
              <a:latin typeface="Arial"/>
            </a:endParaRPr>
          </a:p>
          <a:p>
            <a:pPr lvl="1" marL="743040" indent="-285840">
              <a:lnSpc>
                <a:spcPct val="90000"/>
              </a:lnSpc>
              <a:spcBef>
                <a:spcPts val="4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20 years of software development, marketing and management experience.</a:t>
            </a:r>
            <a:endParaRPr b="0" lang="en-US" sz="1600" strike="noStrike" u="none">
              <a:solidFill>
                <a:srgbClr val="006000"/>
              </a:solidFill>
              <a:effectLst/>
              <a:uFillTx/>
              <a:latin typeface="Arial"/>
            </a:endParaRPr>
          </a:p>
          <a:p>
            <a:pPr lvl="1" marL="743040" indent="-285840">
              <a:lnSpc>
                <a:spcPct val="90000"/>
              </a:lnSpc>
              <a:spcBef>
                <a:spcPts val="4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14 years as CEO of Byte by Byte Corp and 5 years as Actuary for USAA.</a:t>
            </a:r>
            <a:endParaRPr b="0" lang="en-US" sz="1600" strike="noStrike" u="none">
              <a:solidFill>
                <a:srgbClr val="006000"/>
              </a:solidFill>
              <a:effectLst/>
              <a:uFillTx/>
              <a:latin typeface="Arial"/>
            </a:endParaRPr>
          </a:p>
          <a:p>
            <a:pPr lvl="1" marL="743040" indent="-285840">
              <a:lnSpc>
                <a:spcPct val="90000"/>
              </a:lnSpc>
              <a:spcBef>
                <a:spcPts val="4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B.S. Actuarial Science (Mathematics) from University of Texas at Austin. </a:t>
            </a:r>
            <a:br>
              <a:rPr sz="1600"/>
            </a:br>
            <a:r>
              <a:rPr b="0" lang="en-US" sz="1600" strike="noStrike" u="none">
                <a:solidFill>
                  <a:srgbClr val="000000"/>
                </a:solidFill>
                <a:effectLst/>
                <a:uFillTx/>
                <a:latin typeface="Arial"/>
              </a:rPr>
              <a:t> </a:t>
            </a:r>
            <a:endParaRPr b="0" lang="en-US" sz="1600" strike="noStrike" u="none">
              <a:solidFill>
                <a:srgbClr val="006000"/>
              </a:solidFill>
              <a:effectLst/>
              <a:uFillTx/>
              <a:latin typeface="Arial"/>
            </a:endParaRPr>
          </a:p>
          <a:p>
            <a:pPr marL="343080" indent="-343080">
              <a:lnSpc>
                <a:spcPct val="90000"/>
              </a:lnSpc>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Michael Brown, CTO and Chief Architect</a:t>
            </a:r>
            <a:endParaRPr b="0" lang="en-US" sz="2000" strike="noStrike" u="none">
              <a:solidFill>
                <a:srgbClr val="006000"/>
              </a:solidFill>
              <a:effectLst/>
              <a:uFillTx/>
              <a:latin typeface="Arial"/>
            </a:endParaRPr>
          </a:p>
          <a:p>
            <a:pPr lvl="1" marL="743040" indent="-285840">
              <a:lnSpc>
                <a:spcPct val="90000"/>
              </a:lnSpc>
              <a:spcBef>
                <a:spcPts val="4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18 years of software industry and consulting experience with </a:t>
            </a:r>
            <a:br>
              <a:rPr sz="1600"/>
            </a:br>
            <a:r>
              <a:rPr b="0" lang="en-US" sz="1600" strike="noStrike" u="none">
                <a:solidFill>
                  <a:srgbClr val="000000"/>
                </a:solidFill>
                <a:effectLst/>
                <a:uFillTx/>
                <a:latin typeface="Arial"/>
                <a:ea typeface="Arial"/>
              </a:rPr>
              <a:t>Texas Utilities, Sargent &amp; Lundy, Dain Rauscher Wessels, &amp; FLS.</a:t>
            </a:r>
            <a:endParaRPr b="0" lang="en-US" sz="1600" strike="noStrike" u="none">
              <a:solidFill>
                <a:srgbClr val="006000"/>
              </a:solidFill>
              <a:effectLst/>
              <a:uFillTx/>
              <a:latin typeface="Arial"/>
            </a:endParaRPr>
          </a:p>
          <a:p>
            <a:pPr lvl="1" marL="743040" indent="-285840">
              <a:lnSpc>
                <a:spcPct val="90000"/>
              </a:lnSpc>
              <a:spcBef>
                <a:spcPts val="4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Delivered approximately 200 Software Applications to market.     </a:t>
            </a:r>
            <a:endParaRPr b="0" lang="en-US" sz="1600" strike="noStrike" u="none">
              <a:solidFill>
                <a:srgbClr val="006000"/>
              </a:solidFill>
              <a:effectLst/>
              <a:uFillTx/>
              <a:latin typeface="Arial"/>
            </a:endParaRPr>
          </a:p>
          <a:p>
            <a:pPr lvl="1" marL="743040" indent="-285840">
              <a:lnSpc>
                <a:spcPct val="90000"/>
              </a:lnSpc>
              <a:spcBef>
                <a:spcPts val="20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Doctorate of Engineering in Operations Research from SMU</a:t>
            </a:r>
            <a:br>
              <a:rPr sz="1600"/>
            </a:br>
            <a:r>
              <a:rPr b="0" lang="en-US" sz="1600" strike="noStrike" u="none">
                <a:solidFill>
                  <a:srgbClr val="000000"/>
                </a:solidFill>
                <a:effectLst/>
                <a:uFillTx/>
                <a:latin typeface="Arial"/>
                <a:ea typeface="Arial"/>
              </a:rPr>
              <a:t>M.S. Engineering Management from Southern Methodist University</a:t>
            </a:r>
            <a:br>
              <a:rPr sz="1600"/>
            </a:br>
            <a:r>
              <a:rPr b="0" lang="en-US" sz="1600" strike="noStrike" u="none">
                <a:solidFill>
                  <a:srgbClr val="000000"/>
                </a:solidFill>
                <a:effectLst/>
                <a:uFillTx/>
                <a:latin typeface="Arial"/>
                <a:ea typeface="Arial"/>
              </a:rPr>
              <a:t>M.B.A. from Tarleton State University, B.S. Physics &amp; M.E. from UT El Paso</a:t>
            </a:r>
            <a:br>
              <a:rPr sz="1600"/>
            </a:br>
            <a:r>
              <a:rPr b="0" lang="en-US" sz="800" strike="noStrike" u="none">
                <a:solidFill>
                  <a:srgbClr val="000000"/>
                </a:solidFill>
                <a:effectLst/>
                <a:uFillTx/>
                <a:latin typeface="Times New Roman"/>
              </a:rPr>
              <a:t> </a:t>
            </a:r>
            <a:endParaRPr b="0" lang="en-US" sz="800" strike="noStrike" u="none">
              <a:solidFill>
                <a:srgbClr val="006000"/>
              </a:solidFill>
              <a:effectLst/>
              <a:uFillTx/>
              <a:latin typeface="Arial"/>
            </a:endParaRPr>
          </a:p>
          <a:p>
            <a:pPr marL="343080" indent="-343080" algn="just">
              <a:lnSpc>
                <a:spcPct val="90000"/>
              </a:lnSpc>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ea typeface="Times New Roman"/>
              </a:rPr>
              <a:t>Jian Z. Hu, Director of Database Engineering</a:t>
            </a:r>
            <a:endParaRPr b="0" lang="en-US" sz="2000" strike="noStrike" u="none">
              <a:solidFill>
                <a:srgbClr val="006000"/>
              </a:solidFill>
              <a:effectLst/>
              <a:uFillTx/>
              <a:latin typeface="Arial"/>
            </a:endParaRPr>
          </a:p>
          <a:p>
            <a:pPr lvl="1" marL="743040" indent="-285840">
              <a:lnSpc>
                <a:spcPct val="90000"/>
              </a:lnSpc>
              <a:spcBef>
                <a:spcPts val="4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Times New Roman"/>
              </a:rPr>
              <a:t>12 years of experience in software design and development holding senior  positions with Oracle Corp, Dain Rauscher Wessels, Sargent &amp; Lundy.</a:t>
            </a:r>
            <a:endParaRPr b="0" lang="en-US" sz="1600" strike="noStrike" u="none">
              <a:solidFill>
                <a:srgbClr val="006000"/>
              </a:solidFill>
              <a:effectLst/>
              <a:uFillTx/>
              <a:latin typeface="Arial"/>
            </a:endParaRPr>
          </a:p>
          <a:p>
            <a:pPr lvl="1" marL="743040" indent="-285840">
              <a:lnSpc>
                <a:spcPct val="90000"/>
              </a:lnSpc>
              <a:spcBef>
                <a:spcPts val="4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Times New Roman"/>
              </a:rPr>
              <a:t>M.S. Computer Science from Loyola University</a:t>
            </a:r>
            <a:br>
              <a:rPr sz="1600"/>
            </a:br>
            <a:r>
              <a:rPr b="0" lang="en-US" sz="1600" strike="noStrike" u="none">
                <a:solidFill>
                  <a:srgbClr val="000000"/>
                </a:solidFill>
                <a:effectLst/>
                <a:uFillTx/>
                <a:latin typeface="Arial"/>
                <a:ea typeface="Times New Roman"/>
              </a:rPr>
              <a:t>M.S. Mechanical Engineering from Beijing Institute of Technology</a:t>
            </a:r>
            <a:br>
              <a:rPr sz="1600"/>
            </a:br>
            <a:r>
              <a:rPr b="0" lang="en-US" sz="1600" strike="noStrike" u="none">
                <a:solidFill>
                  <a:srgbClr val="000000"/>
                </a:solidFill>
                <a:effectLst/>
                <a:uFillTx/>
                <a:latin typeface="Arial"/>
                <a:ea typeface="Times New Roman"/>
              </a:rPr>
              <a:t>B.S. Precision Instrument Engineering from Tianjing University.</a:t>
            </a:r>
            <a:r>
              <a:rPr b="0" lang="en-US" sz="1600" strike="noStrike" u="none">
                <a:solidFill>
                  <a:srgbClr val="000000"/>
                </a:solidFill>
                <a:effectLst/>
                <a:uFillTx/>
                <a:latin typeface="Arial"/>
              </a:rPr>
              <a:t> </a:t>
            </a:r>
            <a:endParaRPr b="0" lang="en-US" sz="1600" strike="noStrike" u="none">
              <a:solidFill>
                <a:srgbClr val="006000"/>
              </a:solidFill>
              <a:effectLst/>
              <a:uFillTx/>
              <a:latin typeface="Arial"/>
            </a:endParaRPr>
          </a:p>
        </p:txBody>
      </p:sp>
      <p:sp>
        <p:nvSpPr>
          <p:cNvPr id="4" name="PlaceHolder 3"/>
          <p:cNvSpPr>
            <a:spLocks noGrp="1"/>
          </p:cNvSpPr>
          <p:nvPr>
            <p:ph type="ftr" idx="2"/>
          </p:nvPr>
        </p:nvSpPr>
        <p:spPr/>
        <p:txBody>
          <a:bodyPr/>
          <a:p>
            <a:r>
              <a:t>Proprietary and Confidential</a:t>
            </a:r>
          </a:p>
        </p:txBody>
      </p:sp>
      <p:sp>
        <p:nvSpPr>
          <p:cNvPr id="5" name="PlaceHolder 4"/>
          <p:cNvSpPr>
            <a:spLocks noGrp="1"/>
          </p:cNvSpPr>
          <p:nvPr>
            <p:ph type="sldNum" idx="3"/>
          </p:nvPr>
        </p:nvSpPr>
        <p:spPr/>
        <p:txBody>
          <a:bodyPr/>
          <a:p>
            <a:fld id="{0D4F0E72-5EB5-46E0-BD3C-8EF4ED70FDA7}" type="slidenum">
              <a:t>9</a:t>
            </a:fld>
          </a:p>
        </p:txBody>
      </p:sp>
      <p:sp>
        <p:nvSpPr>
          <p:cNvPr id="6" name="PlaceHolder 5"/>
          <p:cNvSpPr>
            <a:spLocks noGrp="1"/>
          </p:cNvSpPr>
          <p:nvPr>
            <p:ph type="dt" idx="1"/>
          </p:nvPr>
        </p:nvSpPr>
        <p:spPr/>
        <p:txBody>
          <a:bodyPr/>
          <a:p>
            <a:r>
              <a:rPr lang="en-US"/>
              <a:t>June 13, 2000</a:t>
            </a: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7938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2000-06-13T16:12:30Z</dcterms:created>
  <dc:creator>Scott Andrew Peterson</dc:creator>
  <dc:description/>
  <dc:language>en-US</dc:language>
  <cp:lastModifiedBy>Scott Andrew Peterson</cp:lastModifiedBy>
  <dcterms:modified xsi:type="dcterms:W3CDTF">2000-11-07T21:20:34Z</dcterms:modified>
  <cp:revision>204</cp:revision>
  <dc:subject>Investment Presentation</dc:subject>
  <dc:title>SEADE Software</dc:title>
</cp:coreProperties>
</file>