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xlsx" ContentType="application/vnd.openxmlformats-officedocument.spreadsheetml.sheet"/>
  <Override PartName="/ppt/media/image1.wmf" ContentType="image/x-wmf"/>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7.wmf" ContentType="image/x-wmf"/>
  <Override PartName="/ppt/media/image8.wmf" ContentType="image/x-wmf"/>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Slides/notesSlide8.xml" ContentType="application/vnd.openxmlformats-officedocument.presentationml.notesSlide+xml"/>
  <Override PartName="/ppt/notesSlides/_rels/notesSlide19.xml.rels" ContentType="application/vnd.openxmlformats-package.relationships+xml"/>
  <Override PartName="/ppt/notesSlides/_rels/notesSlide11.xml.rels" ContentType="application/vnd.openxmlformats-package.relationships+xml"/>
  <Override PartName="/ppt/notesSlides/_rels/notesSlide9.xml.rels" ContentType="application/vnd.openxmlformats-package.relationships+xml"/>
  <Override PartName="/ppt/notesSlides/_rels/notesSlide8.xml.rels" ContentType="application/vnd.openxmlformats-package.relationships+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9.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Lst>
  <p:sldSz cx="9144000" cy="6858000"/>
  <p:notesSz cx="6858000"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 name=""/>
          <p:cNvSpPr/>
          <p:nvPr/>
        </p:nvSpPr>
        <p:spPr>
          <a:xfrm>
            <a:off x="0" y="0"/>
            <a:ext cx="6858000" cy="9295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39" name="PlaceHolder 1"/>
          <p:cNvSpPr>
            <a:spLocks noGrp="1"/>
          </p:cNvSpPr>
          <p:nvPr>
            <p:ph type="hdr"/>
          </p:nvPr>
        </p:nvSpPr>
        <p:spPr>
          <a:xfrm>
            <a:off x="-360" y="0"/>
            <a:ext cx="2971800" cy="465120"/>
          </a:xfrm>
          <a:prstGeom prst="rect">
            <a:avLst/>
          </a:prstGeom>
          <a:noFill/>
          <a:ln w="0">
            <a:noFill/>
          </a:ln>
        </p:spPr>
        <p:txBody>
          <a:bodyPr lIns="90000" rIns="90000" tIns="46800" bIns="46800" anchor="t">
            <a:noAutofit/>
          </a:bodyPr>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40" name="PlaceHolder 2"/>
          <p:cNvSpPr>
            <a:spLocks noGrp="1"/>
          </p:cNvSpPr>
          <p:nvPr>
            <p:ph type="dt" idx="16"/>
          </p:nvPr>
        </p:nvSpPr>
        <p:spPr>
          <a:xfrm>
            <a:off x="3885840" y="0"/>
            <a:ext cx="2971800" cy="46512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41" name="PlaceHolder 3"/>
          <p:cNvSpPr>
            <a:spLocks noGrp="1"/>
          </p:cNvSpPr>
          <p:nvPr>
            <p:ph type="sldImg"/>
          </p:nvPr>
        </p:nvSpPr>
        <p:spPr>
          <a:xfrm>
            <a:off x="1106280" y="698400"/>
            <a:ext cx="4646520" cy="3484800"/>
          </a:xfrm>
          <a:prstGeom prst="rect">
            <a:avLst/>
          </a:prstGeom>
          <a:solidFill>
            <a:srgbClr val="ffffff"/>
          </a:solidFill>
          <a:ln w="9360">
            <a:solidFill>
              <a:srgbClr val="000000"/>
            </a:solidFill>
            <a:miter/>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Times New Roman"/>
              </a:rPr>
              <a:t>Click to move the slide</a:t>
            </a:r>
            <a:endParaRPr b="0" i="1" lang="en-US" sz="4400" strike="noStrike" u="none">
              <a:solidFill>
                <a:srgbClr val="ff9900"/>
              </a:solidFill>
              <a:effectLst/>
              <a:uFillTx/>
              <a:latin typeface="Times New Roman"/>
            </a:endParaRPr>
          </a:p>
        </p:txBody>
      </p:sp>
      <p:sp>
        <p:nvSpPr>
          <p:cNvPr id="42" name="PlaceHolder 4"/>
          <p:cNvSpPr>
            <a:spLocks noGrp="1"/>
          </p:cNvSpPr>
          <p:nvPr>
            <p:ph type="body"/>
          </p:nvPr>
        </p:nvSpPr>
        <p:spPr>
          <a:xfrm>
            <a:off x="914400" y="4416120"/>
            <a:ext cx="5029200" cy="41814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43" name="PlaceHolder 5"/>
          <p:cNvSpPr>
            <a:spLocks noGrp="1"/>
          </p:cNvSpPr>
          <p:nvPr>
            <p:ph type="ftr" idx="17"/>
          </p:nvPr>
        </p:nvSpPr>
        <p:spPr>
          <a:xfrm>
            <a:off x="-360" y="8831160"/>
            <a:ext cx="2971800" cy="465120"/>
          </a:xfrm>
          <a:prstGeom prst="rect">
            <a:avLst/>
          </a:prstGeom>
          <a:noFill/>
          <a:ln w="0">
            <a:noFill/>
          </a:ln>
        </p:spPr>
        <p:txBody>
          <a:bodyPr lIns="90000" rIns="90000" tIns="46800" bIns="46800" anchor="b">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44" name="PlaceHolder 6"/>
          <p:cNvSpPr>
            <a:spLocks noGrp="1"/>
          </p:cNvSpPr>
          <p:nvPr>
            <p:ph type="sldNum" idx="18"/>
          </p:nvPr>
        </p:nvSpPr>
        <p:spPr>
          <a:xfrm>
            <a:off x="3885840" y="8831160"/>
            <a:ext cx="2971800" cy="465120"/>
          </a:xfrm>
          <a:prstGeom prst="rect">
            <a:avLst/>
          </a:prstGeom>
          <a:noFill/>
          <a:ln w="0">
            <a:noFill/>
          </a:ln>
        </p:spPr>
        <p:txBody>
          <a:bodyPr lIns="90000" rIns="90000" tIns="46800" bIns="4680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0259DD1-E4BA-4819-8708-87E34E4B1F57}"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 name="PlaceHolder 1"/>
          <p:cNvSpPr>
            <a:spLocks noGrp="1"/>
          </p:cNvSpPr>
          <p:nvPr>
            <p:ph type="sldImg"/>
          </p:nvPr>
        </p:nvSpPr>
        <p:spPr>
          <a:xfrm>
            <a:off x="1106640" y="698400"/>
            <a:ext cx="4646520" cy="3484800"/>
          </a:xfrm>
          <a:prstGeom prst="rect">
            <a:avLst/>
          </a:prstGeom>
          <a:ln w="0">
            <a:noFill/>
          </a:ln>
        </p:spPr>
      </p:sp>
      <p:sp>
        <p:nvSpPr>
          <p:cNvPr id="217" name="PlaceHolder 2"/>
          <p:cNvSpPr>
            <a:spLocks noGrp="1"/>
          </p:cNvSpPr>
          <p:nvPr>
            <p:ph type="body"/>
          </p:nvPr>
        </p:nvSpPr>
        <p:spPr>
          <a:xfrm>
            <a:off x="914400" y="4416120"/>
            <a:ext cx="5029200" cy="4181400"/>
          </a:xfrm>
          <a:prstGeom prst="rect">
            <a:avLst/>
          </a:prstGeom>
          <a:noFill/>
          <a:ln w="0">
            <a:noFill/>
          </a:ln>
        </p:spPr>
        <p:txBody>
          <a:bodyPr lIns="90000" rIns="90000" tIns="46800" bIns="46800" anchor="t">
            <a:noAutofit/>
          </a:bodyPr>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Panda</a:t>
            </a: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Likes the possibility of using project flexibility as synthetic storage</a:t>
            </a: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Contract shipper on El Paso</a:t>
            </a: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APS</a:t>
            </a: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Largest potential customer</a:t>
            </a: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Equity holder in Copper Eagle storage</a:t>
            </a: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Next meeting week of Jan. 7</a:t>
            </a: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Full requirements customer on El Paso</a:t>
            </a: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Selling points are:</a:t>
            </a: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Pressure commitment</a:t>
            </a: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Swing capability</a:t>
            </a: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San Juan access</a:t>
            </a: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Reliable transportation (no allocation)</a:t>
            </a:r>
            <a:endParaRPr b="0" lang="en-US" sz="1200" strike="noStrike" u="none">
              <a:solidFill>
                <a:srgbClr val="000000"/>
              </a:solidFill>
              <a:effectLst/>
              <a:uFillTx/>
              <a:latin typeface="Times New Roman"/>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Flexible system with various market access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8" name="PlaceHolder 1"/>
          <p:cNvSpPr>
            <a:spLocks noGrp="1"/>
          </p:cNvSpPr>
          <p:nvPr>
            <p:ph type="sldImg"/>
          </p:nvPr>
        </p:nvSpPr>
        <p:spPr>
          <a:xfrm>
            <a:off x="1106640" y="698400"/>
            <a:ext cx="4646520" cy="3484800"/>
          </a:xfrm>
          <a:prstGeom prst="rect">
            <a:avLst/>
          </a:prstGeom>
          <a:ln w="0">
            <a:noFill/>
          </a:ln>
        </p:spPr>
      </p:sp>
      <p:sp>
        <p:nvSpPr>
          <p:cNvPr id="219" name="PlaceHolder 2"/>
          <p:cNvSpPr>
            <a:spLocks noGrp="1"/>
          </p:cNvSpPr>
          <p:nvPr>
            <p:ph type="body"/>
          </p:nvPr>
        </p:nvSpPr>
        <p:spPr>
          <a:xfrm>
            <a:off x="914400" y="4416120"/>
            <a:ext cx="5029200" cy="41814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For every .25% drop in fuel = $4.6mm revenue reduction for TW assuming $2.50 gas price.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If 2002 Plan fuel revenue = $31.2mm, then with Sun Devil in service, tariff fuel could fall to 3.67% at a $2.50 gas price and fuel rev would be on par with 2002 Plan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If Phoenix SD shippers paid 1% less in fuel, the lost revenue only on this piece would be $4.5mm.</a:t>
            </a:r>
            <a:endParaRPr b="0" lang="en-US"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 name="PlaceHolder 1"/>
          <p:cNvSpPr>
            <a:spLocks noGrp="1"/>
          </p:cNvSpPr>
          <p:nvPr>
            <p:ph type="sldImg"/>
          </p:nvPr>
        </p:nvSpPr>
        <p:spPr>
          <a:xfrm>
            <a:off x="1106640" y="698400"/>
            <a:ext cx="4646520" cy="3484800"/>
          </a:xfrm>
          <a:prstGeom prst="rect">
            <a:avLst/>
          </a:prstGeom>
          <a:ln w="0">
            <a:noFill/>
          </a:ln>
        </p:spPr>
      </p:sp>
      <p:sp>
        <p:nvSpPr>
          <p:cNvPr id="213" name="PlaceHolder 2"/>
          <p:cNvSpPr>
            <a:spLocks noGrp="1"/>
          </p:cNvSpPr>
          <p:nvPr>
            <p:ph type="body"/>
          </p:nvPr>
        </p:nvSpPr>
        <p:spPr>
          <a:xfrm>
            <a:off x="914400" y="4416120"/>
            <a:ext cx="5029200" cy="41814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After All American, EP capacity of north &amp; south mainlines (winter) is 4.5 Bcf/d.  Summer capacity is less.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Conservative estimate by consultant shows EP short today by 500 – 700,000/d, not including new gen loads.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New gen load adds to shortfall by 335,000 day in 2002 and another 921,000/day in 2003.</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4" name="PlaceHolder 1"/>
          <p:cNvSpPr>
            <a:spLocks noGrp="1"/>
          </p:cNvSpPr>
          <p:nvPr>
            <p:ph type="sldImg"/>
          </p:nvPr>
        </p:nvSpPr>
        <p:spPr>
          <a:xfrm>
            <a:off x="1106640" y="698400"/>
            <a:ext cx="4646520" cy="3484800"/>
          </a:xfrm>
          <a:prstGeom prst="rect">
            <a:avLst/>
          </a:prstGeom>
          <a:ln w="0">
            <a:noFill/>
          </a:ln>
        </p:spPr>
      </p:sp>
      <p:sp>
        <p:nvSpPr>
          <p:cNvPr id="215" name="PlaceHolder 2"/>
          <p:cNvSpPr>
            <a:spLocks noGrp="1"/>
          </p:cNvSpPr>
          <p:nvPr>
            <p:ph type="body"/>
          </p:nvPr>
        </p:nvSpPr>
        <p:spPr>
          <a:xfrm>
            <a:off x="914400" y="4416120"/>
            <a:ext cx="5029200" cy="41814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2002 = 1710 Mw</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335,000 MMBtu/d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2003 = 5448 Mw</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921,080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2004 = 1200 Mw (Gallup)</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216,000</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bg>
      <p:bgPr>
        <a:solidFill>
          <a:srgbClr val="ffffff"/>
        </a:solidFill>
      </p:bgPr>
    </p:bg>
    <p:spTree>
      <p:nvGrpSpPr>
        <p:cNvPr id="1" name=""/>
        <p:cNvGrpSpPr/>
        <p:nvPr/>
      </p:nvGrpSpPr>
      <p:grpSpPr>
        <a:xfrm>
          <a:off x="0" y="0"/>
          <a:ext cx="0" cy="0"/>
          <a:chOff x="0" y="0"/>
          <a:chExt cx="0" cy="0"/>
        </a:xfrm>
      </p:grpSpPr>
      <p:grpSp>
        <p:nvGrpSpPr>
          <p:cNvPr id="0" name=""/>
          <p:cNvGrpSpPr/>
          <p:nvPr/>
        </p:nvGrpSpPr>
        <p:grpSpPr>
          <a:xfrm>
            <a:off x="457200" y="992160"/>
            <a:ext cx="8152920" cy="1599840"/>
            <a:chOff x="457200" y="992160"/>
            <a:chExt cx="8152920" cy="1599840"/>
          </a:xfrm>
        </p:grpSpPr>
        <p:sp>
          <p:nvSpPr>
            <p:cNvPr id="1" name=""/>
            <p:cNvSpPr/>
            <p:nvPr/>
          </p:nvSpPr>
          <p:spPr>
            <a:xfrm>
              <a:off x="2886480" y="992160"/>
              <a:ext cx="5723640" cy="1599840"/>
            </a:xfrm>
            <a:custGeom>
              <a:avLst/>
              <a:gdLst/>
              <a:ahLst/>
              <a:rect l="l" t="t" r="r" b="b"/>
              <a:pathLst>
                <a:path stroke="0" w="21600" h="21600">
                  <a:moveTo>
                    <a:pt x="10794" y="0"/>
                  </a:moveTo>
                  <a:arcTo wR="10800" hR="10800" stAng="-5401907" swAng="10851576"/>
                  <a:lnTo>
                    <a:pt x="10800" y="10800"/>
                  </a:lnTo>
                  <a:close/>
                </a:path>
                <a:path fill="none" w="21600" h="21600">
                  <a:moveTo>
                    <a:pt x="10794" y="0"/>
                  </a:moveTo>
                  <a:arcTo wR="10800" hR="10800" stAng="-5401907" swAng="10851576"/>
                </a:path>
              </a:pathLst>
            </a:custGeom>
            <a:gradFill rotWithShape="0">
              <a:gsLst>
                <a:gs pos="0">
                  <a:srgbClr val="6633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
            <p:cNvSpPr/>
            <p:nvPr/>
          </p:nvSpPr>
          <p:spPr>
            <a:xfrm>
              <a:off x="2811960" y="1157400"/>
              <a:ext cx="5726880" cy="1269360"/>
            </a:xfrm>
            <a:custGeom>
              <a:avLst/>
              <a:gdLst/>
              <a:ahLst/>
              <a:rect l="l" t="t" r="r" b="b"/>
              <a:pathLst>
                <a:path stroke="0" w="21600" h="21600">
                  <a:moveTo>
                    <a:pt x="10794" y="0"/>
                  </a:moveTo>
                  <a:arcTo wR="10800" hR="10800" stAng="-5401906" swAng="10853497"/>
                  <a:lnTo>
                    <a:pt x="10800" y="10800"/>
                  </a:lnTo>
                  <a:close/>
                </a:path>
                <a:path fill="none" w="21600" h="21600">
                  <a:moveTo>
                    <a:pt x="10794" y="0"/>
                  </a:moveTo>
                  <a:arcTo wR="10800" hR="10800" stAng="-5401906" swAng="10853497"/>
                </a:path>
              </a:pathLst>
            </a:custGeom>
            <a:gradFill rotWithShape="0">
              <a:gsLst>
                <a:gs pos="0">
                  <a:srgbClr val="8944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
            <p:cNvSpPr/>
            <p:nvPr/>
          </p:nvSpPr>
          <p:spPr>
            <a:xfrm>
              <a:off x="2771280" y="1378080"/>
              <a:ext cx="5722920" cy="828360"/>
            </a:xfrm>
            <a:custGeom>
              <a:avLst/>
              <a:gdLst/>
              <a:ahLst/>
              <a:rect l="l" t="t" r="r" b="b"/>
              <a:pathLst>
                <a:path stroke="0" w="21600" h="21600">
                  <a:moveTo>
                    <a:pt x="10794" y="0"/>
                  </a:moveTo>
                  <a:arcTo wR="10800" hR="10800" stAng="-5401907" swAng="10853596"/>
                  <a:lnTo>
                    <a:pt x="10800" y="10800"/>
                  </a:lnTo>
                  <a:close/>
                </a:path>
                <a:path fill="none" w="21600" h="21600">
                  <a:moveTo>
                    <a:pt x="10794" y="0"/>
                  </a:moveTo>
                  <a:arcTo wR="10800" hR="10800" stAng="-5401907" swAng="10853596"/>
                </a:path>
              </a:pathLst>
            </a:custGeom>
            <a:gradFill rotWithShape="0">
              <a:gsLst>
                <a:gs pos="0">
                  <a:srgbClr val="b75b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457200" y="1708200"/>
              <a:ext cx="7918560" cy="164880"/>
            </a:xfrm>
            <a:prstGeom prst="roundRect">
              <a:avLst>
                <a:gd name="adj" fmla="val 49995"/>
              </a:avLst>
            </a:prstGeom>
            <a:gradFill rotWithShape="0">
              <a:gsLst>
                <a:gs pos="0">
                  <a:srgbClr val="ffbf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5"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Times New Roman"/>
              </a:rPr>
              <a:t>Click to edit the title text format</a:t>
            </a:r>
            <a:endParaRPr b="0" i="1" lang="en-US" sz="4400" strike="noStrike" u="none">
              <a:solidFill>
                <a:srgbClr val="ff9900"/>
              </a:solidFill>
              <a:effectLst/>
              <a:uFillTx/>
              <a:latin typeface="Times New Roman"/>
            </a:endParaRPr>
          </a:p>
        </p:txBody>
      </p:sp>
      <p:sp>
        <p:nvSpPr>
          <p:cNvPr id="6" name="PlaceHolder 2"/>
          <p:cNvSpPr>
            <a:spLocks noGrp="1"/>
          </p:cNvSpPr>
          <p:nvPr>
            <p:ph type="body"/>
          </p:nvPr>
        </p:nvSpPr>
        <p:spPr>
          <a:xfrm>
            <a:off x="685800" y="205740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7" name="PlaceHolder 3"/>
          <p:cNvSpPr>
            <a:spLocks noGrp="1"/>
          </p:cNvSpPr>
          <p:nvPr>
            <p:ph type="dt" idx="1"/>
          </p:nvPr>
        </p:nvSpPr>
        <p:spPr>
          <a:xfrm>
            <a:off x="685800" y="6324480"/>
            <a:ext cx="190512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&lt;date/time&gt;</a:t>
            </a:r>
            <a:endParaRPr b="0" lang="en-US" sz="1400" strike="noStrike" u="none">
              <a:solidFill>
                <a:srgbClr val="000000"/>
              </a:solidFill>
              <a:effectLst/>
              <a:uFillTx/>
              <a:latin typeface="Times New Roman"/>
            </a:endParaRPr>
          </a:p>
        </p:txBody>
      </p:sp>
      <p:sp>
        <p:nvSpPr>
          <p:cNvPr id="8" name="PlaceHolder 4"/>
          <p:cNvSpPr>
            <a:spLocks noGrp="1"/>
          </p:cNvSpPr>
          <p:nvPr>
            <p:ph type="ftr" idx="2"/>
          </p:nvPr>
        </p:nvSpPr>
        <p:spPr>
          <a:xfrm>
            <a:off x="3124080" y="632448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&lt;footer&gt;</a:t>
            </a:r>
            <a:endParaRPr b="0" lang="en-US" sz="1400" strike="noStrike" u="none">
              <a:solidFill>
                <a:srgbClr val="000000"/>
              </a:solidFill>
              <a:effectLst/>
              <a:uFillTx/>
              <a:latin typeface="Times New Roman"/>
            </a:endParaRPr>
          </a:p>
        </p:txBody>
      </p:sp>
      <p:sp>
        <p:nvSpPr>
          <p:cNvPr id="9" name="PlaceHolder 5"/>
          <p:cNvSpPr>
            <a:spLocks noGrp="1"/>
          </p:cNvSpPr>
          <p:nvPr>
            <p:ph type="sldNum" idx="3"/>
          </p:nvPr>
        </p:nvSpPr>
        <p:spPr>
          <a:xfrm>
            <a:off x="6553080" y="632448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C867569-4A69-45CF-A75F-2D25E9209C37}"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grpSp>
        <p:nvGrpSpPr>
          <p:cNvPr id="10" name=""/>
          <p:cNvGrpSpPr/>
          <p:nvPr/>
        </p:nvGrpSpPr>
        <p:grpSpPr>
          <a:xfrm>
            <a:off x="457200" y="992160"/>
            <a:ext cx="8152920" cy="1599840"/>
            <a:chOff x="457200" y="992160"/>
            <a:chExt cx="8152920" cy="1599840"/>
          </a:xfrm>
        </p:grpSpPr>
        <p:sp>
          <p:nvSpPr>
            <p:cNvPr id="1" name=""/>
            <p:cNvSpPr/>
            <p:nvPr/>
          </p:nvSpPr>
          <p:spPr>
            <a:xfrm>
              <a:off x="2886480" y="992160"/>
              <a:ext cx="5723640" cy="1599840"/>
            </a:xfrm>
            <a:custGeom>
              <a:avLst/>
              <a:gdLst/>
              <a:ahLst/>
              <a:rect l="l" t="t" r="r" b="b"/>
              <a:pathLst>
                <a:path stroke="0" w="21600" h="21600">
                  <a:moveTo>
                    <a:pt x="10794" y="0"/>
                  </a:moveTo>
                  <a:arcTo wR="10800" hR="10800" stAng="-5401907" swAng="10851576"/>
                  <a:lnTo>
                    <a:pt x="10800" y="10800"/>
                  </a:lnTo>
                  <a:close/>
                </a:path>
                <a:path fill="none" w="21600" h="21600">
                  <a:moveTo>
                    <a:pt x="10794" y="0"/>
                  </a:moveTo>
                  <a:arcTo wR="10800" hR="10800" stAng="-5401907" swAng="10851576"/>
                </a:path>
              </a:pathLst>
            </a:custGeom>
            <a:gradFill rotWithShape="0">
              <a:gsLst>
                <a:gs pos="0">
                  <a:srgbClr val="6633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
            <p:cNvSpPr/>
            <p:nvPr/>
          </p:nvSpPr>
          <p:spPr>
            <a:xfrm>
              <a:off x="2811960" y="1157400"/>
              <a:ext cx="5726880" cy="1269360"/>
            </a:xfrm>
            <a:custGeom>
              <a:avLst/>
              <a:gdLst/>
              <a:ahLst/>
              <a:rect l="l" t="t" r="r" b="b"/>
              <a:pathLst>
                <a:path stroke="0" w="21600" h="21600">
                  <a:moveTo>
                    <a:pt x="10794" y="0"/>
                  </a:moveTo>
                  <a:arcTo wR="10800" hR="10800" stAng="-5401906" swAng="10853497"/>
                  <a:lnTo>
                    <a:pt x="10800" y="10800"/>
                  </a:lnTo>
                  <a:close/>
                </a:path>
                <a:path fill="none" w="21600" h="21600">
                  <a:moveTo>
                    <a:pt x="10794" y="0"/>
                  </a:moveTo>
                  <a:arcTo wR="10800" hR="10800" stAng="-5401906" swAng="10853497"/>
                </a:path>
              </a:pathLst>
            </a:custGeom>
            <a:gradFill rotWithShape="0">
              <a:gsLst>
                <a:gs pos="0">
                  <a:srgbClr val="8944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
            <p:cNvSpPr/>
            <p:nvPr/>
          </p:nvSpPr>
          <p:spPr>
            <a:xfrm>
              <a:off x="2771280" y="1378080"/>
              <a:ext cx="5722920" cy="828360"/>
            </a:xfrm>
            <a:custGeom>
              <a:avLst/>
              <a:gdLst/>
              <a:ahLst/>
              <a:rect l="l" t="t" r="r" b="b"/>
              <a:pathLst>
                <a:path stroke="0" w="21600" h="21600">
                  <a:moveTo>
                    <a:pt x="10794" y="0"/>
                  </a:moveTo>
                  <a:arcTo wR="10800" hR="10800" stAng="-5401907" swAng="10853596"/>
                  <a:lnTo>
                    <a:pt x="10800" y="10800"/>
                  </a:lnTo>
                  <a:close/>
                </a:path>
                <a:path fill="none" w="21600" h="21600">
                  <a:moveTo>
                    <a:pt x="10794" y="0"/>
                  </a:moveTo>
                  <a:arcTo wR="10800" hR="10800" stAng="-5401907" swAng="10853596"/>
                </a:path>
              </a:pathLst>
            </a:custGeom>
            <a:gradFill rotWithShape="0">
              <a:gsLst>
                <a:gs pos="0">
                  <a:srgbClr val="b75b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457200" y="1708200"/>
              <a:ext cx="7918560" cy="164880"/>
            </a:xfrm>
            <a:prstGeom prst="roundRect">
              <a:avLst>
                <a:gd name="adj" fmla="val 49995"/>
              </a:avLst>
            </a:prstGeom>
            <a:gradFill rotWithShape="0">
              <a:gsLst>
                <a:gs pos="0">
                  <a:srgbClr val="ffbf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1"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Times New Roman"/>
              </a:rPr>
              <a:t>Click to edit the title text format</a:t>
            </a:r>
            <a:endParaRPr b="0" i="1" lang="en-US" sz="4400" strike="noStrike" u="none">
              <a:solidFill>
                <a:srgbClr val="ff9900"/>
              </a:solidFill>
              <a:effectLst/>
              <a:uFillTx/>
              <a:latin typeface="Times New Roman"/>
            </a:endParaRPr>
          </a:p>
        </p:txBody>
      </p:sp>
      <p:sp>
        <p:nvSpPr>
          <p:cNvPr id="12" name="PlaceHolder 2"/>
          <p:cNvSpPr>
            <a:spLocks noGrp="1"/>
          </p:cNvSpPr>
          <p:nvPr>
            <p:ph type="body"/>
          </p:nvPr>
        </p:nvSpPr>
        <p:spPr>
          <a:xfrm>
            <a:off x="685800" y="205740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13" name="PlaceHolder 3"/>
          <p:cNvSpPr>
            <a:spLocks noGrp="1"/>
          </p:cNvSpPr>
          <p:nvPr>
            <p:ph type="dt" idx="4"/>
          </p:nvPr>
        </p:nvSpPr>
        <p:spPr>
          <a:xfrm>
            <a:off x="685800" y="6324480"/>
            <a:ext cx="190512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&lt;date/time&gt;</a:t>
            </a:r>
            <a:endParaRPr b="0" lang="en-US" sz="1400" strike="noStrike" u="none">
              <a:solidFill>
                <a:srgbClr val="000000"/>
              </a:solidFill>
              <a:effectLst/>
              <a:uFillTx/>
              <a:latin typeface="Times New Roman"/>
            </a:endParaRPr>
          </a:p>
        </p:txBody>
      </p:sp>
      <p:sp>
        <p:nvSpPr>
          <p:cNvPr id="14" name="PlaceHolder 4"/>
          <p:cNvSpPr>
            <a:spLocks noGrp="1"/>
          </p:cNvSpPr>
          <p:nvPr>
            <p:ph type="ftr" idx="5"/>
          </p:nvPr>
        </p:nvSpPr>
        <p:spPr>
          <a:xfrm>
            <a:off x="3124080" y="632448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&lt;footer&gt;</a:t>
            </a:r>
            <a:endParaRPr b="0" lang="en-US" sz="1400" strike="noStrike" u="none">
              <a:solidFill>
                <a:srgbClr val="000000"/>
              </a:solidFill>
              <a:effectLst/>
              <a:uFillTx/>
              <a:latin typeface="Times New Roman"/>
            </a:endParaRPr>
          </a:p>
        </p:txBody>
      </p:sp>
      <p:sp>
        <p:nvSpPr>
          <p:cNvPr id="15" name="PlaceHolder 5"/>
          <p:cNvSpPr>
            <a:spLocks noGrp="1"/>
          </p:cNvSpPr>
          <p:nvPr>
            <p:ph type="sldNum" idx="6"/>
          </p:nvPr>
        </p:nvSpPr>
        <p:spPr>
          <a:xfrm>
            <a:off x="6553080" y="632448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E3FA61F-D994-4714-A02B-3B1A60D2B595}"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grpSp>
        <p:nvGrpSpPr>
          <p:cNvPr id="16" name=""/>
          <p:cNvGrpSpPr/>
          <p:nvPr/>
        </p:nvGrpSpPr>
        <p:grpSpPr>
          <a:xfrm>
            <a:off x="457200" y="992160"/>
            <a:ext cx="8152920" cy="1599840"/>
            <a:chOff x="457200" y="992160"/>
            <a:chExt cx="8152920" cy="1599840"/>
          </a:xfrm>
        </p:grpSpPr>
        <p:sp>
          <p:nvSpPr>
            <p:cNvPr id="1" name=""/>
            <p:cNvSpPr/>
            <p:nvPr/>
          </p:nvSpPr>
          <p:spPr>
            <a:xfrm>
              <a:off x="2886480" y="992160"/>
              <a:ext cx="5723640" cy="1599840"/>
            </a:xfrm>
            <a:custGeom>
              <a:avLst/>
              <a:gdLst/>
              <a:ahLst/>
              <a:rect l="l" t="t" r="r" b="b"/>
              <a:pathLst>
                <a:path stroke="0" w="21600" h="21600">
                  <a:moveTo>
                    <a:pt x="10794" y="0"/>
                  </a:moveTo>
                  <a:arcTo wR="10800" hR="10800" stAng="-5401907" swAng="10851576"/>
                  <a:lnTo>
                    <a:pt x="10800" y="10800"/>
                  </a:lnTo>
                  <a:close/>
                </a:path>
                <a:path fill="none" w="21600" h="21600">
                  <a:moveTo>
                    <a:pt x="10794" y="0"/>
                  </a:moveTo>
                  <a:arcTo wR="10800" hR="10800" stAng="-5401907" swAng="10851576"/>
                </a:path>
              </a:pathLst>
            </a:custGeom>
            <a:gradFill rotWithShape="0">
              <a:gsLst>
                <a:gs pos="0">
                  <a:srgbClr val="6633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
            <p:cNvSpPr/>
            <p:nvPr/>
          </p:nvSpPr>
          <p:spPr>
            <a:xfrm>
              <a:off x="2811960" y="1157400"/>
              <a:ext cx="5726880" cy="1269360"/>
            </a:xfrm>
            <a:custGeom>
              <a:avLst/>
              <a:gdLst/>
              <a:ahLst/>
              <a:rect l="l" t="t" r="r" b="b"/>
              <a:pathLst>
                <a:path stroke="0" w="21600" h="21600">
                  <a:moveTo>
                    <a:pt x="10794" y="0"/>
                  </a:moveTo>
                  <a:arcTo wR="10800" hR="10800" stAng="-5401906" swAng="10853497"/>
                  <a:lnTo>
                    <a:pt x="10800" y="10800"/>
                  </a:lnTo>
                  <a:close/>
                </a:path>
                <a:path fill="none" w="21600" h="21600">
                  <a:moveTo>
                    <a:pt x="10794" y="0"/>
                  </a:moveTo>
                  <a:arcTo wR="10800" hR="10800" stAng="-5401906" swAng="10853497"/>
                </a:path>
              </a:pathLst>
            </a:custGeom>
            <a:gradFill rotWithShape="0">
              <a:gsLst>
                <a:gs pos="0">
                  <a:srgbClr val="8944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
            <p:cNvSpPr/>
            <p:nvPr/>
          </p:nvSpPr>
          <p:spPr>
            <a:xfrm>
              <a:off x="2771280" y="1378080"/>
              <a:ext cx="5722920" cy="828360"/>
            </a:xfrm>
            <a:custGeom>
              <a:avLst/>
              <a:gdLst/>
              <a:ahLst/>
              <a:rect l="l" t="t" r="r" b="b"/>
              <a:pathLst>
                <a:path stroke="0" w="21600" h="21600">
                  <a:moveTo>
                    <a:pt x="10794" y="0"/>
                  </a:moveTo>
                  <a:arcTo wR="10800" hR="10800" stAng="-5401907" swAng="10853596"/>
                  <a:lnTo>
                    <a:pt x="10800" y="10800"/>
                  </a:lnTo>
                  <a:close/>
                </a:path>
                <a:path fill="none" w="21600" h="21600">
                  <a:moveTo>
                    <a:pt x="10794" y="0"/>
                  </a:moveTo>
                  <a:arcTo wR="10800" hR="10800" stAng="-5401907" swAng="10853596"/>
                </a:path>
              </a:pathLst>
            </a:custGeom>
            <a:gradFill rotWithShape="0">
              <a:gsLst>
                <a:gs pos="0">
                  <a:srgbClr val="b75b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457200" y="1708200"/>
              <a:ext cx="7918560" cy="164880"/>
            </a:xfrm>
            <a:prstGeom prst="roundRect">
              <a:avLst>
                <a:gd name="adj" fmla="val 49995"/>
              </a:avLst>
            </a:prstGeom>
            <a:gradFill rotWithShape="0">
              <a:gsLst>
                <a:gs pos="0">
                  <a:srgbClr val="ffbf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7"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Times New Roman"/>
              </a:rPr>
              <a:t>Click to edit the title text format</a:t>
            </a:r>
            <a:endParaRPr b="0" i="1" lang="en-US" sz="4400" strike="noStrike" u="none">
              <a:solidFill>
                <a:srgbClr val="ff9900"/>
              </a:solidFill>
              <a:effectLst/>
              <a:uFillTx/>
              <a:latin typeface="Times New Roman"/>
            </a:endParaRPr>
          </a:p>
        </p:txBody>
      </p:sp>
      <p:sp>
        <p:nvSpPr>
          <p:cNvPr id="18" name="PlaceHolder 2"/>
          <p:cNvSpPr>
            <a:spLocks noGrp="1"/>
          </p:cNvSpPr>
          <p:nvPr>
            <p:ph type="body"/>
          </p:nvPr>
        </p:nvSpPr>
        <p:spPr>
          <a:xfrm>
            <a:off x="685800" y="205740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19" name="PlaceHolder 3"/>
          <p:cNvSpPr>
            <a:spLocks noGrp="1"/>
          </p:cNvSpPr>
          <p:nvPr>
            <p:ph type="dt" idx="7"/>
          </p:nvPr>
        </p:nvSpPr>
        <p:spPr>
          <a:xfrm>
            <a:off x="685800" y="6324480"/>
            <a:ext cx="190512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&lt;date/time&gt;</a:t>
            </a:r>
            <a:endParaRPr b="0" lang="en-US" sz="1400" strike="noStrike" u="none">
              <a:solidFill>
                <a:srgbClr val="000000"/>
              </a:solidFill>
              <a:effectLst/>
              <a:uFillTx/>
              <a:latin typeface="Times New Roman"/>
            </a:endParaRPr>
          </a:p>
        </p:txBody>
      </p:sp>
      <p:sp>
        <p:nvSpPr>
          <p:cNvPr id="20" name="PlaceHolder 4"/>
          <p:cNvSpPr>
            <a:spLocks noGrp="1"/>
          </p:cNvSpPr>
          <p:nvPr>
            <p:ph type="ftr" idx="8"/>
          </p:nvPr>
        </p:nvSpPr>
        <p:spPr>
          <a:xfrm>
            <a:off x="3124080" y="632448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&lt;footer&gt;</a:t>
            </a:r>
            <a:endParaRPr b="0" lang="en-US" sz="1400" strike="noStrike" u="none">
              <a:solidFill>
                <a:srgbClr val="000000"/>
              </a:solidFill>
              <a:effectLst/>
              <a:uFillTx/>
              <a:latin typeface="Times New Roman"/>
            </a:endParaRPr>
          </a:p>
        </p:txBody>
      </p:sp>
      <p:sp>
        <p:nvSpPr>
          <p:cNvPr id="21" name="PlaceHolder 5"/>
          <p:cNvSpPr>
            <a:spLocks noGrp="1"/>
          </p:cNvSpPr>
          <p:nvPr>
            <p:ph type="sldNum" idx="9"/>
          </p:nvPr>
        </p:nvSpPr>
        <p:spPr>
          <a:xfrm>
            <a:off x="6553080" y="632448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4FFD494-659C-4CF1-AE3A-E1F522A97B7F}"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grpSp>
        <p:nvGrpSpPr>
          <p:cNvPr id="22" name=""/>
          <p:cNvGrpSpPr/>
          <p:nvPr/>
        </p:nvGrpSpPr>
        <p:grpSpPr>
          <a:xfrm>
            <a:off x="457200" y="992160"/>
            <a:ext cx="8152920" cy="1599840"/>
            <a:chOff x="457200" y="992160"/>
            <a:chExt cx="8152920" cy="1599840"/>
          </a:xfrm>
        </p:grpSpPr>
        <p:sp>
          <p:nvSpPr>
            <p:cNvPr id="1" name=""/>
            <p:cNvSpPr/>
            <p:nvPr/>
          </p:nvSpPr>
          <p:spPr>
            <a:xfrm>
              <a:off x="2886480" y="992160"/>
              <a:ext cx="5723640" cy="1599840"/>
            </a:xfrm>
            <a:custGeom>
              <a:avLst/>
              <a:gdLst/>
              <a:ahLst/>
              <a:rect l="l" t="t" r="r" b="b"/>
              <a:pathLst>
                <a:path stroke="0" w="21600" h="21600">
                  <a:moveTo>
                    <a:pt x="10794" y="0"/>
                  </a:moveTo>
                  <a:arcTo wR="10800" hR="10800" stAng="-5401907" swAng="10851576"/>
                  <a:lnTo>
                    <a:pt x="10800" y="10800"/>
                  </a:lnTo>
                  <a:close/>
                </a:path>
                <a:path fill="none" w="21600" h="21600">
                  <a:moveTo>
                    <a:pt x="10794" y="0"/>
                  </a:moveTo>
                  <a:arcTo wR="10800" hR="10800" stAng="-5401907" swAng="10851576"/>
                </a:path>
              </a:pathLst>
            </a:custGeom>
            <a:gradFill rotWithShape="0">
              <a:gsLst>
                <a:gs pos="0">
                  <a:srgbClr val="6633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
            <p:cNvSpPr/>
            <p:nvPr/>
          </p:nvSpPr>
          <p:spPr>
            <a:xfrm>
              <a:off x="2811960" y="1157400"/>
              <a:ext cx="5726880" cy="1269360"/>
            </a:xfrm>
            <a:custGeom>
              <a:avLst/>
              <a:gdLst/>
              <a:ahLst/>
              <a:rect l="l" t="t" r="r" b="b"/>
              <a:pathLst>
                <a:path stroke="0" w="21600" h="21600">
                  <a:moveTo>
                    <a:pt x="10794" y="0"/>
                  </a:moveTo>
                  <a:arcTo wR="10800" hR="10800" stAng="-5401906" swAng="10853497"/>
                  <a:lnTo>
                    <a:pt x="10800" y="10800"/>
                  </a:lnTo>
                  <a:close/>
                </a:path>
                <a:path fill="none" w="21600" h="21600">
                  <a:moveTo>
                    <a:pt x="10794" y="0"/>
                  </a:moveTo>
                  <a:arcTo wR="10800" hR="10800" stAng="-5401906" swAng="10853497"/>
                </a:path>
              </a:pathLst>
            </a:custGeom>
            <a:gradFill rotWithShape="0">
              <a:gsLst>
                <a:gs pos="0">
                  <a:srgbClr val="8944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
            <p:cNvSpPr/>
            <p:nvPr/>
          </p:nvSpPr>
          <p:spPr>
            <a:xfrm>
              <a:off x="2771280" y="1378080"/>
              <a:ext cx="5722920" cy="828360"/>
            </a:xfrm>
            <a:custGeom>
              <a:avLst/>
              <a:gdLst/>
              <a:ahLst/>
              <a:rect l="l" t="t" r="r" b="b"/>
              <a:pathLst>
                <a:path stroke="0" w="21600" h="21600">
                  <a:moveTo>
                    <a:pt x="10794" y="0"/>
                  </a:moveTo>
                  <a:arcTo wR="10800" hR="10800" stAng="-5401907" swAng="10853596"/>
                  <a:lnTo>
                    <a:pt x="10800" y="10800"/>
                  </a:lnTo>
                  <a:close/>
                </a:path>
                <a:path fill="none" w="21600" h="21600">
                  <a:moveTo>
                    <a:pt x="10794" y="0"/>
                  </a:moveTo>
                  <a:arcTo wR="10800" hR="10800" stAng="-5401907" swAng="10853596"/>
                </a:path>
              </a:pathLst>
            </a:custGeom>
            <a:gradFill rotWithShape="0">
              <a:gsLst>
                <a:gs pos="0">
                  <a:srgbClr val="b75b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457200" y="1708200"/>
              <a:ext cx="7918560" cy="164880"/>
            </a:xfrm>
            <a:prstGeom prst="roundRect">
              <a:avLst>
                <a:gd name="adj" fmla="val 49995"/>
              </a:avLst>
            </a:prstGeom>
            <a:gradFill rotWithShape="0">
              <a:gsLst>
                <a:gs pos="0">
                  <a:srgbClr val="ffbf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23"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Times New Roman"/>
              </a:rPr>
              <a:t>Click to edit the title text format</a:t>
            </a:r>
            <a:endParaRPr b="0" i="1" lang="en-US" sz="4400" strike="noStrike" u="none">
              <a:solidFill>
                <a:srgbClr val="ff9900"/>
              </a:solidFill>
              <a:effectLst/>
              <a:uFillTx/>
              <a:latin typeface="Times New Roman"/>
            </a:endParaRPr>
          </a:p>
        </p:txBody>
      </p:sp>
      <p:sp>
        <p:nvSpPr>
          <p:cNvPr id="24" name="PlaceHolder 2"/>
          <p:cNvSpPr>
            <a:spLocks noGrp="1"/>
          </p:cNvSpPr>
          <p:nvPr>
            <p:ph type="body"/>
          </p:nvPr>
        </p:nvSpPr>
        <p:spPr>
          <a:xfrm>
            <a:off x="685800" y="205740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5" name="PlaceHolder 3"/>
          <p:cNvSpPr>
            <a:spLocks noGrp="1"/>
          </p:cNvSpPr>
          <p:nvPr>
            <p:ph type="dt" idx="10"/>
          </p:nvPr>
        </p:nvSpPr>
        <p:spPr>
          <a:xfrm>
            <a:off x="685800" y="6324480"/>
            <a:ext cx="190512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&lt;date/time&gt;</a:t>
            </a:r>
            <a:endParaRPr b="0" lang="en-US" sz="1400" strike="noStrike" u="none">
              <a:solidFill>
                <a:srgbClr val="000000"/>
              </a:solidFill>
              <a:effectLst/>
              <a:uFillTx/>
              <a:latin typeface="Times New Roman"/>
            </a:endParaRPr>
          </a:p>
        </p:txBody>
      </p:sp>
      <p:sp>
        <p:nvSpPr>
          <p:cNvPr id="26" name="PlaceHolder 4"/>
          <p:cNvSpPr>
            <a:spLocks noGrp="1"/>
          </p:cNvSpPr>
          <p:nvPr>
            <p:ph type="ftr" idx="11"/>
          </p:nvPr>
        </p:nvSpPr>
        <p:spPr>
          <a:xfrm>
            <a:off x="3124080" y="632448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&lt;footer&gt;</a:t>
            </a:r>
            <a:endParaRPr b="0" lang="en-US" sz="1400" strike="noStrike" u="none">
              <a:solidFill>
                <a:srgbClr val="000000"/>
              </a:solidFill>
              <a:effectLst/>
              <a:uFillTx/>
              <a:latin typeface="Times New Roman"/>
            </a:endParaRPr>
          </a:p>
        </p:txBody>
      </p:sp>
      <p:sp>
        <p:nvSpPr>
          <p:cNvPr id="27" name="PlaceHolder 5"/>
          <p:cNvSpPr>
            <a:spLocks noGrp="1"/>
          </p:cNvSpPr>
          <p:nvPr>
            <p:ph type="sldNum" idx="12"/>
          </p:nvPr>
        </p:nvSpPr>
        <p:spPr>
          <a:xfrm>
            <a:off x="6553080" y="632448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67CEEAB-15E5-47A1-A1E0-FA650A994025}"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grpSp>
        <p:nvGrpSpPr>
          <p:cNvPr id="28" name=""/>
          <p:cNvGrpSpPr/>
          <p:nvPr/>
        </p:nvGrpSpPr>
        <p:grpSpPr>
          <a:xfrm>
            <a:off x="457200" y="2363760"/>
            <a:ext cx="8152920" cy="1599840"/>
            <a:chOff x="457200" y="2363760"/>
            <a:chExt cx="8152920" cy="1599840"/>
          </a:xfrm>
        </p:grpSpPr>
        <p:sp>
          <p:nvSpPr>
            <p:cNvPr id="29" name=""/>
            <p:cNvSpPr/>
            <p:nvPr/>
          </p:nvSpPr>
          <p:spPr>
            <a:xfrm>
              <a:off x="2886480" y="2363760"/>
              <a:ext cx="5723640" cy="1599840"/>
            </a:xfrm>
            <a:custGeom>
              <a:avLst/>
              <a:gdLst/>
              <a:ahLst/>
              <a:rect l="l" t="t" r="r" b="b"/>
              <a:pathLst>
                <a:path stroke="0" w="21600" h="21600">
                  <a:moveTo>
                    <a:pt x="10794" y="0"/>
                  </a:moveTo>
                  <a:arcTo wR="10800" hR="10800" stAng="-5401907" swAng="10851576"/>
                  <a:lnTo>
                    <a:pt x="10800" y="10800"/>
                  </a:lnTo>
                  <a:close/>
                </a:path>
                <a:path fill="none" w="21600" h="21600">
                  <a:moveTo>
                    <a:pt x="10794" y="0"/>
                  </a:moveTo>
                  <a:arcTo wR="10800" hR="10800" stAng="-5401907" swAng="10851576"/>
                </a:path>
              </a:pathLst>
            </a:custGeom>
            <a:gradFill rotWithShape="0">
              <a:gsLst>
                <a:gs pos="0">
                  <a:srgbClr val="6633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2811960" y="2529000"/>
              <a:ext cx="5726880" cy="1269360"/>
            </a:xfrm>
            <a:custGeom>
              <a:avLst/>
              <a:gdLst/>
              <a:ahLst/>
              <a:rect l="l" t="t" r="r" b="b"/>
              <a:pathLst>
                <a:path stroke="0" w="21600" h="21600">
                  <a:moveTo>
                    <a:pt x="10794" y="0"/>
                  </a:moveTo>
                  <a:arcTo wR="10800" hR="10800" stAng="-5401906" swAng="10853497"/>
                  <a:lnTo>
                    <a:pt x="10800" y="10800"/>
                  </a:lnTo>
                  <a:close/>
                </a:path>
                <a:path fill="none" w="21600" h="21600">
                  <a:moveTo>
                    <a:pt x="10794" y="0"/>
                  </a:moveTo>
                  <a:arcTo wR="10800" hR="10800" stAng="-5401906" swAng="10853497"/>
                </a:path>
              </a:pathLst>
            </a:custGeom>
            <a:gradFill rotWithShape="0">
              <a:gsLst>
                <a:gs pos="0">
                  <a:srgbClr val="8944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2771280" y="2749680"/>
              <a:ext cx="5722920" cy="828360"/>
            </a:xfrm>
            <a:custGeom>
              <a:avLst/>
              <a:gdLst/>
              <a:ahLst/>
              <a:rect l="l" t="t" r="r" b="b"/>
              <a:pathLst>
                <a:path stroke="0" w="21600" h="21600">
                  <a:moveTo>
                    <a:pt x="10794" y="0"/>
                  </a:moveTo>
                  <a:arcTo wR="10800" hR="10800" stAng="-5401907" swAng="10853596"/>
                  <a:lnTo>
                    <a:pt x="10800" y="10800"/>
                  </a:lnTo>
                  <a:close/>
                </a:path>
                <a:path fill="none" w="21600" h="21600">
                  <a:moveTo>
                    <a:pt x="10794" y="0"/>
                  </a:moveTo>
                  <a:arcTo wR="10800" hR="10800" stAng="-5401907" swAng="10853596"/>
                </a:path>
              </a:pathLst>
            </a:custGeom>
            <a:gradFill rotWithShape="0">
              <a:gsLst>
                <a:gs pos="0">
                  <a:srgbClr val="b75b00"/>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a:off x="457200" y="3079800"/>
              <a:ext cx="7918560" cy="164880"/>
            </a:xfrm>
            <a:prstGeom prst="roundRect">
              <a:avLst>
                <a:gd name="adj" fmla="val 49995"/>
              </a:avLst>
            </a:prstGeom>
            <a:gradFill rotWithShape="0">
              <a:gsLst>
                <a:gs pos="0">
                  <a:srgbClr val="ffbf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33" name="PlaceHolder 1"/>
          <p:cNvSpPr>
            <a:spLocks noGrp="1"/>
          </p:cNvSpPr>
          <p:nvPr>
            <p:ph type="title"/>
          </p:nvPr>
        </p:nvSpPr>
        <p:spPr>
          <a:xfrm>
            <a:off x="685800" y="144756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Times New Roman"/>
              </a:rPr>
              <a:t>Click to edit the title text format</a:t>
            </a:r>
            <a:endParaRPr b="0" i="1" lang="en-US" sz="4400" strike="noStrike" u="none">
              <a:solidFill>
                <a:srgbClr val="ff9900"/>
              </a:solidFill>
              <a:effectLst/>
              <a:uFillTx/>
              <a:latin typeface="Times New Roman"/>
            </a:endParaRPr>
          </a:p>
        </p:txBody>
      </p:sp>
      <p:sp>
        <p:nvSpPr>
          <p:cNvPr id="34" name="PlaceHolder 2"/>
          <p:cNvSpPr>
            <a:spLocks noGrp="1"/>
          </p:cNvSpPr>
          <p:nvPr>
            <p:ph type="dt" idx="13"/>
          </p:nvPr>
        </p:nvSpPr>
        <p:spPr>
          <a:xfrm>
            <a:off x="685800" y="6324480"/>
            <a:ext cx="190512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&lt;date/time&gt;</a:t>
            </a:r>
            <a:endParaRPr b="0" lang="en-US" sz="1400" strike="noStrike" u="none">
              <a:solidFill>
                <a:srgbClr val="000000"/>
              </a:solidFill>
              <a:effectLst/>
              <a:uFillTx/>
              <a:latin typeface="Times New Roman"/>
            </a:endParaRPr>
          </a:p>
        </p:txBody>
      </p:sp>
      <p:sp>
        <p:nvSpPr>
          <p:cNvPr id="35" name="PlaceHolder 3"/>
          <p:cNvSpPr>
            <a:spLocks noGrp="1"/>
          </p:cNvSpPr>
          <p:nvPr>
            <p:ph type="ftr" idx="14"/>
          </p:nvPr>
        </p:nvSpPr>
        <p:spPr>
          <a:xfrm>
            <a:off x="3124080" y="632448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&lt;footer&gt;</a:t>
            </a:r>
            <a:endParaRPr b="0" lang="en-US" sz="1400" strike="noStrike" u="none">
              <a:solidFill>
                <a:srgbClr val="000000"/>
              </a:solidFill>
              <a:effectLst/>
              <a:uFillTx/>
              <a:latin typeface="Times New Roman"/>
            </a:endParaRPr>
          </a:p>
        </p:txBody>
      </p:sp>
      <p:sp>
        <p:nvSpPr>
          <p:cNvPr id="36" name="PlaceHolder 4"/>
          <p:cNvSpPr>
            <a:spLocks noGrp="1"/>
          </p:cNvSpPr>
          <p:nvPr>
            <p:ph type="sldNum" idx="15"/>
          </p:nvPr>
        </p:nvSpPr>
        <p:spPr>
          <a:xfrm>
            <a:off x="6553080" y="632448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4ACAA73-383E-4F22-AA3E-71F4CF8B23F3}"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37"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457200"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Second Outline Level</a:t>
            </a:r>
            <a:endParaRPr b="0" lang="en-US" sz="2800" strike="noStrike" u="none">
              <a:solidFill>
                <a:srgbClr val="000000"/>
              </a:solidFill>
              <a:effectLst/>
              <a:uFillTx/>
              <a:latin typeface="Times New Roman"/>
            </a:endParaRPr>
          </a:p>
          <a:p>
            <a:pPr lvl="2" marL="914400" algn="ctr">
              <a:spcBef>
                <a:spcPts val="601"/>
              </a:spcBef>
              <a:buClr>
                <a:srgbClr val="ff9900"/>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371600" algn="ctr">
              <a:spcBef>
                <a:spcPts val="499"/>
              </a:spcBef>
              <a:buClr>
                <a:srgbClr val="ff9900"/>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1828800" algn="ctr">
              <a:spcBef>
                <a:spcPts val="499"/>
              </a:spcBef>
              <a:buClr>
                <a:srgbClr val="ff9900"/>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18288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18288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2.xml"/><Relationship Id="rId4"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wmf"/><Relationship Id="rId3"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2.xml"/><Relationship Id="rId4"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2.xml"/><Relationship Id="rId4"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685800" y="1447560"/>
            <a:ext cx="7772400" cy="1143000"/>
          </a:xfrm>
          <a:prstGeom prst="rect">
            <a:avLst/>
          </a:prstGeom>
          <a:noFill/>
          <a:ln w="0">
            <a:noFill/>
          </a:ln>
        </p:spPr>
        <p:txBody>
          <a:bodyPr lIns="92160" rIns="92160" tIns="46080" bIns="46080" anchor="b">
            <a:noAutofit/>
          </a:bodyPr>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Arial"/>
              </a:rPr>
              <a:t>Sun Devil Project Update</a:t>
            </a:r>
            <a:endParaRPr b="0" i="1" lang="en-US" sz="4400" strike="noStrike" u="none">
              <a:solidFill>
                <a:srgbClr val="ff9900"/>
              </a:solidFill>
              <a:effectLst/>
              <a:uFillTx/>
              <a:latin typeface="Times New Roman"/>
            </a:endParaRPr>
          </a:p>
        </p:txBody>
      </p:sp>
      <p:sp>
        <p:nvSpPr>
          <p:cNvPr id="46" name="PlaceHolder 2"/>
          <p:cNvSpPr>
            <a:spLocks noGrp="1"/>
          </p:cNvSpPr>
          <p:nvPr>
            <p:ph type="subTitle"/>
          </p:nvPr>
        </p:nvSpPr>
        <p:spPr>
          <a:xfrm>
            <a:off x="1371600" y="3733920"/>
            <a:ext cx="6400800" cy="1752480"/>
          </a:xfrm>
          <a:prstGeom prst="rect">
            <a:avLst/>
          </a:prstGeom>
          <a:noFill/>
          <a:ln w="0">
            <a:noFill/>
          </a:ln>
        </p:spPr>
        <p:txBody>
          <a:bodyPr lIns="92160" rIns="92160" tIns="46080" bIns="46080" anchor="t">
            <a:noAutofit/>
          </a:bodyPr>
          <a:p>
            <a:pPr indent="0" algn="ctr">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December 2001</a:t>
            </a: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CONFIDENTIAL</a:t>
            </a:r>
          </a:p>
        </p:txBody>
      </p:sp>
      <p:sp>
        <p:nvSpPr>
          <p:cNvPr id="5" name="PlaceHolder 4"/>
          <p:cNvSpPr>
            <a:spLocks noGrp="1"/>
          </p:cNvSpPr>
          <p:nvPr>
            <p:ph type="sldNum" idx="3"/>
          </p:nvPr>
        </p:nvSpPr>
        <p:spPr/>
        <p:txBody>
          <a:bodyPr/>
          <a:p>
            <a:fld id="{53E42C17-6B35-4E8E-AC62-A690C8A5BB31}"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5"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Times New Roman"/>
              </a:rPr>
              <a:t>Sun Devil Rate Structure</a:t>
            </a:r>
            <a:endParaRPr b="0" i="1" lang="en-US" sz="4400" strike="noStrike" u="none">
              <a:solidFill>
                <a:srgbClr val="ff9900"/>
              </a:solidFill>
              <a:effectLst/>
              <a:uFillTx/>
              <a:latin typeface="Times New Roman"/>
            </a:endParaRPr>
          </a:p>
        </p:txBody>
      </p:sp>
      <p:graphicFrame>
        <p:nvGraphicFramePr>
          <p:cNvPr id="146" name=""/>
          <p:cNvGraphicFramePr/>
          <p:nvPr/>
        </p:nvGraphicFramePr>
        <p:xfrm>
          <a:off x="1447920" y="2362320"/>
          <a:ext cx="5867280" cy="2471760"/>
        </p:xfrm>
        <a:graphic>
          <a:graphicData uri="http://schemas.openxmlformats.org/presentationml/2006/ole">
            <p:oleObj progId="Excel.Sheet.12" r:id="rId1" spid="">
              <p:embed/>
              <p:pic>
                <p:nvPicPr>
                  <p:cNvPr id="147" name="" descr=""/>
                  <p:cNvPicPr/>
                  <p:nvPr/>
                </p:nvPicPr>
                <p:blipFill>
                  <a:blip r:embed="rId2"/>
                  <a:stretch/>
                </p:blipFill>
                <p:spPr>
                  <a:xfrm>
                    <a:off x="1447920" y="2362320"/>
                    <a:ext cx="5867280" cy="2471760"/>
                  </a:xfrm>
                  <a:prstGeom prst="rect">
                    <a:avLst/>
                  </a:prstGeom>
                  <a:noFill/>
                  <a:ln w="0">
                    <a:noFill/>
                  </a:ln>
                </p:spPr>
              </p:pic>
            </p:oleObj>
          </a:graphicData>
        </a:graphic>
      </p:graphicFrame>
      <p:sp>
        <p:nvSpPr>
          <p:cNvPr id="148" name=""/>
          <p:cNvSpPr/>
          <p:nvPr/>
        </p:nvSpPr>
        <p:spPr>
          <a:xfrm>
            <a:off x="594360" y="5345280"/>
            <a:ext cx="1646280" cy="947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Assumes: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3% O&amp;M escalation</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15% ROE</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80/20 Debt / Equity</a:t>
            </a:r>
            <a:endParaRPr b="0" lang="en-US" sz="1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CONFIDENTIAL</a:t>
            </a:r>
          </a:p>
        </p:txBody>
      </p:sp>
      <p:sp>
        <p:nvSpPr>
          <p:cNvPr id="4" name="PlaceHolder 3"/>
          <p:cNvSpPr>
            <a:spLocks noGrp="1"/>
          </p:cNvSpPr>
          <p:nvPr>
            <p:ph type="sldNum" idx="3"/>
          </p:nvPr>
        </p:nvSpPr>
        <p:spPr/>
        <p:txBody>
          <a:bodyPr/>
          <a:p>
            <a:fld id="{97F5BC55-F518-4746-AEA0-96D4C167532C}"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9"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Times New Roman"/>
              </a:rPr>
              <a:t>Market Update</a:t>
            </a:r>
            <a:endParaRPr b="0" i="1" lang="en-US" sz="4400" strike="noStrike" u="none">
              <a:solidFill>
                <a:srgbClr val="ff9900"/>
              </a:solidFill>
              <a:effectLst/>
              <a:uFillTx/>
              <a:latin typeface="Times New Roman"/>
            </a:endParaRPr>
          </a:p>
        </p:txBody>
      </p:sp>
      <p:sp>
        <p:nvSpPr>
          <p:cNvPr id="150" name="PlaceHolder 2"/>
          <p:cNvSpPr>
            <a:spLocks noGrp="1"/>
          </p:cNvSpPr>
          <p:nvPr>
            <p:ph/>
          </p:nvPr>
        </p:nvSpPr>
        <p:spPr>
          <a:xfrm>
            <a:off x="685800" y="2057400"/>
            <a:ext cx="7772400" cy="4114800"/>
          </a:xfrm>
          <a:prstGeom prst="rect">
            <a:avLst/>
          </a:prstGeom>
          <a:noFill/>
          <a:ln w="0">
            <a:noFill/>
          </a:ln>
        </p:spPr>
        <p:txBody>
          <a:bodyPr lIns="92160" rIns="92160" tIns="46080" bIns="46080" anchor="t">
            <a:normAutofit/>
          </a:bodyPr>
          <a:p>
            <a:pPr marL="343080" indent="-343080">
              <a:lnSpc>
                <a:spcPct val="90000"/>
              </a:lnSpc>
              <a:spcBef>
                <a:spcPts val="601"/>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Panda Energy</a:t>
            </a:r>
            <a:endParaRPr b="0" lang="en-US" sz="2400" strike="noStrike" u="none">
              <a:solidFill>
                <a:srgbClr val="000000"/>
              </a:solidFill>
              <a:effectLst/>
              <a:uFillTx/>
              <a:latin typeface="Times New Roman"/>
            </a:endParaRPr>
          </a:p>
          <a:p>
            <a:pPr lvl="1" marL="743040" indent="-285840">
              <a:lnSpc>
                <a:spcPct val="90000"/>
              </a:lnSpc>
              <a:spcBef>
                <a:spcPts val="4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$.5525 for 100,000 MMBtu/d for first 5 years then escalates</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Fuel at 4.75%</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Uplift of 20% daily in 16 hour period, not to exceed MDQ</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All TW receipt / delivery points on alternate basis</a:t>
            </a:r>
            <a:endParaRPr b="0" lang="en-US" sz="2000" strike="noStrike" u="none">
              <a:solidFill>
                <a:srgbClr val="000000"/>
              </a:solidFill>
              <a:effectLst/>
              <a:uFillTx/>
              <a:latin typeface="Times New Roman"/>
            </a:endParaRPr>
          </a:p>
          <a:p>
            <a:pPr marL="343080" indent="-343080">
              <a:lnSpc>
                <a:spcPct val="90000"/>
              </a:lnSpc>
              <a:spcBef>
                <a:spcPts val="601"/>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APS</a:t>
            </a:r>
            <a:endParaRPr b="0" lang="en-US" sz="2400" strike="noStrike" u="none">
              <a:solidFill>
                <a:srgbClr val="000000"/>
              </a:solidFill>
              <a:effectLst/>
              <a:uFillTx/>
              <a:latin typeface="Times New Roman"/>
            </a:endParaRPr>
          </a:p>
          <a:p>
            <a:pPr lvl="1" marL="743040" indent="-285840">
              <a:lnSpc>
                <a:spcPct val="90000"/>
              </a:lnSpc>
              <a:spcBef>
                <a:spcPts val="4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$.5920 for 200,000 MMBtu/d for first 5 years then escalates</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Fuel at 4.75%</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Direct connect into Red Hawk plant, bypass El Paso</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Uplift of 20% daily in 16 hour period, not to exceed MDQ</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All TW receipt / delivery points on alternate basis</a:t>
            </a:r>
            <a:endParaRPr b="0" lang="en-US" sz="2000" strike="noStrike" u="none">
              <a:solidFill>
                <a:srgbClr val="000000"/>
              </a:solidFill>
              <a:effectLst/>
              <a:uFillTx/>
              <a:latin typeface="Times New Roman"/>
            </a:endParaRPr>
          </a:p>
          <a:p>
            <a:pPr lvl="1" marL="74304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CONFIDENTIAL</a:t>
            </a:r>
          </a:p>
        </p:txBody>
      </p:sp>
      <p:sp>
        <p:nvSpPr>
          <p:cNvPr id="5" name="PlaceHolder 4"/>
          <p:cNvSpPr>
            <a:spLocks noGrp="1"/>
          </p:cNvSpPr>
          <p:nvPr>
            <p:ph type="sldNum" idx="3"/>
          </p:nvPr>
        </p:nvSpPr>
        <p:spPr/>
        <p:txBody>
          <a:bodyPr/>
          <a:p>
            <a:fld id="{056EC797-8D96-4969-972E-CA5CAF496245}"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1"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Times New Roman"/>
              </a:rPr>
              <a:t>KMI Sonoran Proposal</a:t>
            </a:r>
            <a:endParaRPr b="0" i="1" lang="en-US" sz="4400" strike="noStrike" u="none">
              <a:solidFill>
                <a:srgbClr val="ff9900"/>
              </a:solidFill>
              <a:effectLst/>
              <a:uFillTx/>
              <a:latin typeface="Times New Roman"/>
            </a:endParaRPr>
          </a:p>
        </p:txBody>
      </p:sp>
      <p:sp>
        <p:nvSpPr>
          <p:cNvPr id="152" name="PlaceHolder 2"/>
          <p:cNvSpPr>
            <a:spLocks noGrp="1"/>
          </p:cNvSpPr>
          <p:nvPr>
            <p:ph/>
          </p:nvPr>
        </p:nvSpPr>
        <p:spPr>
          <a:xfrm>
            <a:off x="685800" y="2057400"/>
            <a:ext cx="7772400" cy="4114800"/>
          </a:xfrm>
          <a:prstGeom prst="rect">
            <a:avLst/>
          </a:prstGeom>
          <a:noFill/>
          <a:ln w="0">
            <a:noFill/>
          </a:ln>
        </p:spPr>
        <p:txBody>
          <a:bodyPr lIns="92160" rIns="92160" tIns="46080" bIns="46080" anchor="t">
            <a:normAutofit/>
          </a:bodyPr>
          <a:p>
            <a:pPr marL="343080" indent="-343080">
              <a:lnSpc>
                <a:spcPct val="90000"/>
              </a:lnSpc>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Lease capacity for 20 years, up to 450,000 MMBtu/d</a:t>
            </a:r>
            <a:endParaRPr b="0" lang="en-US" sz="3200" strike="noStrike" u="none">
              <a:solidFill>
                <a:srgbClr val="000000"/>
              </a:solidFill>
              <a:effectLst/>
              <a:uFillTx/>
              <a:latin typeface="Times New Roman"/>
            </a:endParaRPr>
          </a:p>
          <a:p>
            <a:pPr marL="343080" indent="-343080">
              <a:lnSpc>
                <a:spcPct val="90000"/>
              </a:lnSpc>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Delivery to:</a:t>
            </a:r>
            <a:endParaRPr b="0" lang="en-US" sz="3200" strike="noStrike" u="none">
              <a:solidFill>
                <a:srgbClr val="000000"/>
              </a:solidFill>
              <a:effectLst/>
              <a:uFillTx/>
              <a:latin typeface="Times New Roman"/>
            </a:endParaRPr>
          </a:p>
          <a:p>
            <a:pPr lvl="1" marL="743040" indent="-285840">
              <a:lnSpc>
                <a:spcPct val="90000"/>
              </a:lnSpc>
              <a:spcBef>
                <a:spcPts val="4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Flagstaff - $.28 +/- $.02 </a:t>
            </a:r>
            <a:r>
              <a:rPr b="0" lang="en-US" sz="2000" strike="noStrike" u="none">
                <a:solidFill>
                  <a:srgbClr val="000000"/>
                </a:solidFill>
                <a:effectLst/>
                <a:uFillTx/>
                <a:latin typeface="Times New Roman"/>
              </a:rPr>
              <a:t>(rate = Sun Devil)</a:t>
            </a:r>
            <a:endParaRPr b="0" lang="en-US" sz="2000" strike="noStrike" u="none">
              <a:solidFill>
                <a:srgbClr val="000000"/>
              </a:solidFill>
              <a:effectLst/>
              <a:uFillTx/>
              <a:latin typeface="Times New Roman"/>
            </a:endParaRPr>
          </a:p>
          <a:p>
            <a:pPr lvl="1" marL="743040" indent="-285840">
              <a:lnSpc>
                <a:spcPct val="90000"/>
              </a:lnSpc>
              <a:spcBef>
                <a:spcPts val="700"/>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Needles - $.39 +/- $.04</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Blythe - $.447 +/- $.05</a:t>
            </a:r>
            <a:endParaRPr b="0" lang="en-US" sz="2800" strike="noStrike" u="none">
              <a:solidFill>
                <a:srgbClr val="000000"/>
              </a:solidFill>
              <a:effectLst/>
              <a:uFillTx/>
              <a:latin typeface="Times New Roman"/>
            </a:endParaRPr>
          </a:p>
          <a:p>
            <a:pPr marL="343080" indent="-343080">
              <a:lnSpc>
                <a:spcPct val="90000"/>
              </a:lnSpc>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Fuel actual via tracker = 1.05%</a:t>
            </a:r>
            <a:endParaRPr b="0" lang="en-US" sz="3200" strike="noStrike" u="none">
              <a:solidFill>
                <a:srgbClr val="000000"/>
              </a:solidFill>
              <a:effectLst/>
              <a:uFillTx/>
              <a:latin typeface="Times New Roman"/>
            </a:endParaRPr>
          </a:p>
          <a:p>
            <a:pPr marL="343080" indent="-343080">
              <a:lnSpc>
                <a:spcPct val="90000"/>
              </a:lnSpc>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Ratable delivery, very little swing</a:t>
            </a:r>
            <a:endParaRPr b="0" lang="en-US" sz="3200" strike="noStrike" u="none">
              <a:solidFill>
                <a:srgbClr val="000000"/>
              </a:solidFill>
              <a:effectLst/>
              <a:uFillTx/>
              <a:latin typeface="Times New Roman"/>
            </a:endParaRPr>
          </a:p>
          <a:p>
            <a:pPr marL="343080" indent="0">
              <a:lnSpc>
                <a:spcPct val="90000"/>
              </a:lnSpc>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CONFIDENTIAL</a:t>
            </a:r>
          </a:p>
        </p:txBody>
      </p:sp>
      <p:sp>
        <p:nvSpPr>
          <p:cNvPr id="5" name="PlaceHolder 4"/>
          <p:cNvSpPr>
            <a:spLocks noGrp="1"/>
          </p:cNvSpPr>
          <p:nvPr>
            <p:ph type="sldNum" idx="3"/>
          </p:nvPr>
        </p:nvSpPr>
        <p:spPr/>
        <p:txBody>
          <a:bodyPr/>
          <a:p>
            <a:fld id="{78DBF610-7333-48B3-8152-688D9E986CBC}"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3"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Times New Roman"/>
              </a:rPr>
              <a:t>Sonoran  vs. Sun Devil</a:t>
            </a:r>
            <a:endParaRPr b="0" i="1" lang="en-US" sz="4400" strike="noStrike" u="none">
              <a:solidFill>
                <a:srgbClr val="ff9900"/>
              </a:solidFill>
              <a:effectLst/>
              <a:uFillTx/>
              <a:latin typeface="Times New Roman"/>
            </a:endParaRPr>
          </a:p>
        </p:txBody>
      </p:sp>
      <p:sp>
        <p:nvSpPr>
          <p:cNvPr id="154" name="PlaceHolder 2"/>
          <p:cNvSpPr>
            <a:spLocks noGrp="1"/>
          </p:cNvSpPr>
          <p:nvPr>
            <p:ph/>
          </p:nvPr>
        </p:nvSpPr>
        <p:spPr>
          <a:xfrm>
            <a:off x="685440" y="2057400"/>
            <a:ext cx="3809880" cy="3657600"/>
          </a:xfrm>
          <a:prstGeom prst="rect">
            <a:avLst/>
          </a:prstGeom>
          <a:noFill/>
          <a:ln w="0">
            <a:noFill/>
          </a:ln>
        </p:spPr>
        <p:txBody>
          <a:bodyPr lIns="92160" rIns="92160" tIns="46080" bIns="46080" anchor="t">
            <a:normAutofit fontScale="92500" lnSpcReduction="9999"/>
          </a:bodyPr>
          <a:p>
            <a:pPr marL="343080" indent="-343080">
              <a:lnSpc>
                <a:spcPct val="90000"/>
              </a:lnSpc>
              <a:spcBef>
                <a:spcPts val="601"/>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Sonoran </a:t>
            </a:r>
            <a:endParaRPr b="0" lang="en-US" sz="2400" strike="noStrike" u="none">
              <a:solidFill>
                <a:srgbClr val="000000"/>
              </a:solidFill>
              <a:effectLst/>
              <a:uFillTx/>
              <a:latin typeface="Times New Roman"/>
            </a:endParaRPr>
          </a:p>
          <a:p>
            <a:pPr lvl="1" marL="743040" indent="-285840">
              <a:lnSpc>
                <a:spcPct val="90000"/>
              </a:lnSpc>
              <a:spcBef>
                <a:spcPts val="4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Lower fuel rate (1% vs 5%)</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Ratable deliveries</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Low swing capability</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Minimizes transport interruption on TW due to construction</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New competition at both main SoCal delivery points</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New delivery point at Blythe</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Can fully integrate with TW</a:t>
            </a:r>
            <a:endParaRPr b="0" lang="en-US" sz="2000" strike="noStrike" u="none">
              <a:solidFill>
                <a:srgbClr val="000000"/>
              </a:solidFill>
              <a:effectLst/>
              <a:uFillTx/>
              <a:latin typeface="Times New Roman"/>
            </a:endParaRPr>
          </a:p>
          <a:p>
            <a:pPr lvl="1" marL="74304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55" name="PlaceHolder 3"/>
          <p:cNvSpPr>
            <a:spLocks noGrp="1"/>
          </p:cNvSpPr>
          <p:nvPr>
            <p:ph/>
          </p:nvPr>
        </p:nvSpPr>
        <p:spPr>
          <a:xfrm>
            <a:off x="4647960" y="2057400"/>
            <a:ext cx="3809880" cy="3657600"/>
          </a:xfrm>
          <a:prstGeom prst="rect">
            <a:avLst/>
          </a:prstGeom>
          <a:noFill/>
          <a:ln w="0">
            <a:noFill/>
          </a:ln>
        </p:spPr>
        <p:txBody>
          <a:bodyPr lIns="92160" rIns="92160" tIns="46080" bIns="46080" anchor="t">
            <a:normAutofit/>
          </a:bodyPr>
          <a:p>
            <a:pPr marL="343080" indent="-343080">
              <a:spcBef>
                <a:spcPts val="601"/>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Sun Devil</a:t>
            </a:r>
            <a:endParaRPr b="0" lang="en-US" sz="2400" strike="noStrike" u="none">
              <a:solidFill>
                <a:srgbClr val="000000"/>
              </a:solidFill>
              <a:effectLst/>
              <a:uFillTx/>
              <a:latin typeface="Times New Roman"/>
            </a:endParaRPr>
          </a:p>
          <a:p>
            <a:pPr lvl="1" marL="743040" indent="-285840">
              <a:spcBef>
                <a:spcPts val="4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Higher swing capability to serve power generators</a:t>
            </a:r>
            <a:endParaRPr b="0" lang="en-US" sz="2000" strike="noStrike" u="none">
              <a:solidFill>
                <a:srgbClr val="000000"/>
              </a:solidFill>
              <a:effectLst/>
              <a:uFillTx/>
              <a:latin typeface="Times New Roman"/>
            </a:endParaRPr>
          </a:p>
          <a:p>
            <a:pPr lvl="1" marL="743040" indent="-285840">
              <a:spcBef>
                <a:spcPts val="4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New shipper access to proposed salt storage</a:t>
            </a:r>
            <a:endParaRPr b="0" lang="en-US" sz="2000" strike="noStrike" u="none">
              <a:solidFill>
                <a:srgbClr val="000000"/>
              </a:solidFill>
              <a:effectLst/>
              <a:uFillTx/>
              <a:latin typeface="Times New Roman"/>
            </a:endParaRPr>
          </a:p>
          <a:p>
            <a:pPr lvl="1" marL="743040" indent="-285840">
              <a:spcBef>
                <a:spcPts val="4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Higher Capex due to new compressors</a:t>
            </a:r>
            <a:endParaRPr b="0" lang="en-US" sz="2000" strike="noStrike" u="none">
              <a:solidFill>
                <a:srgbClr val="000000"/>
              </a:solidFill>
              <a:effectLst/>
              <a:uFillTx/>
              <a:latin typeface="Times New Roman"/>
            </a:endParaRPr>
          </a:p>
          <a:p>
            <a:pPr lvl="1" marL="743040" indent="-285840">
              <a:spcBef>
                <a:spcPts val="4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Equity</a:t>
            </a:r>
            <a:endParaRPr b="0" lang="en-US" sz="2000" strike="noStrike" u="none">
              <a:solidFill>
                <a:srgbClr val="000000"/>
              </a:solidFill>
              <a:effectLst/>
              <a:uFillTx/>
              <a:latin typeface="Times New Roman"/>
            </a:endParaRPr>
          </a:p>
          <a:p>
            <a:pPr lvl="1" marL="743040" indent="-285840">
              <a:spcBef>
                <a:spcPts val="4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Can fully integrate with TW</a:t>
            </a:r>
            <a:endParaRPr b="0" lang="en-US" sz="2000" strike="noStrike" u="none">
              <a:solidFill>
                <a:srgbClr val="000000"/>
              </a:solidFill>
              <a:effectLst/>
              <a:uFillTx/>
              <a:latin typeface="Times New Roman"/>
            </a:endParaRPr>
          </a:p>
        </p:txBody>
      </p:sp>
      <p:sp>
        <p:nvSpPr>
          <p:cNvPr id="156" name=""/>
          <p:cNvSpPr/>
          <p:nvPr/>
        </p:nvSpPr>
        <p:spPr>
          <a:xfrm>
            <a:off x="1295640" y="5943600"/>
            <a:ext cx="68508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Sonoran will conduct a new open season January 2002</a:t>
            </a:r>
            <a:endParaRPr b="0" lang="en-US" sz="2400" strike="noStrike" u="none">
              <a:solidFill>
                <a:srgbClr val="000000"/>
              </a:solidFill>
              <a:effectLst/>
              <a:uFillTx/>
              <a:latin typeface="Times New Roman"/>
            </a:endParaRPr>
          </a:p>
        </p:txBody>
      </p:sp>
      <p:sp>
        <p:nvSpPr>
          <p:cNvPr id="157" name=""/>
          <p:cNvSpPr/>
          <p:nvPr/>
        </p:nvSpPr>
        <p:spPr>
          <a:xfrm>
            <a:off x="1219320" y="5867280"/>
            <a:ext cx="7010280" cy="6098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CONFIDENTIAL</a:t>
            </a:r>
          </a:p>
        </p:txBody>
      </p:sp>
      <p:sp>
        <p:nvSpPr>
          <p:cNvPr id="6" name="PlaceHolder 5"/>
          <p:cNvSpPr>
            <a:spLocks noGrp="1"/>
          </p:cNvSpPr>
          <p:nvPr>
            <p:ph type="sldNum" idx="3"/>
          </p:nvPr>
        </p:nvSpPr>
        <p:spPr/>
        <p:txBody>
          <a:bodyPr/>
          <a:p>
            <a:fld id="{89E6CAAE-0374-4368-8FF2-083E16BEACCD}"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8"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Times New Roman"/>
              </a:rPr>
              <a:t>Comparative Rate Analysis</a:t>
            </a:r>
            <a:endParaRPr b="0" i="1" lang="en-US" sz="4400" strike="noStrike" u="none">
              <a:solidFill>
                <a:srgbClr val="ff9900"/>
              </a:solidFill>
              <a:effectLst/>
              <a:uFillTx/>
              <a:latin typeface="Times New Roman"/>
            </a:endParaRPr>
          </a:p>
        </p:txBody>
      </p:sp>
      <p:graphicFrame>
        <p:nvGraphicFramePr>
          <p:cNvPr id="159" name=""/>
          <p:cNvGraphicFramePr/>
          <p:nvPr/>
        </p:nvGraphicFramePr>
        <p:xfrm>
          <a:off x="457200" y="2514600"/>
          <a:ext cx="8391600" cy="3581280"/>
        </p:xfrm>
        <a:graphic>
          <a:graphicData uri="http://schemas.openxmlformats.org/presentationml/2006/ole">
            <p:oleObj progId="Excel.Sheet.12" r:id="rId1" spid="">
              <p:embed/>
              <p:pic>
                <p:nvPicPr>
                  <p:cNvPr id="160" name="" descr=""/>
                  <p:cNvPicPr/>
                  <p:nvPr/>
                </p:nvPicPr>
                <p:blipFill>
                  <a:blip r:embed="rId2"/>
                  <a:stretch/>
                </p:blipFill>
                <p:spPr>
                  <a:xfrm>
                    <a:off x="457200" y="2514600"/>
                    <a:ext cx="8391600" cy="3581280"/>
                  </a:xfrm>
                  <a:prstGeom prst="rect">
                    <a:avLst/>
                  </a:prstGeom>
                  <a:noFill/>
                  <a:ln w="0">
                    <a:noFill/>
                  </a:ln>
                </p:spPr>
              </p:pic>
            </p:oleObj>
          </a:graphicData>
        </a:graphic>
      </p:graphicFrame>
      <p:sp>
        <p:nvSpPr>
          <p:cNvPr id="3" name="PlaceHolder 2"/>
          <p:cNvSpPr>
            <a:spLocks noGrp="1"/>
          </p:cNvSpPr>
          <p:nvPr>
            <p:ph type="ftr" idx="2"/>
          </p:nvPr>
        </p:nvSpPr>
        <p:spPr/>
        <p:txBody>
          <a:bodyPr/>
          <a:p>
            <a:r>
              <a:t>CONFIDENTIAL</a:t>
            </a:r>
          </a:p>
        </p:txBody>
      </p:sp>
      <p:sp>
        <p:nvSpPr>
          <p:cNvPr id="4" name="PlaceHolder 3"/>
          <p:cNvSpPr>
            <a:spLocks noGrp="1"/>
          </p:cNvSpPr>
          <p:nvPr>
            <p:ph type="sldNum" idx="3"/>
          </p:nvPr>
        </p:nvSpPr>
        <p:spPr/>
        <p:txBody>
          <a:bodyPr/>
          <a:p>
            <a:fld id="{BEB5ACE5-6D97-4624-94FE-85C91B24EB77}"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1"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Times New Roman"/>
              </a:rPr>
              <a:t>NPV Summary</a:t>
            </a:r>
            <a:endParaRPr b="0" i="1" lang="en-US" sz="4400" strike="noStrike" u="none">
              <a:solidFill>
                <a:srgbClr val="ff9900"/>
              </a:solidFill>
              <a:effectLst/>
              <a:uFillTx/>
              <a:latin typeface="Times New Roman"/>
            </a:endParaRPr>
          </a:p>
        </p:txBody>
      </p:sp>
      <p:graphicFrame>
        <p:nvGraphicFramePr>
          <p:cNvPr id="162" name=""/>
          <p:cNvGraphicFramePr/>
          <p:nvPr/>
        </p:nvGraphicFramePr>
        <p:xfrm>
          <a:off x="914400" y="2743200"/>
          <a:ext cx="7658280" cy="2790720"/>
        </p:xfrm>
        <a:graphic>
          <a:graphicData uri="http://schemas.openxmlformats.org/presentationml/2006/ole">
            <p:oleObj progId="Excel.Sheet.12" r:id="rId1" spid="">
              <p:embed/>
              <p:pic>
                <p:nvPicPr>
                  <p:cNvPr id="163" name="" descr=""/>
                  <p:cNvPicPr/>
                  <p:nvPr/>
                </p:nvPicPr>
                <p:blipFill>
                  <a:blip r:embed="rId2"/>
                  <a:stretch/>
                </p:blipFill>
                <p:spPr>
                  <a:xfrm>
                    <a:off x="914400" y="2743200"/>
                    <a:ext cx="7658280" cy="2790720"/>
                  </a:xfrm>
                  <a:prstGeom prst="rect">
                    <a:avLst/>
                  </a:prstGeom>
                  <a:noFill/>
                  <a:ln w="0">
                    <a:noFill/>
                  </a:ln>
                </p:spPr>
              </p:pic>
            </p:oleObj>
          </a:graphicData>
        </a:graphic>
      </p:graphicFrame>
      <p:sp>
        <p:nvSpPr>
          <p:cNvPr id="3" name="PlaceHolder 2"/>
          <p:cNvSpPr>
            <a:spLocks noGrp="1"/>
          </p:cNvSpPr>
          <p:nvPr>
            <p:ph type="ftr" idx="2"/>
          </p:nvPr>
        </p:nvSpPr>
        <p:spPr/>
        <p:txBody>
          <a:bodyPr/>
          <a:p>
            <a:r>
              <a:t>CONFIDENTIAL</a:t>
            </a:r>
          </a:p>
        </p:txBody>
      </p:sp>
      <p:sp>
        <p:nvSpPr>
          <p:cNvPr id="4" name="PlaceHolder 3"/>
          <p:cNvSpPr>
            <a:spLocks noGrp="1"/>
          </p:cNvSpPr>
          <p:nvPr>
            <p:ph type="sldNum" idx="3"/>
          </p:nvPr>
        </p:nvSpPr>
        <p:spPr/>
        <p:txBody>
          <a:bodyPr/>
          <a:p>
            <a:fld id="{B04F64B1-D8F8-43B8-B772-7F4B8D7BDF89}"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4" name=""/>
          <p:cNvSpPr/>
          <p:nvPr/>
        </p:nvSpPr>
        <p:spPr>
          <a:xfrm>
            <a:off x="212760" y="4572000"/>
            <a:ext cx="8474040" cy="2105640"/>
          </a:xfrm>
          <a:prstGeom prst="rect">
            <a:avLst/>
          </a:prstGeom>
          <a:noFill/>
          <a:ln w="0">
            <a:noFill/>
          </a:ln>
        </p:spPr>
        <p:style>
          <a:lnRef idx="0"/>
          <a:fillRef idx="0"/>
          <a:effectRef idx="0"/>
          <a:fontRef idx="minor"/>
        </p:style>
        <p:txBody>
          <a:bodyPr lIns="90000" rIns="90000" tIns="46800" bIns="46800" anchor="t">
            <a:spAutoFit/>
          </a:bodyPr>
          <a:p>
            <a:pPr marL="457200" indent="-457200">
              <a:buClr>
                <a:srgbClr val="000000"/>
              </a:buClr>
              <a:buFont typeface="Times New Roman"/>
              <a:buAutoNum type="arabicParen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Sun Devil provides pipeline capacity to Transwestern on an operating lease basis.  Transwestern pledges shippers contracts (2) pending payment default by Transwestern.  If Transwestern defaults, capacity is terminated and Sun Devil is assigned shippers contract.  Transwestern entitled to cost recovery from rate base.</a:t>
            </a:r>
            <a:endParaRPr b="0" lang="en-US" sz="1200" strike="noStrike" u="none">
              <a:solidFill>
                <a:srgbClr val="000000"/>
              </a:solidFill>
              <a:effectLst/>
              <a:uFillTx/>
              <a:latin typeface="Times New Roman"/>
            </a:endParaRPr>
          </a:p>
          <a:p>
            <a:pPr marL="457200" indent="-457200">
              <a:buClr>
                <a:srgbClr val="000000"/>
              </a:buClr>
              <a:buFont typeface="Times New Roman"/>
              <a:buAutoNum type="arabicParen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Shippers contracts- firm periodic payments.  Assignable without consent to Sun Devil.</a:t>
            </a:r>
            <a:endParaRPr b="0" lang="en-US" sz="1200" strike="noStrike" u="none">
              <a:solidFill>
                <a:srgbClr val="000000"/>
              </a:solidFill>
              <a:effectLst/>
              <a:uFillTx/>
              <a:latin typeface="Times New Roman"/>
            </a:endParaRPr>
          </a:p>
          <a:p>
            <a:pPr marL="457200" indent="-457200">
              <a:buClr>
                <a:srgbClr val="000000"/>
              </a:buClr>
              <a:buFont typeface="Times New Roman"/>
              <a:buAutoNum type="arabicParen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Transwestern provides O &amp; M to Sun Devil.  Sun Devil  can terminate if TW fails to perform.  TW can terminate on payment default by Sun Devil.</a:t>
            </a:r>
            <a:endParaRPr b="0" lang="en-US" sz="1200" strike="noStrike" u="none">
              <a:solidFill>
                <a:srgbClr val="000000"/>
              </a:solidFill>
              <a:effectLst/>
              <a:uFillTx/>
              <a:latin typeface="Times New Roman"/>
            </a:endParaRPr>
          </a:p>
          <a:p>
            <a:pPr marL="457200" indent="-457200">
              <a:buClr>
                <a:srgbClr val="000000"/>
              </a:buClr>
              <a:buFont typeface="Times New Roman"/>
              <a:buAutoNum type="arabicParen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Sun Devil uses compression at TW compression stations.  Compression contract between TW &amp; Sun Devil cancelable on TW non-performance.  TW has to have shippers’ consent to abandon station.  FERC operational control issues (?).</a:t>
            </a:r>
            <a:endParaRPr b="0" lang="en-US" sz="1200" strike="noStrike" u="none">
              <a:solidFill>
                <a:srgbClr val="000000"/>
              </a:solidFill>
              <a:effectLst/>
              <a:uFillTx/>
              <a:latin typeface="Times New Roman"/>
            </a:endParaRPr>
          </a:p>
          <a:p>
            <a:pPr marL="457200" indent="-457200">
              <a:buClr>
                <a:srgbClr val="000000"/>
              </a:buClr>
              <a:buFont typeface="Times New Roman"/>
              <a:buAutoNum type="arabicParen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97% NBP  LP investment earnings target IRR of [  ]%, 3% TW GP investment earns an excess $ over LP target IRR.  If GP fails in duties, LP has right to revenues.  GP no longer controls, but earns LP target return.  LP appoints itself GP and earns GP return.</a:t>
            </a:r>
            <a:endParaRPr b="0" lang="en-US" sz="1200" strike="noStrike" u="none">
              <a:solidFill>
                <a:srgbClr val="000000"/>
              </a:solidFill>
              <a:effectLst/>
              <a:uFillTx/>
              <a:latin typeface="Times New Roman"/>
            </a:endParaRPr>
          </a:p>
        </p:txBody>
      </p:sp>
      <p:sp>
        <p:nvSpPr>
          <p:cNvPr id="165" name=""/>
          <p:cNvSpPr/>
          <p:nvPr/>
        </p:nvSpPr>
        <p:spPr>
          <a:xfrm>
            <a:off x="457200" y="5410080"/>
            <a:ext cx="8458200" cy="2444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166" name=""/>
          <p:cNvGrpSpPr/>
          <p:nvPr/>
        </p:nvGrpSpPr>
        <p:grpSpPr>
          <a:xfrm>
            <a:off x="990720" y="1752480"/>
            <a:ext cx="6933960" cy="2819160"/>
            <a:chOff x="990720" y="1752480"/>
            <a:chExt cx="6933960" cy="2819160"/>
          </a:xfrm>
        </p:grpSpPr>
        <p:sp>
          <p:nvSpPr>
            <p:cNvPr id="167" name=""/>
            <p:cNvSpPr/>
            <p:nvPr/>
          </p:nvSpPr>
          <p:spPr>
            <a:xfrm>
              <a:off x="7010280" y="1752480"/>
              <a:ext cx="914400" cy="609480"/>
            </a:xfrm>
            <a:prstGeom prst="rect">
              <a:avLst/>
            </a:prstGeom>
            <a:solidFill>
              <a:srgbClr val="ff9933"/>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NBPL</a:t>
              </a:r>
              <a:endParaRPr b="0" lang="en-US" sz="1400" strike="noStrike" u="none">
                <a:solidFill>
                  <a:srgbClr val="000000"/>
                </a:solidFill>
                <a:effectLst/>
                <a:uFillTx/>
                <a:latin typeface="Times New Roman"/>
              </a:endParaRPr>
            </a:p>
          </p:txBody>
        </p:sp>
        <p:sp>
          <p:nvSpPr>
            <p:cNvPr id="168" name=""/>
            <p:cNvSpPr/>
            <p:nvPr/>
          </p:nvSpPr>
          <p:spPr>
            <a:xfrm>
              <a:off x="990720" y="3636720"/>
              <a:ext cx="1152360" cy="498600"/>
            </a:xfrm>
            <a:prstGeom prst="rect">
              <a:avLst/>
            </a:prstGeom>
            <a:solidFill>
              <a:srgbClr val="ff9933"/>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Shippers</a:t>
              </a:r>
              <a:endParaRPr b="0" lang="en-US" sz="1600" strike="noStrike" u="none">
                <a:solidFill>
                  <a:srgbClr val="000000"/>
                </a:solidFill>
                <a:effectLst/>
                <a:uFillTx/>
                <a:latin typeface="Times New Roman"/>
              </a:endParaRPr>
            </a:p>
          </p:txBody>
        </p:sp>
        <p:sp>
          <p:nvSpPr>
            <p:cNvPr id="169" name=""/>
            <p:cNvSpPr/>
            <p:nvPr/>
          </p:nvSpPr>
          <p:spPr>
            <a:xfrm>
              <a:off x="3363840" y="3074760"/>
              <a:ext cx="1152720" cy="1496880"/>
            </a:xfrm>
            <a:prstGeom prst="rect">
              <a:avLst/>
            </a:prstGeom>
            <a:solidFill>
              <a:srgbClr val="ff9933"/>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Transwestern</a:t>
              </a:r>
              <a:endParaRPr b="0" lang="en-US" sz="1600" strike="noStrike" u="none">
                <a:solidFill>
                  <a:srgbClr val="000000"/>
                </a:solidFill>
                <a:effectLst/>
                <a:uFillTx/>
                <a:latin typeface="Times New Roman"/>
              </a:endParaRPr>
            </a:p>
          </p:txBody>
        </p:sp>
        <p:sp>
          <p:nvSpPr>
            <p:cNvPr id="170" name=""/>
            <p:cNvSpPr/>
            <p:nvPr/>
          </p:nvSpPr>
          <p:spPr>
            <a:xfrm>
              <a:off x="5942160" y="3074760"/>
              <a:ext cx="1152360" cy="1496880"/>
            </a:xfrm>
            <a:prstGeom prst="rect">
              <a:avLst/>
            </a:prstGeom>
            <a:solidFill>
              <a:srgbClr val="ff9933"/>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Sun Devil </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Pipeline L.P.</a:t>
              </a:r>
              <a:endParaRPr b="0" lang="en-US" sz="1600" strike="noStrike" u="none">
                <a:solidFill>
                  <a:srgbClr val="000000"/>
                </a:solidFill>
                <a:effectLst/>
                <a:uFillTx/>
                <a:latin typeface="Times New Roman"/>
              </a:endParaRPr>
            </a:p>
          </p:txBody>
        </p:sp>
        <p:sp>
          <p:nvSpPr>
            <p:cNvPr id="171" name=""/>
            <p:cNvSpPr/>
            <p:nvPr/>
          </p:nvSpPr>
          <p:spPr>
            <a:xfrm>
              <a:off x="5533920" y="1828440"/>
              <a:ext cx="882720" cy="498600"/>
            </a:xfrm>
            <a:prstGeom prst="rect">
              <a:avLst/>
            </a:prstGeom>
            <a:solidFill>
              <a:srgbClr val="ff9933"/>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TW</a:t>
              </a:r>
              <a:endParaRPr b="0" lang="en-US" sz="1400" strike="noStrike" u="none">
                <a:solidFill>
                  <a:srgbClr val="000000"/>
                </a:solidFill>
                <a:effectLst/>
                <a:uFillTx/>
                <a:latin typeface="Times New Roman"/>
              </a:endParaRPr>
            </a:p>
          </p:txBody>
        </p:sp>
        <p:sp>
          <p:nvSpPr>
            <p:cNvPr id="172" name=""/>
            <p:cNvSpPr/>
            <p:nvPr/>
          </p:nvSpPr>
          <p:spPr>
            <a:xfrm flipH="1">
              <a:off x="6551280" y="2361960"/>
              <a:ext cx="763560" cy="7128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cxnSp>
          <p:nvCxnSpPr>
            <p:cNvPr id="173" name=""/>
            <p:cNvCxnSpPr>
              <a:stCxn id="171" idx="2"/>
              <a:endCxn id="170" idx="0"/>
            </p:cNvCxnSpPr>
            <p:nvPr/>
          </p:nvCxnSpPr>
          <p:spPr>
            <a:xfrm>
              <a:off x="5975280" y="2326680"/>
              <a:ext cx="543600" cy="748440"/>
            </a:xfrm>
            <a:prstGeom prst="straightConnector1">
              <a:avLst/>
            </a:prstGeom>
            <a:ln w="9360">
              <a:solidFill>
                <a:srgbClr val="000000"/>
              </a:solidFill>
              <a:miter/>
            </a:ln>
          </p:spPr>
        </p:cxnSp>
        <p:sp>
          <p:nvSpPr>
            <p:cNvPr id="174" name=""/>
            <p:cNvSpPr/>
            <p:nvPr/>
          </p:nvSpPr>
          <p:spPr>
            <a:xfrm>
              <a:off x="2143080" y="3760560"/>
              <a:ext cx="12207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 name=""/>
            <p:cNvSpPr/>
            <p:nvPr/>
          </p:nvSpPr>
          <p:spPr>
            <a:xfrm flipH="1">
              <a:off x="2142720" y="3947760"/>
              <a:ext cx="12207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 name=""/>
            <p:cNvSpPr/>
            <p:nvPr/>
          </p:nvSpPr>
          <p:spPr>
            <a:xfrm>
              <a:off x="2211480" y="3947760"/>
              <a:ext cx="108432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Capacity </a:t>
              </a:r>
              <a:endParaRPr b="0" lang="en-US" sz="900" strike="noStrike" u="none">
                <a:solidFill>
                  <a:srgbClr val="000000"/>
                </a:solidFill>
                <a:effectLst/>
                <a:uFillTx/>
                <a:latin typeface="Times New Roman"/>
              </a:endParaRPr>
            </a:p>
          </p:txBody>
        </p:sp>
        <p:sp>
          <p:nvSpPr>
            <p:cNvPr id="177" name=""/>
            <p:cNvSpPr/>
            <p:nvPr/>
          </p:nvSpPr>
          <p:spPr>
            <a:xfrm>
              <a:off x="4516560" y="3138120"/>
              <a:ext cx="1425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 name=""/>
            <p:cNvSpPr/>
            <p:nvPr/>
          </p:nvSpPr>
          <p:spPr>
            <a:xfrm flipH="1">
              <a:off x="4516560" y="3325680"/>
              <a:ext cx="1357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 name=""/>
            <p:cNvSpPr/>
            <p:nvPr/>
          </p:nvSpPr>
          <p:spPr>
            <a:xfrm>
              <a:off x="4856040" y="3138120"/>
              <a:ext cx="88128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capacity</a:t>
              </a:r>
              <a:endParaRPr b="0" lang="en-US" sz="900" strike="noStrike" u="none">
                <a:solidFill>
                  <a:srgbClr val="000000"/>
                </a:solidFill>
                <a:effectLst/>
                <a:uFillTx/>
                <a:latin typeface="Times New Roman"/>
              </a:endParaRPr>
            </a:p>
          </p:txBody>
        </p:sp>
        <p:sp>
          <p:nvSpPr>
            <p:cNvPr id="180" name=""/>
            <p:cNvSpPr/>
            <p:nvPr/>
          </p:nvSpPr>
          <p:spPr>
            <a:xfrm flipH="1">
              <a:off x="4516560" y="3636720"/>
              <a:ext cx="1425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 name=""/>
            <p:cNvSpPr/>
            <p:nvPr/>
          </p:nvSpPr>
          <p:spPr>
            <a:xfrm>
              <a:off x="4516560" y="3885840"/>
              <a:ext cx="1425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 name=""/>
            <p:cNvSpPr/>
            <p:nvPr/>
          </p:nvSpPr>
          <p:spPr>
            <a:xfrm>
              <a:off x="4788000" y="3698640"/>
              <a:ext cx="949320" cy="231480"/>
            </a:xfrm>
            <a:prstGeom prst="rect">
              <a:avLst/>
            </a:prstGeom>
            <a:noFill/>
            <a:ln w="0">
              <a:noFill/>
            </a:ln>
          </p:spPr>
          <p:style>
            <a:lnRef idx="0"/>
            <a:fillRef idx="0"/>
            <a:effectRef idx="0"/>
            <a:fontRef idx="minor"/>
          </p:style>
          <p:txBody>
            <a:bodyPr lIns="90000" rIns="90000" tIns="46800" bIns="4680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Pipeline O &amp; M</a:t>
              </a:r>
              <a:endParaRPr b="0" lang="en-US" sz="900" strike="noStrike" u="none">
                <a:solidFill>
                  <a:srgbClr val="000000"/>
                </a:solidFill>
                <a:effectLst/>
                <a:uFillTx/>
                <a:latin typeface="Times New Roman"/>
              </a:endParaRPr>
            </a:p>
          </p:txBody>
        </p:sp>
        <p:sp>
          <p:nvSpPr>
            <p:cNvPr id="183" name=""/>
            <p:cNvSpPr/>
            <p:nvPr/>
          </p:nvSpPr>
          <p:spPr>
            <a:xfrm>
              <a:off x="4516560" y="4322520"/>
              <a:ext cx="1425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 name=""/>
            <p:cNvSpPr/>
            <p:nvPr/>
          </p:nvSpPr>
          <p:spPr>
            <a:xfrm flipH="1">
              <a:off x="4516560" y="4197240"/>
              <a:ext cx="1425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 name=""/>
            <p:cNvSpPr/>
            <p:nvPr/>
          </p:nvSpPr>
          <p:spPr>
            <a:xfrm>
              <a:off x="4788000" y="4322520"/>
              <a:ext cx="101736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compression</a:t>
              </a:r>
              <a:endParaRPr b="0" lang="en-US" sz="900" strike="noStrike" u="none">
                <a:solidFill>
                  <a:srgbClr val="000000"/>
                </a:solidFill>
                <a:effectLst/>
                <a:uFillTx/>
                <a:latin typeface="Times New Roman"/>
              </a:endParaRPr>
            </a:p>
          </p:txBody>
        </p:sp>
        <p:sp>
          <p:nvSpPr>
            <p:cNvPr id="186" name=""/>
            <p:cNvSpPr/>
            <p:nvPr/>
          </p:nvSpPr>
          <p:spPr>
            <a:xfrm>
              <a:off x="5467320" y="2950920"/>
              <a:ext cx="338040" cy="231480"/>
            </a:xfrm>
            <a:prstGeom prst="rect">
              <a:avLst/>
            </a:prstGeom>
            <a:noFill/>
            <a:ln w="0">
              <a:noFill/>
            </a:ln>
          </p:spPr>
          <p:style>
            <a:lnRef idx="0"/>
            <a:fillRef idx="0"/>
            <a:effectRef idx="0"/>
            <a:fontRef idx="minor"/>
          </p:style>
          <p:txBody>
            <a:bodyPr lIns="90000" rIns="90000" tIns="46800" bIns="4680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(1)</a:t>
              </a:r>
              <a:endParaRPr b="0" lang="en-US" sz="900" strike="noStrike" u="none">
                <a:solidFill>
                  <a:srgbClr val="000000"/>
                </a:solidFill>
                <a:effectLst/>
                <a:uFillTx/>
                <a:latin typeface="Times New Roman"/>
              </a:endParaRPr>
            </a:p>
          </p:txBody>
        </p:sp>
        <p:sp>
          <p:nvSpPr>
            <p:cNvPr id="187" name=""/>
            <p:cNvSpPr/>
            <p:nvPr/>
          </p:nvSpPr>
          <p:spPr>
            <a:xfrm>
              <a:off x="2820960" y="3574800"/>
              <a:ext cx="33984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a:t>
              </a:r>
              <a:endParaRPr b="0" lang="en-US" sz="1000" strike="noStrike" u="none">
                <a:solidFill>
                  <a:srgbClr val="000000"/>
                </a:solidFill>
                <a:effectLst/>
                <a:uFillTx/>
                <a:latin typeface="Times New Roman"/>
              </a:endParaRPr>
            </a:p>
          </p:txBody>
        </p:sp>
        <p:sp>
          <p:nvSpPr>
            <p:cNvPr id="188" name=""/>
            <p:cNvSpPr/>
            <p:nvPr/>
          </p:nvSpPr>
          <p:spPr>
            <a:xfrm>
              <a:off x="5467320" y="3449520"/>
              <a:ext cx="40644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(3)</a:t>
              </a:r>
              <a:endParaRPr b="0" lang="en-US" sz="1000" strike="noStrike" u="none">
                <a:solidFill>
                  <a:srgbClr val="000000"/>
                </a:solidFill>
                <a:effectLst/>
                <a:uFillTx/>
                <a:latin typeface="Times New Roman"/>
              </a:endParaRPr>
            </a:p>
          </p:txBody>
        </p:sp>
        <p:sp>
          <p:nvSpPr>
            <p:cNvPr id="189" name=""/>
            <p:cNvSpPr/>
            <p:nvPr/>
          </p:nvSpPr>
          <p:spPr>
            <a:xfrm>
              <a:off x="5533920" y="4011480"/>
              <a:ext cx="339840" cy="231480"/>
            </a:xfrm>
            <a:prstGeom prst="rect">
              <a:avLst/>
            </a:prstGeom>
            <a:noFill/>
            <a:ln w="0">
              <a:noFill/>
            </a:ln>
          </p:spPr>
          <p:style>
            <a:lnRef idx="0"/>
            <a:fillRef idx="0"/>
            <a:effectRef idx="0"/>
            <a:fontRef idx="minor"/>
          </p:style>
          <p:txBody>
            <a:bodyPr lIns="90000" rIns="90000" tIns="46800" bIns="4680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(4)</a:t>
              </a:r>
              <a:endParaRPr b="0" lang="en-US" sz="900" strike="noStrike" u="none">
                <a:solidFill>
                  <a:srgbClr val="000000"/>
                </a:solidFill>
                <a:effectLst/>
                <a:uFillTx/>
                <a:latin typeface="Times New Roman"/>
              </a:endParaRPr>
            </a:p>
          </p:txBody>
        </p:sp>
        <p:sp>
          <p:nvSpPr>
            <p:cNvPr id="190" name=""/>
            <p:cNvSpPr/>
            <p:nvPr/>
          </p:nvSpPr>
          <p:spPr>
            <a:xfrm>
              <a:off x="6620040" y="2452320"/>
              <a:ext cx="33804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(5)</a:t>
              </a:r>
              <a:endParaRPr b="0" lang="en-US" sz="1000" strike="noStrike" u="none">
                <a:solidFill>
                  <a:srgbClr val="000000"/>
                </a:solidFill>
                <a:effectLst/>
                <a:uFillTx/>
                <a:latin typeface="Times New Roman"/>
              </a:endParaRPr>
            </a:p>
          </p:txBody>
        </p:sp>
        <p:sp>
          <p:nvSpPr>
            <p:cNvPr id="191" name=""/>
            <p:cNvSpPr/>
            <p:nvPr/>
          </p:nvSpPr>
          <p:spPr>
            <a:xfrm>
              <a:off x="5467320" y="2576160"/>
              <a:ext cx="88092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3%  GP</a:t>
              </a:r>
              <a:endParaRPr b="0" lang="en-US" sz="900" strike="noStrike" u="none">
                <a:solidFill>
                  <a:srgbClr val="000000"/>
                </a:solidFill>
                <a:effectLst/>
                <a:uFillTx/>
                <a:latin typeface="Times New Roman"/>
              </a:endParaRPr>
            </a:p>
          </p:txBody>
        </p:sp>
        <p:sp>
          <p:nvSpPr>
            <p:cNvPr id="192" name=""/>
            <p:cNvSpPr/>
            <p:nvPr/>
          </p:nvSpPr>
          <p:spPr>
            <a:xfrm>
              <a:off x="6891480" y="2576160"/>
              <a:ext cx="88092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97%  LP</a:t>
              </a:r>
              <a:endParaRPr b="0" lang="en-US" sz="900" strike="noStrike" u="none">
                <a:solidFill>
                  <a:srgbClr val="000000"/>
                </a:solidFill>
                <a:effectLst/>
                <a:uFillTx/>
                <a:latin typeface="Times New Roman"/>
              </a:endParaRPr>
            </a:p>
          </p:txBody>
        </p:sp>
        <p:sp>
          <p:nvSpPr>
            <p:cNvPr id="193" name=""/>
            <p:cNvSpPr/>
            <p:nvPr/>
          </p:nvSpPr>
          <p:spPr>
            <a:xfrm>
              <a:off x="5154840" y="2950920"/>
              <a:ext cx="2440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194" name=""/>
            <p:cNvSpPr/>
            <p:nvPr/>
          </p:nvSpPr>
          <p:spPr>
            <a:xfrm>
              <a:off x="5154840" y="3449520"/>
              <a:ext cx="2440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195" name=""/>
            <p:cNvSpPr/>
            <p:nvPr/>
          </p:nvSpPr>
          <p:spPr>
            <a:xfrm>
              <a:off x="5154840" y="4011480"/>
              <a:ext cx="2440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196" name=""/>
            <p:cNvSpPr/>
            <p:nvPr/>
          </p:nvSpPr>
          <p:spPr>
            <a:xfrm>
              <a:off x="2538720" y="3560400"/>
              <a:ext cx="2440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grpSp>
      <p:sp>
        <p:nvSpPr>
          <p:cNvPr id="197"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Times New Roman"/>
              </a:rPr>
              <a:t>Sun Devil Pipeline LP</a:t>
            </a:r>
            <a:endParaRPr b="0" i="1" lang="en-US" sz="4400" strike="noStrike" u="none">
              <a:solidFill>
                <a:srgbClr val="ff9900"/>
              </a:solidFill>
              <a:effectLst/>
              <a:uFillTx/>
              <a:latin typeface="Times New Roman"/>
            </a:endParaRPr>
          </a:p>
        </p:txBody>
      </p:sp>
      <p:sp>
        <p:nvSpPr>
          <p:cNvPr id="3" name="PlaceHolder 2"/>
          <p:cNvSpPr>
            <a:spLocks noGrp="1"/>
          </p:cNvSpPr>
          <p:nvPr>
            <p:ph type="ftr" idx="2"/>
          </p:nvPr>
        </p:nvSpPr>
        <p:spPr/>
        <p:txBody>
          <a:bodyPr/>
          <a:p>
            <a:r>
              <a:t>CONFIDENTIAL</a:t>
            </a:r>
          </a:p>
        </p:txBody>
      </p:sp>
      <p:sp>
        <p:nvSpPr>
          <p:cNvPr id="4" name="PlaceHolder 3"/>
          <p:cNvSpPr>
            <a:spLocks noGrp="1"/>
          </p:cNvSpPr>
          <p:nvPr>
            <p:ph type="sldNum" idx="3"/>
          </p:nvPr>
        </p:nvSpPr>
        <p:spPr/>
        <p:txBody>
          <a:bodyPr/>
          <a:p>
            <a:fld id="{172C368F-FD6D-4CF0-81E8-D43D9CBD7174}"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8"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Times New Roman"/>
              </a:rPr>
              <a:t>Process Steps</a:t>
            </a:r>
            <a:endParaRPr b="0" i="1" lang="en-US" sz="4400" strike="noStrike" u="none">
              <a:solidFill>
                <a:srgbClr val="ff9900"/>
              </a:solidFill>
              <a:effectLst/>
              <a:uFillTx/>
              <a:latin typeface="Times New Roman"/>
            </a:endParaRPr>
          </a:p>
        </p:txBody>
      </p:sp>
      <p:sp>
        <p:nvSpPr>
          <p:cNvPr id="199" name="PlaceHolder 2"/>
          <p:cNvSpPr>
            <a:spLocks noGrp="1"/>
          </p:cNvSpPr>
          <p:nvPr>
            <p:ph/>
          </p:nvPr>
        </p:nvSpPr>
        <p:spPr>
          <a:xfrm>
            <a:off x="685800" y="2057400"/>
            <a:ext cx="7772400" cy="4114800"/>
          </a:xfrm>
          <a:prstGeom prst="rect">
            <a:avLst/>
          </a:prstGeom>
          <a:noFill/>
          <a:ln w="0">
            <a:noFill/>
          </a:ln>
        </p:spPr>
        <p:txBody>
          <a:bodyPr lIns="92160" rIns="92160" tIns="46080" bIns="46080" anchor="t">
            <a:normAutofit/>
          </a:bodyPr>
          <a:p>
            <a:pPr marL="343080" indent="-34308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Finalize negotiations with Market</a:t>
            </a:r>
            <a:endParaRPr b="0" lang="en-US" sz="3200" strike="noStrike" u="none">
              <a:solidFill>
                <a:srgbClr val="000000"/>
              </a:solidFill>
              <a:effectLst/>
              <a:uFillTx/>
              <a:latin typeface="Times New Roman"/>
            </a:endParaRPr>
          </a:p>
          <a:p>
            <a:pPr lvl="1" marL="743040" indent="-285840">
              <a:spcBef>
                <a:spcPts val="700"/>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Panda, APS, Duke, SWG</a:t>
            </a:r>
            <a:endParaRPr b="0" lang="en-US" sz="2800" strike="noStrike" u="none">
              <a:solidFill>
                <a:srgbClr val="000000"/>
              </a:solidFill>
              <a:effectLst/>
              <a:uFillTx/>
              <a:latin typeface="Times New Roman"/>
            </a:endParaRPr>
          </a:p>
          <a:p>
            <a:pPr marL="343080" indent="-34308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Establish financing – NBPL, KMI, others</a:t>
            </a:r>
            <a:endParaRPr b="0" lang="en-US" sz="3200" strike="noStrike" u="none">
              <a:solidFill>
                <a:srgbClr val="000000"/>
              </a:solidFill>
              <a:effectLst/>
              <a:uFillTx/>
              <a:latin typeface="Times New Roman"/>
            </a:endParaRPr>
          </a:p>
          <a:p>
            <a:pPr marL="343080" indent="-34308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Meet with FERC to get structure approval</a:t>
            </a:r>
            <a:endParaRPr b="0" lang="en-US" sz="3200" strike="noStrike" u="none">
              <a:solidFill>
                <a:srgbClr val="000000"/>
              </a:solidFill>
              <a:effectLst/>
              <a:uFillTx/>
              <a:latin typeface="Times New Roman"/>
            </a:endParaRPr>
          </a:p>
          <a:p>
            <a:pPr marL="343080" indent="-34308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Prepare EIS</a:t>
            </a:r>
            <a:endParaRPr b="0" lang="en-US" sz="3200" strike="noStrike" u="none">
              <a:solidFill>
                <a:srgbClr val="000000"/>
              </a:solidFill>
              <a:effectLst/>
              <a:uFillTx/>
              <a:latin typeface="Times New Roman"/>
            </a:endParaRPr>
          </a:p>
          <a:p>
            <a:pPr marL="343080" indent="-34308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File for FERC certificate</a:t>
            </a: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CONFIDENTIAL</a:t>
            </a:r>
          </a:p>
        </p:txBody>
      </p:sp>
      <p:sp>
        <p:nvSpPr>
          <p:cNvPr id="5" name="PlaceHolder 4"/>
          <p:cNvSpPr>
            <a:spLocks noGrp="1"/>
          </p:cNvSpPr>
          <p:nvPr>
            <p:ph type="sldNum" idx="3"/>
          </p:nvPr>
        </p:nvSpPr>
        <p:spPr/>
        <p:txBody>
          <a:bodyPr/>
          <a:p>
            <a:fld id="{26BFE00A-E309-4166-B28E-4B709DAF972C}"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graphicFrame>
        <p:nvGraphicFramePr>
          <p:cNvPr id="200" name=""/>
          <p:cNvGraphicFramePr/>
          <p:nvPr/>
        </p:nvGraphicFramePr>
        <p:xfrm>
          <a:off x="990720" y="2057400"/>
          <a:ext cx="6781680" cy="4170240"/>
        </p:xfrm>
        <a:graphic>
          <a:graphicData uri="http://schemas.openxmlformats.org/presentationml/2006/ole">
            <p:oleObj progId="Excel.Sheet.12" r:id="rId1" spid="">
              <p:embed/>
              <p:pic>
                <p:nvPicPr>
                  <p:cNvPr id="201" name="" descr=""/>
                  <p:cNvPicPr/>
                  <p:nvPr/>
                </p:nvPicPr>
                <p:blipFill>
                  <a:blip r:embed="rId2"/>
                  <a:stretch/>
                </p:blipFill>
                <p:spPr>
                  <a:xfrm>
                    <a:off x="990720" y="2057400"/>
                    <a:ext cx="6781680" cy="4170240"/>
                  </a:xfrm>
                  <a:prstGeom prst="rect">
                    <a:avLst/>
                  </a:prstGeom>
                  <a:noFill/>
                  <a:ln w="0">
                    <a:noFill/>
                  </a:ln>
                </p:spPr>
              </p:pic>
            </p:oleObj>
          </a:graphicData>
        </a:graphic>
      </p:graphicFrame>
      <p:grpSp>
        <p:nvGrpSpPr>
          <p:cNvPr id="202" name=""/>
          <p:cNvGrpSpPr/>
          <p:nvPr/>
        </p:nvGrpSpPr>
        <p:grpSpPr>
          <a:xfrm>
            <a:off x="2057400" y="3124080"/>
            <a:ext cx="1447920" cy="551880"/>
            <a:chOff x="2057400" y="3124080"/>
            <a:chExt cx="1447920" cy="551880"/>
          </a:xfrm>
        </p:grpSpPr>
        <p:sp>
          <p:nvSpPr>
            <p:cNvPr id="203" name=""/>
            <p:cNvSpPr/>
            <p:nvPr/>
          </p:nvSpPr>
          <p:spPr>
            <a:xfrm>
              <a:off x="2057400" y="3124080"/>
              <a:ext cx="1447920" cy="51372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 name=""/>
            <p:cNvSpPr/>
            <p:nvPr/>
          </p:nvSpPr>
          <p:spPr>
            <a:xfrm>
              <a:off x="2121120" y="3124080"/>
              <a:ext cx="1161000" cy="551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 yr Avg = $.386</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 yr Avg = $.314</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3 yr Avg = $.2326</a:t>
              </a:r>
              <a:endParaRPr b="0" lang="en-US" sz="1000" strike="noStrike" u="none">
                <a:solidFill>
                  <a:srgbClr val="000000"/>
                </a:solidFill>
                <a:effectLst/>
                <a:uFillTx/>
                <a:latin typeface="Times New Roman"/>
              </a:endParaRPr>
            </a:p>
          </p:txBody>
        </p:sp>
      </p:grpSp>
      <p:sp>
        <p:nvSpPr>
          <p:cNvPr id="205" name=""/>
          <p:cNvSpPr/>
          <p:nvPr/>
        </p:nvSpPr>
        <p:spPr>
          <a:xfrm>
            <a:off x="685800" y="380880"/>
            <a:ext cx="7772400" cy="1143000"/>
          </a:xfrm>
          <a:prstGeom prst="rect">
            <a:avLst/>
          </a:prstGeom>
          <a:noFill/>
          <a:ln w="0">
            <a:noFill/>
          </a:ln>
        </p:spPr>
        <p:style>
          <a:lnRef idx="0"/>
          <a:fillRef idx="0"/>
          <a:effectRef idx="0"/>
          <a:fontRef idx="minor"/>
        </p:style>
        <p:txBody>
          <a:bodyPr lIns="92160" rIns="92160" tIns="46080" bIns="4608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Arial"/>
              </a:rPr>
              <a:t>Permian vs. Non-Bondad </a:t>
            </a:r>
            <a:endParaRPr b="0" lang="en-US" sz="4400" strike="noStrike" u="none">
              <a:solidFill>
                <a:srgbClr val="000000"/>
              </a:solidFill>
              <a:effectLst/>
              <a:uFillTx/>
              <a:latin typeface="Times New Roman"/>
            </a:endParaRPr>
          </a:p>
        </p:txBody>
      </p:sp>
      <p:sp>
        <p:nvSpPr>
          <p:cNvPr id="2" name="PlaceHolder 1"/>
          <p:cNvSpPr>
            <a:spLocks noGrp="1"/>
          </p:cNvSpPr>
          <p:nvPr>
            <p:ph type="ftr" idx="2"/>
          </p:nvPr>
        </p:nvSpPr>
        <p:spPr/>
        <p:txBody>
          <a:bodyPr/>
          <a:p>
            <a:r>
              <a:t>CONFIDENTIAL</a:t>
            </a:r>
          </a:p>
        </p:txBody>
      </p:sp>
      <p:sp>
        <p:nvSpPr>
          <p:cNvPr id="3" name="PlaceHolder 2"/>
          <p:cNvSpPr>
            <a:spLocks noGrp="1"/>
          </p:cNvSpPr>
          <p:nvPr>
            <p:ph type="sldNum" idx="3"/>
          </p:nvPr>
        </p:nvSpPr>
        <p:spPr/>
        <p:txBody>
          <a:bodyPr/>
          <a:p>
            <a:fld id="{EC3E5E52-EA16-4162-B077-42EB94229623}" type="slidenum">
              <a:t>18</a:t>
            </a:fld>
          </a:p>
        </p:txBody>
      </p:sp>
    </p:spTree>
  </p:cSld>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206"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Times New Roman"/>
              </a:rPr>
              <a:t>TW Fuel Parity</a:t>
            </a:r>
            <a:endParaRPr b="0" i="1" lang="en-US" sz="4400" strike="noStrike" u="none">
              <a:solidFill>
                <a:srgbClr val="ff9900"/>
              </a:solidFill>
              <a:effectLst/>
              <a:uFillTx/>
              <a:latin typeface="Times New Roman"/>
            </a:endParaRPr>
          </a:p>
        </p:txBody>
      </p:sp>
      <p:grpSp>
        <p:nvGrpSpPr>
          <p:cNvPr id="207" name=""/>
          <p:cNvGrpSpPr/>
          <p:nvPr/>
        </p:nvGrpSpPr>
        <p:grpSpPr>
          <a:xfrm>
            <a:off x="1371600" y="2666880"/>
            <a:ext cx="5588640" cy="3274200"/>
            <a:chOff x="1371600" y="2666880"/>
            <a:chExt cx="5588640" cy="3274200"/>
          </a:xfrm>
        </p:grpSpPr>
        <p:graphicFrame>
          <p:nvGraphicFramePr>
            <p:cNvPr id="208" name=""/>
            <p:cNvGraphicFramePr/>
            <p:nvPr/>
          </p:nvGraphicFramePr>
          <p:xfrm>
            <a:off x="1371600" y="2666880"/>
            <a:ext cx="5588640" cy="3274200"/>
          </p:xfrm>
          <a:graphic>
            <a:graphicData uri="http://schemas.openxmlformats.org/presentationml/2006/ole">
              <p:oleObj progId="Excel.Sheet.12" r:id="rId1" spid="">
                <p:embed/>
                <p:pic>
                  <p:nvPicPr>
                    <p:cNvPr id="209" name="" descr=""/>
                    <p:cNvPicPr/>
                    <p:nvPr/>
                  </p:nvPicPr>
                  <p:blipFill>
                    <a:blip r:embed="rId2"/>
                    <a:stretch/>
                  </p:blipFill>
                  <p:spPr>
                    <a:xfrm>
                      <a:off x="1371600" y="2666880"/>
                      <a:ext cx="5588640" cy="3274200"/>
                    </a:xfrm>
                    <a:prstGeom prst="rect">
                      <a:avLst/>
                    </a:prstGeom>
                    <a:noFill/>
                    <a:ln w="0">
                      <a:noFill/>
                    </a:ln>
                  </p:spPr>
                </p:pic>
              </p:oleObj>
            </a:graphicData>
          </a:graphic>
        </p:graphicFrame>
        <p:sp>
          <p:nvSpPr>
            <p:cNvPr id="210" name=""/>
            <p:cNvSpPr/>
            <p:nvPr/>
          </p:nvSpPr>
          <p:spPr>
            <a:xfrm flipH="1">
              <a:off x="2145240" y="3965040"/>
              <a:ext cx="4074120" cy="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 name=""/>
            <p:cNvSpPr/>
            <p:nvPr/>
          </p:nvSpPr>
          <p:spPr>
            <a:xfrm>
              <a:off x="5138640" y="3228120"/>
              <a:ext cx="1034640" cy="501480"/>
            </a:xfrm>
            <a:prstGeom prst="wedgeRoundRectCallout">
              <a:avLst>
                <a:gd name="adj1" fmla="val -13736"/>
                <a:gd name="adj2" fmla="val 92500"/>
                <a:gd name="adj3" fmla="val 16667"/>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TW 2002 Plan</a:t>
              </a:r>
              <a:endParaRPr b="0" lang="en-US" sz="1000" strike="noStrike" u="none">
                <a:solidFill>
                  <a:srgbClr val="000000"/>
                </a:solidFill>
                <a:effectLst/>
                <a:uFillTx/>
                <a:latin typeface="Times New Roman"/>
              </a:endParaRPr>
            </a:p>
          </p:txBody>
        </p:sp>
      </p:grpSp>
      <p:sp>
        <p:nvSpPr>
          <p:cNvPr id="3" name="PlaceHolder 2"/>
          <p:cNvSpPr>
            <a:spLocks noGrp="1"/>
          </p:cNvSpPr>
          <p:nvPr>
            <p:ph type="ftr" idx="2"/>
          </p:nvPr>
        </p:nvSpPr>
        <p:spPr/>
        <p:txBody>
          <a:bodyPr/>
          <a:p>
            <a:r>
              <a:t>CONFIDENTIAL</a:t>
            </a:r>
          </a:p>
        </p:txBody>
      </p:sp>
      <p:sp>
        <p:nvSpPr>
          <p:cNvPr id="4" name="PlaceHolder 3"/>
          <p:cNvSpPr>
            <a:spLocks noGrp="1"/>
          </p:cNvSpPr>
          <p:nvPr>
            <p:ph type="sldNum" idx="3"/>
          </p:nvPr>
        </p:nvSpPr>
        <p:spPr/>
        <p:txBody>
          <a:bodyPr/>
          <a:p>
            <a:fld id="{ABAF19C7-7DC5-43A5-AC14-E14EA48B585B}" type="slidenum">
              <a:t>19</a:t>
            </a:fld>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Arial"/>
              </a:rPr>
              <a:t>Agenda</a:t>
            </a:r>
            <a:endParaRPr b="0" i="1" lang="en-US" sz="4400" strike="noStrike" u="none">
              <a:solidFill>
                <a:srgbClr val="ff9900"/>
              </a:solidFill>
              <a:effectLst/>
              <a:uFillTx/>
              <a:latin typeface="Times New Roman"/>
            </a:endParaRPr>
          </a:p>
        </p:txBody>
      </p:sp>
      <p:sp>
        <p:nvSpPr>
          <p:cNvPr id="48" name="PlaceHolder 2"/>
          <p:cNvSpPr>
            <a:spLocks noGrp="1"/>
          </p:cNvSpPr>
          <p:nvPr>
            <p:ph/>
          </p:nvPr>
        </p:nvSpPr>
        <p:spPr>
          <a:xfrm>
            <a:off x="685800" y="2057400"/>
            <a:ext cx="7772400" cy="4114800"/>
          </a:xfrm>
          <a:prstGeom prst="rect">
            <a:avLst/>
          </a:prstGeom>
          <a:noFill/>
          <a:ln w="0">
            <a:noFill/>
          </a:ln>
        </p:spPr>
        <p:txBody>
          <a:bodyPr lIns="92160" rIns="92160" tIns="46080" bIns="46080" anchor="t">
            <a:normAutofit lnSpcReduction="9999"/>
          </a:bodyPr>
          <a:p>
            <a:pPr marL="343080" indent="-343080">
              <a:lnSpc>
                <a:spcPct val="100000"/>
              </a:lnSpc>
              <a:spcBef>
                <a:spcPts val="700"/>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Project scope &amp; capacity</a:t>
            </a:r>
            <a:endParaRPr b="0" lang="en-US" sz="2800" strike="noStrike" u="none">
              <a:solidFill>
                <a:srgbClr val="000000"/>
              </a:solidFill>
              <a:effectLst/>
              <a:uFillTx/>
              <a:latin typeface="Times New Roman"/>
            </a:endParaRPr>
          </a:p>
          <a:p>
            <a:pPr marL="343080" indent="-343080">
              <a:lnSpc>
                <a:spcPct val="100000"/>
              </a:lnSpc>
              <a:spcBef>
                <a:spcPts val="700"/>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Project costs</a:t>
            </a:r>
            <a:endParaRPr b="0" lang="en-US" sz="2800" strike="noStrike" u="none">
              <a:solidFill>
                <a:srgbClr val="000000"/>
              </a:solidFill>
              <a:effectLst/>
              <a:uFillTx/>
              <a:latin typeface="Times New Roman"/>
            </a:endParaRPr>
          </a:p>
          <a:p>
            <a:pPr marL="343080" indent="-343080">
              <a:lnSpc>
                <a:spcPct val="100000"/>
              </a:lnSpc>
              <a:spcBef>
                <a:spcPts val="700"/>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Phoenix generation market</a:t>
            </a:r>
            <a:endParaRPr b="0" lang="en-US" sz="2800" strike="noStrike" u="none">
              <a:solidFill>
                <a:srgbClr val="000000"/>
              </a:solidFill>
              <a:effectLst/>
              <a:uFillTx/>
              <a:latin typeface="Times New Roman"/>
            </a:endParaRPr>
          </a:p>
          <a:p>
            <a:pPr marL="343080" indent="-343080">
              <a:lnSpc>
                <a:spcPct val="100000"/>
              </a:lnSpc>
              <a:spcBef>
                <a:spcPts val="700"/>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Rate Structures</a:t>
            </a:r>
            <a:endParaRPr b="0" lang="en-US" sz="2800" strike="noStrike" u="none">
              <a:solidFill>
                <a:srgbClr val="000000"/>
              </a:solidFill>
              <a:effectLst/>
              <a:uFillTx/>
              <a:latin typeface="Times New Roman"/>
            </a:endParaRPr>
          </a:p>
          <a:p>
            <a:pPr marL="343080" indent="-343080">
              <a:lnSpc>
                <a:spcPct val="100000"/>
              </a:lnSpc>
              <a:spcBef>
                <a:spcPts val="700"/>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Sonoran proposal to TW</a:t>
            </a:r>
            <a:endParaRPr b="0" lang="en-US" sz="2800" strike="noStrike" u="none">
              <a:solidFill>
                <a:srgbClr val="000000"/>
              </a:solidFill>
              <a:effectLst/>
              <a:uFillTx/>
              <a:latin typeface="Times New Roman"/>
            </a:endParaRPr>
          </a:p>
          <a:p>
            <a:pPr marL="343080" indent="-343080">
              <a:lnSpc>
                <a:spcPct val="100000"/>
              </a:lnSpc>
              <a:spcBef>
                <a:spcPts val="700"/>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Comparative rate analysis</a:t>
            </a:r>
            <a:endParaRPr b="0" lang="en-US" sz="2800" strike="noStrike" u="none">
              <a:solidFill>
                <a:srgbClr val="000000"/>
              </a:solidFill>
              <a:effectLst/>
              <a:uFillTx/>
              <a:latin typeface="Times New Roman"/>
            </a:endParaRPr>
          </a:p>
          <a:p>
            <a:pPr marL="343080" indent="-343080">
              <a:lnSpc>
                <a:spcPct val="100000"/>
              </a:lnSpc>
              <a:spcBef>
                <a:spcPts val="700"/>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Alternative financial structures</a:t>
            </a:r>
            <a:endParaRPr b="0" lang="en-US" sz="2800" strike="noStrike" u="none">
              <a:solidFill>
                <a:srgbClr val="000000"/>
              </a:solidFill>
              <a:effectLst/>
              <a:uFillTx/>
              <a:latin typeface="Times New Roman"/>
            </a:endParaRPr>
          </a:p>
          <a:p>
            <a:pPr marL="343080" indent="-343080">
              <a:lnSpc>
                <a:spcPct val="100000"/>
              </a:lnSpc>
              <a:spcBef>
                <a:spcPts val="700"/>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NPV summary</a:t>
            </a:r>
            <a:endParaRPr b="0" lang="en-US" sz="2800" strike="noStrike" u="none">
              <a:solidFill>
                <a:srgbClr val="000000"/>
              </a:solidFill>
              <a:effectLst/>
              <a:uFillTx/>
              <a:latin typeface="Times New Roman"/>
            </a:endParaRPr>
          </a:p>
          <a:p>
            <a:pPr marL="343080" indent="0">
              <a:lnSpc>
                <a:spcPct val="100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CONFIDENTIAL</a:t>
            </a:r>
          </a:p>
        </p:txBody>
      </p:sp>
      <p:sp>
        <p:nvSpPr>
          <p:cNvPr id="5" name="PlaceHolder 4"/>
          <p:cNvSpPr>
            <a:spLocks noGrp="1"/>
          </p:cNvSpPr>
          <p:nvPr>
            <p:ph type="sldNum" idx="3"/>
          </p:nvPr>
        </p:nvSpPr>
        <p:spPr/>
        <p:txBody>
          <a:bodyPr/>
          <a:p>
            <a:fld id="{098F6611-33AE-42CB-9CD4-52DE503387E9}"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
          <p:cNvSpPr/>
          <p:nvPr/>
        </p:nvSpPr>
        <p:spPr>
          <a:xfrm>
            <a:off x="762120" y="152280"/>
            <a:ext cx="7759440" cy="117648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9900"/>
                </a:solidFill>
                <a:effectLst/>
                <a:uFillTx/>
                <a:latin typeface="Arial"/>
              </a:rPr>
              <a:t>Transwestern Pipeline Company </a:t>
            </a:r>
            <a:br>
              <a:rPr sz="2200"/>
            </a:br>
            <a:r>
              <a:rPr b="1" lang="en-US" sz="2200" strike="noStrike" u="none">
                <a:solidFill>
                  <a:srgbClr val="ff9900"/>
                </a:solidFill>
                <a:effectLst/>
                <a:uFillTx/>
                <a:latin typeface="Arial"/>
              </a:rPr>
              <a:t> System Map</a:t>
            </a:r>
            <a:endParaRPr b="0" lang="en-US" sz="2200" strike="noStrike" u="none">
              <a:solidFill>
                <a:srgbClr val="000000"/>
              </a:solidFill>
              <a:effectLst/>
              <a:uFillTx/>
              <a:latin typeface="Times New Roman"/>
            </a:endParaRPr>
          </a:p>
        </p:txBody>
      </p:sp>
      <p:sp>
        <p:nvSpPr>
          <p:cNvPr id="50" name=""/>
          <p:cNvSpPr/>
          <p:nvPr/>
        </p:nvSpPr>
        <p:spPr>
          <a:xfrm>
            <a:off x="6827760" y="3311640"/>
            <a:ext cx="409680" cy="4791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4702320" y="1517760"/>
            <a:ext cx="1682640" cy="1460520"/>
          </a:xfrm>
          <a:prstGeom prst="rect">
            <a:avLst/>
          </a:prstGeom>
          <a:noFill/>
          <a:ln w="12600">
            <a:solidFill>
              <a:srgbClr val="a1a1a1"/>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5202360" y="3336840"/>
            <a:ext cx="3408120" cy="3292560"/>
          </a:xfrm>
          <a:custGeom>
            <a:avLst/>
            <a:gdLst/>
            <a:ahLst/>
            <a:rect l="l" t="t" r="r" b="b"/>
            <a:pathLst>
              <a:path w="2151" h="2079">
                <a:moveTo>
                  <a:pt x="599" y="0"/>
                </a:moveTo>
                <a:lnTo>
                  <a:pt x="1069" y="0"/>
                </a:lnTo>
                <a:lnTo>
                  <a:pt x="1069" y="370"/>
                </a:lnTo>
                <a:lnTo>
                  <a:pt x="1642" y="500"/>
                </a:lnTo>
                <a:lnTo>
                  <a:pt x="1738" y="484"/>
                </a:lnTo>
                <a:lnTo>
                  <a:pt x="1969" y="544"/>
                </a:lnTo>
                <a:lnTo>
                  <a:pt x="2049" y="560"/>
                </a:lnTo>
                <a:lnTo>
                  <a:pt x="2044" y="931"/>
                </a:lnTo>
                <a:lnTo>
                  <a:pt x="2150" y="1190"/>
                </a:lnTo>
                <a:lnTo>
                  <a:pt x="2087" y="1318"/>
                </a:lnTo>
                <a:lnTo>
                  <a:pt x="1896" y="1369"/>
                </a:lnTo>
                <a:lnTo>
                  <a:pt x="1595" y="1636"/>
                </a:lnTo>
                <a:lnTo>
                  <a:pt x="1522" y="1849"/>
                </a:lnTo>
                <a:lnTo>
                  <a:pt x="1559" y="2078"/>
                </a:lnTo>
                <a:lnTo>
                  <a:pt x="1173" y="1925"/>
                </a:lnTo>
                <a:lnTo>
                  <a:pt x="926" y="1467"/>
                </a:lnTo>
                <a:lnTo>
                  <a:pt x="727" y="1400"/>
                </a:lnTo>
                <a:lnTo>
                  <a:pt x="618" y="1526"/>
                </a:lnTo>
                <a:lnTo>
                  <a:pt x="465" y="1426"/>
                </a:lnTo>
                <a:lnTo>
                  <a:pt x="321" y="1144"/>
                </a:lnTo>
                <a:lnTo>
                  <a:pt x="0" y="851"/>
                </a:lnTo>
                <a:lnTo>
                  <a:pt x="599" y="851"/>
                </a:lnTo>
                <a:lnTo>
                  <a:pt x="599"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 name=""/>
          <p:cNvSpPr/>
          <p:nvPr/>
        </p:nvSpPr>
        <p:spPr>
          <a:xfrm>
            <a:off x="4695840" y="2984400"/>
            <a:ext cx="1447920" cy="1984320"/>
          </a:xfrm>
          <a:custGeom>
            <a:avLst/>
            <a:gdLst/>
            <a:ahLst/>
            <a:rect l="l" t="t" r="r" b="b"/>
            <a:pathLst>
              <a:path w="914" h="1253">
                <a:moveTo>
                  <a:pt x="0" y="0"/>
                </a:moveTo>
                <a:lnTo>
                  <a:pt x="913" y="0"/>
                </a:lnTo>
                <a:lnTo>
                  <a:pt x="913" y="1079"/>
                </a:lnTo>
                <a:lnTo>
                  <a:pt x="318" y="1079"/>
                </a:lnTo>
                <a:lnTo>
                  <a:pt x="151" y="1079"/>
                </a:lnTo>
                <a:lnTo>
                  <a:pt x="151" y="1252"/>
                </a:lnTo>
                <a:lnTo>
                  <a:pt x="0" y="1252"/>
                </a:lnTo>
                <a:lnTo>
                  <a:pt x="0"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 name=""/>
          <p:cNvSpPr/>
          <p:nvPr/>
        </p:nvSpPr>
        <p:spPr>
          <a:xfrm>
            <a:off x="3270240" y="2984400"/>
            <a:ext cx="1427040" cy="1987560"/>
          </a:xfrm>
          <a:custGeom>
            <a:avLst/>
            <a:gdLst/>
            <a:ahLst/>
            <a:rect l="l" t="t" r="r" b="b"/>
            <a:pathLst>
              <a:path w="901" h="1255">
                <a:moveTo>
                  <a:pt x="97" y="0"/>
                </a:moveTo>
                <a:lnTo>
                  <a:pt x="900" y="0"/>
                </a:lnTo>
                <a:lnTo>
                  <a:pt x="900" y="1254"/>
                </a:lnTo>
                <a:lnTo>
                  <a:pt x="621" y="1254"/>
                </a:lnTo>
                <a:lnTo>
                  <a:pt x="88" y="976"/>
                </a:lnTo>
                <a:lnTo>
                  <a:pt x="88" y="887"/>
                </a:lnTo>
                <a:lnTo>
                  <a:pt x="122" y="619"/>
                </a:lnTo>
                <a:lnTo>
                  <a:pt x="37" y="496"/>
                </a:lnTo>
                <a:lnTo>
                  <a:pt x="0" y="215"/>
                </a:lnTo>
                <a:lnTo>
                  <a:pt x="97" y="242"/>
                </a:lnTo>
                <a:lnTo>
                  <a:pt x="97"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 name=""/>
          <p:cNvSpPr/>
          <p:nvPr/>
        </p:nvSpPr>
        <p:spPr>
          <a:xfrm>
            <a:off x="838080" y="1219320"/>
            <a:ext cx="2621160" cy="3182760"/>
          </a:xfrm>
          <a:custGeom>
            <a:avLst/>
            <a:gdLst/>
            <a:ahLst/>
            <a:rect l="l" t="t" r="r" b="b"/>
            <a:pathLst>
              <a:path w="1654" h="2010">
                <a:moveTo>
                  <a:pt x="37" y="0"/>
                </a:moveTo>
                <a:lnTo>
                  <a:pt x="709" y="0"/>
                </a:lnTo>
                <a:lnTo>
                  <a:pt x="709" y="685"/>
                </a:lnTo>
                <a:lnTo>
                  <a:pt x="1575" y="1629"/>
                </a:lnTo>
                <a:lnTo>
                  <a:pt x="1653" y="1735"/>
                </a:lnTo>
                <a:lnTo>
                  <a:pt x="1615" y="2009"/>
                </a:lnTo>
                <a:lnTo>
                  <a:pt x="1181" y="2009"/>
                </a:lnTo>
                <a:lnTo>
                  <a:pt x="796" y="1673"/>
                </a:lnTo>
                <a:lnTo>
                  <a:pt x="661" y="1673"/>
                </a:lnTo>
                <a:lnTo>
                  <a:pt x="333" y="1041"/>
                </a:lnTo>
                <a:lnTo>
                  <a:pt x="105" y="654"/>
                </a:lnTo>
                <a:lnTo>
                  <a:pt x="134" y="505"/>
                </a:lnTo>
                <a:lnTo>
                  <a:pt x="0" y="307"/>
                </a:lnTo>
                <a:lnTo>
                  <a:pt x="37"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 name=""/>
          <p:cNvSpPr/>
          <p:nvPr/>
        </p:nvSpPr>
        <p:spPr>
          <a:xfrm>
            <a:off x="6141960" y="2984400"/>
            <a:ext cx="2183040" cy="1197000"/>
          </a:xfrm>
          <a:custGeom>
            <a:avLst/>
            <a:gdLst/>
            <a:ahLst/>
            <a:rect l="l" t="t" r="r" b="b"/>
            <a:pathLst>
              <a:path w="1378" h="756">
                <a:moveTo>
                  <a:pt x="0" y="0"/>
                </a:moveTo>
                <a:lnTo>
                  <a:pt x="1321" y="0"/>
                </a:lnTo>
                <a:lnTo>
                  <a:pt x="1357" y="136"/>
                </a:lnTo>
                <a:lnTo>
                  <a:pt x="1377" y="293"/>
                </a:lnTo>
                <a:lnTo>
                  <a:pt x="1377" y="755"/>
                </a:lnTo>
                <a:lnTo>
                  <a:pt x="1148" y="693"/>
                </a:lnTo>
                <a:lnTo>
                  <a:pt x="1048" y="714"/>
                </a:lnTo>
                <a:lnTo>
                  <a:pt x="472" y="589"/>
                </a:lnTo>
                <a:lnTo>
                  <a:pt x="472" y="224"/>
                </a:lnTo>
                <a:lnTo>
                  <a:pt x="0" y="219"/>
                </a:lnTo>
                <a:lnTo>
                  <a:pt x="0"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flipV="1">
            <a:off x="3478320" y="3833640"/>
            <a:ext cx="2022480" cy="108000"/>
          </a:xfrm>
          <a:prstGeom prst="line">
            <a:avLst/>
          </a:prstGeom>
          <a:ln w="507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flipV="1">
            <a:off x="5538960" y="3261960"/>
            <a:ext cx="779400" cy="571320"/>
          </a:xfrm>
          <a:prstGeom prst="line">
            <a:avLst/>
          </a:prstGeom>
          <a:ln w="507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a:off x="5538960" y="3801960"/>
            <a:ext cx="439560" cy="1578240"/>
          </a:xfrm>
          <a:prstGeom prst="line">
            <a:avLst/>
          </a:prstGeom>
          <a:ln w="507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flipV="1">
            <a:off x="4913280" y="2832120"/>
            <a:ext cx="257040" cy="1001520"/>
          </a:xfrm>
          <a:prstGeom prst="line">
            <a:avLst/>
          </a:prstGeom>
          <a:ln w="507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5121360" y="2792520"/>
            <a:ext cx="106200" cy="9828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a:off x="5057640" y="3048120"/>
            <a:ext cx="104760" cy="968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4865760" y="3828960"/>
            <a:ext cx="104760" cy="968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5506920" y="3795840"/>
            <a:ext cx="104760" cy="9972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6232680" y="3246480"/>
            <a:ext cx="104760" cy="950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a:off x="5921280" y="5326200"/>
            <a:ext cx="106560" cy="968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 name=""/>
          <p:cNvSpPr/>
          <p:nvPr/>
        </p:nvSpPr>
        <p:spPr>
          <a:xfrm>
            <a:off x="3470400" y="3908520"/>
            <a:ext cx="102960" cy="936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 name=""/>
          <p:cNvSpPr/>
          <p:nvPr/>
        </p:nvSpPr>
        <p:spPr>
          <a:xfrm>
            <a:off x="5106960" y="2722680"/>
            <a:ext cx="871560" cy="24516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Ignacio</a:t>
            </a:r>
            <a:endParaRPr b="0" lang="en-US" sz="1000" strike="noStrike" u="none">
              <a:solidFill>
                <a:srgbClr val="000000"/>
              </a:solidFill>
              <a:effectLst/>
              <a:uFillTx/>
              <a:latin typeface="Times New Roman"/>
            </a:endParaRPr>
          </a:p>
        </p:txBody>
      </p:sp>
      <p:sp>
        <p:nvSpPr>
          <p:cNvPr id="69" name=""/>
          <p:cNvSpPr/>
          <p:nvPr/>
        </p:nvSpPr>
        <p:spPr>
          <a:xfrm>
            <a:off x="5060880" y="2963880"/>
            <a:ext cx="876240" cy="24516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Blanco</a:t>
            </a:r>
            <a:endParaRPr b="0" lang="en-US" sz="1000" strike="noStrike" u="none">
              <a:solidFill>
                <a:srgbClr val="000000"/>
              </a:solidFill>
              <a:effectLst/>
              <a:uFillTx/>
              <a:latin typeface="Times New Roman"/>
            </a:endParaRPr>
          </a:p>
        </p:txBody>
      </p:sp>
      <p:sp>
        <p:nvSpPr>
          <p:cNvPr id="70" name=""/>
          <p:cNvSpPr/>
          <p:nvPr/>
        </p:nvSpPr>
        <p:spPr>
          <a:xfrm>
            <a:off x="5553000" y="3745080"/>
            <a:ext cx="876240" cy="24516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Station 9</a:t>
            </a:r>
            <a:endParaRPr b="0" lang="en-US" sz="1000" strike="noStrike" u="none">
              <a:solidFill>
                <a:srgbClr val="000000"/>
              </a:solidFill>
              <a:effectLst/>
              <a:uFillTx/>
              <a:latin typeface="Times New Roman"/>
            </a:endParaRPr>
          </a:p>
        </p:txBody>
      </p:sp>
      <p:sp>
        <p:nvSpPr>
          <p:cNvPr id="71" name=""/>
          <p:cNvSpPr/>
          <p:nvPr/>
        </p:nvSpPr>
        <p:spPr>
          <a:xfrm>
            <a:off x="2438280" y="3868560"/>
            <a:ext cx="1057320" cy="24480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2" name=""/>
          <p:cNvSpPr/>
          <p:nvPr/>
        </p:nvSpPr>
        <p:spPr>
          <a:xfrm>
            <a:off x="3809880" y="3657600"/>
            <a:ext cx="513000" cy="21420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1090</a:t>
            </a:r>
            <a:endParaRPr b="0" lang="en-US" sz="800" strike="noStrike" u="none">
              <a:solidFill>
                <a:srgbClr val="000000"/>
              </a:solidFill>
              <a:effectLst/>
              <a:uFillTx/>
              <a:latin typeface="Times New Roman"/>
            </a:endParaRPr>
          </a:p>
        </p:txBody>
      </p:sp>
      <p:sp>
        <p:nvSpPr>
          <p:cNvPr id="73" name=""/>
          <p:cNvSpPr/>
          <p:nvPr/>
        </p:nvSpPr>
        <p:spPr>
          <a:xfrm flipH="1">
            <a:off x="3657600" y="3733920"/>
            <a:ext cx="318960" cy="21960"/>
          </a:xfrm>
          <a:prstGeom prst="line">
            <a:avLst/>
          </a:prstGeom>
          <a:ln w="12600">
            <a:solidFill>
              <a:srgbClr val="000000"/>
            </a:solidFill>
            <a:miter/>
            <a:tailEnd len="med" type="stealth" w="med"/>
          </a:ln>
        </p:spPr>
        <p:style>
          <a:lnRef idx="0"/>
          <a:fillRef idx="0"/>
          <a:effectRef idx="0"/>
          <a:fontRef idx="minor"/>
        </p:style>
        <p:txBody>
          <a:bodyPr lIns="90000" rIns="90000" tIns="-24840" bIns="-24840" anchor="ctr">
            <a:noAutofit/>
          </a:bodyPr>
          <a:p>
            <a:endParaRPr b="0" lang="en-US" sz="2400" strike="noStrike" u="none">
              <a:solidFill>
                <a:srgbClr val="000000"/>
              </a:solidFill>
              <a:effectLst/>
              <a:uFillTx/>
              <a:latin typeface="Times New Roman"/>
            </a:endParaRPr>
          </a:p>
        </p:txBody>
      </p:sp>
      <p:sp>
        <p:nvSpPr>
          <p:cNvPr id="74" name=""/>
          <p:cNvSpPr/>
          <p:nvPr/>
        </p:nvSpPr>
        <p:spPr>
          <a:xfrm>
            <a:off x="4451400" y="3251160"/>
            <a:ext cx="514440" cy="21420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850</a:t>
            </a:r>
            <a:endParaRPr b="0" lang="en-US" sz="800" strike="noStrike" u="none">
              <a:solidFill>
                <a:srgbClr val="000000"/>
              </a:solidFill>
              <a:effectLst/>
              <a:uFillTx/>
              <a:latin typeface="Times New Roman"/>
            </a:endParaRPr>
          </a:p>
        </p:txBody>
      </p:sp>
      <p:sp>
        <p:nvSpPr>
          <p:cNvPr id="75" name=""/>
          <p:cNvSpPr/>
          <p:nvPr/>
        </p:nvSpPr>
        <p:spPr>
          <a:xfrm flipH="1">
            <a:off x="4836960" y="3193920"/>
            <a:ext cx="74880" cy="30960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flipH="1">
            <a:off x="5082840" y="3745080"/>
            <a:ext cx="320760" cy="23760"/>
          </a:xfrm>
          <a:prstGeom prst="line">
            <a:avLst/>
          </a:prstGeom>
          <a:ln w="12600">
            <a:solidFill>
              <a:srgbClr val="000000"/>
            </a:solidFill>
            <a:miter/>
            <a:headEnd len="med" type="stealth" w="med"/>
          </a:ln>
        </p:spPr>
        <p:style>
          <a:lnRef idx="0"/>
          <a:fillRef idx="0"/>
          <a:effectRef idx="0"/>
          <a:fontRef idx="minor"/>
        </p:style>
        <p:txBody>
          <a:bodyPr lIns="90000" rIns="90000" tIns="-23040" bIns="-23040" anchor="ctr">
            <a:noAutofit/>
          </a:bodyPr>
          <a:p>
            <a:endParaRPr b="0" lang="en-US" sz="2400" strike="noStrike" u="none">
              <a:solidFill>
                <a:srgbClr val="000000"/>
              </a:solidFill>
              <a:effectLst/>
              <a:uFillTx/>
              <a:latin typeface="Times New Roman"/>
            </a:endParaRPr>
          </a:p>
        </p:txBody>
      </p:sp>
      <p:sp>
        <p:nvSpPr>
          <p:cNvPr id="77" name=""/>
          <p:cNvSpPr/>
          <p:nvPr/>
        </p:nvSpPr>
        <p:spPr>
          <a:xfrm flipH="1">
            <a:off x="5595840" y="3448080"/>
            <a:ext cx="309600" cy="209520"/>
          </a:xfrm>
          <a:prstGeom prst="line">
            <a:avLst/>
          </a:prstGeom>
          <a:ln w="12600">
            <a:solidFill>
              <a:srgbClr val="000000"/>
            </a:solidFill>
            <a:miter/>
            <a:headEnd len="med" type="stealth" w="med"/>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a:off x="5486400" y="4114800"/>
            <a:ext cx="152280" cy="533520"/>
          </a:xfrm>
          <a:prstGeom prst="line">
            <a:avLst/>
          </a:prstGeom>
          <a:ln w="1260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a:off x="2959200" y="2239920"/>
            <a:ext cx="1319040" cy="780120"/>
          </a:xfrm>
          <a:prstGeom prst="rect">
            <a:avLst/>
          </a:prstGeom>
          <a:noFill/>
          <a:ln w="12600">
            <a:solidFill>
              <a:srgbClr val="ff9900"/>
            </a:solidFill>
            <a:miter/>
          </a:ln>
        </p:spPr>
        <p:style>
          <a:lnRef idx="0"/>
          <a:fillRef idx="0"/>
          <a:effectRef idx="0"/>
          <a:fontRef idx="minor"/>
        </p:style>
        <p:txBody>
          <a:bodyPr lIns="92160" rIns="92160" tIns="46080" bIns="46080" anchor="t">
            <a:spAutoFit/>
          </a:bodyPr>
          <a:p>
            <a:pPr algn="ct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Numbers reflect pipeline capacity in MMBtu/day before Red Rock &amp; Sun Devil</a:t>
            </a:r>
            <a:endParaRPr b="0" lang="en-US" sz="900" strike="noStrike" u="none">
              <a:solidFill>
                <a:srgbClr val="000000"/>
              </a:solidFill>
              <a:effectLst/>
              <a:uFillTx/>
              <a:latin typeface="Times New Roman"/>
            </a:endParaRPr>
          </a:p>
        </p:txBody>
      </p:sp>
      <p:sp>
        <p:nvSpPr>
          <p:cNvPr id="80" name=""/>
          <p:cNvSpPr/>
          <p:nvPr/>
        </p:nvSpPr>
        <p:spPr>
          <a:xfrm>
            <a:off x="6410160" y="5016600"/>
            <a:ext cx="1300320" cy="245160"/>
          </a:xfrm>
          <a:prstGeom prst="rect">
            <a:avLst/>
          </a:prstGeom>
          <a:noFill/>
          <a:ln w="12600">
            <a:solidFill>
              <a:srgbClr val="ff9900"/>
            </a:solidFill>
            <a:miter/>
          </a:ln>
        </p:spPr>
        <p:style>
          <a:lnRef idx="0"/>
          <a:fillRef idx="0"/>
          <a:effectRef idx="0"/>
          <a:fontRef idx="minor"/>
        </p:style>
        <p:txBody>
          <a:bodyPr lIns="92160" rIns="92160" tIns="46080" bIns="4608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Permian</a:t>
            </a:r>
            <a:endParaRPr b="0" lang="en-US" sz="1000" strike="noStrike" u="none">
              <a:solidFill>
                <a:srgbClr val="000000"/>
              </a:solidFill>
              <a:effectLst/>
              <a:uFillTx/>
              <a:latin typeface="Times New Roman"/>
            </a:endParaRPr>
          </a:p>
        </p:txBody>
      </p:sp>
      <p:sp>
        <p:nvSpPr>
          <p:cNvPr id="81" name=""/>
          <p:cNvSpPr/>
          <p:nvPr/>
        </p:nvSpPr>
        <p:spPr>
          <a:xfrm flipH="1">
            <a:off x="6086520" y="5272200"/>
            <a:ext cx="317520" cy="10476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2" name=""/>
          <p:cNvSpPr/>
          <p:nvPr/>
        </p:nvSpPr>
        <p:spPr>
          <a:xfrm>
            <a:off x="6647040" y="3043080"/>
            <a:ext cx="1226880" cy="245160"/>
          </a:xfrm>
          <a:prstGeom prst="rect">
            <a:avLst/>
          </a:prstGeom>
          <a:noFill/>
          <a:ln w="12600">
            <a:solidFill>
              <a:srgbClr val="ff9900"/>
            </a:solidFill>
            <a:miter/>
          </a:ln>
        </p:spPr>
        <p:style>
          <a:lnRef idx="0"/>
          <a:fillRef idx="0"/>
          <a:effectRef idx="0"/>
          <a:fontRef idx="minor"/>
        </p:style>
        <p:txBody>
          <a:bodyPr lIns="92160" rIns="92160" tIns="46080" bIns="4608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Anadarko </a:t>
            </a:r>
            <a:endParaRPr b="0" lang="en-US" sz="1000" strike="noStrike" u="none">
              <a:solidFill>
                <a:srgbClr val="000000"/>
              </a:solidFill>
              <a:effectLst/>
              <a:uFillTx/>
              <a:latin typeface="Times New Roman"/>
            </a:endParaRPr>
          </a:p>
        </p:txBody>
      </p:sp>
      <p:sp>
        <p:nvSpPr>
          <p:cNvPr id="83" name=""/>
          <p:cNvSpPr/>
          <p:nvPr/>
        </p:nvSpPr>
        <p:spPr>
          <a:xfrm flipH="1">
            <a:off x="6397560" y="3284640"/>
            <a:ext cx="223920" cy="21960"/>
          </a:xfrm>
          <a:prstGeom prst="line">
            <a:avLst/>
          </a:prstGeom>
          <a:ln w="12600">
            <a:solidFill>
              <a:srgbClr val="000000"/>
            </a:solidFill>
            <a:miter/>
            <a:tailEnd len="med" type="stealth" w="med"/>
          </a:ln>
        </p:spPr>
        <p:style>
          <a:lnRef idx="0"/>
          <a:fillRef idx="0"/>
          <a:effectRef idx="0"/>
          <a:fontRef idx="minor"/>
        </p:style>
        <p:txBody>
          <a:bodyPr lIns="90000" rIns="90000" tIns="-24840" bIns="-24840" anchor="ctr">
            <a:noAutofit/>
          </a:bodyPr>
          <a:p>
            <a:endParaRPr b="0" lang="en-US" sz="2400" strike="noStrike" u="none">
              <a:solidFill>
                <a:srgbClr val="000000"/>
              </a:solidFill>
              <a:effectLst/>
              <a:uFillTx/>
              <a:latin typeface="Times New Roman"/>
            </a:endParaRPr>
          </a:p>
        </p:txBody>
      </p:sp>
      <p:sp>
        <p:nvSpPr>
          <p:cNvPr id="84" name=""/>
          <p:cNvSpPr/>
          <p:nvPr/>
        </p:nvSpPr>
        <p:spPr>
          <a:xfrm flipH="1">
            <a:off x="5071680" y="3932280"/>
            <a:ext cx="320760" cy="20520"/>
          </a:xfrm>
          <a:prstGeom prst="line">
            <a:avLst/>
          </a:prstGeom>
          <a:ln w="12600">
            <a:solidFill>
              <a:srgbClr val="000000"/>
            </a:solidFill>
            <a:miter/>
            <a:tailEnd len="med" type="stealth" w="med"/>
          </a:ln>
        </p:spPr>
        <p:style>
          <a:lnRef idx="0"/>
          <a:fillRef idx="0"/>
          <a:effectRef idx="0"/>
          <a:fontRef idx="minor"/>
        </p:style>
        <p:txBody>
          <a:bodyPr lIns="90000" rIns="90000" tIns="-26280" bIns="-26280" anchor="ctr">
            <a:noAutofit/>
          </a:bodyPr>
          <a:p>
            <a:endParaRPr b="0" lang="en-US" sz="2400" strike="noStrike" u="none">
              <a:solidFill>
                <a:srgbClr val="000000"/>
              </a:solidFill>
              <a:effectLst/>
              <a:uFillTx/>
              <a:latin typeface="Times New Roman"/>
            </a:endParaRPr>
          </a:p>
        </p:txBody>
      </p:sp>
      <p:sp>
        <p:nvSpPr>
          <p:cNvPr id="85" name=""/>
          <p:cNvSpPr/>
          <p:nvPr/>
        </p:nvSpPr>
        <p:spPr>
          <a:xfrm>
            <a:off x="4368960" y="3917880"/>
            <a:ext cx="877680" cy="24516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Thoreau</a:t>
            </a:r>
            <a:endParaRPr b="0" lang="en-US" sz="1000" strike="noStrike" u="none">
              <a:solidFill>
                <a:srgbClr val="000000"/>
              </a:solidFill>
              <a:effectLst/>
              <a:uFillTx/>
              <a:latin typeface="Times New Roman"/>
            </a:endParaRPr>
          </a:p>
        </p:txBody>
      </p:sp>
      <p:sp>
        <p:nvSpPr>
          <p:cNvPr id="86" name=""/>
          <p:cNvSpPr/>
          <p:nvPr/>
        </p:nvSpPr>
        <p:spPr>
          <a:xfrm>
            <a:off x="4952880" y="2438280"/>
            <a:ext cx="990720" cy="246600"/>
          </a:xfrm>
          <a:prstGeom prst="rect">
            <a:avLst/>
          </a:prstGeom>
          <a:noFill/>
          <a:ln w="12600">
            <a:solidFill>
              <a:srgbClr val="ff9900"/>
            </a:solidFill>
            <a:miter/>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San Juan</a:t>
            </a:r>
            <a:endParaRPr b="0" lang="en-US" sz="1000" strike="noStrike" u="none">
              <a:solidFill>
                <a:srgbClr val="000000"/>
              </a:solidFill>
              <a:effectLst/>
              <a:uFillTx/>
              <a:latin typeface="Times New Roman"/>
            </a:endParaRPr>
          </a:p>
        </p:txBody>
      </p:sp>
      <p:sp>
        <p:nvSpPr>
          <p:cNvPr id="87" name=""/>
          <p:cNvSpPr/>
          <p:nvPr/>
        </p:nvSpPr>
        <p:spPr>
          <a:xfrm>
            <a:off x="2303280" y="3581280"/>
            <a:ext cx="1009800" cy="3992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California</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Topock/Needles</a:t>
            </a:r>
            <a:endParaRPr b="0" lang="en-US" sz="1000" strike="noStrike" u="none">
              <a:solidFill>
                <a:srgbClr val="000000"/>
              </a:solidFill>
              <a:effectLst/>
              <a:uFillTx/>
              <a:latin typeface="Times New Roman"/>
            </a:endParaRPr>
          </a:p>
        </p:txBody>
      </p:sp>
      <p:sp>
        <p:nvSpPr>
          <p:cNvPr id="88" name=""/>
          <p:cNvSpPr/>
          <p:nvPr/>
        </p:nvSpPr>
        <p:spPr>
          <a:xfrm flipH="1">
            <a:off x="4800240" y="3048120"/>
            <a:ext cx="228600" cy="761760"/>
          </a:xfrm>
          <a:prstGeom prst="line">
            <a:avLst/>
          </a:prstGeom>
          <a:ln w="38160">
            <a:solidFill>
              <a:srgbClr val="ff9933"/>
            </a:solidFill>
            <a:prstDash val="sysDot"/>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 name=""/>
          <p:cNvSpPr/>
          <p:nvPr/>
        </p:nvSpPr>
        <p:spPr>
          <a:xfrm flipH="1">
            <a:off x="4038120" y="3809880"/>
            <a:ext cx="762120" cy="76320"/>
          </a:xfrm>
          <a:prstGeom prst="line">
            <a:avLst/>
          </a:prstGeom>
          <a:ln w="38160">
            <a:solidFill>
              <a:srgbClr val="ff9933"/>
            </a:solidFill>
            <a:prstDash val="sysDot"/>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90" name=""/>
          <p:cNvSpPr/>
          <p:nvPr/>
        </p:nvSpPr>
        <p:spPr>
          <a:xfrm>
            <a:off x="4038480" y="3886200"/>
            <a:ext cx="0" cy="609480"/>
          </a:xfrm>
          <a:prstGeom prst="line">
            <a:avLst/>
          </a:prstGeom>
          <a:ln w="38160">
            <a:solidFill>
              <a:srgbClr val="ff9933"/>
            </a:solidFill>
            <a:prstDash val="sysDot"/>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 name=""/>
          <p:cNvSpPr/>
          <p:nvPr/>
        </p:nvSpPr>
        <p:spPr>
          <a:xfrm>
            <a:off x="3962520" y="4495680"/>
            <a:ext cx="152280" cy="152640"/>
          </a:xfrm>
          <a:prstGeom prst="rect">
            <a:avLst/>
          </a:prstGeom>
          <a:solidFill>
            <a:srgbClr val="ff9933"/>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2" name=""/>
          <p:cNvSpPr/>
          <p:nvPr/>
        </p:nvSpPr>
        <p:spPr>
          <a:xfrm>
            <a:off x="3888000" y="4648320"/>
            <a:ext cx="6728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Phoenix</a:t>
            </a:r>
            <a:endParaRPr b="0" lang="en-US" sz="1000" strike="noStrike" u="none">
              <a:solidFill>
                <a:srgbClr val="000000"/>
              </a:solidFill>
              <a:effectLst/>
              <a:uFillTx/>
              <a:latin typeface="Times New Roman"/>
            </a:endParaRPr>
          </a:p>
        </p:txBody>
      </p:sp>
      <p:sp>
        <p:nvSpPr>
          <p:cNvPr id="93" name=""/>
          <p:cNvSpPr/>
          <p:nvPr/>
        </p:nvSpPr>
        <p:spPr>
          <a:xfrm>
            <a:off x="762120" y="5257800"/>
            <a:ext cx="380880" cy="0"/>
          </a:xfrm>
          <a:prstGeom prst="line">
            <a:avLst/>
          </a:prstGeom>
          <a:ln w="38160">
            <a:solidFill>
              <a:srgbClr val="ff99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 name=""/>
          <p:cNvSpPr/>
          <p:nvPr/>
        </p:nvSpPr>
        <p:spPr>
          <a:xfrm>
            <a:off x="762120" y="5486400"/>
            <a:ext cx="380880" cy="0"/>
          </a:xfrm>
          <a:prstGeom prst="line">
            <a:avLst/>
          </a:prstGeom>
          <a:ln w="38160">
            <a:solidFill>
              <a:srgbClr val="ff9933"/>
            </a:solidFill>
            <a:prstDash val="sysDot"/>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 name=""/>
          <p:cNvSpPr/>
          <p:nvPr/>
        </p:nvSpPr>
        <p:spPr>
          <a:xfrm>
            <a:off x="1283400" y="5089680"/>
            <a:ext cx="1960200" cy="581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Existing TW system</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Sun Devil Project</a:t>
            </a:r>
            <a:endParaRPr b="0" lang="en-US" sz="1600" strike="noStrike" u="none">
              <a:solidFill>
                <a:srgbClr val="000000"/>
              </a:solidFill>
              <a:effectLst/>
              <a:uFillTx/>
              <a:latin typeface="Times New Roman"/>
            </a:endParaRPr>
          </a:p>
        </p:txBody>
      </p:sp>
      <p:sp>
        <p:nvSpPr>
          <p:cNvPr id="96" name=""/>
          <p:cNvSpPr/>
          <p:nvPr/>
        </p:nvSpPr>
        <p:spPr>
          <a:xfrm>
            <a:off x="4115880" y="3886200"/>
            <a:ext cx="435960" cy="2156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1200#</a:t>
            </a:r>
            <a:endParaRPr b="0" lang="en-US" sz="800" strike="noStrike" u="none">
              <a:solidFill>
                <a:srgbClr val="000000"/>
              </a:solidFill>
              <a:effectLst/>
              <a:uFillTx/>
              <a:latin typeface="Times New Roman"/>
            </a:endParaRPr>
          </a:p>
        </p:txBody>
      </p:sp>
      <p:sp>
        <p:nvSpPr>
          <p:cNvPr id="97" name=""/>
          <p:cNvSpPr/>
          <p:nvPr/>
        </p:nvSpPr>
        <p:spPr>
          <a:xfrm rot="17074800">
            <a:off x="4919040" y="3311280"/>
            <a:ext cx="435960" cy="2156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1200#</a:t>
            </a:r>
            <a:endParaRPr b="0" lang="en-US" sz="800" strike="noStrike" u="none">
              <a:solidFill>
                <a:srgbClr val="000000"/>
              </a:solidFill>
              <a:effectLst/>
              <a:uFillTx/>
              <a:latin typeface="Times New Roman"/>
            </a:endParaRPr>
          </a:p>
        </p:txBody>
      </p:sp>
      <p:sp>
        <p:nvSpPr>
          <p:cNvPr id="98" name=""/>
          <p:cNvSpPr/>
          <p:nvPr/>
        </p:nvSpPr>
        <p:spPr>
          <a:xfrm rot="19590000">
            <a:off x="5792760" y="3504960"/>
            <a:ext cx="435960" cy="2156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1008#</a:t>
            </a:r>
            <a:endParaRPr b="0" lang="en-US" sz="800" strike="noStrike" u="none">
              <a:solidFill>
                <a:srgbClr val="000000"/>
              </a:solidFill>
              <a:effectLst/>
              <a:uFillTx/>
              <a:latin typeface="Times New Roman"/>
            </a:endParaRPr>
          </a:p>
        </p:txBody>
      </p:sp>
      <p:sp>
        <p:nvSpPr>
          <p:cNvPr id="99" name=""/>
          <p:cNvSpPr/>
          <p:nvPr/>
        </p:nvSpPr>
        <p:spPr>
          <a:xfrm rot="4474800">
            <a:off x="5527440" y="4226040"/>
            <a:ext cx="435960" cy="2156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1050#</a:t>
            </a:r>
            <a:endParaRPr b="0" lang="en-US" sz="800" strike="noStrike" u="none">
              <a:solidFill>
                <a:srgbClr val="000000"/>
              </a:solidFill>
              <a:effectLst/>
              <a:uFillTx/>
              <a:latin typeface="Times New Roman"/>
            </a:endParaRPr>
          </a:p>
        </p:txBody>
      </p:sp>
      <p:sp>
        <p:nvSpPr>
          <p:cNvPr id="100" name=""/>
          <p:cNvSpPr/>
          <p:nvPr/>
        </p:nvSpPr>
        <p:spPr>
          <a:xfrm rot="16240200">
            <a:off x="3887280" y="4114080"/>
            <a:ext cx="435960" cy="2156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1200#</a:t>
            </a:r>
            <a:endParaRPr b="0" lang="en-US" sz="800" strike="noStrike" u="none">
              <a:solidFill>
                <a:srgbClr val="000000"/>
              </a:solidFill>
              <a:effectLst/>
              <a:uFillTx/>
              <a:latin typeface="Times New Roman"/>
            </a:endParaRPr>
          </a:p>
        </p:txBody>
      </p:sp>
      <p:sp>
        <p:nvSpPr>
          <p:cNvPr id="2" name="PlaceHolder 1"/>
          <p:cNvSpPr>
            <a:spLocks noGrp="1"/>
          </p:cNvSpPr>
          <p:nvPr>
            <p:ph type="ftr" idx="2"/>
          </p:nvPr>
        </p:nvSpPr>
        <p:spPr/>
        <p:txBody>
          <a:bodyPr/>
          <a:p>
            <a:r>
              <a:t>CONFIDENTIAL</a:t>
            </a:r>
          </a:p>
        </p:txBody>
      </p:sp>
      <p:sp>
        <p:nvSpPr>
          <p:cNvPr id="3" name="PlaceHolder 2"/>
          <p:cNvSpPr>
            <a:spLocks noGrp="1"/>
          </p:cNvSpPr>
          <p:nvPr>
            <p:ph type="sldNum" idx="3"/>
          </p:nvPr>
        </p:nvSpPr>
        <p:spPr/>
        <p:txBody>
          <a:bodyPr/>
          <a:p>
            <a:fld id="{16E752E3-EB59-4D68-8E7D-AE24E273C4CB}"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1"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Arial"/>
              </a:rPr>
              <a:t>Engineering Scope</a:t>
            </a:r>
            <a:endParaRPr b="0" i="1" lang="en-US" sz="4400" strike="noStrike" u="none">
              <a:solidFill>
                <a:srgbClr val="ff9900"/>
              </a:solidFill>
              <a:effectLst/>
              <a:uFillTx/>
              <a:latin typeface="Times New Roman"/>
            </a:endParaRPr>
          </a:p>
        </p:txBody>
      </p:sp>
      <p:sp>
        <p:nvSpPr>
          <p:cNvPr id="102" name="PlaceHolder 2"/>
          <p:cNvSpPr>
            <a:spLocks noGrp="1"/>
          </p:cNvSpPr>
          <p:nvPr>
            <p:ph/>
          </p:nvPr>
        </p:nvSpPr>
        <p:spPr>
          <a:xfrm>
            <a:off x="762120" y="1905120"/>
            <a:ext cx="7772400" cy="4114800"/>
          </a:xfrm>
          <a:prstGeom prst="rect">
            <a:avLst/>
          </a:prstGeom>
          <a:noFill/>
          <a:ln w="0">
            <a:noFill/>
          </a:ln>
        </p:spPr>
        <p:txBody>
          <a:bodyPr lIns="92160" rIns="92160" tIns="46080" bIns="46080" anchor="t">
            <a:normAutofit lnSpcReduction="9999"/>
          </a:bodyPr>
          <a:p>
            <a:pPr marL="343080" indent="-343080">
              <a:lnSpc>
                <a:spcPct val="90000"/>
              </a:lnSpc>
              <a:spcBef>
                <a:spcPts val="601"/>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San Juan lateral – 780,000 MMBtu/d</a:t>
            </a:r>
            <a:endParaRPr b="0" lang="en-US" sz="2400" strike="noStrike" u="none">
              <a:solidFill>
                <a:srgbClr val="000000"/>
              </a:solidFill>
              <a:effectLst/>
              <a:uFillTx/>
              <a:latin typeface="Times New Roman"/>
            </a:endParaRPr>
          </a:p>
          <a:p>
            <a:pPr lvl="1" marL="743040" indent="-285840">
              <a:lnSpc>
                <a:spcPct val="90000"/>
              </a:lnSpc>
              <a:spcBef>
                <a:spcPts val="499"/>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97 miles of 36” loop</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Standing Rock compressor station</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Compressor mods at Bloomfield, Bisti, and Gallup</a:t>
            </a:r>
            <a:endParaRPr b="0" lang="en-US" sz="2000" strike="noStrike" u="none">
              <a:solidFill>
                <a:srgbClr val="000000"/>
              </a:solidFill>
              <a:effectLst/>
              <a:uFillTx/>
              <a:latin typeface="Times New Roman"/>
            </a:endParaRPr>
          </a:p>
          <a:p>
            <a:pPr marL="343080" indent="-343080">
              <a:lnSpc>
                <a:spcPct val="90000"/>
              </a:lnSpc>
              <a:spcBef>
                <a:spcPts val="601"/>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Mainline  – 810,000 MMBtu/d</a:t>
            </a:r>
            <a:endParaRPr b="0" lang="en-US" sz="2400" strike="noStrike" u="none">
              <a:solidFill>
                <a:srgbClr val="000000"/>
              </a:solidFill>
              <a:effectLst/>
              <a:uFillTx/>
              <a:latin typeface="Times New Roman"/>
            </a:endParaRPr>
          </a:p>
          <a:p>
            <a:pPr lvl="1" marL="743040" indent="-285840">
              <a:lnSpc>
                <a:spcPct val="90000"/>
              </a:lnSpc>
              <a:spcBef>
                <a:spcPts val="499"/>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224 miles of 36” loop</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New compressor at station 4, 1.5, and Kingman</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Compressor mods at stations 2 and 3</a:t>
            </a:r>
            <a:endParaRPr b="0" lang="en-US" sz="2000" strike="noStrike" u="none">
              <a:solidFill>
                <a:srgbClr val="000000"/>
              </a:solidFill>
              <a:effectLst/>
              <a:uFillTx/>
              <a:latin typeface="Times New Roman"/>
            </a:endParaRPr>
          </a:p>
          <a:p>
            <a:pPr marL="343080" indent="-343080">
              <a:lnSpc>
                <a:spcPct val="90000"/>
              </a:lnSpc>
              <a:spcBef>
                <a:spcPts val="601"/>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New Phoenix lateral  - 500,000 MMBtu/d</a:t>
            </a:r>
            <a:endParaRPr b="0" lang="en-US" sz="2400" strike="noStrike" u="none">
              <a:solidFill>
                <a:srgbClr val="000000"/>
              </a:solidFill>
              <a:effectLst/>
              <a:uFillTx/>
              <a:latin typeface="Times New Roman"/>
            </a:endParaRPr>
          </a:p>
          <a:p>
            <a:pPr lvl="1" marL="743040" indent="-285840">
              <a:lnSpc>
                <a:spcPct val="90000"/>
              </a:lnSpc>
              <a:spcBef>
                <a:spcPts val="499"/>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168.8 miles of 36” line, no compression</a:t>
            </a:r>
            <a:endParaRPr b="0" lang="en-US" sz="2000" strike="noStrike" u="none">
              <a:solidFill>
                <a:srgbClr val="000000"/>
              </a:solidFill>
              <a:effectLst/>
              <a:uFillTx/>
              <a:latin typeface="Times New Roman"/>
            </a:endParaRPr>
          </a:p>
          <a:p>
            <a:pPr lvl="1" marL="743040" indent="-285840">
              <a:lnSpc>
                <a:spcPct val="90000"/>
              </a:lnSpc>
              <a:spcBef>
                <a:spcPts val="499"/>
              </a:spcBef>
              <a:buClr>
                <a:srgbClr val="ff99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Delivers to Copper Eagle storage, Panda lateral from El Paso south system</a:t>
            </a:r>
            <a:endParaRPr b="0" lang="en-US" sz="20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CONFIDENTIAL</a:t>
            </a:r>
          </a:p>
        </p:txBody>
      </p:sp>
      <p:sp>
        <p:nvSpPr>
          <p:cNvPr id="5" name="PlaceHolder 4"/>
          <p:cNvSpPr>
            <a:spLocks noGrp="1"/>
          </p:cNvSpPr>
          <p:nvPr>
            <p:ph type="sldNum" idx="3"/>
          </p:nvPr>
        </p:nvSpPr>
        <p:spPr/>
        <p:txBody>
          <a:bodyPr/>
          <a:p>
            <a:fld id="{68063DC3-B063-4B32-A266-2229794291C8}"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3"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Times New Roman"/>
              </a:rPr>
              <a:t>Project Rationale</a:t>
            </a:r>
            <a:endParaRPr b="0" i="1" lang="en-US" sz="4400" strike="noStrike" u="none">
              <a:solidFill>
                <a:srgbClr val="ff9900"/>
              </a:solidFill>
              <a:effectLst/>
              <a:uFillTx/>
              <a:latin typeface="Times New Roman"/>
            </a:endParaRPr>
          </a:p>
        </p:txBody>
      </p:sp>
      <p:sp>
        <p:nvSpPr>
          <p:cNvPr id="104" name="PlaceHolder 2"/>
          <p:cNvSpPr>
            <a:spLocks noGrp="1"/>
          </p:cNvSpPr>
          <p:nvPr>
            <p:ph/>
          </p:nvPr>
        </p:nvSpPr>
        <p:spPr>
          <a:xfrm>
            <a:off x="685800" y="2057400"/>
            <a:ext cx="7772400" cy="4114800"/>
          </a:xfrm>
          <a:prstGeom prst="rect">
            <a:avLst/>
          </a:prstGeom>
          <a:noFill/>
          <a:ln w="0">
            <a:noFill/>
          </a:ln>
        </p:spPr>
        <p:txBody>
          <a:bodyPr lIns="92160" rIns="92160" tIns="46080" bIns="46080" anchor="t">
            <a:normAutofit/>
          </a:bodyPr>
          <a:p>
            <a:pPr marL="343080" indent="-34308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Provide a new source of competitive gas supply into a growing marketplace</a:t>
            </a:r>
            <a:endParaRPr b="0" lang="en-US" sz="3200" strike="noStrike" u="none">
              <a:solidFill>
                <a:srgbClr val="000000"/>
              </a:solidFill>
              <a:effectLst/>
              <a:uFillTx/>
              <a:latin typeface="Times New Roman"/>
            </a:endParaRPr>
          </a:p>
          <a:p>
            <a:pPr marL="343080" indent="-34308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Diversify Transwestern deliveries into markets other than California and Texas</a:t>
            </a:r>
            <a:endParaRPr b="0" lang="en-US" sz="3200" strike="noStrike" u="none">
              <a:solidFill>
                <a:srgbClr val="000000"/>
              </a:solidFill>
              <a:effectLst/>
              <a:uFillTx/>
              <a:latin typeface="Times New Roman"/>
            </a:endParaRPr>
          </a:p>
          <a:p>
            <a:pPr marL="343080" indent="-343080">
              <a:spcBef>
                <a:spcPts val="799"/>
              </a:spcBef>
              <a:buClr>
                <a:srgbClr val="ff99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Provide electric generators with a competitive transportation alternative to the current sole-source provider</a:t>
            </a: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CONFIDENTIAL</a:t>
            </a:r>
          </a:p>
        </p:txBody>
      </p:sp>
      <p:sp>
        <p:nvSpPr>
          <p:cNvPr id="5" name="PlaceHolder 4"/>
          <p:cNvSpPr>
            <a:spLocks noGrp="1"/>
          </p:cNvSpPr>
          <p:nvPr>
            <p:ph type="sldNum" idx="3"/>
          </p:nvPr>
        </p:nvSpPr>
        <p:spPr/>
        <p:txBody>
          <a:bodyPr/>
          <a:p>
            <a:fld id="{B69439FC-77B3-4A49-95B7-C6FB6A2BDBCD}"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5"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Times New Roman"/>
              </a:rPr>
              <a:t>Sun Devil Costs</a:t>
            </a:r>
            <a:endParaRPr b="0" i="1" lang="en-US" sz="4400" strike="noStrike" u="none">
              <a:solidFill>
                <a:srgbClr val="ff9900"/>
              </a:solidFill>
              <a:effectLst/>
              <a:uFillTx/>
              <a:latin typeface="Times New Roman"/>
            </a:endParaRPr>
          </a:p>
        </p:txBody>
      </p:sp>
      <p:graphicFrame>
        <p:nvGraphicFramePr>
          <p:cNvPr id="106" name=""/>
          <p:cNvGraphicFramePr/>
          <p:nvPr/>
        </p:nvGraphicFramePr>
        <p:xfrm>
          <a:off x="1600200" y="2666880"/>
          <a:ext cx="6210360" cy="3105360"/>
        </p:xfrm>
        <a:graphic>
          <a:graphicData uri="http://schemas.openxmlformats.org/presentationml/2006/ole">
            <p:oleObj progId="Excel.Sheet.12" r:id="rId1" spid="">
              <p:embed/>
              <p:pic>
                <p:nvPicPr>
                  <p:cNvPr id="107" name="" descr=""/>
                  <p:cNvPicPr/>
                  <p:nvPr/>
                </p:nvPicPr>
                <p:blipFill>
                  <a:blip r:embed="rId2"/>
                  <a:stretch/>
                </p:blipFill>
                <p:spPr>
                  <a:xfrm>
                    <a:off x="1600200" y="2666880"/>
                    <a:ext cx="6210360" cy="3105360"/>
                  </a:xfrm>
                  <a:prstGeom prst="rect">
                    <a:avLst/>
                  </a:prstGeom>
                  <a:noFill/>
                  <a:ln w="0">
                    <a:noFill/>
                  </a:ln>
                </p:spPr>
              </p:pic>
            </p:oleObj>
          </a:graphicData>
        </a:graphic>
      </p:graphicFrame>
      <p:sp>
        <p:nvSpPr>
          <p:cNvPr id="3" name="PlaceHolder 2"/>
          <p:cNvSpPr>
            <a:spLocks noGrp="1"/>
          </p:cNvSpPr>
          <p:nvPr>
            <p:ph type="ftr" idx="2"/>
          </p:nvPr>
        </p:nvSpPr>
        <p:spPr/>
        <p:txBody>
          <a:bodyPr/>
          <a:p>
            <a:r>
              <a:t>CONFIDENTIAL</a:t>
            </a:r>
          </a:p>
        </p:txBody>
      </p:sp>
      <p:sp>
        <p:nvSpPr>
          <p:cNvPr id="4" name="PlaceHolder 3"/>
          <p:cNvSpPr>
            <a:spLocks noGrp="1"/>
          </p:cNvSpPr>
          <p:nvPr>
            <p:ph type="sldNum" idx="3"/>
          </p:nvPr>
        </p:nvSpPr>
        <p:spPr/>
        <p:txBody>
          <a:bodyPr/>
          <a:p>
            <a:fld id="{0FE6DD0C-2A58-45D7-8E8D-626D9A7210FE}"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8"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Times New Roman"/>
              </a:rPr>
              <a:t>Phoenix Power Market</a:t>
            </a:r>
            <a:endParaRPr b="0" i="1" lang="en-US" sz="4400" strike="noStrike" u="none">
              <a:solidFill>
                <a:srgbClr val="ff9900"/>
              </a:solidFill>
              <a:effectLst/>
              <a:uFillTx/>
              <a:latin typeface="Times New Roman"/>
            </a:endParaRPr>
          </a:p>
        </p:txBody>
      </p:sp>
      <p:sp>
        <p:nvSpPr>
          <p:cNvPr id="109" name=""/>
          <p:cNvSpPr/>
          <p:nvPr/>
        </p:nvSpPr>
        <p:spPr>
          <a:xfrm>
            <a:off x="3276720" y="4267080"/>
            <a:ext cx="304560" cy="381240"/>
          </a:xfrm>
          <a:prstGeom prst="octagon">
            <a:avLst>
              <a:gd name="adj" fmla="val 29287"/>
            </a:avLst>
          </a:prstGeom>
          <a:solidFill>
            <a:srgbClr val="ff9933"/>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flipH="1" flipV="1">
            <a:off x="380520" y="4800240"/>
            <a:ext cx="6629400" cy="1600200"/>
          </a:xfrm>
          <a:prstGeom prst="line">
            <a:avLst/>
          </a:prstGeom>
          <a:ln w="38160">
            <a:solidFill>
              <a:srgbClr val="000000"/>
            </a:solidFill>
            <a:prstDash val="dashDot"/>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 name=""/>
          <p:cNvSpPr/>
          <p:nvPr/>
        </p:nvSpPr>
        <p:spPr>
          <a:xfrm>
            <a:off x="2362320" y="5791320"/>
            <a:ext cx="228600" cy="152280"/>
          </a:xfrm>
          <a:prstGeom prst="lightningBolt">
            <a:avLst/>
          </a:prstGeom>
          <a:solidFill>
            <a:srgbClr val="ff9933"/>
          </a:solidFill>
          <a:ln w="12600">
            <a:solidFill>
              <a:srgbClr val="000000"/>
            </a:solidFill>
            <a:miter/>
          </a:ln>
        </p:spPr>
        <p:style>
          <a:lnRef idx="0"/>
          <a:fillRef idx="0"/>
          <a:effectRef idx="0"/>
          <a:fontRef idx="minor"/>
        </p:style>
        <p:txBody>
          <a:bodyPr wrap="none" lIns="90000" rIns="90000" tIns="1080" bIns="1080" anchor="ctr">
            <a:noAutofit/>
          </a:bodyPr>
          <a:p>
            <a:endParaRPr b="0" lang="en-US" sz="2400" strike="noStrike" u="none">
              <a:solidFill>
                <a:srgbClr val="000000"/>
              </a:solidFill>
              <a:effectLst/>
              <a:uFillTx/>
              <a:latin typeface="Times New Roman"/>
            </a:endParaRPr>
          </a:p>
        </p:txBody>
      </p:sp>
      <p:sp>
        <p:nvSpPr>
          <p:cNvPr id="112" name=""/>
          <p:cNvSpPr/>
          <p:nvPr/>
        </p:nvSpPr>
        <p:spPr>
          <a:xfrm>
            <a:off x="1905120" y="4648320"/>
            <a:ext cx="228600" cy="152280"/>
          </a:xfrm>
          <a:prstGeom prst="lightningBolt">
            <a:avLst/>
          </a:prstGeom>
          <a:solidFill>
            <a:srgbClr val="ff9933"/>
          </a:solidFill>
          <a:ln w="12600">
            <a:solidFill>
              <a:srgbClr val="000000"/>
            </a:solidFill>
            <a:miter/>
          </a:ln>
        </p:spPr>
        <p:style>
          <a:lnRef idx="0"/>
          <a:fillRef idx="0"/>
          <a:effectRef idx="0"/>
          <a:fontRef idx="minor"/>
        </p:style>
        <p:txBody>
          <a:bodyPr wrap="none" lIns="90000" rIns="90000" tIns="1080" bIns="1080" anchor="ctr">
            <a:noAutofit/>
          </a:bodyPr>
          <a:p>
            <a:endParaRPr b="0" lang="en-US" sz="2400" strike="noStrike" u="none">
              <a:solidFill>
                <a:srgbClr val="000000"/>
              </a:solidFill>
              <a:effectLst/>
              <a:uFillTx/>
              <a:latin typeface="Times New Roman"/>
            </a:endParaRPr>
          </a:p>
        </p:txBody>
      </p:sp>
      <p:sp>
        <p:nvSpPr>
          <p:cNvPr id="113" name=""/>
          <p:cNvSpPr/>
          <p:nvPr/>
        </p:nvSpPr>
        <p:spPr>
          <a:xfrm>
            <a:off x="1981080" y="4419720"/>
            <a:ext cx="228600" cy="152280"/>
          </a:xfrm>
          <a:prstGeom prst="lightningBolt">
            <a:avLst/>
          </a:prstGeom>
          <a:solidFill>
            <a:srgbClr val="ff9933"/>
          </a:solidFill>
          <a:ln w="12600">
            <a:solidFill>
              <a:srgbClr val="000000"/>
            </a:solidFill>
            <a:miter/>
          </a:ln>
        </p:spPr>
        <p:style>
          <a:lnRef idx="0"/>
          <a:fillRef idx="0"/>
          <a:effectRef idx="0"/>
          <a:fontRef idx="minor"/>
        </p:style>
        <p:txBody>
          <a:bodyPr wrap="none" lIns="90000" rIns="90000" tIns="1080" bIns="1080" anchor="ctr">
            <a:noAutofit/>
          </a:bodyPr>
          <a:p>
            <a:endParaRPr b="0" lang="en-US" sz="2400" strike="noStrike" u="none">
              <a:solidFill>
                <a:srgbClr val="000000"/>
              </a:solidFill>
              <a:effectLst/>
              <a:uFillTx/>
              <a:latin typeface="Times New Roman"/>
            </a:endParaRPr>
          </a:p>
        </p:txBody>
      </p:sp>
      <p:sp>
        <p:nvSpPr>
          <p:cNvPr id="114" name=""/>
          <p:cNvSpPr/>
          <p:nvPr/>
        </p:nvSpPr>
        <p:spPr>
          <a:xfrm>
            <a:off x="2286000" y="4343400"/>
            <a:ext cx="228600" cy="152280"/>
          </a:xfrm>
          <a:prstGeom prst="lightningBolt">
            <a:avLst/>
          </a:prstGeom>
          <a:solidFill>
            <a:srgbClr val="ff9933"/>
          </a:solidFill>
          <a:ln w="12600">
            <a:solidFill>
              <a:srgbClr val="000000"/>
            </a:solidFill>
            <a:miter/>
          </a:ln>
        </p:spPr>
        <p:style>
          <a:lnRef idx="0"/>
          <a:fillRef idx="0"/>
          <a:effectRef idx="0"/>
          <a:fontRef idx="minor"/>
        </p:style>
        <p:txBody>
          <a:bodyPr wrap="none" lIns="90000" rIns="90000" tIns="1080" bIns="1080" anchor="ctr">
            <a:noAutofit/>
          </a:bodyPr>
          <a:p>
            <a:endParaRPr b="0" lang="en-US" sz="2400" strike="noStrike" u="none">
              <a:solidFill>
                <a:srgbClr val="000000"/>
              </a:solidFill>
              <a:effectLst/>
              <a:uFillTx/>
              <a:latin typeface="Times New Roman"/>
            </a:endParaRPr>
          </a:p>
        </p:txBody>
      </p:sp>
      <p:sp>
        <p:nvSpPr>
          <p:cNvPr id="115" name=""/>
          <p:cNvSpPr/>
          <p:nvPr/>
        </p:nvSpPr>
        <p:spPr>
          <a:xfrm>
            <a:off x="1523880" y="3886200"/>
            <a:ext cx="228600" cy="152280"/>
          </a:xfrm>
          <a:prstGeom prst="lightningBolt">
            <a:avLst/>
          </a:prstGeom>
          <a:solidFill>
            <a:srgbClr val="ff9933"/>
          </a:solidFill>
          <a:ln w="12600">
            <a:solidFill>
              <a:srgbClr val="000000"/>
            </a:solidFill>
            <a:miter/>
          </a:ln>
        </p:spPr>
        <p:style>
          <a:lnRef idx="0"/>
          <a:fillRef idx="0"/>
          <a:effectRef idx="0"/>
          <a:fontRef idx="minor"/>
        </p:style>
        <p:txBody>
          <a:bodyPr wrap="none" lIns="90000" rIns="90000" tIns="1080" bIns="1080" anchor="ctr">
            <a:noAutofit/>
          </a:bodyPr>
          <a:p>
            <a:endParaRPr b="0" lang="en-US" sz="2400" strike="noStrike" u="none">
              <a:solidFill>
                <a:srgbClr val="000000"/>
              </a:solidFill>
              <a:effectLst/>
              <a:uFillTx/>
              <a:latin typeface="Times New Roman"/>
            </a:endParaRPr>
          </a:p>
        </p:txBody>
      </p:sp>
      <p:sp>
        <p:nvSpPr>
          <p:cNvPr id="116" name=""/>
          <p:cNvSpPr/>
          <p:nvPr/>
        </p:nvSpPr>
        <p:spPr>
          <a:xfrm>
            <a:off x="4343400" y="4114800"/>
            <a:ext cx="457200" cy="533520"/>
          </a:xfrm>
          <a:prstGeom prst="sun">
            <a:avLst>
              <a:gd name="adj" fmla="val 25000"/>
            </a:avLst>
          </a:prstGeom>
          <a:solidFill>
            <a:srgbClr val="ff9933"/>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7" name=""/>
          <p:cNvSpPr/>
          <p:nvPr/>
        </p:nvSpPr>
        <p:spPr>
          <a:xfrm>
            <a:off x="2209680" y="4572000"/>
            <a:ext cx="228600" cy="228600"/>
          </a:xfrm>
          <a:prstGeom prst="plus">
            <a:avLst>
              <a:gd name="adj" fmla="val 25000"/>
            </a:avLst>
          </a:prstGeom>
          <a:solidFill>
            <a:srgbClr val="0000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8" name=""/>
          <p:cNvSpPr/>
          <p:nvPr/>
        </p:nvSpPr>
        <p:spPr>
          <a:xfrm>
            <a:off x="3733920" y="2666880"/>
            <a:ext cx="0" cy="2057400"/>
          </a:xfrm>
          <a:prstGeom prst="line">
            <a:avLst/>
          </a:prstGeom>
          <a:ln w="57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 name=""/>
          <p:cNvSpPr/>
          <p:nvPr/>
        </p:nvSpPr>
        <p:spPr>
          <a:xfrm flipH="1">
            <a:off x="2590560" y="4724280"/>
            <a:ext cx="1143000" cy="609840"/>
          </a:xfrm>
          <a:prstGeom prst="line">
            <a:avLst/>
          </a:prstGeom>
          <a:ln w="57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 name=""/>
          <p:cNvSpPr/>
          <p:nvPr/>
        </p:nvSpPr>
        <p:spPr>
          <a:xfrm flipH="1">
            <a:off x="3581280" y="4419720"/>
            <a:ext cx="15264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 name=""/>
          <p:cNvSpPr/>
          <p:nvPr/>
        </p:nvSpPr>
        <p:spPr>
          <a:xfrm>
            <a:off x="4329000" y="4537080"/>
            <a:ext cx="11797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Phoenix</a:t>
            </a:r>
            <a:endParaRPr b="0" lang="en-US" sz="2400" strike="noStrike" u="none">
              <a:solidFill>
                <a:srgbClr val="000000"/>
              </a:solidFill>
              <a:effectLst/>
              <a:uFillTx/>
              <a:latin typeface="Times New Roman"/>
            </a:endParaRPr>
          </a:p>
        </p:txBody>
      </p:sp>
      <p:sp>
        <p:nvSpPr>
          <p:cNvPr id="122" name=""/>
          <p:cNvSpPr/>
          <p:nvPr/>
        </p:nvSpPr>
        <p:spPr>
          <a:xfrm rot="829200">
            <a:off x="4185720" y="5354280"/>
            <a:ext cx="99540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El Paso</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p:txBody>
      </p:sp>
      <p:sp>
        <p:nvSpPr>
          <p:cNvPr id="123" name=""/>
          <p:cNvSpPr/>
          <p:nvPr/>
        </p:nvSpPr>
        <p:spPr>
          <a:xfrm flipV="1">
            <a:off x="2438280" y="5334120"/>
            <a:ext cx="152640" cy="457200"/>
          </a:xfrm>
          <a:prstGeom prst="line">
            <a:avLst/>
          </a:prstGeom>
          <a:ln w="38160">
            <a:solidFill>
              <a:srgbClr val="000000"/>
            </a:solidFill>
            <a:prstDash val="sysDot"/>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 name=""/>
          <p:cNvSpPr/>
          <p:nvPr/>
        </p:nvSpPr>
        <p:spPr>
          <a:xfrm>
            <a:off x="2517480" y="4038480"/>
            <a:ext cx="10144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Copper Eagle</a:t>
            </a:r>
            <a:endParaRPr b="0" lang="en-US" sz="1200" strike="noStrike" u="none">
              <a:solidFill>
                <a:srgbClr val="000000"/>
              </a:solidFill>
              <a:effectLst/>
              <a:uFillTx/>
              <a:latin typeface="Times New Roman"/>
            </a:endParaRPr>
          </a:p>
        </p:txBody>
      </p:sp>
      <p:sp>
        <p:nvSpPr>
          <p:cNvPr id="125" name=""/>
          <p:cNvSpPr/>
          <p:nvPr/>
        </p:nvSpPr>
        <p:spPr>
          <a:xfrm>
            <a:off x="1603080" y="4648320"/>
            <a:ext cx="4546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Duke</a:t>
            </a:r>
            <a:endParaRPr b="0" lang="en-US" sz="1000" strike="noStrike" u="none">
              <a:solidFill>
                <a:srgbClr val="000000"/>
              </a:solidFill>
              <a:effectLst/>
              <a:uFillTx/>
              <a:latin typeface="Times New Roman"/>
            </a:endParaRPr>
          </a:p>
        </p:txBody>
      </p:sp>
      <p:sp>
        <p:nvSpPr>
          <p:cNvPr id="126" name=""/>
          <p:cNvSpPr/>
          <p:nvPr/>
        </p:nvSpPr>
        <p:spPr>
          <a:xfrm>
            <a:off x="2364480" y="4572000"/>
            <a:ext cx="8622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Palo Verde</a:t>
            </a:r>
            <a:endParaRPr b="0" lang="en-US" sz="1200" strike="noStrike" u="none">
              <a:solidFill>
                <a:srgbClr val="000000"/>
              </a:solidFill>
              <a:effectLst/>
              <a:uFillTx/>
              <a:latin typeface="Times New Roman"/>
            </a:endParaRPr>
          </a:p>
        </p:txBody>
      </p:sp>
      <p:sp>
        <p:nvSpPr>
          <p:cNvPr id="127" name=""/>
          <p:cNvSpPr/>
          <p:nvPr/>
        </p:nvSpPr>
        <p:spPr>
          <a:xfrm>
            <a:off x="1526760" y="4343400"/>
            <a:ext cx="56700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Sempra</a:t>
            </a:r>
            <a:endParaRPr b="0" lang="en-US" sz="1000" strike="noStrike" u="none">
              <a:solidFill>
                <a:srgbClr val="000000"/>
              </a:solidFill>
              <a:effectLst/>
              <a:uFillTx/>
              <a:latin typeface="Times New Roman"/>
            </a:endParaRPr>
          </a:p>
        </p:txBody>
      </p:sp>
      <p:sp>
        <p:nvSpPr>
          <p:cNvPr id="128" name=""/>
          <p:cNvSpPr/>
          <p:nvPr/>
        </p:nvSpPr>
        <p:spPr>
          <a:xfrm>
            <a:off x="2363760" y="4267080"/>
            <a:ext cx="41292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APS</a:t>
            </a:r>
            <a:endParaRPr b="0" lang="en-US" sz="1000" strike="noStrike" u="none">
              <a:solidFill>
                <a:srgbClr val="000000"/>
              </a:solidFill>
              <a:effectLst/>
              <a:uFillTx/>
              <a:latin typeface="Times New Roman"/>
            </a:endParaRPr>
          </a:p>
        </p:txBody>
      </p:sp>
      <p:sp>
        <p:nvSpPr>
          <p:cNvPr id="129" name=""/>
          <p:cNvSpPr/>
          <p:nvPr/>
        </p:nvSpPr>
        <p:spPr>
          <a:xfrm>
            <a:off x="2287800" y="5867280"/>
            <a:ext cx="55332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Panda</a:t>
            </a:r>
            <a:endParaRPr b="0" lang="en-US" sz="1200" strike="noStrike" u="none">
              <a:solidFill>
                <a:srgbClr val="000000"/>
              </a:solidFill>
              <a:effectLst/>
              <a:uFillTx/>
              <a:latin typeface="Times New Roman"/>
            </a:endParaRPr>
          </a:p>
        </p:txBody>
      </p:sp>
      <p:sp>
        <p:nvSpPr>
          <p:cNvPr id="130" name=""/>
          <p:cNvSpPr/>
          <p:nvPr/>
        </p:nvSpPr>
        <p:spPr>
          <a:xfrm>
            <a:off x="992160" y="3809880"/>
            <a:ext cx="5871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PG&amp;E</a:t>
            </a:r>
            <a:endParaRPr b="0" lang="en-US" sz="1200" strike="noStrike" u="none">
              <a:solidFill>
                <a:srgbClr val="000000"/>
              </a:solidFill>
              <a:effectLst/>
              <a:uFillTx/>
              <a:latin typeface="Times New Roman"/>
            </a:endParaRPr>
          </a:p>
        </p:txBody>
      </p:sp>
      <p:sp>
        <p:nvSpPr>
          <p:cNvPr id="131" name=""/>
          <p:cNvSpPr/>
          <p:nvPr/>
        </p:nvSpPr>
        <p:spPr>
          <a:xfrm flipH="1">
            <a:off x="533160" y="2590920"/>
            <a:ext cx="7010280" cy="152280"/>
          </a:xfrm>
          <a:prstGeom prst="line">
            <a:avLst/>
          </a:prstGeom>
          <a:ln w="57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 name=""/>
          <p:cNvSpPr/>
          <p:nvPr/>
        </p:nvSpPr>
        <p:spPr>
          <a:xfrm>
            <a:off x="5182920" y="2590920"/>
            <a:ext cx="6544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TW</a:t>
            </a:r>
            <a:endParaRPr b="0" lang="en-US" sz="2400" strike="noStrike" u="none">
              <a:solidFill>
                <a:srgbClr val="000000"/>
              </a:solidFill>
              <a:effectLst/>
              <a:uFillTx/>
              <a:latin typeface="Times New Roman"/>
            </a:endParaRPr>
          </a:p>
        </p:txBody>
      </p:sp>
      <p:sp>
        <p:nvSpPr>
          <p:cNvPr id="133" name=""/>
          <p:cNvSpPr/>
          <p:nvPr/>
        </p:nvSpPr>
        <p:spPr>
          <a:xfrm>
            <a:off x="5638680" y="4572000"/>
            <a:ext cx="228600" cy="152280"/>
          </a:xfrm>
          <a:prstGeom prst="lightningBolt">
            <a:avLst/>
          </a:prstGeom>
          <a:solidFill>
            <a:srgbClr val="ff9933"/>
          </a:solidFill>
          <a:ln w="12600">
            <a:solidFill>
              <a:srgbClr val="000000"/>
            </a:solidFill>
            <a:miter/>
          </a:ln>
        </p:spPr>
        <p:style>
          <a:lnRef idx="0"/>
          <a:fillRef idx="0"/>
          <a:effectRef idx="0"/>
          <a:fontRef idx="minor"/>
        </p:style>
        <p:txBody>
          <a:bodyPr wrap="none" lIns="90000" rIns="90000" tIns="1080" bIns="1080" anchor="ctr">
            <a:noAutofit/>
          </a:bodyPr>
          <a:p>
            <a:endParaRPr b="0" lang="en-US" sz="2400" strike="noStrike" u="none">
              <a:solidFill>
                <a:srgbClr val="000000"/>
              </a:solidFill>
              <a:effectLst/>
              <a:uFillTx/>
              <a:latin typeface="Times New Roman"/>
            </a:endParaRPr>
          </a:p>
        </p:txBody>
      </p:sp>
      <p:sp>
        <p:nvSpPr>
          <p:cNvPr id="134" name=""/>
          <p:cNvSpPr/>
          <p:nvPr/>
        </p:nvSpPr>
        <p:spPr>
          <a:xfrm>
            <a:off x="4038480" y="4191120"/>
            <a:ext cx="228600" cy="152280"/>
          </a:xfrm>
          <a:prstGeom prst="lightningBolt">
            <a:avLst/>
          </a:prstGeom>
          <a:solidFill>
            <a:srgbClr val="ff9933"/>
          </a:solidFill>
          <a:ln w="12600">
            <a:solidFill>
              <a:srgbClr val="000000"/>
            </a:solidFill>
            <a:miter/>
          </a:ln>
        </p:spPr>
        <p:style>
          <a:lnRef idx="0"/>
          <a:fillRef idx="0"/>
          <a:effectRef idx="0"/>
          <a:fontRef idx="minor"/>
        </p:style>
        <p:txBody>
          <a:bodyPr wrap="none" lIns="90000" rIns="90000" tIns="1080" bIns="1080" anchor="ctr">
            <a:noAutofit/>
          </a:bodyPr>
          <a:p>
            <a:endParaRPr b="0" lang="en-US" sz="2400" strike="noStrike" u="none">
              <a:solidFill>
                <a:srgbClr val="000000"/>
              </a:solidFill>
              <a:effectLst/>
              <a:uFillTx/>
              <a:latin typeface="Times New Roman"/>
            </a:endParaRPr>
          </a:p>
        </p:txBody>
      </p:sp>
      <p:sp>
        <p:nvSpPr>
          <p:cNvPr id="135" name=""/>
          <p:cNvSpPr/>
          <p:nvPr/>
        </p:nvSpPr>
        <p:spPr>
          <a:xfrm>
            <a:off x="5334120" y="5638680"/>
            <a:ext cx="228600" cy="152640"/>
          </a:xfrm>
          <a:prstGeom prst="lightningBolt">
            <a:avLst/>
          </a:prstGeom>
          <a:solidFill>
            <a:srgbClr val="ff9933"/>
          </a:solidFill>
          <a:ln w="12600">
            <a:solidFill>
              <a:srgbClr val="000000"/>
            </a:solidFill>
            <a:miter/>
          </a:ln>
        </p:spPr>
        <p:style>
          <a:lnRef idx="0"/>
          <a:fillRef idx="0"/>
          <a:effectRef idx="0"/>
          <a:fontRef idx="minor"/>
        </p:style>
        <p:txBody>
          <a:bodyPr wrap="none" lIns="90000" rIns="90000" tIns="1440" bIns="1440" anchor="ctr">
            <a:noAutofit/>
          </a:bodyPr>
          <a:p>
            <a:endParaRPr b="0" lang="en-US" sz="2400" strike="noStrike" u="none">
              <a:solidFill>
                <a:srgbClr val="000000"/>
              </a:solidFill>
              <a:effectLst/>
              <a:uFillTx/>
              <a:latin typeface="Times New Roman"/>
            </a:endParaRPr>
          </a:p>
        </p:txBody>
      </p:sp>
      <p:sp>
        <p:nvSpPr>
          <p:cNvPr id="136" name=""/>
          <p:cNvSpPr/>
          <p:nvPr/>
        </p:nvSpPr>
        <p:spPr>
          <a:xfrm>
            <a:off x="4114800" y="4572000"/>
            <a:ext cx="228600" cy="152280"/>
          </a:xfrm>
          <a:prstGeom prst="lightningBolt">
            <a:avLst/>
          </a:prstGeom>
          <a:solidFill>
            <a:srgbClr val="ff9933"/>
          </a:solidFill>
          <a:ln w="12600">
            <a:solidFill>
              <a:srgbClr val="000000"/>
            </a:solidFill>
            <a:miter/>
          </a:ln>
        </p:spPr>
        <p:style>
          <a:lnRef idx="0"/>
          <a:fillRef idx="0"/>
          <a:effectRef idx="0"/>
          <a:fontRef idx="minor"/>
        </p:style>
        <p:txBody>
          <a:bodyPr wrap="none" lIns="90000" rIns="90000" tIns="1080" bIns="1080" anchor="ctr">
            <a:noAutofit/>
          </a:bodyPr>
          <a:p>
            <a:endParaRPr b="0" lang="en-US" sz="2400" strike="noStrike" u="none">
              <a:solidFill>
                <a:srgbClr val="000000"/>
              </a:solidFill>
              <a:effectLst/>
              <a:uFillTx/>
              <a:latin typeface="Times New Roman"/>
            </a:endParaRPr>
          </a:p>
        </p:txBody>
      </p:sp>
      <p:sp>
        <p:nvSpPr>
          <p:cNvPr id="137" name=""/>
          <p:cNvSpPr/>
          <p:nvPr/>
        </p:nvSpPr>
        <p:spPr>
          <a:xfrm rot="5257200">
            <a:off x="3435120" y="3192120"/>
            <a:ext cx="8989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Sun Devil</a:t>
            </a:r>
            <a:endParaRPr b="0" lang="en-US" sz="1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CONFIDENTIAL</a:t>
            </a:r>
          </a:p>
        </p:txBody>
      </p:sp>
      <p:sp>
        <p:nvSpPr>
          <p:cNvPr id="4" name="PlaceHolder 3"/>
          <p:cNvSpPr>
            <a:spLocks noGrp="1"/>
          </p:cNvSpPr>
          <p:nvPr>
            <p:ph type="sldNum" idx="3"/>
          </p:nvPr>
        </p:nvSpPr>
        <p:spPr/>
        <p:txBody>
          <a:bodyPr/>
          <a:p>
            <a:fld id="{EB5CD9BD-0A98-4D53-A71E-D2EFD6B037B9}"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8"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Times New Roman"/>
              </a:rPr>
              <a:t>El Paso Mainline Capacity</a:t>
            </a:r>
            <a:endParaRPr b="0" i="1" lang="en-US" sz="4400" strike="noStrike" u="none">
              <a:solidFill>
                <a:srgbClr val="ff9900"/>
              </a:solidFill>
              <a:effectLst/>
              <a:uFillTx/>
              <a:latin typeface="Times New Roman"/>
            </a:endParaRPr>
          </a:p>
        </p:txBody>
      </p:sp>
      <p:graphicFrame>
        <p:nvGraphicFramePr>
          <p:cNvPr id="139" name=""/>
          <p:cNvGraphicFramePr/>
          <p:nvPr/>
        </p:nvGraphicFramePr>
        <p:xfrm>
          <a:off x="1295280" y="2666880"/>
          <a:ext cx="6605640" cy="3322800"/>
        </p:xfrm>
        <a:graphic>
          <a:graphicData uri="http://schemas.openxmlformats.org/presentationml/2006/ole">
            <p:oleObj progId="Excel.Sheet.12" r:id="rId1" spid="">
              <p:embed/>
              <p:pic>
                <p:nvPicPr>
                  <p:cNvPr id="140" name="" descr=""/>
                  <p:cNvPicPr/>
                  <p:nvPr/>
                </p:nvPicPr>
                <p:blipFill>
                  <a:blip r:embed="rId2"/>
                  <a:stretch/>
                </p:blipFill>
                <p:spPr>
                  <a:xfrm>
                    <a:off x="1295280" y="2666880"/>
                    <a:ext cx="6605640" cy="3322800"/>
                  </a:xfrm>
                  <a:prstGeom prst="rect">
                    <a:avLst/>
                  </a:prstGeom>
                  <a:noFill/>
                  <a:ln w="0">
                    <a:noFill/>
                  </a:ln>
                </p:spPr>
              </p:pic>
            </p:oleObj>
          </a:graphicData>
        </a:graphic>
      </p:graphicFrame>
      <p:sp>
        <p:nvSpPr>
          <p:cNvPr id="141" name=""/>
          <p:cNvSpPr/>
          <p:nvPr/>
        </p:nvSpPr>
        <p:spPr>
          <a:xfrm>
            <a:off x="751680" y="6232680"/>
            <a:ext cx="3178080" cy="4600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Source: Skipping Stone consultant testimony to FERC plus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independent research</a:t>
            </a:r>
            <a:r>
              <a:rPr b="0" lang="en-US" sz="1400" strike="noStrike" u="none">
                <a:solidFill>
                  <a:srgbClr val="000000"/>
                </a:solidFill>
                <a:effectLst/>
                <a:uFillTx/>
                <a:latin typeface="Times New Roman"/>
              </a:rPr>
              <a:t>.</a:t>
            </a:r>
            <a:endParaRPr b="0" lang="en-US" sz="1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CONFIDENTIAL</a:t>
            </a:r>
          </a:p>
        </p:txBody>
      </p:sp>
      <p:sp>
        <p:nvSpPr>
          <p:cNvPr id="4" name="PlaceHolder 3"/>
          <p:cNvSpPr>
            <a:spLocks noGrp="1"/>
          </p:cNvSpPr>
          <p:nvPr>
            <p:ph type="sldNum" idx="3"/>
          </p:nvPr>
        </p:nvSpPr>
        <p:spPr/>
        <p:txBody>
          <a:bodyPr/>
          <a:p>
            <a:fld id="{D299FAD1-2E1B-4DB4-9CAF-96518C21E0EC}"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2"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9900"/>
                </a:solidFill>
                <a:effectLst/>
                <a:uFillTx/>
                <a:latin typeface="Times New Roman"/>
              </a:rPr>
              <a:t>Sun Devil Power Generators</a:t>
            </a:r>
            <a:endParaRPr b="0" i="1" lang="en-US" sz="4400" strike="noStrike" u="none">
              <a:solidFill>
                <a:srgbClr val="ff9900"/>
              </a:solidFill>
              <a:effectLst/>
              <a:uFillTx/>
              <a:latin typeface="Times New Roman"/>
            </a:endParaRPr>
          </a:p>
        </p:txBody>
      </p:sp>
      <p:graphicFrame>
        <p:nvGraphicFramePr>
          <p:cNvPr id="143" name=""/>
          <p:cNvGraphicFramePr/>
          <p:nvPr/>
        </p:nvGraphicFramePr>
        <p:xfrm>
          <a:off x="609480" y="2514600"/>
          <a:ext cx="7972560" cy="3371760"/>
        </p:xfrm>
        <a:graphic>
          <a:graphicData uri="http://schemas.openxmlformats.org/presentationml/2006/ole">
            <p:oleObj progId="Excel.Sheet.12" r:id="rId1" spid="">
              <p:embed/>
              <p:pic>
                <p:nvPicPr>
                  <p:cNvPr id="144" name="" descr=""/>
                  <p:cNvPicPr/>
                  <p:nvPr/>
                </p:nvPicPr>
                <p:blipFill>
                  <a:blip r:embed="rId2"/>
                  <a:stretch/>
                </p:blipFill>
                <p:spPr>
                  <a:xfrm>
                    <a:off x="609480" y="2514600"/>
                    <a:ext cx="7972560" cy="3371760"/>
                  </a:xfrm>
                  <a:prstGeom prst="rect">
                    <a:avLst/>
                  </a:prstGeom>
                  <a:noFill/>
                  <a:ln w="0">
                    <a:noFill/>
                  </a:ln>
                </p:spPr>
              </p:pic>
            </p:oleObj>
          </a:graphicData>
        </a:graphic>
      </p:graphicFrame>
      <p:sp>
        <p:nvSpPr>
          <p:cNvPr id="3" name="PlaceHolder 2"/>
          <p:cNvSpPr>
            <a:spLocks noGrp="1"/>
          </p:cNvSpPr>
          <p:nvPr>
            <p:ph type="ftr" idx="2"/>
          </p:nvPr>
        </p:nvSpPr>
        <p:spPr/>
        <p:txBody>
          <a:bodyPr/>
          <a:p>
            <a:r>
              <a:t>CONFIDENTIAL</a:t>
            </a:r>
          </a:p>
        </p:txBody>
      </p:sp>
      <p:sp>
        <p:nvSpPr>
          <p:cNvPr id="4" name="PlaceHolder 3"/>
          <p:cNvSpPr>
            <a:spLocks noGrp="1"/>
          </p:cNvSpPr>
          <p:nvPr>
            <p:ph type="sldNum" idx="3"/>
          </p:nvPr>
        </p:nvSpPr>
        <p:spPr/>
        <p:txBody>
          <a:bodyPr/>
          <a:p>
            <a:fld id="{2CC4D1E0-FF6E-4A47-B081-95D19E4D6199}"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2212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2001-09-21T12:56:55Z</dcterms:created>
  <dc:creator>khyatt</dc:creator>
  <dc:description/>
  <dc:language>en-US</dc:language>
  <cp:lastModifiedBy>khyatt</cp:lastModifiedBy>
  <dcterms:modified xsi:type="dcterms:W3CDTF">2002-01-24T13:13:17Z</dcterms:modified>
  <cp:revision>146</cp:revision>
  <dc:subject/>
  <dc:title>Sun Devil Project</dc:title>
</cp:coreProperties>
</file>