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47240" cy="6867360"/>
            <a:chOff x="0" y="0"/>
            <a:chExt cx="914724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522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049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6094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621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144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0666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2193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3716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5238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6765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8288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9810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337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2860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4382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5909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7432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8954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0481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2004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3526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5053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6576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8098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625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1148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2670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4197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5720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7242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8769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0292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1814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3341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4864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6386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7913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436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0958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2485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4008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5530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7057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8580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0102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1629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3152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4674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6201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7724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9246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80773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82296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3818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85345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68680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839080" y="9360"/>
              <a:ext cx="7632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991720" y="9360"/>
              <a:ext cx="75960" cy="6858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84360" y="0"/>
              <a:ext cx="8462880" cy="685800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0" y="1716120"/>
              <a:ext cx="6950160" cy="74520"/>
            </a:xfrm>
            <a:prstGeom prst="rect">
              <a:avLst/>
            </a:prstGeom>
            <a:solidFill>
              <a:srgbClr val="336699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12600" y="190476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99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143000" indent="-228600">
              <a:spcBef>
                <a:spcPts val="799"/>
              </a:spcBef>
              <a:buClr>
                <a:srgbClr val="003366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600200" indent="-228600">
              <a:spcBef>
                <a:spcPts val="799"/>
              </a:spcBef>
              <a:buClr>
                <a:srgbClr val="336699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1"/>
          </p:nvPr>
        </p:nvSpPr>
        <p:spPr>
          <a:xfrm>
            <a:off x="1152360" y="6286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ftr" idx="2"/>
          </p:nvPr>
        </p:nvSpPr>
        <p:spPr>
          <a:xfrm>
            <a:off x="3590640" y="62866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3"/>
          </p:nvPr>
        </p:nvSpPr>
        <p:spPr>
          <a:xfrm>
            <a:off x="7019640" y="62866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FB11C7-A88F-4BCB-A631-2BF2C95A77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"/>
          <p:cNvGrpSpPr/>
          <p:nvPr/>
        </p:nvGrpSpPr>
        <p:grpSpPr>
          <a:xfrm>
            <a:off x="-3240" y="0"/>
            <a:ext cx="9147240" cy="6867360"/>
            <a:chOff x="-3240" y="0"/>
            <a:chExt cx="9147240" cy="6867360"/>
          </a:xfrm>
        </p:grpSpPr>
        <p:grpSp>
          <p:nvGrpSpPr>
            <p:cNvPr id="69" name=""/>
            <p:cNvGrpSpPr/>
            <p:nvPr/>
          </p:nvGrpSpPr>
          <p:grpSpPr>
            <a:xfrm>
              <a:off x="-3240" y="0"/>
              <a:ext cx="9068040" cy="6867360"/>
              <a:chOff x="-3240" y="0"/>
              <a:chExt cx="9068040" cy="6867360"/>
            </a:xfrm>
          </p:grpSpPr>
          <p:sp>
            <p:nvSpPr>
              <p:cNvPr id="70" name=""/>
              <p:cNvSpPr/>
              <p:nvPr/>
            </p:nvSpPr>
            <p:spPr>
              <a:xfrm>
                <a:off x="-3240" y="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1494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3016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4539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6066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7588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9111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10638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12160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13683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15210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16732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18255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19782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21304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22827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24354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25876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27399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28926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30448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31971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33498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35020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36543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38070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39592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41115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42642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44164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45687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47214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48736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0259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51786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53308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54831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56358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57880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59403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60930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62452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63975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65502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67024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68547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70074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71596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73119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74646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76168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77691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79218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80740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82263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83790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85312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868356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8836200" y="9360"/>
                <a:ext cx="7596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8988480" y="9360"/>
                <a:ext cx="76320" cy="6858000"/>
              </a:xfrm>
              <a:prstGeom prst="rect">
                <a:avLst/>
              </a:prstGeom>
              <a:solidFill>
                <a:srgbClr val="ddddd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0" name=""/>
            <p:cNvSpPr/>
            <p:nvPr/>
          </p:nvSpPr>
          <p:spPr>
            <a:xfrm>
              <a:off x="681120" y="0"/>
              <a:ext cx="8462880" cy="685800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0" y="0"/>
              <a:ext cx="9144000" cy="509760"/>
            </a:xfrm>
            <a:prstGeom prst="rect">
              <a:avLst/>
            </a:prstGeom>
            <a:solidFill>
              <a:srgbClr val="336699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2" name=""/>
          <p:cNvSpPr/>
          <p:nvPr/>
        </p:nvSpPr>
        <p:spPr>
          <a:xfrm>
            <a:off x="3505320" y="2590920"/>
            <a:ext cx="4892400" cy="75960"/>
          </a:xfrm>
          <a:prstGeom prst="rect">
            <a:avLst/>
          </a:prstGeom>
          <a:solidFill>
            <a:srgbClr val="3366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79400" y="1094400"/>
            <a:ext cx="7678800" cy="143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E26FEB-E323-4D8A-9B36-1C1BAE0659C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914400" algn="ctr">
              <a:spcBef>
                <a:spcPts val="601"/>
              </a:spcBef>
              <a:buClr>
                <a:srgbClr val="003366"/>
              </a:buClr>
              <a:buFont typeface="Verdan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371600" algn="ctr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762120" y="1064160"/>
            <a:ext cx="7772400" cy="143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Sun Devil Commercial Proposal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1371600" y="3505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Pinnacle West / APS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January 10,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Goal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912600" y="190476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Collaborate with APS / PWE to create the most commercially viable project possible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Minimize project costs and risks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Minimize environmental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Maximize value of existing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Earliest in-service 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937426-C74B-4BCB-A373-DF0852E1FFD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490 mile pipeline system from San Juan Basin to Phoenix, AZ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36 inch diameter pipe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5 new compressor stations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Mods at 4 other compressors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1200 Psig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title"/>
          </p:nvPr>
        </p:nvSpPr>
        <p:spPr>
          <a:xfrm>
            <a:off x="685800" y="60696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System Design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F663A3-7A09-48EA-AD1E-9EE0F1A80DB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Base Case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838080" y="228600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780,000 MMBtu/d San Juan receipts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51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500,000 MMBtu/d Phoenix deliveries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4.75% fuel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Capex $0.9B (2001 $)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143000" indent="-228600">
              <a:spcBef>
                <a:spcPts val="649"/>
              </a:spcBef>
              <a:buClr>
                <a:srgbClr val="003366"/>
              </a:buClr>
              <a:buFont typeface="Verdan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assumes cost overruns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Low cost expandability (up to another 500,000 MMBtu/d)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4297BC-AED0-4413-9A1B-A0E7D7D7187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/>
          </p:nvPr>
        </p:nvSpPr>
        <p:spPr>
          <a:xfrm>
            <a:off x="914040" y="2057400"/>
            <a:ext cx="76201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26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In-service Q3 2004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26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80/20 Debt/equity ratio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26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8.8% WACC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26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 &amp; M escalation rate 3.0%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Shipper contracts -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30 years, renewable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title"/>
          </p:nvPr>
        </p:nvSpPr>
        <p:spPr>
          <a:xfrm>
            <a:off x="685800" y="45468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Rate Assumptions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D441F2-D89D-4671-964A-605C789177B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Possible Rate Enhancements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Firm Park ‘N Ride capability (subject to FERC)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3 to 5 day duration swings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Up to X volume of MDQ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Rate very competitive to storage alternative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R-O-W cost reduction via alternative routes to EP south system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AZ gross receipts tax concessions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Shipper shares in any Capex reduction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Depreciation bullet if contract not renewed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FEED44-3276-4E05-9D61-81D4DC85D3C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/>
          </p:nvPr>
        </p:nvSpPr>
        <p:spPr>
          <a:xfrm>
            <a:off x="609480" y="18284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Experienced western operator / builder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  / Supply area flexibility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Cal Border, Panhandle, W. Texas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Pressure guarantee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Swing capability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Expedited project schedule versus alternatives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Rockies / SJ production access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title"/>
          </p:nvPr>
        </p:nvSpPr>
        <p:spPr>
          <a:xfrm>
            <a:off x="685800" y="5310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Sun Devil Advantages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6B72E3-24AE-4C04-B04B-CB7755DD477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Next Steps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Verdana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295280" y="1828800"/>
            <a:ext cx="69343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Execute precedent agreement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APS can opt out of contract up to FERC filing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Reimburses TW for FERC filing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Font typeface="Verdan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Proportional amount based on contract and timing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Font typeface="Verdan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Option cost increases after FERC filing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Project stays on-track to meet plant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14300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B97EAA-5D2B-4044-A400-19AEED50A0C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2002-01-02T15:55:10Z</dcterms:created>
  <dc:creator>Moira_Klassen</dc:creator>
  <dc:description/>
  <dc:language>en-US</dc:language>
  <cp:lastModifiedBy>khyatt</cp:lastModifiedBy>
  <cp:lastPrinted>2002-01-04T20:07:37Z</cp:lastPrinted>
  <dcterms:modified xsi:type="dcterms:W3CDTF">2002-01-08T22:41:14Z</dcterms:modified>
  <cp:revision>21</cp:revision>
  <dc:subject/>
  <dc:title>ANGTS Commercial Proposal</dc:title>
</cp:coreProperties>
</file>