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1" name=""/>
          <p:cNvSpPr/>
          <p:nvPr/>
        </p:nvSpPr>
        <p:spPr>
          <a:xfrm>
            <a:off x="0" y="0"/>
            <a:ext cx="9144000" cy="819000"/>
          </a:xfrm>
          <a:prstGeom prst="rect">
            <a:avLst/>
          </a:prstGeom>
          <a:gradFill rotWithShape="0">
            <a:gsLst>
              <a:gs pos="0">
                <a:srgbClr val="d5d5ff"/>
              </a:gs>
              <a:gs pos="100000">
                <a:srgbClr val="ffffff"/>
              </a:gs>
            </a:gsLst>
            <a:lin ang="54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2"/>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3"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 name=""/>
          <p:cNvSpPr/>
          <p:nvPr/>
        </p:nvSpPr>
        <p:spPr>
          <a:xfrm>
            <a:off x="-178560" y="6629400"/>
            <a:ext cx="7333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1C22362-511E-4AEE-A7BE-0F3E49134292}" type="slidenum">
              <a:rPr b="1" lang="en-US" sz="900" strike="noStrike" u="none">
                <a:solidFill>
                  <a:srgbClr val="ffffff"/>
                </a:solidFill>
                <a:effectLst/>
                <a:uFillTx/>
                <a:latin typeface="Tahoma"/>
              </a:rPr>
              <a:t>&lt;number&gt;</a:t>
            </a:fld>
            <a:endParaRPr b="0" lang="en-US" sz="9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212760" y="1496520"/>
            <a:ext cx="8931240" cy="615240"/>
          </a:xfrm>
          <a:prstGeom prst="rect">
            <a:avLst/>
          </a:prstGeom>
          <a:noFill/>
          <a:ln w="0">
            <a:noFill/>
          </a:ln>
        </p:spPr>
        <p:style>
          <a:lnRef idx="0"/>
          <a:fillRef idx="0"/>
          <a:effectRef idx="0"/>
          <a:fontRef idx="minor"/>
        </p:style>
        <p:txBody>
          <a:bodyPr lIns="90000" rIns="90000" tIns="46800" bIns="46800" anchor="ctr">
            <a:spAutoFit/>
          </a:bodyPr>
          <a:p>
            <a:pPr algn="ctr">
              <a:lnSpc>
                <a:spcPct val="95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808080"/>
                </a:solidFill>
                <a:effectLst/>
                <a:uFillTx/>
                <a:latin typeface="Tahoma"/>
              </a:rPr>
              <a:t>MOU with SCE and DWR</a:t>
            </a:r>
            <a:endParaRPr b="0" lang="en-US" sz="3600" strike="noStrike" u="none">
              <a:solidFill>
                <a:srgbClr val="000000"/>
              </a:solidFill>
              <a:effectLst/>
              <a:uFillTx/>
              <a:latin typeface="Times New Roman"/>
            </a:endParaRPr>
          </a:p>
        </p:txBody>
      </p:sp>
      <p:pic>
        <p:nvPicPr>
          <p:cNvPr id="9" name="" descr=""/>
          <p:cNvPicPr/>
          <p:nvPr/>
        </p:nvPicPr>
        <p:blipFill>
          <a:blip r:embed="rId1"/>
          <a:stretch/>
        </p:blipFill>
        <p:spPr>
          <a:xfrm>
            <a:off x="7540560" y="5273640"/>
            <a:ext cx="1527120" cy="1527120"/>
          </a:xfrm>
          <a:prstGeom prst="rect">
            <a:avLst/>
          </a:prstGeom>
          <a:noFill/>
          <a:ln w="0">
            <a:noFill/>
          </a:ln>
        </p:spPr>
      </p:pic>
      <p:sp>
        <p:nvSpPr>
          <p:cNvPr id="10" name=""/>
          <p:cNvSpPr/>
          <p:nvPr/>
        </p:nvSpPr>
        <p:spPr>
          <a:xfrm>
            <a:off x="0" y="0"/>
            <a:ext cx="9144000" cy="819000"/>
          </a:xfrm>
          <a:prstGeom prst="rect">
            <a:avLst/>
          </a:prstGeom>
          <a:gradFill rotWithShape="0">
            <a:gsLst>
              <a:gs pos="0">
                <a:srgbClr val="d5d5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0" y="4293360"/>
            <a:ext cx="9144000" cy="1280880"/>
          </a:xfrm>
          <a:prstGeom prst="rect">
            <a:avLst/>
          </a:prstGeom>
          <a:noFill/>
          <a:ln w="0">
            <a:noFill/>
          </a:ln>
        </p:spPr>
        <p:style>
          <a:lnRef idx="0"/>
          <a:fillRef idx="0"/>
          <a:effectRef idx="0"/>
          <a:fontRef idx="minor"/>
        </p:style>
        <p:txBody>
          <a:bodyPr lIns="90000" rIns="90000" tIns="46800" bIns="46800" anchor="ctr">
            <a:spAutoFit/>
          </a:bodyPr>
          <a:p>
            <a:pPr algn="ctr">
              <a:lnSpc>
                <a:spcPct val="95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Tahoma"/>
              </a:rPr>
              <a:t>Monday April 30, 2001</a:t>
            </a:r>
            <a:endParaRPr b="0" lang="en-US" sz="2000" strike="noStrike" u="none">
              <a:solidFill>
                <a:srgbClr val="000000"/>
              </a:solidFill>
              <a:effectLst/>
              <a:uFillTx/>
              <a:latin typeface="Times New Roman"/>
            </a:endParaRPr>
          </a:p>
          <a:p>
            <a:pPr algn="ctr">
              <a:lnSpc>
                <a:spcPct val="95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Tahoma"/>
              </a:rPr>
              <a:t>Presented by</a:t>
            </a:r>
            <a:endParaRPr b="0" lang="en-US" sz="2000" strike="noStrike" u="none">
              <a:solidFill>
                <a:srgbClr val="000000"/>
              </a:solidFill>
              <a:effectLst/>
              <a:uFillTx/>
              <a:latin typeface="Times New Roman"/>
            </a:endParaRPr>
          </a:p>
          <a:p>
            <a:pPr algn="ctr">
              <a:lnSpc>
                <a:spcPct val="95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Tahoma"/>
              </a:rPr>
              <a:t>Michael Tribolet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Overview</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1440" rIns="91440" tIns="45720" bIns="4572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Is the DWR's position (Size, Price, Tenor) sufficient to close the open short position and what increase in rates is sufficient to cover the bond offering, plus future power costs at DWR?</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Utility Past Debt Clean-Up.  What is the size of the past due amounts to be paid down with the $6.1 Billion in sources ($2.76 B from Transmission, $400 mln from EIX and $3.0 B SCE bond offering)</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Quantification/Certainty around rates to SCE of 4.9 cents per KWH to pay retained generation, QF’s and cost of service. Is this enough to satisfy these amounts with floating QF pricing?  </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Who will assume the net short position in 2003?</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 name="" descr=""/>
          <p:cNvPicPr/>
          <p:nvPr/>
        </p:nvPicPr>
        <p:blipFill>
          <a:blip r:embed="rId1"/>
          <a:stretch/>
        </p:blipFill>
        <p:spPr>
          <a:xfrm>
            <a:off x="376200" y="781200"/>
            <a:ext cx="8391600" cy="592452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5" name=""/>
          <p:cNvGrpSpPr/>
          <p:nvPr/>
        </p:nvGrpSpPr>
        <p:grpSpPr>
          <a:xfrm>
            <a:off x="399960" y="876240"/>
            <a:ext cx="11214360" cy="5829120"/>
            <a:chOff x="399960" y="876240"/>
            <a:chExt cx="11214360" cy="5829120"/>
          </a:xfrm>
        </p:grpSpPr>
        <p:pic>
          <p:nvPicPr>
            <p:cNvPr id="16" name="" descr=""/>
            <p:cNvPicPr/>
            <p:nvPr/>
          </p:nvPicPr>
          <p:blipFill>
            <a:blip r:embed="rId1"/>
            <a:stretch/>
          </p:blipFill>
          <p:spPr>
            <a:xfrm>
              <a:off x="399960" y="876240"/>
              <a:ext cx="8344080" cy="1247760"/>
            </a:xfrm>
            <a:prstGeom prst="rect">
              <a:avLst/>
            </a:prstGeom>
            <a:noFill/>
            <a:ln w="0">
              <a:noFill/>
            </a:ln>
          </p:spPr>
        </p:pic>
        <p:sp>
          <p:nvSpPr>
            <p:cNvPr id="17" name=""/>
            <p:cNvSpPr/>
            <p:nvPr/>
          </p:nvSpPr>
          <p:spPr>
            <a:xfrm>
              <a:off x="4497480" y="2019240"/>
              <a:ext cx="37904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imes New Roman"/>
                </a:rPr>
                <a:t>Stated</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Open Issues</a:t>
              </a:r>
              <a:endParaRPr b="0" lang="en-US" sz="1400" strike="noStrike" u="none">
                <a:solidFill>
                  <a:srgbClr val="000000"/>
                </a:solidFill>
                <a:effectLst/>
                <a:uFillTx/>
                <a:latin typeface="Times New Roman"/>
              </a:endParaRPr>
            </a:p>
          </p:txBody>
        </p:sp>
        <p:sp>
          <p:nvSpPr>
            <p:cNvPr id="18" name=""/>
            <p:cNvSpPr/>
            <p:nvPr/>
          </p:nvSpPr>
          <p:spPr>
            <a:xfrm>
              <a:off x="4114800" y="2400120"/>
              <a:ext cx="7499520" cy="3299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DRC to pay SCE back debts</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How much are they assuming for these</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back debts?  How are they going to get it?</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Debt Service on DWR revenue bonds to pay</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What is the amount of the past </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DWR for past power purchases</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power purchases?  When does the</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rate increase take effect?</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Is that achievable?</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DWR funding for current and</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Is this sufficient going forward?</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Future power purchases</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Does this include DWR as the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counterparty in 2003-forward?</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To pay for SCE cost of service and QFs</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What assumptions are made for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(collected and retained by SCE)</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the terms of the restructured QF</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contracts?</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pic>
          <p:nvPicPr>
            <p:cNvPr id="19" name="" descr=""/>
            <p:cNvPicPr/>
            <p:nvPr/>
          </p:nvPicPr>
          <p:blipFill>
            <a:blip r:embed="rId2"/>
            <a:stretch/>
          </p:blipFill>
          <p:spPr>
            <a:xfrm>
              <a:off x="457200" y="2323800"/>
              <a:ext cx="3657600" cy="4381560"/>
            </a:xfrm>
            <a:prstGeom prst="rect">
              <a:avLst/>
            </a:prstGeom>
            <a:noFill/>
            <a:ln w="0">
              <a:noFill/>
            </a:ln>
          </p:spPr>
        </p:pic>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0" name="" descr=""/>
          <p:cNvPicPr/>
          <p:nvPr/>
        </p:nvPicPr>
        <p:blipFill>
          <a:blip r:embed="rId1"/>
          <a:stretch/>
        </p:blipFill>
        <p:spPr>
          <a:xfrm>
            <a:off x="380880" y="781200"/>
            <a:ext cx="8382240" cy="577188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1" name="" descr=""/>
          <p:cNvPicPr/>
          <p:nvPr/>
        </p:nvPicPr>
        <p:blipFill>
          <a:blip r:embed="rId1"/>
          <a:stretch/>
        </p:blipFill>
        <p:spPr>
          <a:xfrm>
            <a:off x="380880" y="695160"/>
            <a:ext cx="8382240" cy="6086520"/>
          </a:xfrm>
          <a:prstGeom prst="rect">
            <a:avLst/>
          </a:prstGeom>
          <a:noFill/>
          <a:ln w="0">
            <a:noFill/>
          </a:ln>
        </p:spPr>
      </p:pic>
      <p:sp>
        <p:nvSpPr>
          <p:cNvPr id="22" name=""/>
          <p:cNvSpPr/>
          <p:nvPr/>
        </p:nvSpPr>
        <p:spPr>
          <a:xfrm>
            <a:off x="7327800" y="3263760"/>
            <a:ext cx="1625760" cy="381240"/>
          </a:xfrm>
          <a:prstGeom prst="borderCallout2">
            <a:avLst>
              <a:gd name="adj1" fmla="val 18750"/>
              <a:gd name="adj2" fmla="val -8333"/>
              <a:gd name="adj3" fmla="val 30000"/>
              <a:gd name="adj4" fmla="val -20800"/>
              <a:gd name="adj5" fmla="val 33333"/>
              <a:gd name="adj6" fmla="val -37500"/>
            </a:avLst>
          </a:prstGeom>
          <a:no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7315200" y="3352680"/>
            <a:ext cx="162576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Counterparty in 2003-2004?</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4352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2001-04-06T21:06:18Z</dcterms:created>
  <dc:creator>fibarra</dc:creator>
  <dc:description/>
  <dc:language>en-US</dc:language>
  <cp:lastModifiedBy>kbrown</cp:lastModifiedBy>
  <dcterms:modified xsi:type="dcterms:W3CDTF">2001-04-30T21:48:23Z</dcterms:modified>
  <cp:revision>57</cp:revision>
  <dc:subject/>
  <dc:title>PowerPoint Presentation</dc:title>
</cp:coreProperties>
</file>