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10288588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323640" y="6661080"/>
            <a:ext cx="919440" cy="18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 2000 SB-Pew-0101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190440" y="192240"/>
            <a:ext cx="1214640" cy="6475320"/>
          </a:xfrm>
          <a:custGeom>
            <a:avLst/>
            <a:gdLst>
              <a:gd name="textAreaLeft" fmla="*/ 59040 w 1214640"/>
              <a:gd name="textAreaRight" fmla="*/ 1155600 w 1214640"/>
              <a:gd name="textAreaTop" fmla="*/ 59040 h 6475320"/>
              <a:gd name="textAreaBottom" fmla="*/ 6416280 h 6475320"/>
            </a:gdLst>
            <a:ahLst/>
            <a:cxnLst/>
            <a:rect l="textAreaLeft" t="textAreaTop" r="textAreaRight" b="textAreaBottom"/>
            <a:pathLst>
              <a:path w="21600" h="115123">
                <a:moveTo>
                  <a:pt x="3600" y="0"/>
                </a:moveTo>
                <a:arcTo wR="3600" hR="3600" stAng="16200000" swAng="-5400000"/>
                <a:lnTo>
                  <a:pt x="0" y="111523"/>
                </a:lnTo>
                <a:arcTo wR="3600" hR="3600" stAng="10800000" swAng="-5400000"/>
                <a:lnTo>
                  <a:pt x="18000" y="115123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824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615960" y="3328920"/>
            <a:ext cx="263520" cy="266760"/>
          </a:xfrm>
          <a:custGeom>
            <a:avLst/>
            <a:gdLst>
              <a:gd name="textAreaLeft" fmla="*/ 12600 w 263520"/>
              <a:gd name="textAreaRight" fmla="*/ 250920 w 263520"/>
              <a:gd name="textAreaTop" fmla="*/ 12600 h 266760"/>
              <a:gd name="textAreaBottom" fmla="*/ 254160 h 266760"/>
            </a:gdLst>
            <a:ahLst/>
            <a:cxnLst/>
            <a:rect l="textAreaLeft" t="textAreaTop" r="textAreaRight" b="textAreaBottom"/>
            <a:pathLst>
              <a:path w="21600" h="21865">
                <a:moveTo>
                  <a:pt x="3600" y="0"/>
                </a:moveTo>
                <a:arcTo wR="3600" hR="3600" stAng="16200000" swAng="-5400000"/>
                <a:lnTo>
                  <a:pt x="0" y="18265"/>
                </a:lnTo>
                <a:arcTo wR="3600" hR="3600" stAng="10800000" swAng="-5400000"/>
                <a:lnTo>
                  <a:pt x="18000" y="2186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8240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920880" y="3328920"/>
            <a:ext cx="263520" cy="266760"/>
          </a:xfrm>
          <a:custGeom>
            <a:avLst/>
            <a:gdLst>
              <a:gd name="textAreaLeft" fmla="*/ 12600 w 263520"/>
              <a:gd name="textAreaRight" fmla="*/ 250920 w 263520"/>
              <a:gd name="textAreaTop" fmla="*/ 12600 h 266760"/>
              <a:gd name="textAreaBottom" fmla="*/ 254160 h 266760"/>
            </a:gdLst>
            <a:ahLst/>
            <a:cxnLst/>
            <a:rect l="textAreaLeft" t="textAreaTop" r="textAreaRight" b="textAreaBottom"/>
            <a:pathLst>
              <a:path w="21600" h="21865">
                <a:moveTo>
                  <a:pt x="3600" y="0"/>
                </a:moveTo>
                <a:arcTo wR="3600" hR="3600" stAng="16200000" swAng="-5400000"/>
                <a:lnTo>
                  <a:pt x="0" y="18265"/>
                </a:lnTo>
                <a:arcTo wR="3600" hR="3600" stAng="10800000" swAng="-5400000"/>
                <a:lnTo>
                  <a:pt x="18000" y="2186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8240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231920" y="3328920"/>
            <a:ext cx="263520" cy="266760"/>
          </a:xfrm>
          <a:custGeom>
            <a:avLst/>
            <a:gdLst>
              <a:gd name="textAreaLeft" fmla="*/ 12600 w 263520"/>
              <a:gd name="textAreaRight" fmla="*/ 250920 w 263520"/>
              <a:gd name="textAreaTop" fmla="*/ 12600 h 266760"/>
              <a:gd name="textAreaBottom" fmla="*/ 254160 h 266760"/>
            </a:gdLst>
            <a:ahLst/>
            <a:cxnLst/>
            <a:rect l="textAreaLeft" t="textAreaTop" r="textAreaRight" b="textAreaBottom"/>
            <a:pathLst>
              <a:path w="21600" h="21865">
                <a:moveTo>
                  <a:pt x="3600" y="0"/>
                </a:moveTo>
                <a:arcTo wR="3600" hR="3600" stAng="16200000" swAng="-5400000"/>
                <a:lnTo>
                  <a:pt x="0" y="18265"/>
                </a:lnTo>
                <a:arcTo wR="3600" hR="3600" stAng="10800000" swAng="-5400000"/>
                <a:lnTo>
                  <a:pt x="18000" y="2186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8240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615960" y="3643200"/>
            <a:ext cx="263520" cy="266760"/>
          </a:xfrm>
          <a:custGeom>
            <a:avLst/>
            <a:gdLst>
              <a:gd name="textAreaLeft" fmla="*/ 12600 w 263520"/>
              <a:gd name="textAreaRight" fmla="*/ 250920 w 263520"/>
              <a:gd name="textAreaTop" fmla="*/ 12600 h 266760"/>
              <a:gd name="textAreaBottom" fmla="*/ 254160 h 266760"/>
            </a:gdLst>
            <a:ahLst/>
            <a:cxnLst/>
            <a:rect l="textAreaLeft" t="textAreaTop" r="textAreaRight" b="textAreaBottom"/>
            <a:pathLst>
              <a:path w="21600" h="21865">
                <a:moveTo>
                  <a:pt x="3600" y="0"/>
                </a:moveTo>
                <a:arcTo wR="3600" hR="3600" stAng="16200000" swAng="-5400000"/>
                <a:lnTo>
                  <a:pt x="0" y="18265"/>
                </a:lnTo>
                <a:arcTo wR="3600" hR="3600" stAng="10800000" swAng="-5400000"/>
                <a:lnTo>
                  <a:pt x="18000" y="2186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8240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1231920" y="3643200"/>
            <a:ext cx="263520" cy="266760"/>
          </a:xfrm>
          <a:custGeom>
            <a:avLst/>
            <a:gdLst>
              <a:gd name="textAreaLeft" fmla="*/ 12600 w 263520"/>
              <a:gd name="textAreaRight" fmla="*/ 250920 w 263520"/>
              <a:gd name="textAreaTop" fmla="*/ 12600 h 266760"/>
              <a:gd name="textAreaBottom" fmla="*/ 254160 h 266760"/>
            </a:gdLst>
            <a:ahLst/>
            <a:cxnLst/>
            <a:rect l="textAreaLeft" t="textAreaTop" r="textAreaRight" b="textAreaBottom"/>
            <a:pathLst>
              <a:path w="21600" h="21865">
                <a:moveTo>
                  <a:pt x="3600" y="0"/>
                </a:moveTo>
                <a:arcTo wR="3600" hR="3600" stAng="16200000" swAng="-5400000"/>
                <a:lnTo>
                  <a:pt x="0" y="18265"/>
                </a:lnTo>
                <a:arcTo wR="3600" hR="3600" stAng="10800000" swAng="-5400000"/>
                <a:lnTo>
                  <a:pt x="18000" y="2186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8240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615960" y="3944880"/>
            <a:ext cx="263520" cy="266760"/>
          </a:xfrm>
          <a:custGeom>
            <a:avLst/>
            <a:gdLst>
              <a:gd name="textAreaLeft" fmla="*/ 12600 w 263520"/>
              <a:gd name="textAreaRight" fmla="*/ 250920 w 263520"/>
              <a:gd name="textAreaTop" fmla="*/ 12600 h 266760"/>
              <a:gd name="textAreaBottom" fmla="*/ 254160 h 266760"/>
            </a:gdLst>
            <a:ahLst/>
            <a:cxnLst/>
            <a:rect l="textAreaLeft" t="textAreaTop" r="textAreaRight" b="textAreaBottom"/>
            <a:pathLst>
              <a:path w="21600" h="21865">
                <a:moveTo>
                  <a:pt x="3600" y="0"/>
                </a:moveTo>
                <a:arcTo wR="3600" hR="3600" stAng="16200000" swAng="-5400000"/>
                <a:lnTo>
                  <a:pt x="0" y="18265"/>
                </a:lnTo>
                <a:arcTo wR="3600" hR="3600" stAng="10800000" swAng="-5400000"/>
                <a:lnTo>
                  <a:pt x="18000" y="2186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b259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1231920" y="3944880"/>
            <a:ext cx="263520" cy="266760"/>
          </a:xfrm>
          <a:custGeom>
            <a:avLst/>
            <a:gdLst>
              <a:gd name="textAreaLeft" fmla="*/ 12600 w 263520"/>
              <a:gd name="textAreaRight" fmla="*/ 250920 w 263520"/>
              <a:gd name="textAreaTop" fmla="*/ 12600 h 266760"/>
              <a:gd name="textAreaBottom" fmla="*/ 254160 h 266760"/>
            </a:gdLst>
            <a:ahLst/>
            <a:cxnLst/>
            <a:rect l="textAreaLeft" t="textAreaTop" r="textAreaRight" b="textAreaBottom"/>
            <a:pathLst>
              <a:path w="21600" h="21865">
                <a:moveTo>
                  <a:pt x="3600" y="0"/>
                </a:moveTo>
                <a:arcTo wR="3600" hR="3600" stAng="16200000" swAng="-5400000"/>
                <a:lnTo>
                  <a:pt x="0" y="18265"/>
                </a:lnTo>
                <a:arcTo wR="3600" hR="3600" stAng="10800000" swAng="-5400000"/>
                <a:lnTo>
                  <a:pt x="18000" y="2186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8240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231920" y="4246560"/>
            <a:ext cx="263520" cy="266760"/>
          </a:xfrm>
          <a:custGeom>
            <a:avLst/>
            <a:gdLst>
              <a:gd name="textAreaLeft" fmla="*/ 12600 w 263520"/>
              <a:gd name="textAreaRight" fmla="*/ 250920 w 263520"/>
              <a:gd name="textAreaTop" fmla="*/ 12600 h 266760"/>
              <a:gd name="textAreaBottom" fmla="*/ 254160 h 266760"/>
            </a:gdLst>
            <a:ahLst/>
            <a:cxnLst/>
            <a:rect l="textAreaLeft" t="textAreaTop" r="textAreaRight" b="textAreaBottom"/>
            <a:pathLst>
              <a:path w="21600" h="21865">
                <a:moveTo>
                  <a:pt x="3600" y="0"/>
                </a:moveTo>
                <a:arcTo wR="3600" hR="3600" stAng="16200000" swAng="-5400000"/>
                <a:lnTo>
                  <a:pt x="0" y="18265"/>
                </a:lnTo>
                <a:arcTo wR="3600" hR="3600" stAng="10800000" swAng="-5400000"/>
                <a:lnTo>
                  <a:pt x="18000" y="2186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b259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231920" y="4551480"/>
            <a:ext cx="263520" cy="266760"/>
          </a:xfrm>
          <a:custGeom>
            <a:avLst/>
            <a:gdLst>
              <a:gd name="textAreaLeft" fmla="*/ 12600 w 263520"/>
              <a:gd name="textAreaRight" fmla="*/ 250920 w 263520"/>
              <a:gd name="textAreaTop" fmla="*/ 12600 h 266760"/>
              <a:gd name="textAreaBottom" fmla="*/ 254160 h 266760"/>
            </a:gdLst>
            <a:ahLst/>
            <a:cxnLst/>
            <a:rect l="textAreaLeft" t="textAreaTop" r="textAreaRight" b="textAreaBottom"/>
            <a:pathLst>
              <a:path w="21600" h="21865">
                <a:moveTo>
                  <a:pt x="3600" y="0"/>
                </a:moveTo>
                <a:arcTo wR="3600" hR="3600" stAng="16200000" swAng="-5400000"/>
                <a:lnTo>
                  <a:pt x="0" y="18265"/>
                </a:lnTo>
                <a:arcTo wR="3600" hR="3600" stAng="10800000" swAng="-5400000"/>
                <a:lnTo>
                  <a:pt x="18000" y="2186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8240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615960" y="4554360"/>
            <a:ext cx="263520" cy="266760"/>
          </a:xfrm>
          <a:custGeom>
            <a:avLst/>
            <a:gdLst>
              <a:gd name="textAreaLeft" fmla="*/ 12600 w 263520"/>
              <a:gd name="textAreaRight" fmla="*/ 250920 w 263520"/>
              <a:gd name="textAreaTop" fmla="*/ 12600 h 266760"/>
              <a:gd name="textAreaBottom" fmla="*/ 254160 h 266760"/>
            </a:gdLst>
            <a:ahLst/>
            <a:cxnLst/>
            <a:rect l="textAreaLeft" t="textAreaTop" r="textAreaRight" b="textAreaBottom"/>
            <a:pathLst>
              <a:path w="21600" h="21865">
                <a:moveTo>
                  <a:pt x="3600" y="0"/>
                </a:moveTo>
                <a:arcTo wR="3600" hR="3600" stAng="16200000" swAng="-5400000"/>
                <a:lnTo>
                  <a:pt x="0" y="18265"/>
                </a:lnTo>
                <a:arcTo wR="3600" hR="3600" stAng="10800000" swAng="-5400000"/>
                <a:lnTo>
                  <a:pt x="18000" y="2186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8240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920880" y="4551480"/>
            <a:ext cx="263520" cy="266760"/>
          </a:xfrm>
          <a:custGeom>
            <a:avLst/>
            <a:gdLst>
              <a:gd name="textAreaLeft" fmla="*/ 12600 w 263520"/>
              <a:gd name="textAreaRight" fmla="*/ 250920 w 263520"/>
              <a:gd name="textAreaTop" fmla="*/ 12600 h 266760"/>
              <a:gd name="textAreaBottom" fmla="*/ 254160 h 266760"/>
            </a:gdLst>
            <a:ahLst/>
            <a:cxnLst/>
            <a:rect l="textAreaLeft" t="textAreaTop" r="textAreaRight" b="textAreaBottom"/>
            <a:pathLst>
              <a:path w="21600" h="21865">
                <a:moveTo>
                  <a:pt x="3600" y="0"/>
                </a:moveTo>
                <a:arcTo wR="3600" hR="3600" stAng="16200000" swAng="-5400000"/>
                <a:lnTo>
                  <a:pt x="0" y="18265"/>
                </a:lnTo>
                <a:arcTo wR="3600" hR="3600" stAng="10800000" swAng="-5400000"/>
                <a:lnTo>
                  <a:pt x="18000" y="2186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b259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920880" y="4862520"/>
            <a:ext cx="263520" cy="266760"/>
          </a:xfrm>
          <a:custGeom>
            <a:avLst/>
            <a:gdLst>
              <a:gd name="textAreaLeft" fmla="*/ 12600 w 263520"/>
              <a:gd name="textAreaRight" fmla="*/ 250920 w 263520"/>
              <a:gd name="textAreaTop" fmla="*/ 12600 h 266760"/>
              <a:gd name="textAreaBottom" fmla="*/ 254160 h 266760"/>
            </a:gdLst>
            <a:ahLst/>
            <a:cxnLst/>
            <a:rect l="textAreaLeft" t="textAreaTop" r="textAreaRight" b="textAreaBottom"/>
            <a:pathLst>
              <a:path w="21600" h="21865">
                <a:moveTo>
                  <a:pt x="3600" y="0"/>
                </a:moveTo>
                <a:arcTo wR="3600" hR="3600" stAng="16200000" swAng="-5400000"/>
                <a:lnTo>
                  <a:pt x="0" y="18265"/>
                </a:lnTo>
                <a:arcTo wR="3600" hR="3600" stAng="10800000" swAng="-5400000"/>
                <a:lnTo>
                  <a:pt x="18000" y="2186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8240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920880" y="5170320"/>
            <a:ext cx="263520" cy="266760"/>
          </a:xfrm>
          <a:custGeom>
            <a:avLst/>
            <a:gdLst>
              <a:gd name="textAreaLeft" fmla="*/ 12600 w 263520"/>
              <a:gd name="textAreaRight" fmla="*/ 250920 w 263520"/>
              <a:gd name="textAreaTop" fmla="*/ 12600 h 266760"/>
              <a:gd name="textAreaBottom" fmla="*/ 254160 h 266760"/>
            </a:gdLst>
            <a:ahLst/>
            <a:cxnLst/>
            <a:rect l="textAreaLeft" t="textAreaTop" r="textAreaRight" b="textAreaBottom"/>
            <a:pathLst>
              <a:path w="21600" h="21865">
                <a:moveTo>
                  <a:pt x="3600" y="0"/>
                </a:moveTo>
                <a:arcTo wR="3600" hR="3600" stAng="16200000" swAng="-5400000"/>
                <a:lnTo>
                  <a:pt x="0" y="18265"/>
                </a:lnTo>
                <a:arcTo wR="3600" hR="3600" stAng="10800000" swAng="-5400000"/>
                <a:lnTo>
                  <a:pt x="18000" y="2186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b259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615960" y="5173560"/>
            <a:ext cx="263520" cy="266760"/>
          </a:xfrm>
          <a:custGeom>
            <a:avLst/>
            <a:gdLst>
              <a:gd name="textAreaLeft" fmla="*/ 12600 w 263520"/>
              <a:gd name="textAreaRight" fmla="*/ 250920 w 263520"/>
              <a:gd name="textAreaTop" fmla="*/ 12600 h 266760"/>
              <a:gd name="textAreaBottom" fmla="*/ 254160 h 266760"/>
            </a:gdLst>
            <a:ahLst/>
            <a:cxnLst/>
            <a:rect l="textAreaLeft" t="textAreaTop" r="textAreaRight" b="textAreaBottom"/>
            <a:pathLst>
              <a:path w="21600" h="21865">
                <a:moveTo>
                  <a:pt x="3600" y="0"/>
                </a:moveTo>
                <a:arcTo wR="3600" hR="3600" stAng="16200000" swAng="-5400000"/>
                <a:lnTo>
                  <a:pt x="0" y="18265"/>
                </a:lnTo>
                <a:arcTo wR="3600" hR="3600" stAng="10800000" swAng="-5400000"/>
                <a:lnTo>
                  <a:pt x="18000" y="2186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8240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923760" y="3944880"/>
            <a:ext cx="263520" cy="266760"/>
          </a:xfrm>
          <a:custGeom>
            <a:avLst/>
            <a:gdLst>
              <a:gd name="textAreaLeft" fmla="*/ 12600 w 263520"/>
              <a:gd name="textAreaRight" fmla="*/ 250920 w 263520"/>
              <a:gd name="textAreaTop" fmla="*/ 12600 h 266760"/>
              <a:gd name="textAreaBottom" fmla="*/ 254160 h 266760"/>
            </a:gdLst>
            <a:ahLst/>
            <a:cxnLst/>
            <a:rect l="textAreaLeft" t="textAreaTop" r="textAreaRight" b="textAreaBottom"/>
            <a:pathLst>
              <a:path w="21600" h="21865">
                <a:moveTo>
                  <a:pt x="3600" y="0"/>
                </a:moveTo>
                <a:arcTo wR="3600" hR="3600" stAng="16200000" swAng="-5400000"/>
                <a:lnTo>
                  <a:pt x="0" y="18265"/>
                </a:lnTo>
                <a:arcTo wR="3600" hR="3600" stAng="10800000" swAng="-5400000"/>
                <a:lnTo>
                  <a:pt x="18000" y="2186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8240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615960" y="4246560"/>
            <a:ext cx="263520" cy="266760"/>
          </a:xfrm>
          <a:custGeom>
            <a:avLst/>
            <a:gdLst>
              <a:gd name="textAreaLeft" fmla="*/ 12600 w 263520"/>
              <a:gd name="textAreaRight" fmla="*/ 250920 w 263520"/>
              <a:gd name="textAreaTop" fmla="*/ 12600 h 266760"/>
              <a:gd name="textAreaBottom" fmla="*/ 254160 h 266760"/>
            </a:gdLst>
            <a:ahLst/>
            <a:cxnLst/>
            <a:rect l="textAreaLeft" t="textAreaTop" r="textAreaRight" b="textAreaBottom"/>
            <a:pathLst>
              <a:path w="21600" h="21865">
                <a:moveTo>
                  <a:pt x="3600" y="0"/>
                </a:moveTo>
                <a:arcTo wR="3600" hR="3600" stAng="16200000" swAng="-5400000"/>
                <a:lnTo>
                  <a:pt x="0" y="18265"/>
                </a:lnTo>
                <a:arcTo wR="3600" hR="3600" stAng="10800000" swAng="-5400000"/>
                <a:lnTo>
                  <a:pt x="18000" y="2186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8240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923760" y="4246560"/>
            <a:ext cx="263520" cy="266760"/>
          </a:xfrm>
          <a:custGeom>
            <a:avLst/>
            <a:gdLst>
              <a:gd name="textAreaLeft" fmla="*/ 12600 w 263520"/>
              <a:gd name="textAreaRight" fmla="*/ 250920 w 263520"/>
              <a:gd name="textAreaTop" fmla="*/ 12600 h 266760"/>
              <a:gd name="textAreaBottom" fmla="*/ 254160 h 266760"/>
            </a:gdLst>
            <a:ahLst/>
            <a:cxnLst/>
            <a:rect l="textAreaLeft" t="textAreaTop" r="textAreaRight" b="textAreaBottom"/>
            <a:pathLst>
              <a:path w="21600" h="21865">
                <a:moveTo>
                  <a:pt x="3600" y="0"/>
                </a:moveTo>
                <a:arcTo wR="3600" hR="3600" stAng="16200000" swAng="-5400000"/>
                <a:lnTo>
                  <a:pt x="0" y="18265"/>
                </a:lnTo>
                <a:arcTo wR="3600" hR="3600" stAng="10800000" swAng="-5400000"/>
                <a:lnTo>
                  <a:pt x="18000" y="2186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b259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1235160" y="5170320"/>
            <a:ext cx="263520" cy="266760"/>
          </a:xfrm>
          <a:custGeom>
            <a:avLst/>
            <a:gdLst>
              <a:gd name="textAreaLeft" fmla="*/ 12600 w 263520"/>
              <a:gd name="textAreaRight" fmla="*/ 250920 w 263520"/>
              <a:gd name="textAreaTop" fmla="*/ 12600 h 266760"/>
              <a:gd name="textAreaBottom" fmla="*/ 254160 h 266760"/>
            </a:gdLst>
            <a:ahLst/>
            <a:cxnLst/>
            <a:rect l="textAreaLeft" t="textAreaTop" r="textAreaRight" b="textAreaBottom"/>
            <a:pathLst>
              <a:path w="21600" h="21865">
                <a:moveTo>
                  <a:pt x="3600" y="0"/>
                </a:moveTo>
                <a:arcTo wR="3600" hR="3600" stAng="16200000" swAng="-5400000"/>
                <a:lnTo>
                  <a:pt x="0" y="18265"/>
                </a:lnTo>
                <a:arcTo wR="3600" hR="3600" stAng="10800000" swAng="-5400000"/>
                <a:lnTo>
                  <a:pt x="18000" y="2186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8240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405080" y="1224000"/>
            <a:ext cx="183960" cy="47433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316080" y="5592600"/>
            <a:ext cx="969840" cy="9446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0" y="125280"/>
            <a:ext cx="969840" cy="2533680"/>
          </a:xfrm>
          <a:custGeom>
            <a:avLst/>
            <a:gdLst>
              <a:gd name="textAreaLeft" fmla="*/ 47160 w 969840"/>
              <a:gd name="textAreaRight" fmla="*/ 922680 w 969840"/>
              <a:gd name="textAreaTop" fmla="*/ 47160 h 2533680"/>
              <a:gd name="textAreaBottom" fmla="*/ 2486520 h 2533680"/>
            </a:gdLst>
            <a:ahLst/>
            <a:cxnLst/>
            <a:rect l="textAreaLeft" t="textAreaTop" r="textAreaRight" b="textAreaBottom"/>
            <a:pathLst>
              <a:path w="21600" h="56416">
                <a:moveTo>
                  <a:pt x="3600" y="0"/>
                </a:moveTo>
                <a:arcTo wR="3600" hR="3600" stAng="16200000" swAng="-5400000"/>
                <a:lnTo>
                  <a:pt x="0" y="52816"/>
                </a:lnTo>
                <a:arcTo wR="3600" hR="3600" stAng="10800000" swAng="-5400000"/>
                <a:lnTo>
                  <a:pt x="18000" y="5641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84040" y="349200"/>
            <a:ext cx="574920" cy="558720"/>
          </a:xfrm>
          <a:prstGeom prst="roundRect">
            <a:avLst>
              <a:gd name="adj" fmla="val 16667"/>
            </a:avLst>
          </a:prstGeom>
          <a:noFill/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4" name="EnronLogo" descr=""/>
          <p:cNvPicPr/>
          <p:nvPr/>
        </p:nvPicPr>
        <p:blipFill>
          <a:blip r:embed="rId2"/>
          <a:stretch/>
        </p:blipFill>
        <p:spPr>
          <a:xfrm>
            <a:off x="487440" y="5757840"/>
            <a:ext cx="637920" cy="63828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image" Target="../media/image3.wmf"/><Relationship Id="rId3" Type="http://schemas.openxmlformats.org/officeDocument/2006/relationships/image" Target="../media/image4.wmf"/><Relationship Id="rId4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266760" y="398520"/>
            <a:ext cx="9567720" cy="1057320"/>
          </a:xfrm>
          <a:prstGeom prst="roundRect">
            <a:avLst>
              <a:gd name="adj" fmla="val 16667"/>
            </a:avLst>
          </a:prstGeom>
          <a:solidFill>
            <a:srgbClr val="00824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268200" y="628560"/>
            <a:ext cx="9874440" cy="549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28576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Pioneering New Attribute Markets</a:t>
            </a:r>
            <a:br>
              <a:rPr sz="3200"/>
            </a:br>
            <a:br>
              <a:rPr sz="2800"/>
            </a:b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Solutions to Global Climate Change</a:t>
            </a:r>
            <a:br>
              <a:rPr sz="4300"/>
            </a:br>
            <a:br>
              <a:rPr sz="2400"/>
            </a:br>
            <a:br>
              <a:rPr sz="3600"/>
            </a:br>
            <a:br>
              <a:rPr sz="3600"/>
            </a:br>
            <a:br>
              <a:rPr sz="3600"/>
            </a:br>
            <a:br>
              <a:rPr sz="3600"/>
            </a:br>
            <a:br>
              <a:rPr sz="3600"/>
            </a:b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Stacey Bolton</a:t>
            </a:r>
            <a:br>
              <a:rPr sz="2400"/>
            </a:b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Environmental Strategies</a:t>
            </a:r>
            <a:br>
              <a:rPr sz="2400"/>
            </a:b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18,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7" name=""/>
          <p:cNvGrpSpPr/>
          <p:nvPr/>
        </p:nvGrpSpPr>
        <p:grpSpPr>
          <a:xfrm>
            <a:off x="8796240" y="5370480"/>
            <a:ext cx="1257120" cy="1293840"/>
            <a:chOff x="8796240" y="5370480"/>
            <a:chExt cx="1257120" cy="1293840"/>
          </a:xfrm>
        </p:grpSpPr>
        <p:sp>
          <p:nvSpPr>
            <p:cNvPr id="28" name=""/>
            <p:cNvSpPr/>
            <p:nvPr/>
          </p:nvSpPr>
          <p:spPr>
            <a:xfrm>
              <a:off x="8796240" y="5370480"/>
              <a:ext cx="1257120" cy="1293840"/>
            </a:xfrm>
            <a:custGeom>
              <a:avLst/>
              <a:gdLst>
                <a:gd name="textAreaLeft" fmla="*/ 61200 w 1257120"/>
                <a:gd name="textAreaRight" fmla="*/ 1195920 w 1257120"/>
                <a:gd name="textAreaTop" fmla="*/ 61200 h 1293840"/>
                <a:gd name="textAreaBottom" fmla="*/ 1232640 h 1293840"/>
              </a:gdLst>
              <a:ahLst/>
              <a:cxnLst/>
              <a:rect l="textAreaLeft" t="textAreaTop" r="textAreaRight" b="textAreaBottom"/>
              <a:pathLst>
                <a:path w="21600" h="22231">
                  <a:moveTo>
                    <a:pt x="3600" y="0"/>
                  </a:moveTo>
                  <a:arcTo wR="3600" hR="3600" stAng="16200000" swAng="-5400000"/>
                  <a:lnTo>
                    <a:pt x="0" y="18631"/>
                  </a:lnTo>
                  <a:arcTo wR="3600" hR="3600" stAng="10800000" swAng="-5400000"/>
                  <a:lnTo>
                    <a:pt x="18000" y="22231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2556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9413640" y="5464080"/>
              <a:ext cx="541440" cy="557280"/>
            </a:xfrm>
            <a:custGeom>
              <a:avLst/>
              <a:gdLst>
                <a:gd name="textAreaLeft" fmla="*/ 26280 w 541440"/>
                <a:gd name="textAreaRight" fmla="*/ 515160 w 541440"/>
                <a:gd name="textAreaTop" fmla="*/ 26280 h 557280"/>
                <a:gd name="textAreaBottom" fmla="*/ 531000 h 557280"/>
              </a:gdLst>
              <a:ahLst/>
              <a:cxnLst/>
              <a:rect l="textAreaLeft" t="textAreaTop" r="textAreaRight" b="textAreaBottom"/>
              <a:pathLst>
                <a:path w="21600" h="22231">
                  <a:moveTo>
                    <a:pt x="3600" y="0"/>
                  </a:moveTo>
                  <a:arcTo wR="3600" hR="3600" stAng="16200000" swAng="-5400000"/>
                  <a:lnTo>
                    <a:pt x="0" y="18631"/>
                  </a:lnTo>
                  <a:arcTo wR="3600" hR="3600" stAng="10800000" swAng="-5400000"/>
                  <a:lnTo>
                    <a:pt x="18000" y="22231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324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9474120" y="5607000"/>
              <a:ext cx="87120" cy="87120"/>
            </a:xfrm>
            <a:prstGeom prst="ellipse">
              <a:avLst/>
            </a:pr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9474120" y="5711760"/>
              <a:ext cx="87120" cy="87120"/>
            </a:xfrm>
            <a:prstGeom prst="ellipse">
              <a:avLst/>
            </a:pr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9588240" y="5711760"/>
              <a:ext cx="87480" cy="87120"/>
            </a:xfrm>
            <a:prstGeom prst="ellipse">
              <a:avLst/>
            </a:prstGeom>
            <a:solidFill>
              <a:srgbClr val="ffb31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9701280" y="5711760"/>
              <a:ext cx="87120" cy="87120"/>
            </a:xfrm>
            <a:prstGeom prst="ellipse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9474120" y="5502240"/>
              <a:ext cx="87120" cy="87120"/>
            </a:xfrm>
            <a:prstGeom prst="ellipse">
              <a:avLst/>
            </a:prstGeom>
            <a:solidFill>
              <a:srgbClr val="fe660d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9586800" y="5502240"/>
              <a:ext cx="87480" cy="87120"/>
            </a:xfrm>
            <a:prstGeom prst="ellipse">
              <a:avLst/>
            </a:prstGeom>
            <a:solidFill>
              <a:srgbClr val="70bc1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9701280" y="5502240"/>
              <a:ext cx="87120" cy="87120"/>
            </a:xfrm>
            <a:prstGeom prst="ellipse">
              <a:avLst/>
            </a:prstGeom>
            <a:solidFill>
              <a:srgbClr val="47bad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9813960" y="5502240"/>
              <a:ext cx="87120" cy="87120"/>
            </a:xfrm>
            <a:prstGeom prst="ellipse">
              <a:avLst/>
            </a:prstGeom>
            <a:solidFill>
              <a:srgbClr val="3b007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9591480" y="5602320"/>
              <a:ext cx="87480" cy="8712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9705960" y="5602320"/>
              <a:ext cx="87120" cy="8712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9818640" y="5602320"/>
              <a:ext cx="87120" cy="8712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9591480" y="5803920"/>
              <a:ext cx="87480" cy="8712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9705960" y="5803920"/>
              <a:ext cx="87120" cy="8712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9818640" y="5803920"/>
              <a:ext cx="87120" cy="8712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9591480" y="5908680"/>
              <a:ext cx="87480" cy="8712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9705960" y="5908680"/>
              <a:ext cx="87120" cy="8712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9058320" y="5803920"/>
              <a:ext cx="87120" cy="8712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9172440" y="5803920"/>
              <a:ext cx="87480" cy="8712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9285120" y="5803920"/>
              <a:ext cx="87480" cy="8712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9058320" y="5908680"/>
              <a:ext cx="87120" cy="8712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9172440" y="5908680"/>
              <a:ext cx="87480" cy="8712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9285120" y="5908680"/>
              <a:ext cx="87480" cy="8712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9058320" y="5595840"/>
              <a:ext cx="87120" cy="8712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9172440" y="5595840"/>
              <a:ext cx="87480" cy="8712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9285120" y="5595840"/>
              <a:ext cx="87480" cy="8712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9058320" y="5700600"/>
              <a:ext cx="87120" cy="8748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480" bIns="15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9172440" y="5700600"/>
              <a:ext cx="87480" cy="8748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480" bIns="15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9285120" y="5700600"/>
              <a:ext cx="87480" cy="8748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480" bIns="15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9058320" y="6232320"/>
              <a:ext cx="87120" cy="8748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480" bIns="15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9172440" y="6232320"/>
              <a:ext cx="87480" cy="8748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480" bIns="15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9285120" y="6232320"/>
              <a:ext cx="87480" cy="8748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480" bIns="15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9058320" y="6337080"/>
              <a:ext cx="87120" cy="8748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480" bIns="15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9172440" y="6337080"/>
              <a:ext cx="87480" cy="8748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480" bIns="15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9285120" y="6337080"/>
              <a:ext cx="87480" cy="8748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480" bIns="15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9058320" y="6024600"/>
              <a:ext cx="87120" cy="8712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9172440" y="6024600"/>
              <a:ext cx="87480" cy="8712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9285120" y="6024600"/>
              <a:ext cx="87480" cy="8712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9058320" y="6129360"/>
              <a:ext cx="87120" cy="8712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9172440" y="6129360"/>
              <a:ext cx="87480" cy="8712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9285120" y="6129360"/>
              <a:ext cx="87480" cy="8712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9399600" y="6232320"/>
              <a:ext cx="87120" cy="8748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480" bIns="15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9513720" y="6232320"/>
              <a:ext cx="87480" cy="8748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480" bIns="15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9626400" y="6232320"/>
              <a:ext cx="87480" cy="8748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480" bIns="15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9626400" y="6129360"/>
              <a:ext cx="87480" cy="87120"/>
            </a:xfrm>
            <a:prstGeom prst="ellipse">
              <a:avLst/>
            </a:pr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5120" bIns="15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74" name="" descr=""/>
          <p:cNvPicPr/>
          <p:nvPr/>
        </p:nvPicPr>
        <p:blipFill>
          <a:blip r:embed="rId1"/>
          <a:srcRect l="3818" t="6368" r="4110" b="16281"/>
          <a:stretch/>
        </p:blipFill>
        <p:spPr>
          <a:xfrm>
            <a:off x="404640" y="2127240"/>
            <a:ext cx="2953080" cy="1697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5" name="" descr=""/>
          <p:cNvPicPr/>
          <p:nvPr/>
        </p:nvPicPr>
        <p:blipFill>
          <a:blip r:embed="rId2"/>
          <a:srcRect l="10501" t="16391" r="13353" b="12851"/>
          <a:stretch/>
        </p:blipFill>
        <p:spPr>
          <a:xfrm>
            <a:off x="3321000" y="2117880"/>
            <a:ext cx="2344680" cy="1706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6" name=""/>
          <p:cNvSpPr/>
          <p:nvPr/>
        </p:nvSpPr>
        <p:spPr>
          <a:xfrm>
            <a:off x="6680160" y="2189160"/>
            <a:ext cx="1562040" cy="1582920"/>
          </a:xfrm>
          <a:custGeom>
            <a:avLst/>
            <a:gdLst>
              <a:gd name="textAreaLeft" fmla="*/ 75960 w 1562040"/>
              <a:gd name="textAreaRight" fmla="*/ 1486080 w 1562040"/>
              <a:gd name="textAreaTop" fmla="*/ 75960 h 1582920"/>
              <a:gd name="textAreaBottom" fmla="*/ 1506960 h 1582920"/>
            </a:gdLst>
            <a:ahLst/>
            <a:cxnLst/>
            <a:rect l="textAreaLeft" t="textAreaTop" r="textAreaRight" b="textAreaBottom"/>
            <a:pathLst>
              <a:path w="21600" h="21889">
                <a:moveTo>
                  <a:pt x="3600" y="0"/>
                </a:moveTo>
                <a:arcTo wR="3600" hR="3600" stAng="16200000" swAng="-5400000"/>
                <a:lnTo>
                  <a:pt x="0" y="18289"/>
                </a:lnTo>
                <a:arcTo wR="3600" hR="3600" stAng="10800000" swAng="-5400000"/>
                <a:lnTo>
                  <a:pt x="18000" y="21889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noFill/>
          <a:ln w="2556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7" name="" descr=""/>
          <p:cNvPicPr/>
          <p:nvPr/>
        </p:nvPicPr>
        <p:blipFill>
          <a:blip r:embed="rId3"/>
          <a:stretch/>
        </p:blipFill>
        <p:spPr>
          <a:xfrm>
            <a:off x="5629320" y="2133720"/>
            <a:ext cx="954000" cy="170964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"/>
          <p:cNvSpPr/>
          <p:nvPr/>
        </p:nvSpPr>
        <p:spPr>
          <a:xfrm>
            <a:off x="1530360" y="1368360"/>
            <a:ext cx="5686560" cy="524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1280" indent="-34128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Synergies between Renewable Energy, Energy Efficiency, and Emissions Offsets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1500"/>
              </a:spcBef>
              <a:buClr>
                <a:srgbClr val="008240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National Trading Program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1500"/>
              </a:spcBef>
              <a:buClr>
                <a:srgbClr val="008240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International Trading Platform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1280" indent="-34128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is well situated to become the leader in comprehensive attribute offerings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1500"/>
              </a:spcBef>
              <a:buClr>
                <a:srgbClr val="008240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Green Products: Renewable Energy + Emissions Credits/Offsets+Energy Efficiency Savings + Financial Packages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1445760" y="122400"/>
            <a:ext cx="483768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Pioneering New Attribute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0" name="" descr=""/>
          <p:cNvPicPr/>
          <p:nvPr/>
        </p:nvPicPr>
        <p:blipFill>
          <a:blip r:embed="rId1"/>
          <a:stretch/>
        </p:blipFill>
        <p:spPr>
          <a:xfrm>
            <a:off x="484200" y="1109520"/>
            <a:ext cx="903240" cy="1619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1" name=""/>
          <p:cNvSpPr/>
          <p:nvPr/>
        </p:nvSpPr>
        <p:spPr>
          <a:xfrm>
            <a:off x="7058160" y="801720"/>
            <a:ext cx="266364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7026120" y="208080"/>
            <a:ext cx="3032280" cy="3457440"/>
          </a:xfrm>
          <a:prstGeom prst="rect">
            <a:avLst/>
          </a:prstGeom>
          <a:noFill/>
          <a:ln w="5724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9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8240"/>
                </a:solidFill>
                <a:effectLst/>
                <a:uFillTx/>
                <a:latin typeface="Times New Roman"/>
              </a:rPr>
              <a:t>Regulatory Issues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451"/>
              </a:spcBef>
              <a:buClr>
                <a:srgbClr val="008240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Framework for “currency”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451"/>
              </a:spcBef>
              <a:buClr>
                <a:srgbClr val="008240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Verification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spcBef>
                <a:spcPts val="349"/>
              </a:spcBef>
              <a:buClr>
                <a:srgbClr val="008240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Preventing Double Counting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spcBef>
                <a:spcPts val="349"/>
              </a:spcBef>
              <a:buClr>
                <a:srgbClr val="008240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Stripping off Attributes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spcBef>
                <a:spcPts val="349"/>
              </a:spcBef>
              <a:buClr>
                <a:srgbClr val="008240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Consistent Generation Information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451"/>
              </a:spcBef>
              <a:buClr>
                <a:srgbClr val="008240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Recognition of energy efficiency as tradable commodity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451"/>
              </a:spcBef>
              <a:buClr>
                <a:srgbClr val="008240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Property Rights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451"/>
              </a:spcBef>
              <a:buClr>
                <a:srgbClr val="008240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Imports/Exports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7024680" y="3751200"/>
            <a:ext cx="3048120" cy="2997000"/>
          </a:xfrm>
          <a:prstGeom prst="rect">
            <a:avLst/>
          </a:prstGeom>
          <a:noFill/>
          <a:ln w="5724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8240"/>
                </a:solidFill>
                <a:effectLst/>
                <a:uFillTx/>
                <a:latin typeface="Times New Roman"/>
              </a:rPr>
              <a:t>Regulatory Solutions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75"/>
              </a:spcBef>
              <a:buClr>
                <a:srgbClr val="008240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Promoting regional and national attribute registries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75"/>
              </a:spcBef>
              <a:buClr>
                <a:srgbClr val="008240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Encouraging creative demand side solutions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75"/>
              </a:spcBef>
              <a:buClr>
                <a:srgbClr val="008240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Streamlining regulations &amp; reporting standards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75"/>
              </a:spcBef>
              <a:buClr>
                <a:srgbClr val="008240"/>
              </a:buClr>
              <a:buFont typeface="Wingdings" charset="2"/>
              <a:buChar char="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Placeholders for future market opportunities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2000-03-08T12:16:04Z</dcterms:created>
  <dc:creator>Simon Shih</dc:creator>
  <dc:description/>
  <dc:language>en-US</dc:language>
  <cp:lastModifiedBy>ljacobso</cp:lastModifiedBy>
  <cp:lastPrinted>2000-10-13T17:24:24Z</cp:lastPrinted>
  <dcterms:modified xsi:type="dcterms:W3CDTF">2001-05-17T20:29:06Z</dcterms:modified>
  <cp:revision>66</cp:revision>
  <dc:subject/>
  <dc:title>Network Evolution</dc:title>
</cp:coreProperties>
</file>