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12.png" ContentType="image/png"/>
  <Override PartName="/ppt/media/image3.png" ContentType="image/png"/>
  <Override PartName="/ppt/media/image8.png" ContentType="image/png"/>
  <Override PartName="/ppt/media/image17.png" ContentType="image/png"/>
  <Override PartName="/ppt/media/image11.png" ContentType="image/png"/>
  <Override PartName="/ppt/media/image2.png" ContentType="image/png"/>
  <Override PartName="/ppt/media/image23.wmf" ContentType="image/x-wmf"/>
  <Override PartName="/ppt/media/image22.png" ContentType="image/png"/>
  <Override PartName="/ppt/media/image20.wmf" ContentType="image/x-wmf"/>
  <Override PartName="/ppt/media/image21.png" ContentType="image/png"/>
  <Override PartName="/ppt/media/image19.png" ContentType="image/png"/>
  <Override PartName="/ppt/media/image5.png" ContentType="image/png"/>
  <Override PartName="/ppt/media/image14.png" ContentType="image/png"/>
  <Override PartName="/ppt/media/image6.png" ContentType="image/png"/>
  <Override PartName="/ppt/media/image15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7315200"/>
  <p:notesSz cx="69342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391760"/>
            <a:ext cx="82296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391760"/>
            <a:ext cx="82296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3280" indent="-2332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9000" indent="-174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544760" indent="-17316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01960" indent="-173160">
              <a:spcBef>
                <a:spcPts val="451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01960" indent="-17316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01960" indent="-17316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49280" y="876240"/>
            <a:ext cx="823752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358120" y="701028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RutherfordConsulting"/>
              </a:rPr>
              <a:t>1234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oleObject" Target="../embeddings/oleObject1.bin"/><Relationship Id="rId21" Type="http://schemas.openxmlformats.org/officeDocument/2006/relationships/image" Target="../media/image20.wmf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162160" y="893880"/>
            <a:ext cx="4762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Rutherford Consulting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555280" y="1522440"/>
            <a:ext cx="403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Leaders with the Results that their Legacy’s require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81240" y="5181480"/>
            <a:ext cx="652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With Leaders Of Well Managed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Significantly Improve Their Corporate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332160" y="2543040"/>
            <a:ext cx="2362320" cy="2533680"/>
            <a:chOff x="3332160" y="2543040"/>
            <a:chExt cx="2362320" cy="2533680"/>
          </a:xfrm>
        </p:grpSpPr>
        <p:sp>
          <p:nvSpPr>
            <p:cNvPr id="10" name=""/>
            <p:cNvSpPr/>
            <p:nvPr/>
          </p:nvSpPr>
          <p:spPr>
            <a:xfrm>
              <a:off x="3699000" y="4800600"/>
              <a:ext cx="18716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4446720" y="4748040"/>
              <a:ext cx="25704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264280" y="3043080"/>
              <a:ext cx="311040" cy="339840"/>
            </a:xfrm>
            <a:prstGeom prst="star5">
              <a:avLst/>
            </a:prstGeom>
            <a:solidFill>
              <a:srgbClr val="ffff00"/>
            </a:solidFill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094360" y="2914560"/>
              <a:ext cx="390600" cy="852480"/>
            </a:xfrm>
            <a:custGeom>
              <a:avLst/>
              <a:gdLst/>
              <a:ahLst/>
              <a:rect l="l" t="t" r="r" b="b"/>
              <a:pathLst>
                <a:path w="270" h="477">
                  <a:moveTo>
                    <a:pt x="0" y="477"/>
                  </a:moveTo>
                  <a:cubicBezTo>
                    <a:pt x="36" y="448"/>
                    <a:pt x="72" y="419"/>
                    <a:pt x="102" y="390"/>
                  </a:cubicBezTo>
                  <a:cubicBezTo>
                    <a:pt x="132" y="361"/>
                    <a:pt x="159" y="329"/>
                    <a:pt x="177" y="303"/>
                  </a:cubicBezTo>
                  <a:cubicBezTo>
                    <a:pt x="195" y="277"/>
                    <a:pt x="202" y="261"/>
                    <a:pt x="213" y="234"/>
                  </a:cubicBezTo>
                  <a:cubicBezTo>
                    <a:pt x="224" y="207"/>
                    <a:pt x="236" y="168"/>
                    <a:pt x="243" y="141"/>
                  </a:cubicBezTo>
                  <a:cubicBezTo>
                    <a:pt x="250" y="114"/>
                    <a:pt x="254" y="92"/>
                    <a:pt x="258" y="69"/>
                  </a:cubicBezTo>
                  <a:cubicBezTo>
                    <a:pt x="262" y="46"/>
                    <a:pt x="266" y="23"/>
                    <a:pt x="270" y="0"/>
                  </a:cubicBezTo>
                </a:path>
              </a:pathLst>
            </a:custGeom>
            <a:noFill/>
            <a:ln w="6480">
              <a:solidFill>
                <a:srgbClr val="000000"/>
              </a:solidFill>
              <a:round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699000" y="4508640"/>
              <a:ext cx="352440" cy="298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 flipV="1">
              <a:off x="4051440" y="4500360"/>
              <a:ext cx="347400" cy="37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 flipV="1">
              <a:off x="4398840" y="4281120"/>
              <a:ext cx="338400" cy="2192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737240" y="4281480"/>
              <a:ext cx="342720" cy="33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 flipV="1">
              <a:off x="5079960" y="4229280"/>
              <a:ext cx="509760" cy="856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 flipV="1">
              <a:off x="3693960" y="4467240"/>
              <a:ext cx="352440" cy="396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V="1">
              <a:off x="4046400" y="4371480"/>
              <a:ext cx="352440" cy="954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398840" y="4371840"/>
              <a:ext cx="343080" cy="50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V="1">
              <a:off x="4741920" y="4176720"/>
              <a:ext cx="338040" cy="200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V="1">
              <a:off x="5079960" y="4080960"/>
              <a:ext cx="509760" cy="954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flipV="1">
              <a:off x="3703680" y="4394160"/>
              <a:ext cx="342720" cy="109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flipV="1">
              <a:off x="4046400" y="4257720"/>
              <a:ext cx="347760" cy="1332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V="1">
              <a:off x="4394160" y="4052520"/>
              <a:ext cx="343080" cy="2048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V="1">
              <a:off x="4737240" y="3785760"/>
              <a:ext cx="342720" cy="2667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003560" y="4349880"/>
              <a:ext cx="88920" cy="8892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332160" y="2543040"/>
              <a:ext cx="2362320" cy="25336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317920" y="4898880"/>
              <a:ext cx="292680" cy="15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4452ba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382280" y="4694400"/>
              <a:ext cx="387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422880" y="2646360"/>
              <a:ext cx="217440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Winning Corporate Performance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933360" y="3489480"/>
              <a:ext cx="87552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Company Common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931560" y="3605040"/>
              <a:ext cx="50256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S&amp;P 500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932280" y="3722760"/>
              <a:ext cx="58572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Peer Group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889440" y="3772080"/>
              <a:ext cx="88920" cy="93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889440" y="3668760"/>
              <a:ext cx="88920" cy="889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889440" y="3548160"/>
              <a:ext cx="88920" cy="8892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55960" y="3505320"/>
              <a:ext cx="900360" cy="39528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336120" y="3206880"/>
              <a:ext cx="387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250%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336120" y="3603600"/>
              <a:ext cx="387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200%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336120" y="4003560"/>
              <a:ext cx="387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150%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336120" y="4408560"/>
              <a:ext cx="387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8632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28796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63428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98168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32476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937320" y="4605480"/>
              <a:ext cx="22500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700440" y="3139920"/>
              <a:ext cx="0" cy="1517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662280" y="4610160"/>
              <a:ext cx="19130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048200" y="4586400"/>
              <a:ext cx="0" cy="745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4743360" y="4586400"/>
              <a:ext cx="0" cy="745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091120" y="4586400"/>
              <a:ext cx="0" cy="745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438880" y="4586400"/>
              <a:ext cx="0" cy="745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395960" y="4586400"/>
              <a:ext cx="0" cy="745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flipH="1">
              <a:off x="3652560" y="3700440"/>
              <a:ext cx="7452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flipH="1">
              <a:off x="3654000" y="3297240"/>
              <a:ext cx="7452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3654000" y="4103640"/>
              <a:ext cx="7452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flipH="1">
              <a:off x="3654000" y="4506840"/>
              <a:ext cx="7452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003560" y="4422600"/>
              <a:ext cx="88920" cy="889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354560" y="4433760"/>
              <a:ext cx="88920" cy="9396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354560" y="4330800"/>
              <a:ext cx="88920" cy="889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54560" y="4219560"/>
              <a:ext cx="88920" cy="8892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695840" y="4216320"/>
              <a:ext cx="88920" cy="93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695840" y="4332240"/>
              <a:ext cx="88920" cy="889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695840" y="4011480"/>
              <a:ext cx="88920" cy="8892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037120" y="4255920"/>
              <a:ext cx="88920" cy="9396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037120" y="4133880"/>
              <a:ext cx="88920" cy="889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037120" y="3736800"/>
              <a:ext cx="88920" cy="8892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386320" y="4192560"/>
              <a:ext cx="88920" cy="93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386320" y="4070520"/>
              <a:ext cx="88920" cy="885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418000" y="3343320"/>
              <a:ext cx="0" cy="14904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227560" y="3257640"/>
              <a:ext cx="9216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516640" y="3257640"/>
              <a:ext cx="8568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flipV="1">
              <a:off x="5484960" y="3009600"/>
              <a:ext cx="106200" cy="12996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flipH="1" flipV="1">
              <a:off x="5243400" y="2997360"/>
              <a:ext cx="114480" cy="14256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003560" y="4478400"/>
              <a:ext cx="88920" cy="93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480" bIns="-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1281240" y="6429240"/>
            <a:ext cx="652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Helping Leaders And Their Companies Win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Our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&amp; Design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Process Is Comprehensive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1596960" y="2543040"/>
            <a:ext cx="5953320" cy="25020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7550280" y="3665520"/>
            <a:ext cx="363240" cy="281160"/>
          </a:xfrm>
          <a:prstGeom prst="rightArrow">
            <a:avLst>
              <a:gd name="adj1" fmla="val 50000"/>
              <a:gd name="adj2" fmla="val 64602"/>
            </a:avLst>
          </a:prstGeom>
          <a:solidFill>
            <a:srgbClr val="438e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1230480" y="3665520"/>
            <a:ext cx="355320" cy="281160"/>
          </a:xfrm>
          <a:prstGeom prst="rightArrow">
            <a:avLst>
              <a:gd name="adj1" fmla="val 50000"/>
              <a:gd name="adj2" fmla="val 63194"/>
            </a:avLst>
          </a:prstGeom>
          <a:solidFill>
            <a:srgbClr val="fafd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1222200" y="3679920"/>
            <a:ext cx="3337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598760" y="1695600"/>
            <a:ext cx="730080" cy="730080"/>
          </a:xfrm>
          <a:prstGeom prst="rect">
            <a:avLst/>
          </a:prstGeom>
          <a:solidFill>
            <a:srgbClr val="fafd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033960" y="1695600"/>
            <a:ext cx="789120" cy="733320"/>
          </a:xfrm>
          <a:prstGeom prst="rect">
            <a:avLst/>
          </a:prstGeom>
          <a:solidFill>
            <a:srgbClr val="114ff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804000" y="1695600"/>
            <a:ext cx="750960" cy="733320"/>
          </a:xfrm>
          <a:prstGeom prst="rect">
            <a:avLst/>
          </a:prstGeom>
          <a:solidFill>
            <a:srgbClr val="438e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5322960" y="1692360"/>
            <a:ext cx="717480" cy="733320"/>
          </a:xfrm>
          <a:prstGeom prst="rect">
            <a:avLst/>
          </a:prstGeom>
          <a:solidFill>
            <a:srgbClr val="8901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4568760" y="1692360"/>
            <a:ext cx="754200" cy="733320"/>
          </a:xfrm>
          <a:prstGeom prst="rect">
            <a:avLst/>
          </a:prstGeom>
          <a:solidFill>
            <a:srgbClr val="dc008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3828960" y="1695600"/>
            <a:ext cx="739800" cy="733320"/>
          </a:xfrm>
          <a:prstGeom prst="rect">
            <a:avLst/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3090960" y="1695600"/>
            <a:ext cx="738000" cy="731520"/>
          </a:xfrm>
          <a:prstGeom prst="rect">
            <a:avLst/>
          </a:prstGeom>
          <a:solidFill>
            <a:srgbClr val="ff5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2330280" y="1695600"/>
            <a:ext cx="752760" cy="730080"/>
          </a:xfrm>
          <a:prstGeom prst="rect">
            <a:avLst/>
          </a:prstGeom>
          <a:solidFill>
            <a:srgbClr val="fe9b0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6053040" y="2541600"/>
            <a:ext cx="741600" cy="249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 flipV="1">
            <a:off x="4946760" y="5043240"/>
            <a:ext cx="0" cy="9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4578480" y="5133960"/>
            <a:ext cx="738000" cy="536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4451400" y="5122800"/>
            <a:ext cx="97956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Update and 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7926480" y="3570120"/>
            <a:ext cx="650880" cy="471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496800" y="3357720"/>
            <a:ext cx="736560" cy="900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 flipV="1">
            <a:off x="1952640" y="504324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1595520" y="5133960"/>
            <a:ext cx="717480" cy="536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476360" y="5122800"/>
            <a:ext cx="97956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Interview 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 flipV="1">
            <a:off x="7164360" y="5045040"/>
            <a:ext cx="0" cy="92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598760" y="2552760"/>
            <a:ext cx="731520" cy="249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6012000" y="2552760"/>
            <a:ext cx="779400" cy="249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5324400" y="2552760"/>
            <a:ext cx="711360" cy="249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4572000" y="2552760"/>
            <a:ext cx="750960" cy="249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3830760" y="2552760"/>
            <a:ext cx="741240" cy="249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3089160" y="2549520"/>
            <a:ext cx="739800" cy="24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6804000" y="2549520"/>
            <a:ext cx="750960" cy="24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2330280" y="2550960"/>
            <a:ext cx="760680" cy="249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1596960" y="2546280"/>
            <a:ext cx="5953320" cy="2498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3828960" y="2548080"/>
            <a:ext cx="0" cy="2496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570560" y="2552760"/>
            <a:ext cx="0" cy="249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5324400" y="2548080"/>
            <a:ext cx="0" cy="2496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1523880" y="2532240"/>
            <a:ext cx="643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Opening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1523880" y="2843280"/>
            <a:ext cx="8384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Interviews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1523880" y="3274920"/>
            <a:ext cx="104616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Past 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1523880" y="38289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A&amp;D Logic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1523880" y="44496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Financial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1523880" y="4759200"/>
            <a:ext cx="10461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Communication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3191040" y="4746600"/>
            <a:ext cx="536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3932280" y="4746600"/>
            <a:ext cx="536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4678200" y="4746600"/>
            <a:ext cx="536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5421240" y="4746600"/>
            <a:ext cx="536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6146640" y="4746600"/>
            <a:ext cx="536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3121200" y="2695680"/>
            <a:ext cx="2860560" cy="0"/>
          </a:xfrm>
          <a:prstGeom prst="line">
            <a:avLst/>
          </a:prstGeom>
          <a:ln w="25560">
            <a:solidFill>
              <a:srgbClr val="438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3121200" y="2857680"/>
            <a:ext cx="2860560" cy="0"/>
          </a:xfrm>
          <a:prstGeom prst="line">
            <a:avLst/>
          </a:prstGeom>
          <a:ln w="25560">
            <a:solidFill>
              <a:srgbClr val="438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3121200" y="3009960"/>
            <a:ext cx="2860560" cy="0"/>
          </a:xfrm>
          <a:prstGeom prst="line">
            <a:avLst/>
          </a:prstGeom>
          <a:ln w="25560">
            <a:solidFill>
              <a:srgbClr val="438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3121200" y="3162240"/>
            <a:ext cx="2860560" cy="0"/>
          </a:xfrm>
          <a:prstGeom prst="line">
            <a:avLst/>
          </a:prstGeom>
          <a:ln w="25560">
            <a:solidFill>
              <a:srgbClr val="438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3121200" y="395928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3121200" y="411156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3121200" y="426096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3121200" y="442260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3121200" y="457524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121200" y="4727520"/>
            <a:ext cx="2860560" cy="0"/>
          </a:xfrm>
          <a:prstGeom prst="line">
            <a:avLst/>
          </a:prstGeom>
          <a:ln w="25560">
            <a:solidFill>
              <a:srgbClr val="faf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3036960" y="2509920"/>
            <a:ext cx="53064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036960" y="2674800"/>
            <a:ext cx="51156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036960" y="2824200"/>
            <a:ext cx="47988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3036960" y="2976480"/>
            <a:ext cx="39096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036960" y="3921120"/>
            <a:ext cx="52416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3036960" y="4073400"/>
            <a:ext cx="68904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3036960" y="4540320"/>
            <a:ext cx="129528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3095640" y="4764240"/>
            <a:ext cx="3708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3089160" y="2549520"/>
            <a:ext cx="0" cy="2495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6043680" y="2544840"/>
            <a:ext cx="0" cy="2500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6802560" y="2541600"/>
            <a:ext cx="0" cy="2505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2328840" y="2549520"/>
            <a:ext cx="0" cy="2495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811920" y="5133960"/>
            <a:ext cx="738360" cy="536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675480" y="5122800"/>
            <a:ext cx="97956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Update 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Go-Ahead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5979960" y="2532240"/>
            <a:ext cx="6940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Summary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979960" y="2986200"/>
            <a:ext cx="837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Project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Approach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5979960" y="3440160"/>
            <a:ext cx="895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Business Case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5979960" y="3894120"/>
            <a:ext cx="85788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Presentation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&amp; Discussion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5979960" y="4471920"/>
            <a:ext cx="884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Finalization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169380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44332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318276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393372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468144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541332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14376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6892920" y="1500120"/>
            <a:ext cx="5335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2251080" y="2532240"/>
            <a:ext cx="88128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Detail Design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Finalization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A&amp;D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2251080" y="4768920"/>
            <a:ext cx="10461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Communication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Roll-out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2251080" y="3006720"/>
            <a:ext cx="7844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Onboarding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6724800" y="305748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2251080" y="3359160"/>
            <a:ext cx="9018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Begin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External 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2251080" y="3711600"/>
            <a:ext cx="9003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Finalize A&amp;D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Diagnostics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2251080" y="4416480"/>
            <a:ext cx="6573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Begin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Research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2251080" y="4064040"/>
            <a:ext cx="657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Plan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Logistics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6724800" y="2532240"/>
            <a:ext cx="1046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6724800" y="3460680"/>
            <a:ext cx="10461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6724800" y="3851280"/>
            <a:ext cx="7128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Setup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6724800" y="4500720"/>
            <a:ext cx="104616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Analysis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Design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Wrap-Up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1596960" y="1690560"/>
            <a:ext cx="5958000" cy="738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1522440" y="1719360"/>
            <a:ext cx="1011240" cy="70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A&amp;D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Achieve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Outcome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251080" y="1719360"/>
            <a:ext cx="8449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Finalize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A&amp;D Design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25108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Finalize A&amp;D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Diagnostics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 flipV="1">
            <a:off x="2328840" y="1695600"/>
            <a:ext cx="0" cy="731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 flipV="1">
            <a:off x="3089160" y="1695600"/>
            <a:ext cx="0" cy="731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 flipV="1">
            <a:off x="3828960" y="1695600"/>
            <a:ext cx="0" cy="731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 flipV="1">
            <a:off x="4568760" y="1695240"/>
            <a:ext cx="1800" cy="73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flipV="1">
            <a:off x="5324400" y="1695600"/>
            <a:ext cx="0" cy="730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 flipV="1">
            <a:off x="6041880" y="1692000"/>
            <a:ext cx="1800" cy="731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 flipV="1">
            <a:off x="6799320" y="1695600"/>
            <a:ext cx="0" cy="731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753000" y="17193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Preliminary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Findings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5243400" y="17193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Preliminary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Conclusions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524664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Preliminary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Approach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4489560" y="17193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Preliminary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Business Case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5964120" y="172872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Finalized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Approach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5964120" y="20937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Finalized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Business Case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3009960" y="1719360"/>
            <a:ext cx="8748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Communication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Roll-out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375300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Potential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Opportunity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721560" y="17193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Authorization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301140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Current State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A&amp;D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448776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Future State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A&amp;D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721560" y="208440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ffffff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A&amp;D                    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Wrap-Up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439560" y="3368520"/>
            <a:ext cx="86688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Leadership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Regarding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Outcome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Addressed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7858080" y="3564000"/>
            <a:ext cx="79092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7529400" y="3673440"/>
            <a:ext cx="3337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1523880" y="4140360"/>
            <a:ext cx="10461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Strategic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3121200" y="3489480"/>
            <a:ext cx="2860560" cy="0"/>
          </a:xfrm>
          <a:prstGeom prst="line">
            <a:avLst/>
          </a:prstGeom>
          <a:ln w="25560">
            <a:solidFill>
              <a:srgbClr val="7e7e7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3121200" y="3641760"/>
            <a:ext cx="2860560" cy="0"/>
          </a:xfrm>
          <a:prstGeom prst="line">
            <a:avLst/>
          </a:prstGeom>
          <a:ln w="25560">
            <a:solidFill>
              <a:srgbClr val="7e7e7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3036960" y="3301920"/>
            <a:ext cx="72720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3036960" y="3463920"/>
            <a:ext cx="55584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622800" y="6281640"/>
            <a:ext cx="793332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It’s </a:t>
            </a: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additive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-- all of the </a:t>
            </a: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client’s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ideas plus </a:t>
            </a: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Rutherford Consulting’s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insights and capabilities…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3808440" y="4486320"/>
            <a:ext cx="42840" cy="6516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360" bIns="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3808440" y="4302000"/>
            <a:ext cx="42840" cy="968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3809880" y="3867120"/>
            <a:ext cx="42840" cy="698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3036600" y="3774960"/>
            <a:ext cx="106092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Processes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3036960" y="4235400"/>
            <a:ext cx="129528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 Capability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3036960" y="4390920"/>
            <a:ext cx="2854080" cy="2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 Skills and Abilities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Additive Capabilities Make A Big Difference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5603760" y="4486320"/>
            <a:ext cx="959040" cy="3715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6270480" y="3979800"/>
            <a:ext cx="959040" cy="3715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5937120" y="3498840"/>
            <a:ext cx="635040" cy="38088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1457280" y="3494160"/>
            <a:ext cx="971640" cy="3794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1457280" y="3979800"/>
            <a:ext cx="1306440" cy="3700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1457280" y="4486320"/>
            <a:ext cx="657360" cy="3715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1337040" y="4950000"/>
            <a:ext cx="5022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2041920" y="4950000"/>
            <a:ext cx="6037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2731320" y="4950000"/>
            <a:ext cx="7048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3469320" y="4950000"/>
            <a:ext cx="7048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1455840" y="4935600"/>
            <a:ext cx="2550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4937040" y="4486320"/>
            <a:ext cx="644760" cy="3715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4937040" y="3492360"/>
            <a:ext cx="979560" cy="3826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937040" y="3981600"/>
            <a:ext cx="1309680" cy="366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4813560" y="4950000"/>
            <a:ext cx="5022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5518440" y="4950000"/>
            <a:ext cx="6037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6204600" y="4950000"/>
            <a:ext cx="7048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6942960" y="4950000"/>
            <a:ext cx="7048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150 %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4946760" y="4935600"/>
            <a:ext cx="2547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1353240" y="2739960"/>
            <a:ext cx="286740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Knowing what you can do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your 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4801680" y="2739960"/>
            <a:ext cx="299520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Adding to your capabilities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Rutherford Consulting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1335240" y="2104920"/>
            <a:ext cx="646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Faster, More Significant Improvement Is Possible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1122480" y="2028960"/>
            <a:ext cx="6886440" cy="342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2889720" y="5929200"/>
            <a:ext cx="334980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you’re too busy to go faster, get help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Our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Delivery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3" name=""/>
          <p:cNvGrpSpPr/>
          <p:nvPr/>
        </p:nvGrpSpPr>
        <p:grpSpPr>
          <a:xfrm>
            <a:off x="2638440" y="1986120"/>
            <a:ext cx="3967200" cy="3203280"/>
            <a:chOff x="2638440" y="1986120"/>
            <a:chExt cx="3967200" cy="3203280"/>
          </a:xfrm>
        </p:grpSpPr>
        <p:sp>
          <p:nvSpPr>
            <p:cNvPr id="714" name=""/>
            <p:cNvSpPr/>
            <p:nvPr/>
          </p:nvSpPr>
          <p:spPr>
            <a:xfrm>
              <a:off x="2638440" y="1986120"/>
              <a:ext cx="3967200" cy="3203280"/>
            </a:xfrm>
            <a:prstGeom prst="roundRect">
              <a:avLst>
                <a:gd name="adj" fmla="val 10449"/>
              </a:avLst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2638440" y="3587760"/>
              <a:ext cx="39672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4622760" y="1986120"/>
              <a:ext cx="0" cy="32032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3219480" y="2184120"/>
              <a:ext cx="2797200" cy="280656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4121280" y="3044880"/>
              <a:ext cx="1004760" cy="10710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Winning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Client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Outcome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3614760" y="2367000"/>
              <a:ext cx="863640" cy="88848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3756240" y="2130480"/>
              <a:ext cx="599760" cy="109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6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3611520" y="3911400"/>
              <a:ext cx="863640" cy="88704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3748320" y="3890880"/>
              <a:ext cx="599760" cy="109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6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4794480" y="2400120"/>
              <a:ext cx="861840" cy="88884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4927680" y="2154240"/>
              <a:ext cx="599760" cy="109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6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4791240" y="3903480"/>
              <a:ext cx="863640" cy="88704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4924440" y="3881160"/>
              <a:ext cx="599760" cy="109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6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3605400" y="2512800"/>
              <a:ext cx="879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Growth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4797720" y="2522520"/>
              <a:ext cx="840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Capital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3659400" y="4228920"/>
              <a:ext cx="777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Assets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4917960" y="4232160"/>
              <a:ext cx="600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Cost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4105440" y="2011320"/>
              <a:ext cx="1036440" cy="153720"/>
            </a:xfrm>
            <a:prstGeom prst="rightArrow">
              <a:avLst>
                <a:gd name="adj1" fmla="val 50000"/>
                <a:gd name="adj2" fmla="val 16856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240" bIns="30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 rot="5400000">
              <a:off x="5857200" y="3508560"/>
              <a:ext cx="1037880" cy="154080"/>
            </a:xfrm>
            <a:prstGeom prst="rightArrow">
              <a:avLst>
                <a:gd name="adj1" fmla="val 50000"/>
                <a:gd name="adj2" fmla="val 1684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240" bIns="30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 rot="16200000">
              <a:off x="2370960" y="3508200"/>
              <a:ext cx="1037880" cy="154080"/>
            </a:xfrm>
            <a:prstGeom prst="rightArrow">
              <a:avLst>
                <a:gd name="adj1" fmla="val 50000"/>
                <a:gd name="adj2" fmla="val 1684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240" bIns="30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 flipH="1">
              <a:off x="4102200" y="5006880"/>
              <a:ext cx="1036800" cy="155160"/>
            </a:xfrm>
            <a:prstGeom prst="rightArrow">
              <a:avLst>
                <a:gd name="adj1" fmla="val 50000"/>
                <a:gd name="adj2" fmla="val 167053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2729160" y="2008080"/>
              <a:ext cx="904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Identify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501160" y="1998720"/>
              <a:ext cx="1031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Prioritize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688360" y="4775040"/>
              <a:ext cx="8283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Design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2748240" y="4775040"/>
              <a:ext cx="9424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Achieve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3300480" y="2906640"/>
              <a:ext cx="977760" cy="4647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305160" y="3773520"/>
              <a:ext cx="954360" cy="4647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4151520" y="4525920"/>
              <a:ext cx="938160" cy="4647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4977000" y="3776400"/>
              <a:ext cx="961920" cy="46332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4965840" y="2916000"/>
              <a:ext cx="969840" cy="46332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4151520" y="2184120"/>
              <a:ext cx="938160" cy="46512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3321000" y="2925720"/>
              <a:ext cx="952560" cy="41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Processes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4115880" y="2268360"/>
              <a:ext cx="972720" cy="25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Leadership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3405960" y="3884400"/>
              <a:ext cx="715680" cy="25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Culture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5029200" y="3014640"/>
              <a:ext cx="865440" cy="25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Strategy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4284360" y="4641840"/>
              <a:ext cx="666000" cy="25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People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4901040" y="3887640"/>
              <a:ext cx="1111680" cy="25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Organization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3211560" y="3322440"/>
              <a:ext cx="912960" cy="529920"/>
            </a:xfrm>
            <a:prstGeom prst="ellipse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5127840" y="3322440"/>
              <a:ext cx="888840" cy="529920"/>
            </a:xfrm>
            <a:prstGeom prst="ellipse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3142080" y="3441600"/>
              <a:ext cx="1032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Technology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168880" y="3441600"/>
              <a:ext cx="765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6002640" y="4460760"/>
              <a:ext cx="37728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6" name=""/>
          <p:cNvSpPr/>
          <p:nvPr/>
        </p:nvSpPr>
        <p:spPr>
          <a:xfrm>
            <a:off x="2080080" y="6062760"/>
            <a:ext cx="520092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Best-In-The-World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performance 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demands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 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method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of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3132000" y="5211720"/>
            <a:ext cx="297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Continuous Step-Change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PlaceHolder 1"/>
          <p:cNvSpPr>
            <a:spLocks noGrp="1"/>
          </p:cNvSpPr>
          <p:nvPr>
            <p:ph type="title"/>
          </p:nvPr>
        </p:nvSpPr>
        <p:spPr>
          <a:xfrm>
            <a:off x="0" y="324000"/>
            <a:ext cx="914400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Help You Invest To Achieve Your Desired Outcome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9" name=""/>
          <p:cNvGrpSpPr/>
          <p:nvPr/>
        </p:nvGrpSpPr>
        <p:grpSpPr>
          <a:xfrm>
            <a:off x="2205000" y="2009880"/>
            <a:ext cx="4733640" cy="2981160"/>
            <a:chOff x="2205000" y="2009880"/>
            <a:chExt cx="4733640" cy="2981160"/>
          </a:xfrm>
        </p:grpSpPr>
        <p:sp>
          <p:nvSpPr>
            <p:cNvPr id="760" name=""/>
            <p:cNvSpPr/>
            <p:nvPr/>
          </p:nvSpPr>
          <p:spPr>
            <a:xfrm>
              <a:off x="4883040" y="3292560"/>
              <a:ext cx="892080" cy="257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5060880" y="3517920"/>
              <a:ext cx="547560" cy="576360"/>
            </a:xfrm>
            <a:prstGeom prst="ellipse">
              <a:avLst/>
            </a:prstGeom>
            <a:solidFill>
              <a:srgbClr val="0099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4600440" y="3751200"/>
              <a:ext cx="768240" cy="820800"/>
            </a:xfrm>
            <a:prstGeom prst="ellipse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4595760" y="3757680"/>
              <a:ext cx="380880" cy="583920"/>
            </a:xfrm>
            <a:custGeom>
              <a:avLst/>
              <a:gdLst/>
              <a:ahLst/>
              <a:rect l="l" t="t" r="r" b="b"/>
              <a:pathLst>
                <a:path w="240" h="368">
                  <a:moveTo>
                    <a:pt x="239" y="0"/>
                  </a:moveTo>
                  <a:lnTo>
                    <a:pt x="239" y="249"/>
                  </a:lnTo>
                  <a:lnTo>
                    <a:pt x="231" y="268"/>
                  </a:lnTo>
                  <a:lnTo>
                    <a:pt x="224" y="282"/>
                  </a:lnTo>
                  <a:lnTo>
                    <a:pt x="219" y="294"/>
                  </a:lnTo>
                  <a:lnTo>
                    <a:pt x="207" y="304"/>
                  </a:lnTo>
                  <a:lnTo>
                    <a:pt x="195" y="316"/>
                  </a:lnTo>
                  <a:lnTo>
                    <a:pt x="183" y="324"/>
                  </a:lnTo>
                  <a:lnTo>
                    <a:pt x="168" y="335"/>
                  </a:lnTo>
                  <a:lnTo>
                    <a:pt x="153" y="340"/>
                  </a:lnTo>
                  <a:lnTo>
                    <a:pt x="132" y="350"/>
                  </a:lnTo>
                  <a:lnTo>
                    <a:pt x="114" y="357"/>
                  </a:lnTo>
                  <a:lnTo>
                    <a:pt x="88" y="362"/>
                  </a:lnTo>
                  <a:lnTo>
                    <a:pt x="58" y="367"/>
                  </a:lnTo>
                  <a:lnTo>
                    <a:pt x="34" y="367"/>
                  </a:lnTo>
                  <a:lnTo>
                    <a:pt x="24" y="367"/>
                  </a:lnTo>
                  <a:lnTo>
                    <a:pt x="14" y="345"/>
                  </a:lnTo>
                  <a:lnTo>
                    <a:pt x="8" y="326"/>
                  </a:lnTo>
                  <a:lnTo>
                    <a:pt x="3" y="302"/>
                  </a:lnTo>
                  <a:lnTo>
                    <a:pt x="0" y="282"/>
                  </a:lnTo>
                  <a:lnTo>
                    <a:pt x="0" y="259"/>
                  </a:lnTo>
                  <a:lnTo>
                    <a:pt x="0" y="242"/>
                  </a:lnTo>
                  <a:lnTo>
                    <a:pt x="2" y="218"/>
                  </a:lnTo>
                  <a:lnTo>
                    <a:pt x="7" y="191"/>
                  </a:lnTo>
                  <a:lnTo>
                    <a:pt x="10" y="176"/>
                  </a:lnTo>
                  <a:lnTo>
                    <a:pt x="17" y="155"/>
                  </a:lnTo>
                  <a:lnTo>
                    <a:pt x="29" y="135"/>
                  </a:lnTo>
                  <a:lnTo>
                    <a:pt x="37" y="114"/>
                  </a:lnTo>
                  <a:lnTo>
                    <a:pt x="54" y="92"/>
                  </a:lnTo>
                  <a:lnTo>
                    <a:pt x="71" y="70"/>
                  </a:lnTo>
                  <a:lnTo>
                    <a:pt x="92" y="51"/>
                  </a:lnTo>
                  <a:lnTo>
                    <a:pt x="114" y="39"/>
                  </a:lnTo>
                  <a:lnTo>
                    <a:pt x="137" y="24"/>
                  </a:lnTo>
                  <a:lnTo>
                    <a:pt x="159" y="14"/>
                  </a:lnTo>
                  <a:lnTo>
                    <a:pt x="183" y="9"/>
                  </a:lnTo>
                  <a:lnTo>
                    <a:pt x="203" y="3"/>
                  </a:lnTo>
                  <a:lnTo>
                    <a:pt x="222" y="2"/>
                  </a:lnTo>
                  <a:lnTo>
                    <a:pt x="239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4978080" y="3755880"/>
              <a:ext cx="0" cy="390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4978080" y="3926160"/>
              <a:ext cx="701640" cy="4089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21600"/>
                  </a:moveTo>
                  <a:arcTo wR="10800" hR="10800" stAng="5400000" swAng="542654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21600"/>
                  </a:moveTo>
                  <a:arcTo wR="10800" hR="10800" stAng="5400000" swAng="5426547"/>
                </a:path>
              </a:pathLst>
            </a:custGeom>
            <a:noFill/>
            <a:ln cap="rnd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4293000" y="3930840"/>
              <a:ext cx="684720" cy="40572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21600" y="10800"/>
                  </a:moveTo>
                  <a:arcTo wR="10800" hR="10800" stAng="0" swAng="5415952"/>
                  <a:lnTo>
                    <a:pt x="10800" y="10800"/>
                  </a:lnTo>
                  <a:close/>
                </a:path>
                <a:path fill="none" w="21600" h="21600">
                  <a:moveTo>
                    <a:pt x="21600" y="10800"/>
                  </a:moveTo>
                  <a:arcTo wR="10800" hR="10800" stAng="0" swAng="5415952"/>
                </a:path>
              </a:pathLst>
            </a:custGeom>
            <a:noFill/>
            <a:ln cap="rnd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4590720" y="3754440"/>
              <a:ext cx="776520" cy="82080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5123520" y="3478320"/>
              <a:ext cx="461880" cy="263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1240" rIns="111240" tIns="55440" bIns="55440" anchor="t">
              <a:spAutoFit/>
            </a:bodyPr>
            <a:p>
              <a:pPr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New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5020200" y="3606840"/>
              <a:ext cx="651600" cy="27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1240" rIns="111240" tIns="55440" bIns="55440" anchor="t">
              <a:spAutoFit/>
            </a:bodyPr>
            <a:p>
              <a:pPr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1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Growth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3931560" y="3578040"/>
              <a:ext cx="921960" cy="60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1240" rIns="111240" tIns="55440" bIns="55440" anchor="t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Stop Doing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Divest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Alliance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5301720" y="4114800"/>
              <a:ext cx="820080" cy="60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1240" rIns="111240" tIns="55440" bIns="55440" anchor="t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Speed Up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Simplify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Enhance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3011400" y="3770280"/>
              <a:ext cx="793800" cy="806400"/>
            </a:xfrm>
            <a:prstGeom prst="ellipse">
              <a:avLst/>
            </a:prstGeom>
            <a:solidFill>
              <a:srgbClr val="0000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3010320" y="3854520"/>
              <a:ext cx="815040" cy="614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1240" rIns="111240" tIns="55440" bIns="55440" anchor="t">
              <a:spAutoFit/>
            </a:bodyPr>
            <a:p>
              <a:pPr algn="ctr"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1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Current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1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Resource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1316160"/>
                  <a:tab algn="l" pos="2631960"/>
                  <a:tab algn="l" pos="3948120"/>
                  <a:tab algn="l" pos="5264280"/>
                  <a:tab algn="l" pos="6580080"/>
                  <a:tab algn="l" pos="7896240"/>
                  <a:tab algn="l" pos="9212400"/>
                  <a:tab algn="l" pos="10528200"/>
                </a:tabLst>
              </a:pPr>
              <a:r>
                <a:rPr b="0" lang="en-US" sz="11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Allocation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3611520" y="4456080"/>
              <a:ext cx="9777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4883040" y="4302000"/>
              <a:ext cx="252360" cy="182520"/>
            </a:xfrm>
            <a:custGeom>
              <a:avLst/>
              <a:gdLst/>
              <a:ahLst/>
              <a:rect l="l" t="t" r="r" b="b"/>
              <a:pathLst>
                <a:path w="159" h="115">
                  <a:moveTo>
                    <a:pt x="0" y="115"/>
                  </a:moveTo>
                  <a:cubicBezTo>
                    <a:pt x="7" y="115"/>
                    <a:pt x="15" y="115"/>
                    <a:pt x="24" y="114"/>
                  </a:cubicBezTo>
                  <a:cubicBezTo>
                    <a:pt x="33" y="113"/>
                    <a:pt x="45" y="110"/>
                    <a:pt x="54" y="108"/>
                  </a:cubicBezTo>
                  <a:cubicBezTo>
                    <a:pt x="63" y="106"/>
                    <a:pt x="70" y="103"/>
                    <a:pt x="78" y="99"/>
                  </a:cubicBezTo>
                  <a:cubicBezTo>
                    <a:pt x="86" y="95"/>
                    <a:pt x="96" y="89"/>
                    <a:pt x="102" y="85"/>
                  </a:cubicBezTo>
                  <a:cubicBezTo>
                    <a:pt x="108" y="81"/>
                    <a:pt x="112" y="78"/>
                    <a:pt x="117" y="73"/>
                  </a:cubicBezTo>
                  <a:cubicBezTo>
                    <a:pt x="122" y="68"/>
                    <a:pt x="128" y="62"/>
                    <a:pt x="131" y="58"/>
                  </a:cubicBezTo>
                  <a:cubicBezTo>
                    <a:pt x="134" y="54"/>
                    <a:pt x="136" y="52"/>
                    <a:pt x="138" y="49"/>
                  </a:cubicBezTo>
                  <a:cubicBezTo>
                    <a:pt x="140" y="46"/>
                    <a:pt x="142" y="43"/>
                    <a:pt x="144" y="40"/>
                  </a:cubicBezTo>
                  <a:cubicBezTo>
                    <a:pt x="146" y="37"/>
                    <a:pt x="147" y="35"/>
                    <a:pt x="149" y="28"/>
                  </a:cubicBezTo>
                  <a:cubicBezTo>
                    <a:pt x="151" y="21"/>
                    <a:pt x="157" y="4"/>
                    <a:pt x="159" y="0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4211640" y="2911320"/>
              <a:ext cx="1577520" cy="231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Resource Allocation Options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3919320" y="2819520"/>
              <a:ext cx="2162160" cy="19144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2265120" y="2062080"/>
              <a:ext cx="46054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Changing The Allocation Of Company Resources Can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Yield Substantial And Sustainable Results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2205000" y="2009880"/>
              <a:ext cx="4733640" cy="298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0" name=""/>
          <p:cNvSpPr/>
          <p:nvPr/>
        </p:nvSpPr>
        <p:spPr>
          <a:xfrm>
            <a:off x="2341440" y="5900760"/>
            <a:ext cx="419436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Creative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strategies that yield innovative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PlaceHolder 1"/>
          <p:cNvSpPr>
            <a:spLocks noGrp="1"/>
          </p:cNvSpPr>
          <p:nvPr>
            <p:ph type="title"/>
          </p:nvPr>
        </p:nvSpPr>
        <p:spPr>
          <a:xfrm>
            <a:off x="0" y="324000"/>
            <a:ext cx="914400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Beware Of Your Most Likely Progress Stoppers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 rot="480000">
            <a:off x="2822400" y="2638440"/>
            <a:ext cx="1400400" cy="398520"/>
          </a:xfrm>
          <a:prstGeom prst="rightArrow">
            <a:avLst>
              <a:gd name="adj1" fmla="val 53648"/>
              <a:gd name="adj2" fmla="val 93609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Compared to what?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4572000" y="1297080"/>
            <a:ext cx="4211640" cy="4201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5156280" y="5226120"/>
            <a:ext cx="98244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Yesterday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6405480" y="5210280"/>
            <a:ext cx="8524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313400" y="5210280"/>
            <a:ext cx="7225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Tomorrow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5110200" y="5168880"/>
            <a:ext cx="3162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4572000" y="1662120"/>
            <a:ext cx="107640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Cross-Industry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Quartiles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5113440" y="2230560"/>
            <a:ext cx="0" cy="281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5022720" y="2900520"/>
            <a:ext cx="169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5027760" y="4397400"/>
            <a:ext cx="169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4808520" y="2408400"/>
            <a:ext cx="450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4772160" y="3154320"/>
            <a:ext cx="507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4789440" y="3911760"/>
            <a:ext cx="480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4795920" y="4648320"/>
            <a:ext cx="469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5032440" y="2131920"/>
            <a:ext cx="162000" cy="162000"/>
          </a:xfrm>
          <a:prstGeom prst="ellipse">
            <a:avLst/>
          </a:prstGeom>
          <a:solidFill>
            <a:srgbClr val="009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5030640" y="3567240"/>
            <a:ext cx="162000" cy="16164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5029200" y="4995720"/>
            <a:ext cx="162000" cy="16200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 flipV="1">
            <a:off x="5389560" y="4543200"/>
            <a:ext cx="2703600" cy="2300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 flipV="1">
            <a:off x="5648400" y="5108400"/>
            <a:ext cx="0" cy="115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 flipV="1">
            <a:off x="6673680" y="5108400"/>
            <a:ext cx="0" cy="115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V="1">
            <a:off x="7680240" y="5108400"/>
            <a:ext cx="0" cy="115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 flipV="1">
            <a:off x="5351400" y="2511000"/>
            <a:ext cx="1314360" cy="327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 flipV="1">
            <a:off x="6688080" y="1709280"/>
            <a:ext cx="1571760" cy="801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 flipV="1">
            <a:off x="8275680" y="1692360"/>
            <a:ext cx="1440" cy="3365280"/>
          </a:xfrm>
          <a:prstGeom prst="line">
            <a:avLst/>
          </a:prstGeom>
          <a:ln w="12600">
            <a:solidFill>
              <a:srgbClr val="009900"/>
            </a:solidFill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6915240" y="2203560"/>
            <a:ext cx="884160" cy="455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change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direction 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7777080" y="3567240"/>
            <a:ext cx="938160" cy="69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effort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making the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change 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same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5587920" y="2705040"/>
            <a:ext cx="120600" cy="111240"/>
          </a:xfrm>
          <a:prstGeom prst="ellipse">
            <a:avLst/>
          </a:prstGeom>
          <a:solidFill>
            <a:srgbClr val="009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7604280" y="1949400"/>
            <a:ext cx="120600" cy="111240"/>
          </a:xfrm>
          <a:prstGeom prst="ellipse">
            <a:avLst/>
          </a:prstGeom>
          <a:solidFill>
            <a:srgbClr val="009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5559480" y="4414680"/>
            <a:ext cx="179280" cy="66060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6573960" y="4327560"/>
            <a:ext cx="179280" cy="6602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7588080" y="4240080"/>
            <a:ext cx="179640" cy="66060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927680" y="1405080"/>
            <a:ext cx="3589200" cy="24156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Best Practices – </a:t>
            </a: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Best-in-the-World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versus </a:t>
            </a: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Industry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Performance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5513400" y="4097160"/>
            <a:ext cx="12826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5648400" y="4457880"/>
            <a:ext cx="0" cy="553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5635800" y="4587840"/>
            <a:ext cx="23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5637240" y="4886280"/>
            <a:ext cx="22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5619600" y="4421160"/>
            <a:ext cx="57240" cy="57240"/>
          </a:xfrm>
          <a:prstGeom prst="ellipse">
            <a:avLst/>
          </a:prstGeom>
          <a:solidFill>
            <a:srgbClr val="60c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5619600" y="4708440"/>
            <a:ext cx="57240" cy="5724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5619600" y="4994280"/>
            <a:ext cx="57240" cy="572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6662880" y="4370400"/>
            <a:ext cx="0" cy="554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6649920" y="4500720"/>
            <a:ext cx="23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6651720" y="4799160"/>
            <a:ext cx="21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6634080" y="4334040"/>
            <a:ext cx="57240" cy="56880"/>
          </a:xfrm>
          <a:prstGeom prst="ellipse">
            <a:avLst/>
          </a:prstGeom>
          <a:solidFill>
            <a:srgbClr val="60c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480" bIns="-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6634080" y="4621320"/>
            <a:ext cx="57240" cy="5688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480" bIns="-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6634080" y="4906800"/>
            <a:ext cx="57240" cy="572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7677000" y="4282920"/>
            <a:ext cx="0" cy="554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7664400" y="4413240"/>
            <a:ext cx="23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7666200" y="4711680"/>
            <a:ext cx="21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7648560" y="4246560"/>
            <a:ext cx="57240" cy="57240"/>
          </a:xfrm>
          <a:prstGeom prst="ellipse">
            <a:avLst/>
          </a:prstGeom>
          <a:solidFill>
            <a:srgbClr val="60c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7648560" y="4533840"/>
            <a:ext cx="57240" cy="5724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7648560" y="4819680"/>
            <a:ext cx="57240" cy="572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6120" bIns="-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6615000" y="2462040"/>
            <a:ext cx="120600" cy="111240"/>
          </a:xfrm>
          <a:prstGeom prst="ellipse">
            <a:avLst/>
          </a:prstGeom>
          <a:solidFill>
            <a:srgbClr val="009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4" name=""/>
          <p:cNvGrpSpPr/>
          <p:nvPr/>
        </p:nvGrpSpPr>
        <p:grpSpPr>
          <a:xfrm>
            <a:off x="2962440" y="5884920"/>
            <a:ext cx="3170160" cy="1003320"/>
            <a:chOff x="2962440" y="5884920"/>
            <a:chExt cx="3170160" cy="1003320"/>
          </a:xfrm>
        </p:grpSpPr>
        <p:sp>
          <p:nvSpPr>
            <p:cNvPr id="835" name=""/>
            <p:cNvSpPr/>
            <p:nvPr/>
          </p:nvSpPr>
          <p:spPr>
            <a:xfrm>
              <a:off x="2978280" y="5897520"/>
              <a:ext cx="3098880" cy="888480"/>
            </a:xfrm>
            <a:prstGeom prst="rect">
              <a:avLst/>
            </a:pr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2962440" y="5884920"/>
              <a:ext cx="3170160" cy="100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just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“Your most expensive and wasteful change initiative is that one on which you expend the effort and only achieve an incremental result.”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	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4404960" y="6510240"/>
              <a:ext cx="92664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Anonymous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8" name=""/>
          <p:cNvSpPr/>
          <p:nvPr/>
        </p:nvSpPr>
        <p:spPr>
          <a:xfrm>
            <a:off x="63000" y="1204920"/>
            <a:ext cx="2613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Failure Point </a:t>
            </a:r>
            <a:r>
              <a:rPr b="0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Number 1: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“Incrementalism”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141120" y="2408400"/>
            <a:ext cx="2613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Failure Point </a:t>
            </a:r>
            <a:r>
              <a:rPr b="0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Number 2: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“Been there, done that”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285840" y="3613320"/>
            <a:ext cx="4286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Failure Point </a:t>
            </a:r>
            <a:r>
              <a:rPr b="0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Number 3: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“No clear understanding of what is needed to take the business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to-the-next-level”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8163000" y="4257720"/>
            <a:ext cx="0" cy="799920"/>
          </a:xfrm>
          <a:prstGeom prst="line">
            <a:avLst/>
          </a:prstGeom>
          <a:ln w="9360">
            <a:solidFill>
              <a:srgbClr val="ff0000"/>
            </a:solidFill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5370480" y="2251080"/>
            <a:ext cx="110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Best-in-the-World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297720" y="5062680"/>
            <a:ext cx="3971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Failure Point </a:t>
            </a:r>
            <a:r>
              <a:rPr b="0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Number 4: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“Lack of commitment to goal achievement”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Typical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Return-On-Investment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5" name=""/>
          <p:cNvGrpSpPr/>
          <p:nvPr/>
        </p:nvGrpSpPr>
        <p:grpSpPr>
          <a:xfrm>
            <a:off x="800280" y="1336680"/>
            <a:ext cx="8102520" cy="4584600"/>
            <a:chOff x="800280" y="1336680"/>
            <a:chExt cx="8102520" cy="4584600"/>
          </a:xfrm>
        </p:grpSpPr>
        <p:sp>
          <p:nvSpPr>
            <p:cNvPr id="846" name=""/>
            <p:cNvSpPr/>
            <p:nvPr/>
          </p:nvSpPr>
          <p:spPr>
            <a:xfrm>
              <a:off x="2442960" y="1501560"/>
              <a:ext cx="4401360" cy="39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 Performance Measurable Results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47" name="" descr=""/>
            <p:cNvPicPr/>
            <p:nvPr/>
          </p:nvPicPr>
          <p:blipFill>
            <a:blip r:embed="rId1"/>
            <a:stretch/>
          </p:blipFill>
          <p:spPr>
            <a:xfrm>
              <a:off x="1812960" y="2282760"/>
              <a:ext cx="5640480" cy="3477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48" name=""/>
            <p:cNvSpPr/>
            <p:nvPr/>
          </p:nvSpPr>
          <p:spPr>
            <a:xfrm>
              <a:off x="6912720" y="4541760"/>
              <a:ext cx="508320" cy="3024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 : 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6899760" y="3385800"/>
              <a:ext cx="597600" cy="3024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 : 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1536840" y="1336680"/>
              <a:ext cx="6134040" cy="458460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7696080" y="1450800"/>
              <a:ext cx="1206720" cy="1434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1575000" y="1869840"/>
              <a:ext cx="6070320" cy="3934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800280" y="1628640"/>
              <a:ext cx="698400" cy="4127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1562040" y="4943160"/>
              <a:ext cx="317520" cy="5205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6912360" y="2192040"/>
              <a:ext cx="597600" cy="3024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40 : 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6" name=""/>
          <p:cNvSpPr/>
          <p:nvPr/>
        </p:nvSpPr>
        <p:spPr>
          <a:xfrm>
            <a:off x="2216160" y="6300720"/>
            <a:ext cx="475092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Our clients have </a:t>
            </a: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not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had a better investment opportunity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Do You Want As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Legacy?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PlaceHolder 2"/>
          <p:cNvSpPr>
            <a:spLocks noGrp="1"/>
          </p:cNvSpPr>
          <p:nvPr>
            <p:ph/>
          </p:nvPr>
        </p:nvSpPr>
        <p:spPr>
          <a:xfrm>
            <a:off x="457200" y="1391760"/>
            <a:ext cx="82296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3280" indent="-233280">
              <a:spcBef>
                <a:spcPts val="22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will always be remembered for what you achieve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2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Economy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awards you for above market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60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and Market dominance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 multiple goes 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60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and Margin improvement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(double Earnings, double value)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7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Return-On-Capital-Employed enhancement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7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Return-On-Asset improvement…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2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are a well managed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2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 will improve their legacy by moving forward with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We Are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391760"/>
            <a:ext cx="82296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approachable, results focused firm –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“What would </a:t>
            </a:r>
            <a:r>
              <a:rPr b="1" i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you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like to achieve?”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together with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Best-in-the-world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leaders and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Assisting clients in creative and impactful ways, to improve faster and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 Sustainability is important!!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Designing our approach to fit each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clients unique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Utilizing 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mature and experienced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professional consulting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11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to 30 years of business and consulting experience is typical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spcBef>
                <a:spcPts val="11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Backgrounds are a blend of business leadership, technical, operational and organization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Helping, analyzing, challenging, coaching and assisting is our style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spcBef>
                <a:spcPts val="2475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broad and deep foundation of tools, methods and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Delivery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technologies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" name=""/>
          <p:cNvGrpSpPr/>
          <p:nvPr/>
        </p:nvGrpSpPr>
        <p:grpSpPr>
          <a:xfrm>
            <a:off x="7277040" y="3137040"/>
            <a:ext cx="1393920" cy="1452240"/>
            <a:chOff x="7277040" y="3137040"/>
            <a:chExt cx="1393920" cy="1452240"/>
          </a:xfrm>
        </p:grpSpPr>
        <p:sp>
          <p:nvSpPr>
            <p:cNvPr id="83" name=""/>
            <p:cNvSpPr/>
            <p:nvPr/>
          </p:nvSpPr>
          <p:spPr>
            <a:xfrm>
              <a:off x="8376120" y="4449600"/>
              <a:ext cx="26532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00" strike="noStrike" u="none">
                  <a:solidFill>
                    <a:srgbClr val="4452ba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521840" y="4438440"/>
              <a:ext cx="106020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964640" y="4405320"/>
              <a:ext cx="144360" cy="56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8426520" y="3419280"/>
              <a:ext cx="176400" cy="193320"/>
            </a:xfrm>
            <a:prstGeom prst="star5">
              <a:avLst/>
            </a:prstGeom>
            <a:solidFill>
              <a:srgbClr val="ffff00"/>
            </a:solidFill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0" bIns="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8331120" y="3348000"/>
              <a:ext cx="220680" cy="482040"/>
            </a:xfrm>
            <a:custGeom>
              <a:avLst/>
              <a:gdLst/>
              <a:ahLst/>
              <a:rect l="l" t="t" r="r" b="b"/>
              <a:pathLst>
                <a:path w="270" h="477">
                  <a:moveTo>
                    <a:pt x="0" y="477"/>
                  </a:moveTo>
                  <a:cubicBezTo>
                    <a:pt x="36" y="448"/>
                    <a:pt x="72" y="419"/>
                    <a:pt x="102" y="390"/>
                  </a:cubicBezTo>
                  <a:cubicBezTo>
                    <a:pt x="132" y="361"/>
                    <a:pt x="159" y="329"/>
                    <a:pt x="177" y="303"/>
                  </a:cubicBezTo>
                  <a:cubicBezTo>
                    <a:pt x="195" y="277"/>
                    <a:pt x="202" y="261"/>
                    <a:pt x="213" y="234"/>
                  </a:cubicBezTo>
                  <a:cubicBezTo>
                    <a:pt x="224" y="207"/>
                    <a:pt x="236" y="168"/>
                    <a:pt x="243" y="141"/>
                  </a:cubicBezTo>
                  <a:cubicBezTo>
                    <a:pt x="250" y="114"/>
                    <a:pt x="254" y="92"/>
                    <a:pt x="258" y="69"/>
                  </a:cubicBezTo>
                  <a:cubicBezTo>
                    <a:pt x="262" y="46"/>
                    <a:pt x="266" y="23"/>
                    <a:pt x="270" y="0"/>
                  </a:cubicBezTo>
                </a:path>
              </a:pathLst>
            </a:custGeom>
            <a:noFill/>
            <a:ln w="6480">
              <a:solidFill>
                <a:srgbClr val="000000"/>
              </a:solidFill>
              <a:round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540560" y="4246560"/>
              <a:ext cx="200160" cy="20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 flipV="1">
              <a:off x="7740720" y="4246560"/>
              <a:ext cx="196920" cy="20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 flipV="1">
              <a:off x="7937640" y="4120920"/>
              <a:ext cx="190440" cy="125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8128080" y="4120920"/>
              <a:ext cx="195120" cy="187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 flipV="1">
              <a:off x="8323200" y="4092120"/>
              <a:ext cx="289080" cy="47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 flipV="1">
              <a:off x="7537680" y="4227480"/>
              <a:ext cx="199800" cy="187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flipV="1">
              <a:off x="7737480" y="4173120"/>
              <a:ext cx="200160" cy="536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937640" y="4173480"/>
              <a:ext cx="193680" cy="10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 flipV="1">
              <a:off x="8131320" y="4062240"/>
              <a:ext cx="191880" cy="1123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flipV="1">
              <a:off x="8323200" y="4007880"/>
              <a:ext cx="289080" cy="536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flipV="1">
              <a:off x="7542360" y="4182840"/>
              <a:ext cx="195120" cy="633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flipV="1">
              <a:off x="7737480" y="4108320"/>
              <a:ext cx="196920" cy="74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V="1">
              <a:off x="7934400" y="3992040"/>
              <a:ext cx="193680" cy="1155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 flipV="1">
              <a:off x="8128080" y="3841560"/>
              <a:ext cx="195120" cy="150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713720" y="4160520"/>
              <a:ext cx="49320" cy="489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332840" y="3137040"/>
              <a:ext cx="1338120" cy="1434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864560" y="4348080"/>
              <a:ext cx="3301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366320" y="3147840"/>
              <a:ext cx="126432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Winning Corporate Performance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591680" y="3603600"/>
              <a:ext cx="6840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Company Common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594920" y="3674880"/>
              <a:ext cx="41364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S&amp;P 500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591680" y="3738240"/>
              <a:ext cx="4741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Peer Group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610400" y="3792240"/>
              <a:ext cx="49320" cy="522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610400" y="3733560"/>
              <a:ext cx="4932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610400" y="3665520"/>
              <a:ext cx="49320" cy="486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591680" y="3639960"/>
              <a:ext cx="604800" cy="22356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277040" y="347976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250%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277040" y="370836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277040" y="393840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277040" y="416556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44048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83108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02800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22780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841860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635960" y="429552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540560" y="3474720"/>
              <a:ext cx="0" cy="860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520040" y="4308480"/>
              <a:ext cx="1082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737480" y="428760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132760" y="428760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8329680" y="428760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526600" y="428760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934400" y="428760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flipH="1">
              <a:off x="7519680" y="379224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 flipH="1">
              <a:off x="7521480" y="356364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 flipH="1">
              <a:off x="7521480" y="402084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 flipH="1">
              <a:off x="7521480" y="424944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713720" y="4201920"/>
              <a:ext cx="4932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912080" y="4208400"/>
              <a:ext cx="49320" cy="51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912080" y="4149720"/>
              <a:ext cx="4932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912080" y="4086000"/>
              <a:ext cx="49320" cy="504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8105760" y="4084560"/>
              <a:ext cx="49320" cy="536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8105760" y="4151160"/>
              <a:ext cx="4932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8105760" y="3958920"/>
              <a:ext cx="49320" cy="507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298000" y="4106880"/>
              <a:ext cx="50760" cy="532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8298000" y="4038480"/>
              <a:ext cx="5076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298000" y="3813120"/>
              <a:ext cx="50760" cy="504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496360" y="4071960"/>
              <a:ext cx="50760" cy="51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496360" y="4002120"/>
              <a:ext cx="5076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514000" y="3590640"/>
              <a:ext cx="0" cy="8388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406000" y="3541680"/>
              <a:ext cx="5220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569440" y="3541680"/>
              <a:ext cx="4932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flipV="1">
              <a:off x="8551800" y="3401640"/>
              <a:ext cx="60480" cy="7236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 flipH="1" flipV="1">
              <a:off x="8415000" y="3393720"/>
              <a:ext cx="65160" cy="8028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480" bIns="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713720" y="4233600"/>
              <a:ext cx="49320" cy="522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With The Best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3" name="Phillips" descr=""/>
          <p:cNvPicPr/>
          <p:nvPr/>
        </p:nvPicPr>
        <p:blipFill>
          <a:blip r:embed="rId1"/>
          <a:stretch/>
        </p:blipFill>
        <p:spPr>
          <a:xfrm>
            <a:off x="4508640" y="3765600"/>
            <a:ext cx="841320" cy="73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4" name="Imperial%20Oil" descr=""/>
          <p:cNvPicPr/>
          <p:nvPr/>
        </p:nvPicPr>
        <p:blipFill>
          <a:blip r:embed="rId2"/>
          <a:stretch/>
        </p:blipFill>
        <p:spPr>
          <a:xfrm>
            <a:off x="630360" y="2108160"/>
            <a:ext cx="731880" cy="731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5" name="Vessels%20O&amp;G" descr=""/>
          <p:cNvPicPr/>
          <p:nvPr/>
        </p:nvPicPr>
        <p:blipFill>
          <a:blip r:embed="rId3"/>
          <a:stretch/>
        </p:blipFill>
        <p:spPr>
          <a:xfrm>
            <a:off x="1500120" y="2809800"/>
            <a:ext cx="2438640" cy="17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" name="Marathon" descr=""/>
          <p:cNvPicPr/>
          <p:nvPr/>
        </p:nvPicPr>
        <p:blipFill>
          <a:blip r:embed="rId4"/>
          <a:stretch/>
        </p:blipFill>
        <p:spPr>
          <a:xfrm>
            <a:off x="2028960" y="5619600"/>
            <a:ext cx="822240" cy="642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" name="mobil" descr=""/>
          <p:cNvPicPr/>
          <p:nvPr/>
        </p:nvPicPr>
        <p:blipFill>
          <a:blip r:embed="rId5"/>
          <a:stretch/>
        </p:blipFill>
        <p:spPr>
          <a:xfrm>
            <a:off x="665280" y="3587760"/>
            <a:ext cx="187488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" name="Conoco" descr=""/>
          <p:cNvPicPr/>
          <p:nvPr/>
        </p:nvPicPr>
        <p:blipFill>
          <a:blip r:embed="rId6"/>
          <a:stretch/>
        </p:blipFill>
        <p:spPr>
          <a:xfrm>
            <a:off x="6772320" y="5869080"/>
            <a:ext cx="1120680" cy="353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9" name=""/>
          <p:cNvGrpSpPr/>
          <p:nvPr/>
        </p:nvGrpSpPr>
        <p:grpSpPr>
          <a:xfrm>
            <a:off x="4451400" y="2692440"/>
            <a:ext cx="1736640" cy="852480"/>
            <a:chOff x="4451400" y="2692440"/>
            <a:chExt cx="1736640" cy="852480"/>
          </a:xfrm>
        </p:grpSpPr>
        <p:pic>
          <p:nvPicPr>
            <p:cNvPr id="160" name="BPAmoco" descr=""/>
            <p:cNvPicPr/>
            <p:nvPr/>
          </p:nvPicPr>
          <p:blipFill>
            <a:blip r:embed="rId7"/>
            <a:stretch/>
          </p:blipFill>
          <p:spPr>
            <a:xfrm>
              <a:off x="4451400" y="2692440"/>
              <a:ext cx="1736640" cy="84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1" name=""/>
            <p:cNvSpPr/>
            <p:nvPr/>
          </p:nvSpPr>
          <p:spPr>
            <a:xfrm>
              <a:off x="4878360" y="3200400"/>
              <a:ext cx="1192320" cy="344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1127160" y="3935520"/>
            <a:ext cx="1378080" cy="15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655640" y="3591000"/>
            <a:ext cx="716040" cy="39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Esso" descr=""/>
          <p:cNvPicPr/>
          <p:nvPr/>
        </p:nvPicPr>
        <p:blipFill>
          <a:blip r:embed="rId8"/>
          <a:stretch/>
        </p:blipFill>
        <p:spPr>
          <a:xfrm>
            <a:off x="2371680" y="3478320"/>
            <a:ext cx="695520" cy="695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65" name=""/>
          <p:cNvGrpSpPr/>
          <p:nvPr/>
        </p:nvGrpSpPr>
        <p:grpSpPr>
          <a:xfrm>
            <a:off x="495360" y="4176720"/>
            <a:ext cx="2328840" cy="817560"/>
            <a:chOff x="495360" y="4176720"/>
            <a:chExt cx="2328840" cy="817560"/>
          </a:xfrm>
        </p:grpSpPr>
        <p:pic>
          <p:nvPicPr>
            <p:cNvPr id="166" name="Chevron" descr=""/>
            <p:cNvPicPr/>
            <p:nvPr/>
          </p:nvPicPr>
          <p:blipFill>
            <a:blip r:embed="rId9"/>
            <a:stretch/>
          </p:blipFill>
          <p:spPr>
            <a:xfrm>
              <a:off x="495360" y="4176720"/>
              <a:ext cx="2313000" cy="817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7" name=""/>
            <p:cNvSpPr/>
            <p:nvPr/>
          </p:nvSpPr>
          <p:spPr>
            <a:xfrm>
              <a:off x="1206360" y="4357800"/>
              <a:ext cx="1617840" cy="477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68" name="Exxon" descr=""/>
          <p:cNvPicPr/>
          <p:nvPr/>
        </p:nvPicPr>
        <p:blipFill>
          <a:blip r:embed="rId10"/>
          <a:stretch/>
        </p:blipFill>
        <p:spPr>
          <a:xfrm>
            <a:off x="6729480" y="4772160"/>
            <a:ext cx="1508040" cy="57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Enron1" descr=""/>
          <p:cNvPicPr/>
          <p:nvPr/>
        </p:nvPicPr>
        <p:blipFill>
          <a:blip r:embed="rId11"/>
          <a:stretch/>
        </p:blipFill>
        <p:spPr>
          <a:xfrm>
            <a:off x="1792440" y="1403280"/>
            <a:ext cx="1004760" cy="75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0" name="Texaco2" descr=""/>
          <p:cNvPicPr/>
          <p:nvPr/>
        </p:nvPicPr>
        <p:blipFill>
          <a:blip r:embed="rId12"/>
          <a:stretch/>
        </p:blipFill>
        <p:spPr>
          <a:xfrm>
            <a:off x="747720" y="5570640"/>
            <a:ext cx="630360" cy="782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vntnesml" descr=""/>
          <p:cNvPicPr/>
          <p:nvPr/>
        </p:nvPicPr>
        <p:blipFill>
          <a:blip r:embed="rId13"/>
          <a:stretch/>
        </p:blipFill>
        <p:spPr>
          <a:xfrm>
            <a:off x="7513560" y="2414520"/>
            <a:ext cx="50976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KMGLOGO" descr=""/>
          <p:cNvPicPr/>
          <p:nvPr/>
        </p:nvPicPr>
        <p:blipFill>
          <a:blip r:embed="rId14">
            <a:lum contrast="32000"/>
          </a:blip>
          <a:stretch/>
        </p:blipFill>
        <p:spPr>
          <a:xfrm>
            <a:off x="4267080" y="4952880"/>
            <a:ext cx="731880" cy="48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" name="shell" descr=""/>
          <p:cNvPicPr/>
          <p:nvPr/>
        </p:nvPicPr>
        <p:blipFill>
          <a:blip r:embed="rId15"/>
          <a:stretch/>
        </p:blipFill>
        <p:spPr>
          <a:xfrm>
            <a:off x="5834160" y="1449360"/>
            <a:ext cx="850680" cy="79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4" name="syntron_logo" descr=""/>
          <p:cNvPicPr/>
          <p:nvPr/>
        </p:nvPicPr>
        <p:blipFill>
          <a:blip r:embed="rId16"/>
          <a:stretch/>
        </p:blipFill>
        <p:spPr>
          <a:xfrm flipH="1" rot="10800000">
            <a:off x="3871800" y="5838840"/>
            <a:ext cx="1524240" cy="566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5" name="MARLOGLG" descr=""/>
          <p:cNvPicPr/>
          <p:nvPr/>
        </p:nvPicPr>
        <p:blipFill>
          <a:blip r:embed="rId17"/>
          <a:stretch/>
        </p:blipFill>
        <p:spPr>
          <a:xfrm>
            <a:off x="3745080" y="3376440"/>
            <a:ext cx="493560" cy="64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6" name=""/>
          <p:cNvSpPr/>
          <p:nvPr/>
        </p:nvSpPr>
        <p:spPr>
          <a:xfrm>
            <a:off x="3405240" y="3119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7" name="" descr=""/>
          <p:cNvPicPr/>
          <p:nvPr/>
        </p:nvPicPr>
        <p:blipFill>
          <a:blip r:embed="rId18"/>
          <a:stretch/>
        </p:blipFill>
        <p:spPr>
          <a:xfrm>
            <a:off x="5897520" y="3473280"/>
            <a:ext cx="749520" cy="346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8" name="dupont" descr=""/>
          <p:cNvPicPr/>
          <p:nvPr/>
        </p:nvPicPr>
        <p:blipFill>
          <a:blip r:embed="rId19"/>
          <a:stretch/>
        </p:blipFill>
        <p:spPr>
          <a:xfrm>
            <a:off x="3481560" y="1744560"/>
            <a:ext cx="914400" cy="37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79" name=""/>
          <p:cNvGrpSpPr/>
          <p:nvPr/>
        </p:nvGrpSpPr>
        <p:grpSpPr>
          <a:xfrm>
            <a:off x="6876000" y="3460680"/>
            <a:ext cx="1097640" cy="727560"/>
            <a:chOff x="6876000" y="3460680"/>
            <a:chExt cx="1097640" cy="727560"/>
          </a:xfrm>
        </p:grpSpPr>
        <p:graphicFrame>
          <p:nvGraphicFramePr>
            <p:cNvPr id="180" name=""/>
            <p:cNvGraphicFramePr/>
            <p:nvPr/>
          </p:nvGraphicFramePr>
          <p:xfrm>
            <a:off x="7207200" y="3460680"/>
            <a:ext cx="419040" cy="500040"/>
          </p:xfrm>
          <a:graphic>
            <a:graphicData uri="http://schemas.openxmlformats.org/presentationml/2006/ole">
              <p:oleObj r:id="rId20" spid="">
                <p:embed/>
                <p:pic>
                  <p:nvPicPr>
                    <p:cNvPr id="181" name="" descr=""/>
                    <p:cNvPicPr/>
                    <p:nvPr/>
                  </p:nvPicPr>
                  <p:blipFill>
                    <a:blip r:embed="rId21"/>
                    <a:stretch/>
                  </p:blipFill>
                  <p:spPr>
                    <a:xfrm>
                      <a:off x="7207200" y="3460680"/>
                      <a:ext cx="419040" cy="5000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82" name=""/>
            <p:cNvSpPr/>
            <p:nvPr/>
          </p:nvSpPr>
          <p:spPr>
            <a:xfrm>
              <a:off x="6876000" y="3941640"/>
              <a:ext cx="1097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Sterling Chemical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83" name="" descr=""/>
          <p:cNvPicPr/>
          <p:nvPr/>
        </p:nvPicPr>
        <p:blipFill>
          <a:blip r:embed="rId22"/>
          <a:stretch/>
        </p:blipFill>
        <p:spPr>
          <a:xfrm>
            <a:off x="5815080" y="4735440"/>
            <a:ext cx="220680" cy="86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4" name="UPR" descr=""/>
          <p:cNvPicPr/>
          <p:nvPr/>
        </p:nvPicPr>
        <p:blipFill>
          <a:blip r:embed="rId23"/>
          <a:stretch/>
        </p:blipFill>
        <p:spPr>
          <a:xfrm>
            <a:off x="2219400" y="4470480"/>
            <a:ext cx="1069920" cy="436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Leaders Ask Us To Assist – The 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09320" y="1391760"/>
            <a:ext cx="84294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not what we would like it to be.”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limit our improvements to what we can handle ourselves.”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“We’re seen as an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Economy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company, and we act like one.”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“We’re not very aware of what companies are doing outside our industry.”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growth rate leaves the market yawning.”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managers are risk-averse and lack entrepreneurial spirit.”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didn’t have a plan for doubling-the-value of our business.”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“Creativity is not valued here.”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“Parts of our organization do not feel it’s their responsibility that our stock is not doing well.”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still think of ourselves as we did ten years ago.”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“We’re too busy with the stuff we already have on our plates.”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134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have parts of our organization that think they’re doing better than other parts, so they find comfort in that and don’t move forward themselves.”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585960" y="851040"/>
            <a:ext cx="193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Leaders say…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Leaders Ask Us To Assist – The 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90080" y="1144080"/>
            <a:ext cx="8753400" cy="546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stock’s Price/Earnings (PE) ratio is 34 and we want to take it to 50 so we’ll have to start acting like a 50 PE company?”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September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stock’s PE ratio is 50 and we want to take it to 75 so we’ll have to start acting like a 75 PE company?”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January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“Our stock’s PE ratio is 68 and we want to take it to 100 so we’ll have to start acting like a 100 PE company?”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March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04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want to double-the-value of our Gas Business in 3 years.”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Union Pacific Resources, October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are already the best-in-our-Industry, we need to become become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best-in-the-world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Shell Chemical, August 1996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are the most efficient in our industry, now we want to reduce our costs a further 50%.”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Exxon, September 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544760" indent="-17316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Leaders Ask Us To Assist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299520" y="1176480"/>
            <a:ext cx="8680680" cy="56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04920" indent="-304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Winning Leaders want to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their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clients want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to their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Next Level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Improve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Faster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their Industry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Fulfill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their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an accelerated rate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from stop-start change to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Continuous-Step-Change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business improvement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 increase their rate of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Growth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level of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Market Capitalization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Clients find That Rutherford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Consulting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creative, outside-their-industry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highly experienced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Professionals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years experience is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Uses a proven approach to delivering Client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Actively involves Client Team Members building “confidence” and “result sustainability”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That consistently remove cultural barriers through “Pull” and “Resistance Avoidance” techniques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Brought them Measurable and Sustainable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High-Impact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Quick Wins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up front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Continuous-Step-Change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tangible benefits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move beyond “incremental”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Capitalization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improvements not otherwise accomplished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4920" indent="-3049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</a:t>
            </a:r>
            <a:r>
              <a:rPr b="0" i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Implementation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3960" indent="-26676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just plans and strategies – Achievement and Results!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2" name=""/>
          <p:cNvGrpSpPr/>
          <p:nvPr/>
        </p:nvGrpSpPr>
        <p:grpSpPr>
          <a:xfrm>
            <a:off x="7346880" y="1770120"/>
            <a:ext cx="1393920" cy="1452240"/>
            <a:chOff x="7346880" y="1770120"/>
            <a:chExt cx="1393920" cy="1452240"/>
          </a:xfrm>
        </p:grpSpPr>
        <p:sp>
          <p:nvSpPr>
            <p:cNvPr id="193" name=""/>
            <p:cNvSpPr/>
            <p:nvPr/>
          </p:nvSpPr>
          <p:spPr>
            <a:xfrm>
              <a:off x="8445960" y="3082680"/>
              <a:ext cx="26532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00" strike="noStrike" u="none">
                  <a:solidFill>
                    <a:srgbClr val="4452ba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591680" y="3071520"/>
              <a:ext cx="106020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8034480" y="3038400"/>
              <a:ext cx="144360" cy="56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496360" y="2052360"/>
              <a:ext cx="176400" cy="193320"/>
            </a:xfrm>
            <a:prstGeom prst="star5">
              <a:avLst/>
            </a:prstGeom>
            <a:solidFill>
              <a:srgbClr val="ffff00"/>
            </a:solidFill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0" bIns="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400960" y="1981080"/>
              <a:ext cx="220680" cy="482040"/>
            </a:xfrm>
            <a:custGeom>
              <a:avLst/>
              <a:gdLst/>
              <a:ahLst/>
              <a:rect l="l" t="t" r="r" b="b"/>
              <a:pathLst>
                <a:path w="270" h="477">
                  <a:moveTo>
                    <a:pt x="0" y="477"/>
                  </a:moveTo>
                  <a:cubicBezTo>
                    <a:pt x="36" y="448"/>
                    <a:pt x="72" y="419"/>
                    <a:pt x="102" y="390"/>
                  </a:cubicBezTo>
                  <a:cubicBezTo>
                    <a:pt x="132" y="361"/>
                    <a:pt x="159" y="329"/>
                    <a:pt x="177" y="303"/>
                  </a:cubicBezTo>
                  <a:cubicBezTo>
                    <a:pt x="195" y="277"/>
                    <a:pt x="202" y="261"/>
                    <a:pt x="213" y="234"/>
                  </a:cubicBezTo>
                  <a:cubicBezTo>
                    <a:pt x="224" y="207"/>
                    <a:pt x="236" y="168"/>
                    <a:pt x="243" y="141"/>
                  </a:cubicBezTo>
                  <a:cubicBezTo>
                    <a:pt x="250" y="114"/>
                    <a:pt x="254" y="92"/>
                    <a:pt x="258" y="69"/>
                  </a:cubicBezTo>
                  <a:cubicBezTo>
                    <a:pt x="262" y="46"/>
                    <a:pt x="266" y="23"/>
                    <a:pt x="270" y="0"/>
                  </a:cubicBezTo>
                </a:path>
              </a:pathLst>
            </a:custGeom>
            <a:noFill/>
            <a:ln w="6480">
              <a:solidFill>
                <a:srgbClr val="000000"/>
              </a:solidFill>
              <a:round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610400" y="2879640"/>
              <a:ext cx="200160" cy="20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 flipV="1">
              <a:off x="7810560" y="2879640"/>
              <a:ext cx="196920" cy="20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 flipV="1">
              <a:off x="8007480" y="2754000"/>
              <a:ext cx="190440" cy="125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197920" y="2754000"/>
              <a:ext cx="195120" cy="187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 flipV="1">
              <a:off x="8393040" y="2725200"/>
              <a:ext cx="289080" cy="47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 flipV="1">
              <a:off x="7607520" y="2860560"/>
              <a:ext cx="199800" cy="187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 flipV="1">
              <a:off x="7807320" y="2806200"/>
              <a:ext cx="200160" cy="536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8007480" y="2806560"/>
              <a:ext cx="193680" cy="10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 flipV="1">
              <a:off x="8201160" y="2695320"/>
              <a:ext cx="191880" cy="11232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 flipV="1">
              <a:off x="8393040" y="2640960"/>
              <a:ext cx="289080" cy="536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 flipV="1">
              <a:off x="7612200" y="2815920"/>
              <a:ext cx="195120" cy="633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 flipV="1">
              <a:off x="7807320" y="2741400"/>
              <a:ext cx="196920" cy="741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 flipV="1">
              <a:off x="8004240" y="2625120"/>
              <a:ext cx="193680" cy="11556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 flipV="1">
              <a:off x="8197920" y="2474640"/>
              <a:ext cx="195120" cy="150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783560" y="2793600"/>
              <a:ext cx="49320" cy="489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402680" y="1770120"/>
              <a:ext cx="1338120" cy="1434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934400" y="2981160"/>
              <a:ext cx="3301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436160" y="1780920"/>
              <a:ext cx="126432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Winning Corporate Performance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661520" y="2236680"/>
              <a:ext cx="6840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Company Common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664760" y="2307960"/>
              <a:ext cx="41364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S&amp;P 500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661520" y="2371320"/>
              <a:ext cx="4741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Peer Group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680240" y="2425320"/>
              <a:ext cx="49320" cy="522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680240" y="2366640"/>
              <a:ext cx="4932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680240" y="2298600"/>
              <a:ext cx="49320" cy="486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661520" y="2273040"/>
              <a:ext cx="604800" cy="22356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346880" y="211284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250%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7346880" y="234144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346880" y="257148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7346880" y="2798640"/>
              <a:ext cx="3319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751032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90092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809784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829764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848844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705800" y="2928600"/>
              <a:ext cx="212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610400" y="2107800"/>
              <a:ext cx="0" cy="860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7589880" y="2941560"/>
              <a:ext cx="1082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7807320" y="292068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8202600" y="292068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8399520" y="292068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8596440" y="292068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8004240" y="2920680"/>
              <a:ext cx="0" cy="424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 flipH="1">
              <a:off x="7589520" y="242532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 flipH="1">
              <a:off x="7591320" y="219672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 flipH="1">
              <a:off x="7591320" y="265392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 flipH="1">
              <a:off x="7591320" y="2882520"/>
              <a:ext cx="4284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7783560" y="2835000"/>
              <a:ext cx="4932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981920" y="2841480"/>
              <a:ext cx="49320" cy="51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981920" y="2782800"/>
              <a:ext cx="4932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981920" y="2719080"/>
              <a:ext cx="49320" cy="504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8175600" y="2717640"/>
              <a:ext cx="49320" cy="536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175600" y="2784240"/>
              <a:ext cx="4932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175600" y="2592000"/>
              <a:ext cx="49320" cy="507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367840" y="2739960"/>
              <a:ext cx="50760" cy="532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8367840" y="2671560"/>
              <a:ext cx="50760" cy="489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8367840" y="2446200"/>
              <a:ext cx="50760" cy="5040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566200" y="2705040"/>
              <a:ext cx="50760" cy="51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566200" y="2635200"/>
              <a:ext cx="50760" cy="5040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0" bIns="-10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8583840" y="2223720"/>
              <a:ext cx="0" cy="8388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8475840" y="2174760"/>
              <a:ext cx="5220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8639280" y="2174760"/>
              <a:ext cx="49320" cy="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flipV="1">
              <a:off x="8621640" y="2034720"/>
              <a:ext cx="60480" cy="7236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 flipH="1" flipV="1">
              <a:off x="8484840" y="2026800"/>
              <a:ext cx="65160" cy="80280"/>
            </a:xfrm>
            <a:prstGeom prst="line">
              <a:avLst/>
            </a:prstGeom>
            <a:ln w="648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480" bIns="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783560" y="2866680"/>
              <a:ext cx="49320" cy="522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9520" bIns="-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2" name=""/>
          <p:cNvGrpSpPr/>
          <p:nvPr/>
        </p:nvGrpSpPr>
        <p:grpSpPr>
          <a:xfrm>
            <a:off x="7345080" y="5576760"/>
            <a:ext cx="1216080" cy="959040"/>
            <a:chOff x="7345080" y="5576760"/>
            <a:chExt cx="1216080" cy="959040"/>
          </a:xfrm>
        </p:grpSpPr>
        <p:sp>
          <p:nvSpPr>
            <p:cNvPr id="263" name=""/>
            <p:cNvSpPr/>
            <p:nvPr/>
          </p:nvSpPr>
          <p:spPr>
            <a:xfrm>
              <a:off x="7378560" y="5592600"/>
              <a:ext cx="1141200" cy="920880"/>
            </a:xfrm>
            <a:prstGeom prst="roundRect">
              <a:avLst>
                <a:gd name="adj" fmla="val 10449"/>
              </a:avLst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378560" y="6053040"/>
              <a:ext cx="11412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948440" y="5592600"/>
              <a:ext cx="0" cy="9208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545240" y="5649840"/>
              <a:ext cx="804600" cy="80640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7805520" y="5897520"/>
              <a:ext cx="288720" cy="3081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Goal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659360" y="5702400"/>
              <a:ext cx="247680" cy="25560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641720" y="5640480"/>
              <a:ext cx="27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7657920" y="6146640"/>
              <a:ext cx="249120" cy="25560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643520" y="6157800"/>
              <a:ext cx="27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999200" y="5711760"/>
              <a:ext cx="247680" cy="25560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987680" y="5640480"/>
              <a:ext cx="27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997400" y="6143760"/>
              <a:ext cx="247680" cy="255600"/>
            </a:xfrm>
            <a:prstGeom prst="ellipse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987680" y="6153120"/>
              <a:ext cx="270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62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594920" y="5730840"/>
              <a:ext cx="3762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Growth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7939800" y="5732640"/>
              <a:ext cx="365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Capital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609320" y="6211800"/>
              <a:ext cx="3477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Assets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7972200" y="6213600"/>
              <a:ext cx="29808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Cost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7800840" y="5600880"/>
              <a:ext cx="298440" cy="44280"/>
            </a:xfrm>
            <a:prstGeom prst="rightArrow">
              <a:avLst>
                <a:gd name="adj1" fmla="val 50000"/>
                <a:gd name="adj2" fmla="val 168496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4480" bIns="-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 rot="5400000">
              <a:off x="8303760" y="6030720"/>
              <a:ext cx="298440" cy="44640"/>
            </a:xfrm>
            <a:prstGeom prst="rightArrow">
              <a:avLst>
                <a:gd name="adj1" fmla="val 50000"/>
                <a:gd name="adj2" fmla="val 167137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4480" bIns="-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 rot="16200000">
              <a:off x="7302240" y="6030720"/>
              <a:ext cx="298440" cy="44280"/>
            </a:xfrm>
            <a:prstGeom prst="rightArrow">
              <a:avLst>
                <a:gd name="adj1" fmla="val 50000"/>
                <a:gd name="adj2" fmla="val 168496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4480" bIns="-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 flipH="1">
              <a:off x="7798320" y="6461280"/>
              <a:ext cx="298440" cy="44280"/>
            </a:xfrm>
            <a:prstGeom prst="rightArrow">
              <a:avLst>
                <a:gd name="adj1" fmla="val 50000"/>
                <a:gd name="adj2" fmla="val 168496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4480" bIns="-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7350120" y="5580000"/>
              <a:ext cx="3834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Identify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8142120" y="5576760"/>
              <a:ext cx="41904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Prioritize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8199000" y="6365880"/>
              <a:ext cx="3621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Design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7345080" y="6359400"/>
              <a:ext cx="39384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Achieve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569000" y="5857920"/>
              <a:ext cx="280800" cy="13320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570440" y="6107040"/>
              <a:ext cx="274680" cy="1335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7813440" y="6323040"/>
              <a:ext cx="269640" cy="13320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8051400" y="6107040"/>
              <a:ext cx="276480" cy="1335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8048160" y="5859360"/>
              <a:ext cx="279720" cy="13500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7813440" y="5649840"/>
              <a:ext cx="269640" cy="13356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7524360" y="5835600"/>
              <a:ext cx="38124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Processes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747560" y="5649840"/>
              <a:ext cx="40428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Leadership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534800" y="6103800"/>
              <a:ext cx="33156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Culture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8002440" y="5861160"/>
              <a:ext cx="38232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Strategy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7788600" y="6327720"/>
              <a:ext cx="31752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People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7970400" y="6108840"/>
              <a:ext cx="443160" cy="13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Organization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7543440" y="5977080"/>
              <a:ext cx="262080" cy="152280"/>
            </a:xfrm>
            <a:prstGeom prst="ellipse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8094240" y="5977080"/>
              <a:ext cx="255600" cy="152280"/>
            </a:xfrm>
            <a:prstGeom prst="ellipse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7462440" y="5978520"/>
              <a:ext cx="420840" cy="15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Technology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8056440" y="5975280"/>
              <a:ext cx="345600" cy="15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8273520" y="6286680"/>
              <a:ext cx="238320" cy="12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" strike="noStrike" u="none">
                  <a:solidFill>
                    <a:srgbClr val="ffffff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We Start With The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End-In-Mind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433880" y="5811840"/>
            <a:ext cx="6261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must be done to have the market recognize our client as a superior investment?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201760" y="6257880"/>
            <a:ext cx="471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x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Price-Earnings Ratio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8" name=""/>
          <p:cNvGrpSpPr/>
          <p:nvPr/>
        </p:nvGrpSpPr>
        <p:grpSpPr>
          <a:xfrm>
            <a:off x="2973240" y="1704960"/>
            <a:ext cx="3130560" cy="3357720"/>
            <a:chOff x="2973240" y="1704960"/>
            <a:chExt cx="3130560" cy="3357720"/>
          </a:xfrm>
        </p:grpSpPr>
        <p:sp>
          <p:nvSpPr>
            <p:cNvPr id="309" name=""/>
            <p:cNvSpPr/>
            <p:nvPr/>
          </p:nvSpPr>
          <p:spPr>
            <a:xfrm>
              <a:off x="3458880" y="4729320"/>
              <a:ext cx="24814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449600" y="4660920"/>
              <a:ext cx="341280" cy="1317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5533920" y="2367000"/>
              <a:ext cx="412560" cy="450720"/>
            </a:xfrm>
            <a:prstGeom prst="star5">
              <a:avLst/>
            </a:prstGeom>
            <a:solidFill>
              <a:srgbClr val="ffff00"/>
            </a:solidFill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5308560" y="2197080"/>
              <a:ext cx="517320" cy="1130400"/>
            </a:xfrm>
            <a:custGeom>
              <a:avLst/>
              <a:gdLst/>
              <a:ahLst/>
              <a:rect l="l" t="t" r="r" b="b"/>
              <a:pathLst>
                <a:path w="270" h="477">
                  <a:moveTo>
                    <a:pt x="0" y="477"/>
                  </a:moveTo>
                  <a:cubicBezTo>
                    <a:pt x="36" y="448"/>
                    <a:pt x="72" y="419"/>
                    <a:pt x="102" y="390"/>
                  </a:cubicBezTo>
                  <a:cubicBezTo>
                    <a:pt x="132" y="361"/>
                    <a:pt x="159" y="329"/>
                    <a:pt x="177" y="303"/>
                  </a:cubicBezTo>
                  <a:cubicBezTo>
                    <a:pt x="195" y="277"/>
                    <a:pt x="202" y="261"/>
                    <a:pt x="213" y="234"/>
                  </a:cubicBezTo>
                  <a:cubicBezTo>
                    <a:pt x="224" y="207"/>
                    <a:pt x="236" y="168"/>
                    <a:pt x="243" y="141"/>
                  </a:cubicBezTo>
                  <a:cubicBezTo>
                    <a:pt x="250" y="114"/>
                    <a:pt x="254" y="92"/>
                    <a:pt x="258" y="69"/>
                  </a:cubicBezTo>
                  <a:cubicBezTo>
                    <a:pt x="262" y="46"/>
                    <a:pt x="266" y="23"/>
                    <a:pt x="270" y="0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  <a:tailEnd len="med" type="stealth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458880" y="4299120"/>
              <a:ext cx="466920" cy="50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 flipV="1">
              <a:off x="3925800" y="4298760"/>
              <a:ext cx="461880" cy="50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 flipV="1">
              <a:off x="4387680" y="4008240"/>
              <a:ext cx="447840" cy="290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835520" y="4008600"/>
              <a:ext cx="453960" cy="44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 flipV="1">
              <a:off x="5289480" y="3938400"/>
              <a:ext cx="674640" cy="114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 flipV="1">
              <a:off x="3452760" y="4254480"/>
              <a:ext cx="466560" cy="4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 flipV="1">
              <a:off x="3919320" y="4129200"/>
              <a:ext cx="468360" cy="125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387680" y="4129200"/>
              <a:ext cx="453960" cy="6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 flipV="1">
              <a:off x="4841640" y="3870360"/>
              <a:ext cx="447840" cy="264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 flipV="1">
              <a:off x="5289480" y="3742920"/>
              <a:ext cx="674640" cy="127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 flipV="1">
              <a:off x="3465360" y="4154400"/>
              <a:ext cx="453960" cy="144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 flipV="1">
              <a:off x="3919320" y="3976560"/>
              <a:ext cx="462240" cy="177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 flipV="1">
              <a:off x="4381560" y="3704760"/>
              <a:ext cx="453960" cy="27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 flipV="1">
              <a:off x="4835520" y="3353040"/>
              <a:ext cx="453960" cy="352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3863880" y="4098960"/>
              <a:ext cx="117360" cy="1173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2973240" y="1704960"/>
              <a:ext cx="3130560" cy="33577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5595120" y="4862520"/>
              <a:ext cx="3502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4452ba"/>
                  </a:solidFill>
                  <a:effectLst/>
                  <a:uFillTx/>
                  <a:latin typeface="RutherfordConsulting"/>
                </a:rPr>
                <a:t>1234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380120" y="4591080"/>
              <a:ext cx="475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3002400" y="1779480"/>
              <a:ext cx="3062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Winning Corporate Performance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3766680" y="2970360"/>
              <a:ext cx="11750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Company Common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765240" y="3124440"/>
              <a:ext cx="641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S&amp;P 500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767760" y="3279960"/>
              <a:ext cx="760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Peer Group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711600" y="3333960"/>
              <a:ext cx="117360" cy="123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711600" y="3197160"/>
              <a:ext cx="117360" cy="1177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360" bIns="36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711600" y="3036960"/>
              <a:ext cx="117360" cy="1173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3666960" y="2979720"/>
              <a:ext cx="1217520" cy="52380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986920" y="2594160"/>
              <a:ext cx="4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250%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986920" y="3119400"/>
              <a:ext cx="4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2986920" y="3645000"/>
              <a:ext cx="4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2986920" y="4173480"/>
              <a:ext cx="475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33540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26240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72608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517680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63724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3807000" y="4434120"/>
              <a:ext cx="244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3460680" y="2495520"/>
              <a:ext cx="0" cy="1997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3411360" y="4443480"/>
              <a:ext cx="25351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3922560" y="4389480"/>
              <a:ext cx="0" cy="98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4843440" y="4389480"/>
              <a:ext cx="0" cy="98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303880" y="4389480"/>
              <a:ext cx="0" cy="98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765760" y="4389480"/>
              <a:ext cx="0" cy="98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4383000" y="4389480"/>
              <a:ext cx="0" cy="98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 flipH="1">
              <a:off x="3403440" y="3238560"/>
              <a:ext cx="98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 flipH="1">
              <a:off x="3404880" y="2703600"/>
              <a:ext cx="98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 flipH="1">
              <a:off x="3404880" y="3773520"/>
              <a:ext cx="98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 flipH="1">
              <a:off x="3404880" y="4307040"/>
              <a:ext cx="98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3863880" y="4195800"/>
              <a:ext cx="117360" cy="1173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720" bIns="36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327560" y="4210200"/>
              <a:ext cx="118800" cy="123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4327560" y="4073760"/>
              <a:ext cx="118800" cy="1173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720" bIns="36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4327560" y="3925800"/>
              <a:ext cx="118800" cy="1191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779720" y="3922920"/>
              <a:ext cx="119160" cy="123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4779720" y="4075200"/>
              <a:ext cx="119160" cy="1191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7800" bIns="37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4779720" y="3651480"/>
              <a:ext cx="119160" cy="1173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232240" y="3975120"/>
              <a:ext cx="119160" cy="123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232240" y="3813120"/>
              <a:ext cx="119160" cy="11772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360" bIns="36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232240" y="3287880"/>
              <a:ext cx="119160" cy="117360"/>
            </a:xfrm>
            <a:prstGeom prst="rect">
              <a:avLst/>
            </a:prstGeom>
            <a:solidFill>
              <a:srgbClr val="0692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695920" y="3890880"/>
              <a:ext cx="117360" cy="12384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695920" y="3729240"/>
              <a:ext cx="117360" cy="117360"/>
            </a:xfrm>
            <a:prstGeom prst="ellipse">
              <a:avLst/>
            </a:prstGeom>
            <a:solidFill>
              <a:srgbClr val="4452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720" bIns="36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736960" y="2765520"/>
              <a:ext cx="0" cy="196920"/>
            </a:xfrm>
            <a:prstGeom prst="line">
              <a:avLst/>
            </a:prstGeom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484600" y="2651040"/>
              <a:ext cx="122400" cy="0"/>
            </a:xfrm>
            <a:prstGeom prst="line">
              <a:avLst/>
            </a:prstGeom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868720" y="2651040"/>
              <a:ext cx="113040" cy="0"/>
            </a:xfrm>
            <a:prstGeom prst="line">
              <a:avLst/>
            </a:prstGeom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 flipV="1">
              <a:off x="5825880" y="2324160"/>
              <a:ext cx="141480" cy="171360"/>
            </a:xfrm>
            <a:prstGeom prst="line">
              <a:avLst/>
            </a:prstGeom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 flipH="1" flipV="1">
              <a:off x="5506560" y="2306160"/>
              <a:ext cx="150840" cy="189000"/>
            </a:xfrm>
            <a:prstGeom prst="line">
              <a:avLst/>
            </a:prstGeom>
            <a:ln w="9360">
              <a:solidFill>
                <a:srgbClr val="06920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3863880" y="4268880"/>
              <a:ext cx="117360" cy="1252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040" bIns="-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7305840" y="2266920"/>
            <a:ext cx="657000" cy="743040"/>
          </a:xfrm>
          <a:prstGeom prst="star5">
            <a:avLst/>
          </a:prstGeom>
          <a:solidFill>
            <a:srgbClr val="ffff00"/>
          </a:solidFill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We Diagnose Before We Prescribe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4197240" y="2676600"/>
            <a:ext cx="412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400640" y="2692440"/>
            <a:ext cx="0" cy="279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flipV="1">
            <a:off x="4410000" y="2670120"/>
            <a:ext cx="0" cy="22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145040" y="2911320"/>
            <a:ext cx="52056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206960" y="2676600"/>
            <a:ext cx="28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059360" y="2470320"/>
            <a:ext cx="6937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595760" y="2444760"/>
            <a:ext cx="1577880" cy="637560"/>
          </a:xfrm>
          <a:prstGeom prst="rect">
            <a:avLst/>
          </a:prstGeom>
          <a:noFill/>
          <a:ln w="1908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Results Delivery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711520" y="2444760"/>
            <a:ext cx="1487520" cy="63756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&amp; Design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1473120" y="4276800"/>
            <a:ext cx="6275520" cy="1279440"/>
          </a:xfrm>
          <a:prstGeom prst="rightArrow">
            <a:avLst>
              <a:gd name="adj1" fmla="val 77704"/>
              <a:gd name="adj2" fmla="val 75662"/>
            </a:avLst>
          </a:prstGeom>
          <a:solidFill>
            <a:srgbClr val="0099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3652200" y="4595760"/>
            <a:ext cx="2904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Delivery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1474920" y="4419720"/>
            <a:ext cx="1290600" cy="993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1473120" y="4508640"/>
            <a:ext cx="1357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Design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524640" y="2057400"/>
            <a:ext cx="1257120" cy="2847960"/>
          </a:xfrm>
          <a:custGeom>
            <a:avLst/>
            <a:gdLst/>
            <a:ahLst/>
            <a:rect l="l" t="t" r="r" b="b"/>
            <a:pathLst>
              <a:path w="474" h="1278">
                <a:moveTo>
                  <a:pt x="0" y="1278"/>
                </a:moveTo>
                <a:cubicBezTo>
                  <a:pt x="62" y="1238"/>
                  <a:pt x="125" y="1199"/>
                  <a:pt x="180" y="1122"/>
                </a:cubicBezTo>
                <a:cubicBezTo>
                  <a:pt x="235" y="1045"/>
                  <a:pt x="281" y="1003"/>
                  <a:pt x="330" y="816"/>
                </a:cubicBezTo>
                <a:cubicBezTo>
                  <a:pt x="379" y="629"/>
                  <a:pt x="426" y="314"/>
                  <a:pt x="474" y="0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V="1">
            <a:off x="7763040" y="2000160"/>
            <a:ext cx="280800" cy="486000"/>
          </a:xfrm>
          <a:prstGeom prst="line">
            <a:avLst/>
          </a:prstGeom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H="1" flipV="1">
            <a:off x="7241760" y="2016000"/>
            <a:ext cx="266760" cy="480960"/>
          </a:xfrm>
          <a:prstGeom prst="line">
            <a:avLst/>
          </a:prstGeom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7639200" y="2923920"/>
            <a:ext cx="4680" cy="361800"/>
          </a:xfrm>
          <a:prstGeom prst="line">
            <a:avLst/>
          </a:prstGeom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123320" y="1484280"/>
            <a:ext cx="102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43720" y="3809880"/>
            <a:ext cx="1895400" cy="1086120"/>
          </a:xfrm>
          <a:custGeom>
            <a:avLst/>
            <a:gdLst/>
            <a:ahLst/>
            <a:rect l="l" t="t" r="r" b="b"/>
            <a:pathLst>
              <a:path w="1194" h="684">
                <a:moveTo>
                  <a:pt x="0" y="684"/>
                </a:moveTo>
                <a:cubicBezTo>
                  <a:pt x="86" y="634"/>
                  <a:pt x="173" y="584"/>
                  <a:pt x="291" y="516"/>
                </a:cubicBezTo>
                <a:cubicBezTo>
                  <a:pt x="409" y="448"/>
                  <a:pt x="588" y="344"/>
                  <a:pt x="706" y="276"/>
                </a:cubicBezTo>
                <a:cubicBezTo>
                  <a:pt x="824" y="208"/>
                  <a:pt x="916" y="154"/>
                  <a:pt x="997" y="108"/>
                </a:cubicBezTo>
                <a:cubicBezTo>
                  <a:pt x="1078" y="62"/>
                  <a:pt x="1136" y="31"/>
                  <a:pt x="1194" y="0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8074080" y="3951360"/>
            <a:ext cx="102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Competitor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848720" y="2733840"/>
            <a:ext cx="295200" cy="0"/>
          </a:xfrm>
          <a:prstGeom prst="line">
            <a:avLst/>
          </a:prstGeom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124760" y="2733840"/>
            <a:ext cx="295200" cy="0"/>
          </a:xfrm>
          <a:prstGeom prst="line">
            <a:avLst/>
          </a:prstGeom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345960" y="324000"/>
            <a:ext cx="8439120" cy="56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 Do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Significantly Improve Client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63536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74012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95000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05476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15952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26428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36904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47380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57856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68332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78808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89284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99760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276880" y="3524400"/>
            <a:ext cx="1440" cy="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192920" y="2773440"/>
            <a:ext cx="500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31516"/>
                </a:solidFill>
                <a:effectLst/>
                <a:uFillTx/>
                <a:latin typeface="Times New Roman"/>
              </a:rPr>
              <a:t> 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2518920" y="3016080"/>
            <a:ext cx="723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31516"/>
                </a:solidFill>
                <a:effectLst/>
                <a:uFillTx/>
                <a:latin typeface="Times New Roman"/>
              </a:rPr>
              <a:t>Yesterday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5733360" y="3032280"/>
            <a:ext cx="763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31516"/>
                </a:solidFill>
                <a:effectLst/>
                <a:uFillTx/>
                <a:latin typeface="Times New Roman"/>
              </a:rPr>
              <a:t>Tomorrow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2371680" y="3019320"/>
            <a:ext cx="2552760" cy="1179720"/>
          </a:xfrm>
          <a:custGeom>
            <a:avLst/>
            <a:gdLst/>
            <a:ahLst/>
            <a:rect l="l" t="t" r="r" b="b"/>
            <a:pathLst>
              <a:path w="8037" h="3714">
                <a:moveTo>
                  <a:pt x="0" y="3714"/>
                </a:moveTo>
                <a:lnTo>
                  <a:pt x="8037" y="3714"/>
                </a:lnTo>
                <a:lnTo>
                  <a:pt x="7747" y="3673"/>
                </a:lnTo>
                <a:lnTo>
                  <a:pt x="7539" y="3604"/>
                </a:lnTo>
                <a:lnTo>
                  <a:pt x="7304" y="3535"/>
                </a:lnTo>
                <a:lnTo>
                  <a:pt x="7098" y="3466"/>
                </a:lnTo>
                <a:lnTo>
                  <a:pt x="6849" y="3369"/>
                </a:lnTo>
                <a:lnTo>
                  <a:pt x="6642" y="3203"/>
                </a:lnTo>
                <a:lnTo>
                  <a:pt x="6393" y="2955"/>
                </a:lnTo>
                <a:lnTo>
                  <a:pt x="6186" y="2638"/>
                </a:lnTo>
                <a:lnTo>
                  <a:pt x="5966" y="2251"/>
                </a:lnTo>
                <a:lnTo>
                  <a:pt x="5744" y="1630"/>
                </a:lnTo>
                <a:lnTo>
                  <a:pt x="5496" y="1187"/>
                </a:lnTo>
                <a:lnTo>
                  <a:pt x="5261" y="732"/>
                </a:lnTo>
                <a:lnTo>
                  <a:pt x="5040" y="470"/>
                </a:lnTo>
                <a:lnTo>
                  <a:pt x="4805" y="303"/>
                </a:lnTo>
                <a:lnTo>
                  <a:pt x="4598" y="165"/>
                </a:lnTo>
                <a:lnTo>
                  <a:pt x="4364" y="55"/>
                </a:lnTo>
                <a:lnTo>
                  <a:pt x="4142" y="0"/>
                </a:lnTo>
                <a:lnTo>
                  <a:pt x="3894" y="0"/>
                </a:lnTo>
                <a:lnTo>
                  <a:pt x="3645" y="55"/>
                </a:lnTo>
                <a:lnTo>
                  <a:pt x="3410" y="138"/>
                </a:lnTo>
                <a:lnTo>
                  <a:pt x="3203" y="303"/>
                </a:lnTo>
                <a:lnTo>
                  <a:pt x="2954" y="483"/>
                </a:lnTo>
                <a:lnTo>
                  <a:pt x="2748" y="718"/>
                </a:lnTo>
                <a:lnTo>
                  <a:pt x="2499" y="1187"/>
                </a:lnTo>
                <a:lnTo>
                  <a:pt x="2292" y="1630"/>
                </a:lnTo>
                <a:lnTo>
                  <a:pt x="2057" y="2209"/>
                </a:lnTo>
                <a:lnTo>
                  <a:pt x="1836" y="2665"/>
                </a:lnTo>
                <a:lnTo>
                  <a:pt x="1601" y="2982"/>
                </a:lnTo>
                <a:lnTo>
                  <a:pt x="1367" y="3217"/>
                </a:lnTo>
                <a:lnTo>
                  <a:pt x="1118" y="3355"/>
                </a:lnTo>
                <a:lnTo>
                  <a:pt x="911" y="3466"/>
                </a:lnTo>
                <a:lnTo>
                  <a:pt x="676" y="3563"/>
                </a:lnTo>
                <a:lnTo>
                  <a:pt x="455" y="3632"/>
                </a:lnTo>
                <a:lnTo>
                  <a:pt x="179" y="3673"/>
                </a:lnTo>
                <a:lnTo>
                  <a:pt x="0" y="3714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3176640" y="3019320"/>
            <a:ext cx="2550960" cy="1179720"/>
          </a:xfrm>
          <a:custGeom>
            <a:avLst/>
            <a:gdLst/>
            <a:ahLst/>
            <a:rect l="l" t="t" r="r" b="b"/>
            <a:pathLst>
              <a:path w="8038" h="3714">
                <a:moveTo>
                  <a:pt x="0" y="3714"/>
                </a:moveTo>
                <a:lnTo>
                  <a:pt x="8038" y="3714"/>
                </a:lnTo>
                <a:lnTo>
                  <a:pt x="7747" y="3673"/>
                </a:lnTo>
                <a:lnTo>
                  <a:pt x="7540" y="3604"/>
                </a:lnTo>
                <a:lnTo>
                  <a:pt x="7305" y="3535"/>
                </a:lnTo>
                <a:lnTo>
                  <a:pt x="7098" y="3466"/>
                </a:lnTo>
                <a:lnTo>
                  <a:pt x="6849" y="3369"/>
                </a:lnTo>
                <a:lnTo>
                  <a:pt x="6642" y="3203"/>
                </a:lnTo>
                <a:lnTo>
                  <a:pt x="6393" y="2955"/>
                </a:lnTo>
                <a:lnTo>
                  <a:pt x="6187" y="2638"/>
                </a:lnTo>
                <a:lnTo>
                  <a:pt x="5966" y="2251"/>
                </a:lnTo>
                <a:lnTo>
                  <a:pt x="5744" y="1630"/>
                </a:lnTo>
                <a:lnTo>
                  <a:pt x="5496" y="1187"/>
                </a:lnTo>
                <a:lnTo>
                  <a:pt x="5261" y="732"/>
                </a:lnTo>
                <a:lnTo>
                  <a:pt x="5041" y="470"/>
                </a:lnTo>
                <a:lnTo>
                  <a:pt x="4806" y="303"/>
                </a:lnTo>
                <a:lnTo>
                  <a:pt x="4598" y="165"/>
                </a:lnTo>
                <a:lnTo>
                  <a:pt x="4364" y="55"/>
                </a:lnTo>
                <a:lnTo>
                  <a:pt x="4142" y="0"/>
                </a:lnTo>
                <a:lnTo>
                  <a:pt x="3894" y="0"/>
                </a:lnTo>
                <a:lnTo>
                  <a:pt x="3645" y="55"/>
                </a:lnTo>
                <a:lnTo>
                  <a:pt x="3410" y="138"/>
                </a:lnTo>
                <a:lnTo>
                  <a:pt x="3204" y="303"/>
                </a:lnTo>
                <a:lnTo>
                  <a:pt x="2955" y="483"/>
                </a:lnTo>
                <a:lnTo>
                  <a:pt x="2748" y="718"/>
                </a:lnTo>
                <a:lnTo>
                  <a:pt x="2499" y="1187"/>
                </a:lnTo>
                <a:lnTo>
                  <a:pt x="2292" y="1630"/>
                </a:lnTo>
                <a:lnTo>
                  <a:pt x="2058" y="2209"/>
                </a:lnTo>
                <a:lnTo>
                  <a:pt x="1837" y="2665"/>
                </a:lnTo>
                <a:lnTo>
                  <a:pt x="1602" y="2982"/>
                </a:lnTo>
                <a:lnTo>
                  <a:pt x="1367" y="3217"/>
                </a:lnTo>
                <a:lnTo>
                  <a:pt x="1118" y="3355"/>
                </a:lnTo>
                <a:lnTo>
                  <a:pt x="911" y="3466"/>
                </a:lnTo>
                <a:lnTo>
                  <a:pt x="676" y="3563"/>
                </a:lnTo>
                <a:lnTo>
                  <a:pt x="456" y="3632"/>
                </a:lnTo>
                <a:lnTo>
                  <a:pt x="179" y="3673"/>
                </a:lnTo>
                <a:lnTo>
                  <a:pt x="0" y="3714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976560" y="3019320"/>
            <a:ext cx="2552760" cy="1179720"/>
          </a:xfrm>
          <a:custGeom>
            <a:avLst/>
            <a:gdLst/>
            <a:ahLst/>
            <a:rect l="l" t="t" r="r" b="b"/>
            <a:pathLst>
              <a:path w="8038" h="3714">
                <a:moveTo>
                  <a:pt x="0" y="3714"/>
                </a:moveTo>
                <a:lnTo>
                  <a:pt x="8038" y="3714"/>
                </a:lnTo>
                <a:lnTo>
                  <a:pt x="7749" y="3673"/>
                </a:lnTo>
                <a:lnTo>
                  <a:pt x="7541" y="3604"/>
                </a:lnTo>
                <a:lnTo>
                  <a:pt x="7306" y="3535"/>
                </a:lnTo>
                <a:lnTo>
                  <a:pt x="7099" y="3466"/>
                </a:lnTo>
                <a:lnTo>
                  <a:pt x="6850" y="3369"/>
                </a:lnTo>
                <a:lnTo>
                  <a:pt x="6644" y="3203"/>
                </a:lnTo>
                <a:lnTo>
                  <a:pt x="6395" y="2955"/>
                </a:lnTo>
                <a:lnTo>
                  <a:pt x="6188" y="2638"/>
                </a:lnTo>
                <a:lnTo>
                  <a:pt x="5966" y="2251"/>
                </a:lnTo>
                <a:lnTo>
                  <a:pt x="5746" y="1630"/>
                </a:lnTo>
                <a:lnTo>
                  <a:pt x="5498" y="1187"/>
                </a:lnTo>
                <a:lnTo>
                  <a:pt x="5263" y="732"/>
                </a:lnTo>
                <a:lnTo>
                  <a:pt x="5042" y="470"/>
                </a:lnTo>
                <a:lnTo>
                  <a:pt x="4807" y="303"/>
                </a:lnTo>
                <a:lnTo>
                  <a:pt x="4599" y="165"/>
                </a:lnTo>
                <a:lnTo>
                  <a:pt x="4364" y="55"/>
                </a:lnTo>
                <a:lnTo>
                  <a:pt x="4144" y="0"/>
                </a:lnTo>
                <a:lnTo>
                  <a:pt x="3896" y="0"/>
                </a:lnTo>
                <a:lnTo>
                  <a:pt x="3647" y="55"/>
                </a:lnTo>
                <a:lnTo>
                  <a:pt x="3412" y="138"/>
                </a:lnTo>
                <a:lnTo>
                  <a:pt x="3205" y="303"/>
                </a:lnTo>
                <a:lnTo>
                  <a:pt x="2956" y="483"/>
                </a:lnTo>
                <a:lnTo>
                  <a:pt x="2749" y="718"/>
                </a:lnTo>
                <a:lnTo>
                  <a:pt x="2500" y="1187"/>
                </a:lnTo>
                <a:lnTo>
                  <a:pt x="2293" y="1630"/>
                </a:lnTo>
                <a:lnTo>
                  <a:pt x="2059" y="2209"/>
                </a:lnTo>
                <a:lnTo>
                  <a:pt x="1837" y="2665"/>
                </a:lnTo>
                <a:lnTo>
                  <a:pt x="1602" y="2982"/>
                </a:lnTo>
                <a:lnTo>
                  <a:pt x="1368" y="3217"/>
                </a:lnTo>
                <a:lnTo>
                  <a:pt x="1119" y="3355"/>
                </a:lnTo>
                <a:lnTo>
                  <a:pt x="913" y="3466"/>
                </a:lnTo>
                <a:lnTo>
                  <a:pt x="678" y="3563"/>
                </a:lnTo>
                <a:lnTo>
                  <a:pt x="456" y="3632"/>
                </a:lnTo>
                <a:lnTo>
                  <a:pt x="180" y="3673"/>
                </a:lnTo>
                <a:lnTo>
                  <a:pt x="0" y="3714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503600" y="3527280"/>
            <a:ext cx="1501920" cy="695520"/>
          </a:xfrm>
          <a:custGeom>
            <a:avLst/>
            <a:gdLst/>
            <a:ahLst/>
            <a:rect l="l" t="t" r="r" b="b"/>
            <a:pathLst>
              <a:path w="4732" h="2187">
                <a:moveTo>
                  <a:pt x="0" y="2187"/>
                </a:moveTo>
                <a:lnTo>
                  <a:pt x="4732" y="2187"/>
                </a:lnTo>
                <a:lnTo>
                  <a:pt x="4560" y="2163"/>
                </a:lnTo>
                <a:lnTo>
                  <a:pt x="4438" y="2121"/>
                </a:lnTo>
                <a:lnTo>
                  <a:pt x="4300" y="2081"/>
                </a:lnTo>
                <a:lnTo>
                  <a:pt x="4178" y="2041"/>
                </a:lnTo>
                <a:lnTo>
                  <a:pt x="4032" y="1983"/>
                </a:lnTo>
                <a:lnTo>
                  <a:pt x="3910" y="1885"/>
                </a:lnTo>
                <a:lnTo>
                  <a:pt x="3764" y="1739"/>
                </a:lnTo>
                <a:lnTo>
                  <a:pt x="3642" y="1553"/>
                </a:lnTo>
                <a:lnTo>
                  <a:pt x="3512" y="1325"/>
                </a:lnTo>
                <a:lnTo>
                  <a:pt x="3382" y="959"/>
                </a:lnTo>
                <a:lnTo>
                  <a:pt x="3236" y="699"/>
                </a:lnTo>
                <a:lnTo>
                  <a:pt x="3098" y="431"/>
                </a:lnTo>
                <a:lnTo>
                  <a:pt x="2968" y="276"/>
                </a:lnTo>
                <a:lnTo>
                  <a:pt x="2829" y="179"/>
                </a:lnTo>
                <a:lnTo>
                  <a:pt x="2707" y="97"/>
                </a:lnTo>
                <a:lnTo>
                  <a:pt x="2569" y="32"/>
                </a:lnTo>
                <a:lnTo>
                  <a:pt x="2439" y="0"/>
                </a:lnTo>
                <a:lnTo>
                  <a:pt x="2292" y="0"/>
                </a:lnTo>
                <a:lnTo>
                  <a:pt x="2146" y="32"/>
                </a:lnTo>
                <a:lnTo>
                  <a:pt x="2008" y="81"/>
                </a:lnTo>
                <a:lnTo>
                  <a:pt x="1886" y="179"/>
                </a:lnTo>
                <a:lnTo>
                  <a:pt x="1740" y="284"/>
                </a:lnTo>
                <a:lnTo>
                  <a:pt x="1618" y="423"/>
                </a:lnTo>
                <a:lnTo>
                  <a:pt x="1471" y="699"/>
                </a:lnTo>
                <a:lnTo>
                  <a:pt x="1350" y="959"/>
                </a:lnTo>
                <a:lnTo>
                  <a:pt x="1211" y="1301"/>
                </a:lnTo>
                <a:lnTo>
                  <a:pt x="1081" y="1569"/>
                </a:lnTo>
                <a:lnTo>
                  <a:pt x="943" y="1755"/>
                </a:lnTo>
                <a:lnTo>
                  <a:pt x="805" y="1893"/>
                </a:lnTo>
                <a:lnTo>
                  <a:pt x="659" y="1975"/>
                </a:lnTo>
                <a:lnTo>
                  <a:pt x="537" y="2041"/>
                </a:lnTo>
                <a:lnTo>
                  <a:pt x="398" y="2097"/>
                </a:lnTo>
                <a:lnTo>
                  <a:pt x="268" y="2137"/>
                </a:lnTo>
                <a:lnTo>
                  <a:pt x="105" y="2163"/>
                </a:lnTo>
                <a:lnTo>
                  <a:pt x="0" y="2187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450360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529160" y="4219560"/>
            <a:ext cx="79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55616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60836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466092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4686480" y="4219560"/>
            <a:ext cx="79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71312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76568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81824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843440" y="4219560"/>
            <a:ext cx="79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487044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92300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97520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02776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07996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13252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18472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23728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528948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34204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39424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44680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49900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55156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60376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656320" y="4219560"/>
            <a:ext cx="612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70852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76108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81328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86584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91804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970600" y="4219560"/>
            <a:ext cx="6480" cy="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981760" y="4214880"/>
            <a:ext cx="7920" cy="7920"/>
          </a:xfrm>
          <a:custGeom>
            <a:avLst/>
            <a:gdLst/>
            <a:ahLst/>
            <a:rect l="l" t="t" r="r" b="b"/>
            <a:pathLst>
              <a:path w="23" h="23">
                <a:moveTo>
                  <a:pt x="0" y="20"/>
                </a:moveTo>
                <a:lnTo>
                  <a:pt x="3" y="0"/>
                </a:lnTo>
                <a:lnTo>
                  <a:pt x="23" y="3"/>
                </a:lnTo>
                <a:lnTo>
                  <a:pt x="20" y="23"/>
                </a:lnTo>
                <a:lnTo>
                  <a:pt x="0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5956200" y="4211640"/>
            <a:ext cx="6480" cy="792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21"/>
                </a:moveTo>
                <a:lnTo>
                  <a:pt x="4" y="0"/>
                </a:lnTo>
                <a:lnTo>
                  <a:pt x="24" y="3"/>
                </a:lnTo>
                <a:lnTo>
                  <a:pt x="21" y="24"/>
                </a:lnTo>
                <a:lnTo>
                  <a:pt x="0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5931000" y="4203720"/>
            <a:ext cx="7920" cy="936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19"/>
                </a:moveTo>
                <a:lnTo>
                  <a:pt x="7" y="0"/>
                </a:lnTo>
                <a:lnTo>
                  <a:pt x="26" y="6"/>
                </a:lnTo>
                <a:lnTo>
                  <a:pt x="20" y="26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905440" y="4195800"/>
            <a:ext cx="7920" cy="7920"/>
          </a:xfrm>
          <a:custGeom>
            <a:avLst/>
            <a:gdLst/>
            <a:ahLst/>
            <a:rect l="l" t="t" r="r" b="b"/>
            <a:pathLst>
              <a:path w="25" h="26">
                <a:moveTo>
                  <a:pt x="0" y="20"/>
                </a:moveTo>
                <a:lnTo>
                  <a:pt x="5" y="0"/>
                </a:lnTo>
                <a:lnTo>
                  <a:pt x="25" y="6"/>
                </a:lnTo>
                <a:lnTo>
                  <a:pt x="19" y="26"/>
                </a:lnTo>
                <a:lnTo>
                  <a:pt x="0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880240" y="4189320"/>
            <a:ext cx="7920" cy="7920"/>
          </a:xfrm>
          <a:custGeom>
            <a:avLst/>
            <a:gdLst/>
            <a:ahLst/>
            <a:rect l="l" t="t" r="r" b="b"/>
            <a:pathLst>
              <a:path w="25" h="26">
                <a:moveTo>
                  <a:pt x="0" y="20"/>
                </a:moveTo>
                <a:lnTo>
                  <a:pt x="6" y="0"/>
                </a:lnTo>
                <a:lnTo>
                  <a:pt x="25" y="6"/>
                </a:lnTo>
                <a:lnTo>
                  <a:pt x="20" y="26"/>
                </a:lnTo>
                <a:lnTo>
                  <a:pt x="0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5854680" y="4181400"/>
            <a:ext cx="7920" cy="7920"/>
          </a:xfrm>
          <a:custGeom>
            <a:avLst/>
            <a:gdLst/>
            <a:ahLst/>
            <a:rect l="l" t="t" r="r" b="b"/>
            <a:pathLst>
              <a:path w="25" h="26">
                <a:moveTo>
                  <a:pt x="0" y="19"/>
                </a:moveTo>
                <a:lnTo>
                  <a:pt x="6" y="0"/>
                </a:lnTo>
                <a:lnTo>
                  <a:pt x="25" y="6"/>
                </a:lnTo>
                <a:lnTo>
                  <a:pt x="19" y="26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5830920" y="4173480"/>
            <a:ext cx="7920" cy="792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19"/>
                </a:moveTo>
                <a:lnTo>
                  <a:pt x="6" y="0"/>
                </a:lnTo>
                <a:lnTo>
                  <a:pt x="27" y="6"/>
                </a:lnTo>
                <a:lnTo>
                  <a:pt x="19" y="26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5805360" y="4162320"/>
            <a:ext cx="9720" cy="9720"/>
          </a:xfrm>
          <a:custGeom>
            <a:avLst/>
            <a:gdLst/>
            <a:ahLst/>
            <a:rect l="l" t="t" r="r" b="b"/>
            <a:pathLst>
              <a:path w="27" h="28">
                <a:moveTo>
                  <a:pt x="0" y="19"/>
                </a:moveTo>
                <a:lnTo>
                  <a:pt x="7" y="0"/>
                </a:lnTo>
                <a:lnTo>
                  <a:pt x="27" y="8"/>
                </a:lnTo>
                <a:lnTo>
                  <a:pt x="19" y="28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781600" y="4154400"/>
            <a:ext cx="7920" cy="792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17"/>
                </a:moveTo>
                <a:lnTo>
                  <a:pt x="3" y="19"/>
                </a:lnTo>
                <a:lnTo>
                  <a:pt x="17" y="24"/>
                </a:lnTo>
                <a:lnTo>
                  <a:pt x="24" y="5"/>
                </a:lnTo>
                <a:lnTo>
                  <a:pt x="10" y="0"/>
                </a:lnTo>
                <a:lnTo>
                  <a:pt x="0" y="17"/>
                </a:lnTo>
                <a:lnTo>
                  <a:pt x="0" y="17"/>
                </a:lnTo>
                <a:lnTo>
                  <a:pt x="1" y="18"/>
                </a:lnTo>
                <a:lnTo>
                  <a:pt x="3" y="19"/>
                </a:lnTo>
                <a:lnTo>
                  <a:pt x="0" y="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5780160" y="4154400"/>
            <a:ext cx="6120" cy="4680"/>
          </a:xfrm>
          <a:custGeom>
            <a:avLst/>
            <a:gdLst/>
            <a:ahLst/>
            <a:rect l="l" t="t" r="r" b="b"/>
            <a:pathLst>
              <a:path w="17" h="19">
                <a:moveTo>
                  <a:pt x="0" y="16"/>
                </a:moveTo>
                <a:lnTo>
                  <a:pt x="13" y="0"/>
                </a:lnTo>
                <a:lnTo>
                  <a:pt x="17" y="3"/>
                </a:lnTo>
                <a:lnTo>
                  <a:pt x="4" y="19"/>
                </a:lnTo>
                <a:lnTo>
                  <a:pt x="0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5761080" y="4137120"/>
            <a:ext cx="7920" cy="936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6"/>
                </a:moveTo>
                <a:lnTo>
                  <a:pt x="13" y="0"/>
                </a:lnTo>
                <a:lnTo>
                  <a:pt x="29" y="13"/>
                </a:lnTo>
                <a:lnTo>
                  <a:pt x="16" y="29"/>
                </a:lnTo>
                <a:lnTo>
                  <a:pt x="0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5743440" y="4124160"/>
            <a:ext cx="5040" cy="6480"/>
          </a:xfrm>
          <a:custGeom>
            <a:avLst/>
            <a:gdLst/>
            <a:ahLst/>
            <a:rect l="l" t="t" r="r" b="b"/>
            <a:pathLst>
              <a:path w="19" h="20">
                <a:moveTo>
                  <a:pt x="0" y="16"/>
                </a:moveTo>
                <a:lnTo>
                  <a:pt x="1" y="16"/>
                </a:lnTo>
                <a:lnTo>
                  <a:pt x="6" y="20"/>
                </a:lnTo>
                <a:lnTo>
                  <a:pt x="19" y="5"/>
                </a:lnTo>
                <a:lnTo>
                  <a:pt x="14" y="0"/>
                </a:lnTo>
                <a:lnTo>
                  <a:pt x="0" y="16"/>
                </a:lnTo>
                <a:lnTo>
                  <a:pt x="0" y="16"/>
                </a:lnTo>
                <a:lnTo>
                  <a:pt x="0" y="16"/>
                </a:lnTo>
                <a:lnTo>
                  <a:pt x="1" y="16"/>
                </a:lnTo>
                <a:lnTo>
                  <a:pt x="0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740560" y="4121280"/>
            <a:ext cx="7920" cy="7920"/>
          </a:xfrm>
          <a:custGeom>
            <a:avLst/>
            <a:gdLst/>
            <a:ahLst/>
            <a:rect l="l" t="t" r="r" b="b"/>
            <a:pathLst>
              <a:path w="25" h="25">
                <a:moveTo>
                  <a:pt x="0" y="15"/>
                </a:moveTo>
                <a:lnTo>
                  <a:pt x="15" y="0"/>
                </a:lnTo>
                <a:lnTo>
                  <a:pt x="25" y="10"/>
                </a:lnTo>
                <a:lnTo>
                  <a:pt x="10" y="25"/>
                </a:lnTo>
                <a:lnTo>
                  <a:pt x="0" y="1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721480" y="4102200"/>
            <a:ext cx="9360" cy="936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5"/>
                </a:moveTo>
                <a:lnTo>
                  <a:pt x="15" y="0"/>
                </a:lnTo>
                <a:lnTo>
                  <a:pt x="29" y="15"/>
                </a:lnTo>
                <a:lnTo>
                  <a:pt x="15" y="29"/>
                </a:lnTo>
                <a:lnTo>
                  <a:pt x="0" y="1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702400" y="4084560"/>
            <a:ext cx="9360" cy="792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4"/>
                </a:moveTo>
                <a:lnTo>
                  <a:pt x="15" y="0"/>
                </a:lnTo>
                <a:lnTo>
                  <a:pt x="29" y="14"/>
                </a:lnTo>
                <a:lnTo>
                  <a:pt x="15" y="29"/>
                </a:lnTo>
                <a:lnTo>
                  <a:pt x="0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686560" y="4064040"/>
            <a:ext cx="9360" cy="9360"/>
          </a:xfrm>
          <a:custGeom>
            <a:avLst/>
            <a:gdLst/>
            <a:ahLst/>
            <a:rect l="l" t="t" r="r" b="b"/>
            <a:pathLst>
              <a:path w="28" h="29">
                <a:moveTo>
                  <a:pt x="0" y="11"/>
                </a:moveTo>
                <a:lnTo>
                  <a:pt x="17" y="0"/>
                </a:lnTo>
                <a:lnTo>
                  <a:pt x="28" y="17"/>
                </a:lnTo>
                <a:lnTo>
                  <a:pt x="11" y="29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672160" y="4041720"/>
            <a:ext cx="9360" cy="9720"/>
          </a:xfrm>
          <a:custGeom>
            <a:avLst/>
            <a:gdLst/>
            <a:ahLst/>
            <a:rect l="l" t="t" r="r" b="b"/>
            <a:pathLst>
              <a:path w="30" h="29">
                <a:moveTo>
                  <a:pt x="0" y="11"/>
                </a:moveTo>
                <a:lnTo>
                  <a:pt x="17" y="0"/>
                </a:lnTo>
                <a:lnTo>
                  <a:pt x="30" y="17"/>
                </a:lnTo>
                <a:lnTo>
                  <a:pt x="11" y="29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657760" y="4019400"/>
            <a:ext cx="9720" cy="972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1"/>
                </a:moveTo>
                <a:lnTo>
                  <a:pt x="17" y="0"/>
                </a:lnTo>
                <a:lnTo>
                  <a:pt x="28" y="17"/>
                </a:lnTo>
                <a:lnTo>
                  <a:pt x="11" y="28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5645160" y="3997440"/>
            <a:ext cx="7920" cy="936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0"/>
                </a:moveTo>
                <a:lnTo>
                  <a:pt x="18" y="0"/>
                </a:lnTo>
                <a:lnTo>
                  <a:pt x="28" y="17"/>
                </a:lnTo>
                <a:lnTo>
                  <a:pt x="11" y="28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5632560" y="3975120"/>
            <a:ext cx="7920" cy="7920"/>
          </a:xfrm>
          <a:custGeom>
            <a:avLst/>
            <a:gdLst/>
            <a:ahLst/>
            <a:rect l="l" t="t" r="r" b="b"/>
            <a:pathLst>
              <a:path w="28" h="27">
                <a:moveTo>
                  <a:pt x="0" y="10"/>
                </a:moveTo>
                <a:lnTo>
                  <a:pt x="18" y="0"/>
                </a:lnTo>
                <a:lnTo>
                  <a:pt x="28" y="17"/>
                </a:lnTo>
                <a:lnTo>
                  <a:pt x="10" y="27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618160" y="3951360"/>
            <a:ext cx="9360" cy="936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1"/>
                </a:moveTo>
                <a:lnTo>
                  <a:pt x="18" y="0"/>
                </a:lnTo>
                <a:lnTo>
                  <a:pt x="28" y="18"/>
                </a:lnTo>
                <a:lnTo>
                  <a:pt x="10" y="28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608800" y="3927600"/>
            <a:ext cx="7920" cy="9360"/>
          </a:xfrm>
          <a:custGeom>
            <a:avLst/>
            <a:gdLst/>
            <a:ahLst/>
            <a:rect l="l" t="t" r="r" b="b"/>
            <a:pathLst>
              <a:path w="26" h="27">
                <a:moveTo>
                  <a:pt x="0" y="8"/>
                </a:moveTo>
                <a:lnTo>
                  <a:pt x="19" y="0"/>
                </a:lnTo>
                <a:lnTo>
                  <a:pt x="26" y="21"/>
                </a:lnTo>
                <a:lnTo>
                  <a:pt x="7" y="27"/>
                </a:lnTo>
                <a:lnTo>
                  <a:pt x="0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600880" y="3903840"/>
            <a:ext cx="7920" cy="792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7"/>
                </a:moveTo>
                <a:lnTo>
                  <a:pt x="20" y="0"/>
                </a:lnTo>
                <a:lnTo>
                  <a:pt x="27" y="20"/>
                </a:lnTo>
                <a:lnTo>
                  <a:pt x="8" y="26"/>
                </a:lnTo>
                <a:lnTo>
                  <a:pt x="0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591160" y="3878280"/>
            <a:ext cx="7920" cy="792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7"/>
                </a:moveTo>
                <a:lnTo>
                  <a:pt x="20" y="0"/>
                </a:lnTo>
                <a:lnTo>
                  <a:pt x="26" y="19"/>
                </a:lnTo>
                <a:lnTo>
                  <a:pt x="7" y="26"/>
                </a:lnTo>
                <a:lnTo>
                  <a:pt x="0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583240" y="3854520"/>
            <a:ext cx="7920" cy="7920"/>
          </a:xfrm>
          <a:custGeom>
            <a:avLst/>
            <a:gdLst/>
            <a:ahLst/>
            <a:rect l="l" t="t" r="r" b="b"/>
            <a:pathLst>
              <a:path w="26" h="26">
                <a:moveTo>
                  <a:pt x="0" y="7"/>
                </a:moveTo>
                <a:lnTo>
                  <a:pt x="19" y="0"/>
                </a:lnTo>
                <a:lnTo>
                  <a:pt x="26" y="19"/>
                </a:lnTo>
                <a:lnTo>
                  <a:pt x="7" y="26"/>
                </a:lnTo>
                <a:lnTo>
                  <a:pt x="0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5573880" y="3830760"/>
            <a:ext cx="7920" cy="6120"/>
          </a:xfrm>
          <a:custGeom>
            <a:avLst/>
            <a:gdLst/>
            <a:ahLst/>
            <a:rect l="l" t="t" r="r" b="b"/>
            <a:pathLst>
              <a:path w="25" h="22">
                <a:moveTo>
                  <a:pt x="19" y="0"/>
                </a:moveTo>
                <a:lnTo>
                  <a:pt x="0" y="8"/>
                </a:lnTo>
                <a:lnTo>
                  <a:pt x="5" y="22"/>
                </a:lnTo>
                <a:lnTo>
                  <a:pt x="25" y="15"/>
                </a:lnTo>
                <a:lnTo>
                  <a:pt x="20" y="2"/>
                </a:lnTo>
                <a:lnTo>
                  <a:pt x="19" y="0"/>
                </a:lnTo>
                <a:lnTo>
                  <a:pt x="20" y="2"/>
                </a:lnTo>
                <a:lnTo>
                  <a:pt x="19" y="1"/>
                </a:lnTo>
                <a:lnTo>
                  <a:pt x="1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5573880" y="3828960"/>
            <a:ext cx="6120" cy="4680"/>
          </a:xfrm>
          <a:custGeom>
            <a:avLst/>
            <a:gdLst/>
            <a:ahLst/>
            <a:rect l="l" t="t" r="r" b="b"/>
            <a:pathLst>
              <a:path w="21" h="15">
                <a:moveTo>
                  <a:pt x="0" y="10"/>
                </a:moveTo>
                <a:lnTo>
                  <a:pt x="18" y="0"/>
                </a:lnTo>
                <a:lnTo>
                  <a:pt x="21" y="5"/>
                </a:lnTo>
                <a:lnTo>
                  <a:pt x="3" y="15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5560920" y="3805200"/>
            <a:ext cx="972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1"/>
                </a:moveTo>
                <a:lnTo>
                  <a:pt x="19" y="0"/>
                </a:lnTo>
                <a:lnTo>
                  <a:pt x="29" y="19"/>
                </a:lnTo>
                <a:lnTo>
                  <a:pt x="11" y="29"/>
                </a:lnTo>
                <a:lnTo>
                  <a:pt x="0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548320" y="3782880"/>
            <a:ext cx="7920" cy="972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0"/>
                </a:moveTo>
                <a:lnTo>
                  <a:pt x="18" y="0"/>
                </a:lnTo>
                <a:lnTo>
                  <a:pt x="28" y="18"/>
                </a:lnTo>
                <a:lnTo>
                  <a:pt x="10" y="28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535720" y="3760920"/>
            <a:ext cx="7920" cy="792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0"/>
                </a:moveTo>
                <a:lnTo>
                  <a:pt x="18" y="0"/>
                </a:lnTo>
                <a:lnTo>
                  <a:pt x="28" y="17"/>
                </a:lnTo>
                <a:lnTo>
                  <a:pt x="10" y="28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5522760" y="3736800"/>
            <a:ext cx="7920" cy="9720"/>
          </a:xfrm>
          <a:custGeom>
            <a:avLst/>
            <a:gdLst/>
            <a:ahLst/>
            <a:rect l="l" t="t" r="r" b="b"/>
            <a:pathLst>
              <a:path w="28" h="27">
                <a:moveTo>
                  <a:pt x="0" y="9"/>
                </a:moveTo>
                <a:lnTo>
                  <a:pt x="19" y="0"/>
                </a:lnTo>
                <a:lnTo>
                  <a:pt x="28" y="18"/>
                </a:lnTo>
                <a:lnTo>
                  <a:pt x="10" y="27"/>
                </a:lnTo>
                <a:lnTo>
                  <a:pt x="0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5510160" y="3714840"/>
            <a:ext cx="9720" cy="792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9"/>
                </a:moveTo>
                <a:lnTo>
                  <a:pt x="18" y="0"/>
                </a:lnTo>
                <a:lnTo>
                  <a:pt x="28" y="18"/>
                </a:lnTo>
                <a:lnTo>
                  <a:pt x="10" y="28"/>
                </a:lnTo>
                <a:lnTo>
                  <a:pt x="0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5499000" y="3691080"/>
            <a:ext cx="7920" cy="9360"/>
          </a:xfrm>
          <a:custGeom>
            <a:avLst/>
            <a:gdLst/>
            <a:ahLst/>
            <a:rect l="l" t="t" r="r" b="b"/>
            <a:pathLst>
              <a:path w="27" h="28">
                <a:moveTo>
                  <a:pt x="0" y="10"/>
                </a:moveTo>
                <a:lnTo>
                  <a:pt x="18" y="0"/>
                </a:lnTo>
                <a:lnTo>
                  <a:pt x="27" y="19"/>
                </a:lnTo>
                <a:lnTo>
                  <a:pt x="9" y="28"/>
                </a:lnTo>
                <a:lnTo>
                  <a:pt x="0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5486400" y="3666960"/>
            <a:ext cx="9360" cy="9720"/>
          </a:xfrm>
          <a:custGeom>
            <a:avLst/>
            <a:gdLst/>
            <a:ahLst/>
            <a:rect l="l" t="t" r="r" b="b"/>
            <a:pathLst>
              <a:path w="28" h="27">
                <a:moveTo>
                  <a:pt x="0" y="9"/>
                </a:moveTo>
                <a:lnTo>
                  <a:pt x="18" y="0"/>
                </a:lnTo>
                <a:lnTo>
                  <a:pt x="28" y="18"/>
                </a:lnTo>
                <a:lnTo>
                  <a:pt x="10" y="27"/>
                </a:lnTo>
                <a:lnTo>
                  <a:pt x="0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470560" y="3646440"/>
            <a:ext cx="9360" cy="9720"/>
          </a:xfrm>
          <a:custGeom>
            <a:avLst/>
            <a:gdLst/>
            <a:ahLst/>
            <a:rect l="l" t="t" r="r" b="b"/>
            <a:pathLst>
              <a:path w="29" h="30">
                <a:moveTo>
                  <a:pt x="0" y="14"/>
                </a:moveTo>
                <a:lnTo>
                  <a:pt x="15" y="0"/>
                </a:lnTo>
                <a:lnTo>
                  <a:pt x="29" y="17"/>
                </a:lnTo>
                <a:lnTo>
                  <a:pt x="13" y="30"/>
                </a:lnTo>
                <a:lnTo>
                  <a:pt x="0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454720" y="3625920"/>
            <a:ext cx="9360" cy="936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4"/>
                </a:moveTo>
                <a:lnTo>
                  <a:pt x="16" y="0"/>
                </a:lnTo>
                <a:lnTo>
                  <a:pt x="29" y="16"/>
                </a:lnTo>
                <a:lnTo>
                  <a:pt x="13" y="29"/>
                </a:lnTo>
                <a:lnTo>
                  <a:pt x="0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5435640" y="3606840"/>
            <a:ext cx="9360" cy="9360"/>
          </a:xfrm>
          <a:custGeom>
            <a:avLst/>
            <a:gdLst/>
            <a:ahLst/>
            <a:rect l="l" t="t" r="r" b="b"/>
            <a:pathLst>
              <a:path w="30" h="30">
                <a:moveTo>
                  <a:pt x="0" y="18"/>
                </a:moveTo>
                <a:lnTo>
                  <a:pt x="12" y="0"/>
                </a:lnTo>
                <a:lnTo>
                  <a:pt x="30" y="13"/>
                </a:lnTo>
                <a:lnTo>
                  <a:pt x="17" y="30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5415120" y="3592440"/>
            <a:ext cx="936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7"/>
                </a:moveTo>
                <a:lnTo>
                  <a:pt x="12" y="0"/>
                </a:lnTo>
                <a:lnTo>
                  <a:pt x="29" y="12"/>
                </a:lnTo>
                <a:lnTo>
                  <a:pt x="17" y="29"/>
                </a:lnTo>
                <a:lnTo>
                  <a:pt x="0" y="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392800" y="3576600"/>
            <a:ext cx="936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7"/>
                </a:moveTo>
                <a:lnTo>
                  <a:pt x="12" y="0"/>
                </a:lnTo>
                <a:lnTo>
                  <a:pt x="29" y="12"/>
                </a:lnTo>
                <a:lnTo>
                  <a:pt x="17" y="29"/>
                </a:lnTo>
                <a:lnTo>
                  <a:pt x="0" y="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5372280" y="3562200"/>
            <a:ext cx="936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0" y="18"/>
                </a:moveTo>
                <a:lnTo>
                  <a:pt x="12" y="0"/>
                </a:lnTo>
                <a:lnTo>
                  <a:pt x="29" y="11"/>
                </a:lnTo>
                <a:lnTo>
                  <a:pt x="17" y="29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5349960" y="3549600"/>
            <a:ext cx="7920" cy="972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19"/>
                </a:moveTo>
                <a:lnTo>
                  <a:pt x="9" y="0"/>
                </a:lnTo>
                <a:lnTo>
                  <a:pt x="28" y="9"/>
                </a:lnTo>
                <a:lnTo>
                  <a:pt x="19" y="28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5326200" y="3538440"/>
            <a:ext cx="7920" cy="9720"/>
          </a:xfrm>
          <a:custGeom>
            <a:avLst/>
            <a:gdLst/>
            <a:ahLst/>
            <a:rect l="l" t="t" r="r" b="b"/>
            <a:pathLst>
              <a:path w="29" h="27">
                <a:moveTo>
                  <a:pt x="0" y="18"/>
                </a:moveTo>
                <a:lnTo>
                  <a:pt x="10" y="0"/>
                </a:lnTo>
                <a:lnTo>
                  <a:pt x="29" y="8"/>
                </a:lnTo>
                <a:lnTo>
                  <a:pt x="20" y="27"/>
                </a:lnTo>
                <a:lnTo>
                  <a:pt x="0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5302080" y="3530520"/>
            <a:ext cx="6480" cy="7920"/>
          </a:xfrm>
          <a:custGeom>
            <a:avLst/>
            <a:gdLst/>
            <a:ahLst/>
            <a:rect l="l" t="t" r="r" b="b"/>
            <a:pathLst>
              <a:path w="24" h="25">
                <a:moveTo>
                  <a:pt x="0" y="20"/>
                </a:moveTo>
                <a:lnTo>
                  <a:pt x="4" y="0"/>
                </a:lnTo>
                <a:lnTo>
                  <a:pt x="24" y="5"/>
                </a:lnTo>
                <a:lnTo>
                  <a:pt x="19" y="25"/>
                </a:lnTo>
                <a:lnTo>
                  <a:pt x="0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5276880" y="3524400"/>
            <a:ext cx="6480" cy="7920"/>
          </a:xfrm>
          <a:custGeom>
            <a:avLst/>
            <a:gdLst/>
            <a:ahLst/>
            <a:rect l="l" t="t" r="r" b="b"/>
            <a:pathLst>
              <a:path w="21" h="25">
                <a:moveTo>
                  <a:pt x="3" y="0"/>
                </a:moveTo>
                <a:lnTo>
                  <a:pt x="0" y="21"/>
                </a:lnTo>
                <a:lnTo>
                  <a:pt x="16" y="25"/>
                </a:lnTo>
                <a:lnTo>
                  <a:pt x="21" y="4"/>
                </a:lnTo>
                <a:lnTo>
                  <a:pt x="5" y="0"/>
                </a:lnTo>
                <a:lnTo>
                  <a:pt x="3" y="0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5251320" y="3524400"/>
            <a:ext cx="6480" cy="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224320" y="3524400"/>
            <a:ext cx="6480" cy="7920"/>
          </a:xfrm>
          <a:custGeom>
            <a:avLst/>
            <a:gdLst/>
            <a:ahLst/>
            <a:rect l="l" t="t" r="r" b="b"/>
            <a:pathLst>
              <a:path w="24" h="25">
                <a:moveTo>
                  <a:pt x="4" y="25"/>
                </a:moveTo>
                <a:lnTo>
                  <a:pt x="0" y="4"/>
                </a:lnTo>
                <a:lnTo>
                  <a:pt x="20" y="0"/>
                </a:lnTo>
                <a:lnTo>
                  <a:pt x="24" y="21"/>
                </a:lnTo>
                <a:lnTo>
                  <a:pt x="4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197320" y="3530520"/>
            <a:ext cx="7920" cy="7920"/>
          </a:xfrm>
          <a:custGeom>
            <a:avLst/>
            <a:gdLst/>
            <a:ahLst/>
            <a:rect l="l" t="t" r="r" b="b"/>
            <a:pathLst>
              <a:path w="25" h="25">
                <a:moveTo>
                  <a:pt x="5" y="25"/>
                </a:moveTo>
                <a:lnTo>
                  <a:pt x="0" y="5"/>
                </a:lnTo>
                <a:lnTo>
                  <a:pt x="20" y="0"/>
                </a:lnTo>
                <a:lnTo>
                  <a:pt x="25" y="20"/>
                </a:lnTo>
                <a:lnTo>
                  <a:pt x="5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5172120" y="3537000"/>
            <a:ext cx="9360" cy="7920"/>
          </a:xfrm>
          <a:custGeom>
            <a:avLst/>
            <a:gdLst/>
            <a:ahLst/>
            <a:rect l="l" t="t" r="r" b="b"/>
            <a:pathLst>
              <a:path w="26" h="26">
                <a:moveTo>
                  <a:pt x="7" y="26"/>
                </a:moveTo>
                <a:lnTo>
                  <a:pt x="0" y="6"/>
                </a:lnTo>
                <a:lnTo>
                  <a:pt x="20" y="0"/>
                </a:lnTo>
                <a:lnTo>
                  <a:pt x="26" y="19"/>
                </a:lnTo>
                <a:lnTo>
                  <a:pt x="7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5148360" y="3544920"/>
            <a:ext cx="7920" cy="9360"/>
          </a:xfrm>
          <a:custGeom>
            <a:avLst/>
            <a:gdLst/>
            <a:ahLst/>
            <a:rect l="l" t="t" r="r" b="b"/>
            <a:pathLst>
              <a:path w="26" h="26">
                <a:moveTo>
                  <a:pt x="7" y="26"/>
                </a:moveTo>
                <a:lnTo>
                  <a:pt x="0" y="7"/>
                </a:lnTo>
                <a:lnTo>
                  <a:pt x="19" y="0"/>
                </a:lnTo>
                <a:lnTo>
                  <a:pt x="26" y="19"/>
                </a:lnTo>
                <a:lnTo>
                  <a:pt x="7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5124600" y="3557520"/>
            <a:ext cx="9360" cy="9720"/>
          </a:xfrm>
          <a:custGeom>
            <a:avLst/>
            <a:gdLst/>
            <a:ahLst/>
            <a:rect l="l" t="t" r="r" b="b"/>
            <a:pathLst>
              <a:path w="30" h="29">
                <a:moveTo>
                  <a:pt x="14" y="29"/>
                </a:moveTo>
                <a:lnTo>
                  <a:pt x="0" y="13"/>
                </a:lnTo>
                <a:lnTo>
                  <a:pt x="17" y="0"/>
                </a:lnTo>
                <a:lnTo>
                  <a:pt x="30" y="16"/>
                </a:lnTo>
                <a:lnTo>
                  <a:pt x="14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5105520" y="3575160"/>
            <a:ext cx="7920" cy="7920"/>
          </a:xfrm>
          <a:custGeom>
            <a:avLst/>
            <a:gdLst/>
            <a:ahLst/>
            <a:rect l="l" t="t" r="r" b="b"/>
            <a:pathLst>
              <a:path w="29" h="29">
                <a:moveTo>
                  <a:pt x="13" y="29"/>
                </a:moveTo>
                <a:lnTo>
                  <a:pt x="0" y="13"/>
                </a:lnTo>
                <a:lnTo>
                  <a:pt x="16" y="0"/>
                </a:lnTo>
                <a:lnTo>
                  <a:pt x="29" y="16"/>
                </a:lnTo>
                <a:lnTo>
                  <a:pt x="13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5083200" y="3589200"/>
            <a:ext cx="936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12" y="29"/>
                </a:moveTo>
                <a:lnTo>
                  <a:pt x="0" y="12"/>
                </a:lnTo>
                <a:lnTo>
                  <a:pt x="16" y="0"/>
                </a:lnTo>
                <a:lnTo>
                  <a:pt x="29" y="17"/>
                </a:lnTo>
                <a:lnTo>
                  <a:pt x="12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5062680" y="3605040"/>
            <a:ext cx="9360" cy="9720"/>
          </a:xfrm>
          <a:custGeom>
            <a:avLst/>
            <a:gdLst/>
            <a:ahLst/>
            <a:rect l="l" t="t" r="r" b="b"/>
            <a:pathLst>
              <a:path w="29" h="30">
                <a:moveTo>
                  <a:pt x="12" y="30"/>
                </a:moveTo>
                <a:lnTo>
                  <a:pt x="0" y="13"/>
                </a:lnTo>
                <a:lnTo>
                  <a:pt x="17" y="0"/>
                </a:lnTo>
                <a:lnTo>
                  <a:pt x="29" y="18"/>
                </a:lnTo>
                <a:lnTo>
                  <a:pt x="12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5043600" y="3622680"/>
            <a:ext cx="9360" cy="9360"/>
          </a:xfrm>
          <a:custGeom>
            <a:avLst/>
            <a:gdLst/>
            <a:ahLst/>
            <a:rect l="l" t="t" r="r" b="b"/>
            <a:pathLst>
              <a:path w="29" h="28">
                <a:moveTo>
                  <a:pt x="15" y="28"/>
                </a:moveTo>
                <a:lnTo>
                  <a:pt x="0" y="15"/>
                </a:lnTo>
                <a:lnTo>
                  <a:pt x="13" y="0"/>
                </a:lnTo>
                <a:lnTo>
                  <a:pt x="29" y="13"/>
                </a:lnTo>
                <a:lnTo>
                  <a:pt x="15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5025960" y="3641760"/>
            <a:ext cx="9720" cy="9360"/>
          </a:xfrm>
          <a:custGeom>
            <a:avLst/>
            <a:gdLst/>
            <a:ahLst/>
            <a:rect l="l" t="t" r="r" b="b"/>
            <a:pathLst>
              <a:path w="28" h="30">
                <a:moveTo>
                  <a:pt x="15" y="30"/>
                </a:moveTo>
                <a:lnTo>
                  <a:pt x="0" y="15"/>
                </a:lnTo>
                <a:lnTo>
                  <a:pt x="13" y="0"/>
                </a:lnTo>
                <a:lnTo>
                  <a:pt x="28" y="13"/>
                </a:lnTo>
                <a:lnTo>
                  <a:pt x="15" y="3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5010120" y="3664080"/>
            <a:ext cx="7920" cy="7920"/>
          </a:xfrm>
          <a:custGeom>
            <a:avLst/>
            <a:gdLst/>
            <a:ahLst/>
            <a:rect l="l" t="t" r="r" b="b"/>
            <a:pathLst>
              <a:path w="28" h="27">
                <a:moveTo>
                  <a:pt x="19" y="27"/>
                </a:moveTo>
                <a:lnTo>
                  <a:pt x="0" y="18"/>
                </a:lnTo>
                <a:lnTo>
                  <a:pt x="10" y="0"/>
                </a:lnTo>
                <a:lnTo>
                  <a:pt x="28" y="9"/>
                </a:lnTo>
                <a:lnTo>
                  <a:pt x="19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4997520" y="3686040"/>
            <a:ext cx="9360" cy="9720"/>
          </a:xfrm>
          <a:custGeom>
            <a:avLst/>
            <a:gdLst/>
            <a:ahLst/>
            <a:rect l="l" t="t" r="r" b="b"/>
            <a:pathLst>
              <a:path w="27" h="29">
                <a:moveTo>
                  <a:pt x="18" y="29"/>
                </a:moveTo>
                <a:lnTo>
                  <a:pt x="0" y="19"/>
                </a:lnTo>
                <a:lnTo>
                  <a:pt x="9" y="0"/>
                </a:lnTo>
                <a:lnTo>
                  <a:pt x="27" y="10"/>
                </a:lnTo>
                <a:lnTo>
                  <a:pt x="18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4984920" y="3710160"/>
            <a:ext cx="9360" cy="7920"/>
          </a:xfrm>
          <a:custGeom>
            <a:avLst/>
            <a:gdLst/>
            <a:ahLst/>
            <a:rect l="l" t="t" r="r" b="b"/>
            <a:pathLst>
              <a:path w="28" h="28">
                <a:moveTo>
                  <a:pt x="18" y="28"/>
                </a:moveTo>
                <a:lnTo>
                  <a:pt x="0" y="18"/>
                </a:lnTo>
                <a:lnTo>
                  <a:pt x="10" y="0"/>
                </a:lnTo>
                <a:lnTo>
                  <a:pt x="28" y="10"/>
                </a:lnTo>
                <a:lnTo>
                  <a:pt x="18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4973760" y="3732120"/>
            <a:ext cx="7920" cy="9720"/>
          </a:xfrm>
          <a:custGeom>
            <a:avLst/>
            <a:gdLst/>
            <a:ahLst/>
            <a:rect l="l" t="t" r="r" b="b"/>
            <a:pathLst>
              <a:path w="28" h="27">
                <a:moveTo>
                  <a:pt x="18" y="27"/>
                </a:moveTo>
                <a:lnTo>
                  <a:pt x="0" y="18"/>
                </a:lnTo>
                <a:lnTo>
                  <a:pt x="10" y="0"/>
                </a:lnTo>
                <a:lnTo>
                  <a:pt x="28" y="9"/>
                </a:lnTo>
                <a:lnTo>
                  <a:pt x="1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4960800" y="3755880"/>
            <a:ext cx="9720" cy="7920"/>
          </a:xfrm>
          <a:custGeom>
            <a:avLst/>
            <a:gdLst/>
            <a:ahLst/>
            <a:rect l="l" t="t" r="r" b="b"/>
            <a:pathLst>
              <a:path w="27" h="27">
                <a:moveTo>
                  <a:pt x="18" y="27"/>
                </a:moveTo>
                <a:lnTo>
                  <a:pt x="0" y="19"/>
                </a:lnTo>
                <a:lnTo>
                  <a:pt x="8" y="0"/>
                </a:lnTo>
                <a:lnTo>
                  <a:pt x="27" y="9"/>
                </a:lnTo>
                <a:lnTo>
                  <a:pt x="1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4950000" y="3780000"/>
            <a:ext cx="9360" cy="7920"/>
          </a:xfrm>
          <a:custGeom>
            <a:avLst/>
            <a:gdLst/>
            <a:ahLst/>
            <a:rect l="l" t="t" r="r" b="b"/>
            <a:pathLst>
              <a:path w="27" h="27">
                <a:moveTo>
                  <a:pt x="18" y="27"/>
                </a:moveTo>
                <a:lnTo>
                  <a:pt x="0" y="19"/>
                </a:lnTo>
                <a:lnTo>
                  <a:pt x="8" y="0"/>
                </a:lnTo>
                <a:lnTo>
                  <a:pt x="27" y="9"/>
                </a:lnTo>
                <a:lnTo>
                  <a:pt x="1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4938840" y="3803760"/>
            <a:ext cx="9360" cy="7920"/>
          </a:xfrm>
          <a:custGeom>
            <a:avLst/>
            <a:gdLst/>
            <a:ahLst/>
            <a:rect l="l" t="t" r="r" b="b"/>
            <a:pathLst>
              <a:path w="27" h="28">
                <a:moveTo>
                  <a:pt x="19" y="28"/>
                </a:moveTo>
                <a:lnTo>
                  <a:pt x="0" y="20"/>
                </a:lnTo>
                <a:lnTo>
                  <a:pt x="9" y="0"/>
                </a:lnTo>
                <a:lnTo>
                  <a:pt x="27" y="9"/>
                </a:lnTo>
                <a:lnTo>
                  <a:pt x="19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4929120" y="3827520"/>
            <a:ext cx="7920" cy="612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12"/>
                </a:moveTo>
                <a:lnTo>
                  <a:pt x="19" y="20"/>
                </a:lnTo>
                <a:lnTo>
                  <a:pt x="24" y="9"/>
                </a:lnTo>
                <a:lnTo>
                  <a:pt x="5" y="0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4927680" y="3830760"/>
            <a:ext cx="7920" cy="4680"/>
          </a:xfrm>
          <a:custGeom>
            <a:avLst/>
            <a:gdLst/>
            <a:ahLst/>
            <a:rect l="l" t="t" r="r" b="b"/>
            <a:pathLst>
              <a:path w="23" h="15">
                <a:moveTo>
                  <a:pt x="20" y="15"/>
                </a:moveTo>
                <a:lnTo>
                  <a:pt x="0" y="8"/>
                </a:lnTo>
                <a:lnTo>
                  <a:pt x="4" y="0"/>
                </a:lnTo>
                <a:lnTo>
                  <a:pt x="23" y="8"/>
                </a:lnTo>
                <a:lnTo>
                  <a:pt x="20" y="1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4917960" y="3851280"/>
            <a:ext cx="7920" cy="9360"/>
          </a:xfrm>
          <a:custGeom>
            <a:avLst/>
            <a:gdLst/>
            <a:ahLst/>
            <a:rect l="l" t="t" r="r" b="b"/>
            <a:pathLst>
              <a:path w="26" h="26">
                <a:moveTo>
                  <a:pt x="19" y="26"/>
                </a:moveTo>
                <a:lnTo>
                  <a:pt x="0" y="19"/>
                </a:lnTo>
                <a:lnTo>
                  <a:pt x="7" y="0"/>
                </a:lnTo>
                <a:lnTo>
                  <a:pt x="26" y="7"/>
                </a:lnTo>
                <a:lnTo>
                  <a:pt x="19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4908600" y="3875040"/>
            <a:ext cx="7920" cy="9720"/>
          </a:xfrm>
          <a:custGeom>
            <a:avLst/>
            <a:gdLst/>
            <a:ahLst/>
            <a:rect l="l" t="t" r="r" b="b"/>
            <a:pathLst>
              <a:path w="27" h="27">
                <a:moveTo>
                  <a:pt x="19" y="27"/>
                </a:moveTo>
                <a:lnTo>
                  <a:pt x="0" y="19"/>
                </a:lnTo>
                <a:lnTo>
                  <a:pt x="8" y="0"/>
                </a:lnTo>
                <a:lnTo>
                  <a:pt x="27" y="8"/>
                </a:lnTo>
                <a:lnTo>
                  <a:pt x="19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898880" y="3900600"/>
            <a:ext cx="7920" cy="7920"/>
          </a:xfrm>
          <a:custGeom>
            <a:avLst/>
            <a:gdLst/>
            <a:ahLst/>
            <a:rect l="l" t="t" r="r" b="b"/>
            <a:pathLst>
              <a:path w="27" h="27">
                <a:moveTo>
                  <a:pt x="19" y="27"/>
                </a:moveTo>
                <a:lnTo>
                  <a:pt x="0" y="19"/>
                </a:lnTo>
                <a:lnTo>
                  <a:pt x="8" y="0"/>
                </a:lnTo>
                <a:lnTo>
                  <a:pt x="27" y="8"/>
                </a:lnTo>
                <a:lnTo>
                  <a:pt x="19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4889520" y="3924360"/>
            <a:ext cx="7920" cy="9360"/>
          </a:xfrm>
          <a:custGeom>
            <a:avLst/>
            <a:gdLst/>
            <a:ahLst/>
            <a:rect l="l" t="t" r="r" b="b"/>
            <a:pathLst>
              <a:path w="27" h="28">
                <a:moveTo>
                  <a:pt x="20" y="28"/>
                </a:moveTo>
                <a:lnTo>
                  <a:pt x="0" y="20"/>
                </a:lnTo>
                <a:lnTo>
                  <a:pt x="7" y="0"/>
                </a:lnTo>
                <a:lnTo>
                  <a:pt x="27" y="8"/>
                </a:lnTo>
                <a:lnTo>
                  <a:pt x="20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4878360" y="3948120"/>
            <a:ext cx="7920" cy="9360"/>
          </a:xfrm>
          <a:custGeom>
            <a:avLst/>
            <a:gdLst/>
            <a:ahLst/>
            <a:rect l="l" t="t" r="r" b="b"/>
            <a:pathLst>
              <a:path w="27" h="27">
                <a:moveTo>
                  <a:pt x="18" y="27"/>
                </a:moveTo>
                <a:lnTo>
                  <a:pt x="0" y="18"/>
                </a:lnTo>
                <a:lnTo>
                  <a:pt x="9" y="0"/>
                </a:lnTo>
                <a:lnTo>
                  <a:pt x="27" y="9"/>
                </a:lnTo>
                <a:lnTo>
                  <a:pt x="1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4867200" y="3971880"/>
            <a:ext cx="7920" cy="9720"/>
          </a:xfrm>
          <a:custGeom>
            <a:avLst/>
            <a:gdLst/>
            <a:ahLst/>
            <a:rect l="l" t="t" r="r" b="b"/>
            <a:pathLst>
              <a:path w="28" h="28">
                <a:moveTo>
                  <a:pt x="19" y="28"/>
                </a:moveTo>
                <a:lnTo>
                  <a:pt x="0" y="19"/>
                </a:lnTo>
                <a:lnTo>
                  <a:pt x="9" y="0"/>
                </a:lnTo>
                <a:lnTo>
                  <a:pt x="28" y="9"/>
                </a:lnTo>
                <a:lnTo>
                  <a:pt x="19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856040" y="3995640"/>
            <a:ext cx="7920" cy="7920"/>
          </a:xfrm>
          <a:custGeom>
            <a:avLst/>
            <a:gdLst/>
            <a:ahLst/>
            <a:rect l="l" t="t" r="r" b="b"/>
            <a:pathLst>
              <a:path w="27" h="27">
                <a:moveTo>
                  <a:pt x="18" y="27"/>
                </a:moveTo>
                <a:lnTo>
                  <a:pt x="0" y="18"/>
                </a:lnTo>
                <a:lnTo>
                  <a:pt x="8" y="0"/>
                </a:lnTo>
                <a:lnTo>
                  <a:pt x="27" y="9"/>
                </a:lnTo>
                <a:lnTo>
                  <a:pt x="1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4843440" y="4019400"/>
            <a:ext cx="9720" cy="7920"/>
          </a:xfrm>
          <a:custGeom>
            <a:avLst/>
            <a:gdLst/>
            <a:ahLst/>
            <a:rect l="l" t="t" r="r" b="b"/>
            <a:pathLst>
              <a:path w="26" h="27">
                <a:moveTo>
                  <a:pt x="17" y="27"/>
                </a:moveTo>
                <a:lnTo>
                  <a:pt x="18" y="25"/>
                </a:lnTo>
                <a:lnTo>
                  <a:pt x="26" y="8"/>
                </a:lnTo>
                <a:lnTo>
                  <a:pt x="8" y="0"/>
                </a:lnTo>
                <a:lnTo>
                  <a:pt x="0" y="16"/>
                </a:lnTo>
                <a:lnTo>
                  <a:pt x="17" y="27"/>
                </a:lnTo>
                <a:lnTo>
                  <a:pt x="17" y="27"/>
                </a:lnTo>
                <a:lnTo>
                  <a:pt x="18" y="26"/>
                </a:lnTo>
                <a:lnTo>
                  <a:pt x="18" y="25"/>
                </a:lnTo>
                <a:lnTo>
                  <a:pt x="17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4843440" y="4024440"/>
            <a:ext cx="6480" cy="2880"/>
          </a:xfrm>
          <a:custGeom>
            <a:avLst/>
            <a:gdLst/>
            <a:ahLst/>
            <a:rect l="l" t="t" r="r" b="b"/>
            <a:pathLst>
              <a:path w="17" h="13">
                <a:moveTo>
                  <a:pt x="16" y="13"/>
                </a:moveTo>
                <a:lnTo>
                  <a:pt x="0" y="1"/>
                </a:lnTo>
                <a:lnTo>
                  <a:pt x="1" y="0"/>
                </a:lnTo>
                <a:lnTo>
                  <a:pt x="17" y="12"/>
                </a:lnTo>
                <a:lnTo>
                  <a:pt x="16" y="1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4829040" y="4040280"/>
            <a:ext cx="7920" cy="9360"/>
          </a:xfrm>
          <a:custGeom>
            <a:avLst/>
            <a:gdLst/>
            <a:ahLst/>
            <a:rect l="l" t="t" r="r" b="b"/>
            <a:pathLst>
              <a:path w="28" h="28">
                <a:moveTo>
                  <a:pt x="16" y="28"/>
                </a:moveTo>
                <a:lnTo>
                  <a:pt x="0" y="16"/>
                </a:lnTo>
                <a:lnTo>
                  <a:pt x="12" y="0"/>
                </a:lnTo>
                <a:lnTo>
                  <a:pt x="28" y="12"/>
                </a:lnTo>
                <a:lnTo>
                  <a:pt x="16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813200" y="4060800"/>
            <a:ext cx="9720" cy="9720"/>
          </a:xfrm>
          <a:custGeom>
            <a:avLst/>
            <a:gdLst/>
            <a:ahLst/>
            <a:rect l="l" t="t" r="r" b="b"/>
            <a:pathLst>
              <a:path w="30" h="29">
                <a:moveTo>
                  <a:pt x="18" y="29"/>
                </a:moveTo>
                <a:lnTo>
                  <a:pt x="0" y="17"/>
                </a:lnTo>
                <a:lnTo>
                  <a:pt x="13" y="0"/>
                </a:lnTo>
                <a:lnTo>
                  <a:pt x="30" y="13"/>
                </a:lnTo>
                <a:lnTo>
                  <a:pt x="18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4800600" y="4081320"/>
            <a:ext cx="6480" cy="6480"/>
          </a:xfrm>
          <a:custGeom>
            <a:avLst/>
            <a:gdLst/>
            <a:ahLst/>
            <a:rect l="l" t="t" r="r" b="b"/>
            <a:pathLst>
              <a:path w="18" h="17">
                <a:moveTo>
                  <a:pt x="15" y="17"/>
                </a:moveTo>
                <a:lnTo>
                  <a:pt x="16" y="15"/>
                </a:lnTo>
                <a:lnTo>
                  <a:pt x="18" y="12"/>
                </a:lnTo>
                <a:lnTo>
                  <a:pt x="2" y="0"/>
                </a:lnTo>
                <a:lnTo>
                  <a:pt x="0" y="3"/>
                </a:lnTo>
                <a:lnTo>
                  <a:pt x="15" y="17"/>
                </a:lnTo>
                <a:lnTo>
                  <a:pt x="15" y="17"/>
                </a:lnTo>
                <a:lnTo>
                  <a:pt x="16" y="16"/>
                </a:lnTo>
                <a:lnTo>
                  <a:pt x="16" y="15"/>
                </a:lnTo>
                <a:lnTo>
                  <a:pt x="15" y="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4797360" y="4083120"/>
            <a:ext cx="7920" cy="7920"/>
          </a:xfrm>
          <a:custGeom>
            <a:avLst/>
            <a:gdLst/>
            <a:ahLst/>
            <a:rect l="l" t="t" r="r" b="b"/>
            <a:pathLst>
              <a:path w="26" h="27">
                <a:moveTo>
                  <a:pt x="14" y="27"/>
                </a:moveTo>
                <a:lnTo>
                  <a:pt x="0" y="12"/>
                </a:lnTo>
                <a:lnTo>
                  <a:pt x="12" y="0"/>
                </a:lnTo>
                <a:lnTo>
                  <a:pt x="26" y="15"/>
                </a:lnTo>
                <a:lnTo>
                  <a:pt x="14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4778280" y="4100400"/>
            <a:ext cx="9720" cy="9720"/>
          </a:xfrm>
          <a:custGeom>
            <a:avLst/>
            <a:gdLst/>
            <a:ahLst/>
            <a:rect l="l" t="t" r="r" b="b"/>
            <a:pathLst>
              <a:path w="29" h="29">
                <a:moveTo>
                  <a:pt x="14" y="29"/>
                </a:moveTo>
                <a:lnTo>
                  <a:pt x="0" y="15"/>
                </a:lnTo>
                <a:lnTo>
                  <a:pt x="14" y="0"/>
                </a:lnTo>
                <a:lnTo>
                  <a:pt x="29" y="15"/>
                </a:lnTo>
                <a:lnTo>
                  <a:pt x="14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4759200" y="4119480"/>
            <a:ext cx="9720" cy="7920"/>
          </a:xfrm>
          <a:custGeom>
            <a:avLst/>
            <a:gdLst/>
            <a:ahLst/>
            <a:rect l="l" t="t" r="r" b="b"/>
            <a:pathLst>
              <a:path w="29" h="29">
                <a:moveTo>
                  <a:pt x="14" y="29"/>
                </a:moveTo>
                <a:lnTo>
                  <a:pt x="0" y="15"/>
                </a:lnTo>
                <a:lnTo>
                  <a:pt x="14" y="0"/>
                </a:lnTo>
                <a:lnTo>
                  <a:pt x="29" y="15"/>
                </a:lnTo>
                <a:lnTo>
                  <a:pt x="14" y="2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4738680" y="4133880"/>
            <a:ext cx="9360" cy="9360"/>
          </a:xfrm>
          <a:custGeom>
            <a:avLst/>
            <a:gdLst/>
            <a:ahLst/>
            <a:rect l="l" t="t" r="r" b="b"/>
            <a:pathLst>
              <a:path w="28" h="28">
                <a:moveTo>
                  <a:pt x="10" y="28"/>
                </a:moveTo>
                <a:lnTo>
                  <a:pt x="0" y="10"/>
                </a:lnTo>
                <a:lnTo>
                  <a:pt x="18" y="0"/>
                </a:lnTo>
                <a:lnTo>
                  <a:pt x="28" y="18"/>
                </a:lnTo>
                <a:lnTo>
                  <a:pt x="10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4714920" y="4146480"/>
            <a:ext cx="9360" cy="7920"/>
          </a:xfrm>
          <a:custGeom>
            <a:avLst/>
            <a:gdLst/>
            <a:ahLst/>
            <a:rect l="l" t="t" r="r" b="b"/>
            <a:pathLst>
              <a:path w="28" h="27">
                <a:moveTo>
                  <a:pt x="10" y="27"/>
                </a:moveTo>
                <a:lnTo>
                  <a:pt x="0" y="10"/>
                </a:lnTo>
                <a:lnTo>
                  <a:pt x="18" y="0"/>
                </a:lnTo>
                <a:lnTo>
                  <a:pt x="28" y="17"/>
                </a:lnTo>
                <a:lnTo>
                  <a:pt x="10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4692600" y="4159080"/>
            <a:ext cx="9720" cy="8280"/>
          </a:xfrm>
          <a:custGeom>
            <a:avLst/>
            <a:gdLst/>
            <a:ahLst/>
            <a:rect l="l" t="t" r="r" b="b"/>
            <a:pathLst>
              <a:path w="29" h="27">
                <a:moveTo>
                  <a:pt x="11" y="27"/>
                </a:moveTo>
                <a:lnTo>
                  <a:pt x="0" y="9"/>
                </a:lnTo>
                <a:lnTo>
                  <a:pt x="19" y="0"/>
                </a:lnTo>
                <a:lnTo>
                  <a:pt x="29" y="18"/>
                </a:lnTo>
                <a:lnTo>
                  <a:pt x="11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672080" y="4172040"/>
            <a:ext cx="6120" cy="6120"/>
          </a:xfrm>
          <a:custGeom>
            <a:avLst/>
            <a:gdLst/>
            <a:ahLst/>
            <a:rect l="l" t="t" r="r" b="b"/>
            <a:pathLst>
              <a:path w="18" h="23">
                <a:moveTo>
                  <a:pt x="8" y="23"/>
                </a:moveTo>
                <a:lnTo>
                  <a:pt x="9" y="23"/>
                </a:lnTo>
                <a:lnTo>
                  <a:pt x="18" y="18"/>
                </a:lnTo>
                <a:lnTo>
                  <a:pt x="8" y="0"/>
                </a:lnTo>
                <a:lnTo>
                  <a:pt x="0" y="5"/>
                </a:lnTo>
                <a:lnTo>
                  <a:pt x="8" y="23"/>
                </a:lnTo>
                <a:lnTo>
                  <a:pt x="8" y="23"/>
                </a:lnTo>
                <a:lnTo>
                  <a:pt x="9" y="23"/>
                </a:lnTo>
                <a:lnTo>
                  <a:pt x="9" y="23"/>
                </a:lnTo>
                <a:lnTo>
                  <a:pt x="8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4670280" y="4172040"/>
            <a:ext cx="5040" cy="7920"/>
          </a:xfrm>
          <a:custGeom>
            <a:avLst/>
            <a:gdLst/>
            <a:ahLst/>
            <a:rect l="l" t="t" r="r" b="b"/>
            <a:pathLst>
              <a:path w="17" h="23">
                <a:moveTo>
                  <a:pt x="7" y="23"/>
                </a:moveTo>
                <a:lnTo>
                  <a:pt x="0" y="4"/>
                </a:lnTo>
                <a:lnTo>
                  <a:pt x="10" y="0"/>
                </a:lnTo>
                <a:lnTo>
                  <a:pt x="17" y="19"/>
                </a:lnTo>
                <a:lnTo>
                  <a:pt x="7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4645080" y="4181400"/>
            <a:ext cx="9360" cy="7920"/>
          </a:xfrm>
          <a:custGeom>
            <a:avLst/>
            <a:gdLst/>
            <a:ahLst/>
            <a:rect l="l" t="t" r="r" b="b"/>
            <a:pathLst>
              <a:path w="27" h="26">
                <a:moveTo>
                  <a:pt x="8" y="26"/>
                </a:moveTo>
                <a:lnTo>
                  <a:pt x="0" y="7"/>
                </a:lnTo>
                <a:lnTo>
                  <a:pt x="19" y="0"/>
                </a:lnTo>
                <a:lnTo>
                  <a:pt x="27" y="19"/>
                </a:lnTo>
                <a:lnTo>
                  <a:pt x="8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621320" y="4191120"/>
            <a:ext cx="7920" cy="7920"/>
          </a:xfrm>
          <a:custGeom>
            <a:avLst/>
            <a:gdLst/>
            <a:ahLst/>
            <a:rect l="l" t="t" r="r" b="b"/>
            <a:pathLst>
              <a:path w="26" h="26">
                <a:moveTo>
                  <a:pt x="6" y="26"/>
                </a:moveTo>
                <a:lnTo>
                  <a:pt x="0" y="6"/>
                </a:lnTo>
                <a:lnTo>
                  <a:pt x="20" y="0"/>
                </a:lnTo>
                <a:lnTo>
                  <a:pt x="26" y="20"/>
                </a:lnTo>
                <a:lnTo>
                  <a:pt x="6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4595760" y="4199040"/>
            <a:ext cx="7920" cy="7920"/>
          </a:xfrm>
          <a:custGeom>
            <a:avLst/>
            <a:gdLst/>
            <a:ahLst/>
            <a:rect l="l" t="t" r="r" b="b"/>
            <a:pathLst>
              <a:path w="26" h="26">
                <a:moveTo>
                  <a:pt x="6" y="26"/>
                </a:moveTo>
                <a:lnTo>
                  <a:pt x="0" y="7"/>
                </a:lnTo>
                <a:lnTo>
                  <a:pt x="20" y="0"/>
                </a:lnTo>
                <a:lnTo>
                  <a:pt x="26" y="20"/>
                </a:lnTo>
                <a:lnTo>
                  <a:pt x="6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4570560" y="4205160"/>
            <a:ext cx="7920" cy="7920"/>
          </a:xfrm>
          <a:custGeom>
            <a:avLst/>
            <a:gdLst/>
            <a:ahLst/>
            <a:rect l="l" t="t" r="r" b="b"/>
            <a:pathLst>
              <a:path w="24" h="25">
                <a:moveTo>
                  <a:pt x="3" y="25"/>
                </a:moveTo>
                <a:lnTo>
                  <a:pt x="0" y="3"/>
                </a:lnTo>
                <a:lnTo>
                  <a:pt x="21" y="0"/>
                </a:lnTo>
                <a:lnTo>
                  <a:pt x="24" y="22"/>
                </a:lnTo>
                <a:lnTo>
                  <a:pt x="3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545000" y="4208400"/>
            <a:ext cx="7920" cy="7920"/>
          </a:xfrm>
          <a:custGeom>
            <a:avLst/>
            <a:gdLst/>
            <a:ahLst/>
            <a:rect l="l" t="t" r="r" b="b"/>
            <a:pathLst>
              <a:path w="23" h="24">
                <a:moveTo>
                  <a:pt x="3" y="24"/>
                </a:moveTo>
                <a:lnTo>
                  <a:pt x="0" y="3"/>
                </a:lnTo>
                <a:lnTo>
                  <a:pt x="20" y="0"/>
                </a:lnTo>
                <a:lnTo>
                  <a:pt x="23" y="21"/>
                </a:lnTo>
                <a:lnTo>
                  <a:pt x="3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4519440" y="4213080"/>
            <a:ext cx="8280" cy="7920"/>
          </a:xfrm>
          <a:custGeom>
            <a:avLst/>
            <a:gdLst/>
            <a:ahLst/>
            <a:rect l="l" t="t" r="r" b="b"/>
            <a:pathLst>
              <a:path w="24" h="24">
                <a:moveTo>
                  <a:pt x="4" y="24"/>
                </a:moveTo>
                <a:lnTo>
                  <a:pt x="0" y="4"/>
                </a:lnTo>
                <a:lnTo>
                  <a:pt x="20" y="0"/>
                </a:lnTo>
                <a:lnTo>
                  <a:pt x="24" y="19"/>
                </a:lnTo>
                <a:lnTo>
                  <a:pt x="4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5097960" y="3654360"/>
            <a:ext cx="344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Murky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5086440" y="3797280"/>
            <a:ext cx="366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Middle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5469480" y="4024440"/>
            <a:ext cx="677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Leadership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2263680" y="4084560"/>
            <a:ext cx="4600800" cy="474840"/>
          </a:xfrm>
          <a:custGeom>
            <a:avLst/>
            <a:gdLst/>
            <a:ahLst/>
            <a:rect l="l" t="t" r="r" b="b"/>
            <a:pathLst>
              <a:path w="14489" h="1496">
                <a:moveTo>
                  <a:pt x="13809" y="0"/>
                </a:moveTo>
                <a:lnTo>
                  <a:pt x="13809" y="369"/>
                </a:lnTo>
                <a:lnTo>
                  <a:pt x="0" y="369"/>
                </a:lnTo>
                <a:lnTo>
                  <a:pt x="0" y="1126"/>
                </a:lnTo>
                <a:lnTo>
                  <a:pt x="13809" y="1126"/>
                </a:lnTo>
                <a:lnTo>
                  <a:pt x="13809" y="1496"/>
                </a:lnTo>
                <a:lnTo>
                  <a:pt x="14489" y="738"/>
                </a:lnTo>
                <a:lnTo>
                  <a:pt x="1380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3586320" y="4230720"/>
            <a:ext cx="2130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Speed Of Industry Improvement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4390920" y="4027320"/>
            <a:ext cx="517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Survival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6430320" y="4705200"/>
            <a:ext cx="350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ff"/>
                </a:solidFill>
                <a:effectLst/>
                <a:uFillTx/>
                <a:latin typeface="RutherfordConsulting"/>
              </a:rPr>
              <a:t>1234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2138400" y="2552760"/>
            <a:ext cx="4838760" cy="238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3056040" y="5834160"/>
            <a:ext cx="3017520" cy="337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…at a rate </a:t>
            </a: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Faster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than the 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1999-10-17T15:08:54Z</dcterms:created>
  <dc:creator>Bill Rutherford</dc:creator>
  <dc:description/>
  <dc:language>en-US</dc:language>
  <cp:lastModifiedBy>William W. Rutherford</cp:lastModifiedBy>
  <dcterms:modified xsi:type="dcterms:W3CDTF">2000-10-23T18:16:25Z</dcterms:modified>
  <cp:revision>41</cp:revision>
  <dc:subject/>
  <dc:title>PowerPoint Presentation</dc:title>
</cp:coreProperties>
</file>