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LogoWh" descr=""/>
          <p:cNvPicPr/>
          <p:nvPr/>
        </p:nvPicPr>
        <p:blipFill>
          <a:blip r:embed="rId2"/>
          <a:stretch/>
        </p:blipFill>
        <p:spPr>
          <a:xfrm>
            <a:off x="7772400" y="6140520"/>
            <a:ext cx="638280" cy="64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1012680" y="987480"/>
            <a:ext cx="725184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982320" y="6400800"/>
            <a:ext cx="75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EAB13B-68C7-4DB6-93DB-2EF98FA0A3A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280" y="3580920"/>
            <a:ext cx="88394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Rockies Outlook</a:t>
            </a:r>
            <a:br>
              <a:rPr sz="4000"/>
            </a:b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For Internal Use Only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48006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12,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LogoWh" descr=""/>
          <p:cNvPicPr/>
          <p:nvPr/>
        </p:nvPicPr>
        <p:blipFill>
          <a:blip r:embed="rId1"/>
          <a:stretch/>
        </p:blipFill>
        <p:spPr>
          <a:xfrm>
            <a:off x="3224160" y="566640"/>
            <a:ext cx="2705040" cy="271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4191120" y="6477120"/>
            <a:ext cx="304560" cy="152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7315200" y="2286000"/>
            <a:ext cx="990720" cy="106668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U.S. Gas Grid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41760" y="130644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741760" y="130644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147680" y="169056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7680" y="169056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69840" y="269388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69840" y="269388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664000" y="434808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664000" y="434808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862280" y="287352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862280" y="287352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146400" y="3110040"/>
            <a:ext cx="137304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146400" y="3110040"/>
            <a:ext cx="137304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363840" y="133524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363840" y="133524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073400" y="2482920"/>
            <a:ext cx="173376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073400" y="2482920"/>
            <a:ext cx="173376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06880" y="4495680"/>
            <a:ext cx="174132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106880" y="4495680"/>
            <a:ext cx="174132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365720" y="352260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365720" y="352260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595520" y="106668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95520" y="106668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739880" y="5116680"/>
            <a:ext cx="79560" cy="5544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739880" y="5116680"/>
            <a:ext cx="79560" cy="5544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19200" y="476244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19200" y="476244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449360" y="4762440"/>
            <a:ext cx="3960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449360" y="4762440"/>
            <a:ext cx="3960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68480" y="1365120"/>
            <a:ext cx="1468440" cy="1357560"/>
          </a:xfrm>
          <a:custGeom>
            <a:avLst/>
            <a:gdLst/>
            <a:ahLst/>
            <a:rect l="l" t="t" r="r" b="b"/>
            <a:pathLst>
              <a:path w="259" h="299">
                <a:moveTo>
                  <a:pt x="259" y="0"/>
                </a:moveTo>
                <a:lnTo>
                  <a:pt x="214" y="46"/>
                </a:lnTo>
                <a:lnTo>
                  <a:pt x="195" y="72"/>
                </a:lnTo>
                <a:lnTo>
                  <a:pt x="0" y="299"/>
                </a:lnTo>
                <a:lnTo>
                  <a:pt x="259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291280" y="2362320"/>
            <a:ext cx="442800" cy="647640"/>
          </a:xfrm>
          <a:custGeom>
            <a:avLst/>
            <a:gdLst/>
            <a:ahLst/>
            <a:rect l="l" t="t" r="r" b="b"/>
            <a:pathLst>
              <a:path w="216" h="360">
                <a:moveTo>
                  <a:pt x="8" y="160"/>
                </a:moveTo>
                <a:cubicBezTo>
                  <a:pt x="0" y="128"/>
                  <a:pt x="0" y="80"/>
                  <a:pt x="8" y="64"/>
                </a:cubicBezTo>
                <a:cubicBezTo>
                  <a:pt x="16" y="48"/>
                  <a:pt x="40" y="72"/>
                  <a:pt x="56" y="64"/>
                </a:cubicBezTo>
                <a:cubicBezTo>
                  <a:pt x="72" y="56"/>
                  <a:pt x="80" y="0"/>
                  <a:pt x="104" y="16"/>
                </a:cubicBezTo>
                <a:cubicBezTo>
                  <a:pt x="128" y="32"/>
                  <a:pt x="184" y="112"/>
                  <a:pt x="200" y="160"/>
                </a:cubicBezTo>
                <a:cubicBezTo>
                  <a:pt x="216" y="208"/>
                  <a:pt x="216" y="272"/>
                  <a:pt x="200" y="304"/>
                </a:cubicBezTo>
                <a:cubicBezTo>
                  <a:pt x="184" y="336"/>
                  <a:pt x="128" y="360"/>
                  <a:pt x="104" y="352"/>
                </a:cubicBezTo>
                <a:cubicBezTo>
                  <a:pt x="80" y="344"/>
                  <a:pt x="72" y="288"/>
                  <a:pt x="56" y="256"/>
                </a:cubicBezTo>
                <a:cubicBezTo>
                  <a:pt x="40" y="224"/>
                  <a:pt x="16" y="192"/>
                  <a:pt x="8" y="160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626000" y="2824200"/>
            <a:ext cx="665280" cy="293760"/>
          </a:xfrm>
          <a:custGeom>
            <a:avLst/>
            <a:gdLst/>
            <a:ahLst/>
            <a:rect l="l" t="t" r="r" b="b"/>
            <a:pathLst>
              <a:path w="312" h="152">
                <a:moveTo>
                  <a:pt x="40" y="48"/>
                </a:moveTo>
                <a:cubicBezTo>
                  <a:pt x="48" y="40"/>
                  <a:pt x="80" y="56"/>
                  <a:pt x="88" y="48"/>
                </a:cubicBezTo>
                <a:cubicBezTo>
                  <a:pt x="96" y="40"/>
                  <a:pt x="64" y="0"/>
                  <a:pt x="88" y="0"/>
                </a:cubicBezTo>
                <a:cubicBezTo>
                  <a:pt x="112" y="0"/>
                  <a:pt x="200" y="24"/>
                  <a:pt x="232" y="48"/>
                </a:cubicBezTo>
                <a:cubicBezTo>
                  <a:pt x="264" y="72"/>
                  <a:pt x="312" y="136"/>
                  <a:pt x="280" y="144"/>
                </a:cubicBezTo>
                <a:cubicBezTo>
                  <a:pt x="248" y="152"/>
                  <a:pt x="80" y="112"/>
                  <a:pt x="40" y="96"/>
                </a:cubicBezTo>
                <a:cubicBezTo>
                  <a:pt x="0" y="80"/>
                  <a:pt x="32" y="56"/>
                  <a:pt x="40" y="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367160" y="4367160"/>
            <a:ext cx="370080" cy="324000"/>
          </a:xfrm>
          <a:custGeom>
            <a:avLst/>
            <a:gdLst/>
            <a:ahLst/>
            <a:rect l="l" t="t" r="r" b="b"/>
            <a:pathLst>
              <a:path w="160" h="168">
                <a:moveTo>
                  <a:pt x="16" y="112"/>
                </a:moveTo>
                <a:cubicBezTo>
                  <a:pt x="16" y="88"/>
                  <a:pt x="0" y="32"/>
                  <a:pt x="16" y="16"/>
                </a:cubicBezTo>
                <a:cubicBezTo>
                  <a:pt x="32" y="0"/>
                  <a:pt x="88" y="0"/>
                  <a:pt x="112" y="16"/>
                </a:cubicBezTo>
                <a:cubicBezTo>
                  <a:pt x="136" y="32"/>
                  <a:pt x="160" y="88"/>
                  <a:pt x="160" y="112"/>
                </a:cubicBezTo>
                <a:cubicBezTo>
                  <a:pt x="160" y="136"/>
                  <a:pt x="136" y="152"/>
                  <a:pt x="112" y="160"/>
                </a:cubicBezTo>
                <a:cubicBezTo>
                  <a:pt x="88" y="168"/>
                  <a:pt x="32" y="168"/>
                  <a:pt x="16" y="160"/>
                </a:cubicBezTo>
                <a:cubicBezTo>
                  <a:pt x="0" y="152"/>
                  <a:pt x="16" y="136"/>
                  <a:pt x="16" y="112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486400" y="274320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267080" y="1143000"/>
            <a:ext cx="3276720" cy="1600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510800">
            <a:off x="5106240" y="1599840"/>
            <a:ext cx="181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257800" y="3048120"/>
            <a:ext cx="2286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86400" y="3048120"/>
            <a:ext cx="457200" cy="228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5410080" y="3048120"/>
            <a:ext cx="76320" cy="38088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410080" y="3429000"/>
            <a:ext cx="76320" cy="1522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486400" y="3581280"/>
            <a:ext cx="0" cy="3049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86400" y="3581280"/>
            <a:ext cx="12193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1600200" y="1066680"/>
            <a:ext cx="2209680" cy="1676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2895480" y="4800600"/>
            <a:ext cx="1447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143680" y="5473800"/>
            <a:ext cx="1168200" cy="698400"/>
          </a:xfrm>
          <a:custGeom>
            <a:avLst/>
            <a:gdLst/>
            <a:ahLst/>
            <a:rect l="l" t="t" r="r" b="b"/>
            <a:pathLst>
              <a:path w="736" h="440">
                <a:moveTo>
                  <a:pt x="72" y="248"/>
                </a:moveTo>
                <a:cubicBezTo>
                  <a:pt x="40" y="200"/>
                  <a:pt x="0" y="144"/>
                  <a:pt x="24" y="104"/>
                </a:cubicBezTo>
                <a:cubicBezTo>
                  <a:pt x="48" y="64"/>
                  <a:pt x="144" y="16"/>
                  <a:pt x="216" y="8"/>
                </a:cubicBezTo>
                <a:cubicBezTo>
                  <a:pt x="288" y="0"/>
                  <a:pt x="392" y="24"/>
                  <a:pt x="456" y="56"/>
                </a:cubicBezTo>
                <a:cubicBezTo>
                  <a:pt x="520" y="88"/>
                  <a:pt x="560" y="144"/>
                  <a:pt x="600" y="200"/>
                </a:cubicBezTo>
                <a:cubicBezTo>
                  <a:pt x="640" y="256"/>
                  <a:pt x="736" y="352"/>
                  <a:pt x="696" y="392"/>
                </a:cubicBezTo>
                <a:cubicBezTo>
                  <a:pt x="656" y="432"/>
                  <a:pt x="440" y="440"/>
                  <a:pt x="360" y="440"/>
                </a:cubicBezTo>
                <a:cubicBezTo>
                  <a:pt x="280" y="440"/>
                  <a:pt x="264" y="424"/>
                  <a:pt x="216" y="392"/>
                </a:cubicBezTo>
                <a:cubicBezTo>
                  <a:pt x="168" y="360"/>
                  <a:pt x="104" y="296"/>
                  <a:pt x="72" y="2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 flipV="1">
            <a:off x="4343400" y="4800240"/>
            <a:ext cx="1447920" cy="1066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4343040" y="4495680"/>
            <a:ext cx="228600" cy="3049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9389600">
            <a:off x="3202200" y="3733200"/>
            <a:ext cx="50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9198800">
            <a:off x="1831680" y="213300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rot="2440200">
            <a:off x="3155760" y="232668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4986600">
            <a:off x="4241520" y="3835080"/>
            <a:ext cx="75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Northwest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2238000">
            <a:off x="4856040" y="516708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6000">
            <a:off x="3353760" y="457164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rot="6000">
            <a:off x="5715000" y="3352680"/>
            <a:ext cx="892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86400" y="3886200"/>
            <a:ext cx="76320" cy="3808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562720" y="4267080"/>
            <a:ext cx="533160" cy="457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486400" y="3886200"/>
            <a:ext cx="762120" cy="5335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791320" y="4114800"/>
            <a:ext cx="75960" cy="3808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4986600">
            <a:off x="5480640" y="4043880"/>
            <a:ext cx="40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1285200">
            <a:off x="5736600" y="297180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635360" y="2489040"/>
            <a:ext cx="241560" cy="266760"/>
          </a:xfrm>
          <a:custGeom>
            <a:avLst/>
            <a:gdLst/>
            <a:ahLst/>
            <a:rect l="l" t="t" r="r" b="b"/>
            <a:pathLst>
              <a:path w="152" h="168">
                <a:moveTo>
                  <a:pt x="8" y="16"/>
                </a:moveTo>
                <a:cubicBezTo>
                  <a:pt x="0" y="32"/>
                  <a:pt x="0" y="88"/>
                  <a:pt x="8" y="112"/>
                </a:cubicBezTo>
                <a:cubicBezTo>
                  <a:pt x="16" y="136"/>
                  <a:pt x="40" y="152"/>
                  <a:pt x="56" y="160"/>
                </a:cubicBezTo>
                <a:cubicBezTo>
                  <a:pt x="72" y="168"/>
                  <a:pt x="88" y="168"/>
                  <a:pt x="104" y="160"/>
                </a:cubicBezTo>
                <a:cubicBezTo>
                  <a:pt x="120" y="152"/>
                  <a:pt x="152" y="128"/>
                  <a:pt x="152" y="112"/>
                </a:cubicBezTo>
                <a:cubicBezTo>
                  <a:pt x="152" y="96"/>
                  <a:pt x="120" y="80"/>
                  <a:pt x="104" y="64"/>
                </a:cubicBezTo>
                <a:cubicBezTo>
                  <a:pt x="88" y="48"/>
                  <a:pt x="72" y="24"/>
                  <a:pt x="56" y="16"/>
                </a:cubicBezTo>
                <a:cubicBezTo>
                  <a:pt x="40" y="8"/>
                  <a:pt x="16" y="0"/>
                  <a:pt x="8" y="16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095880" y="4724280"/>
            <a:ext cx="304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068720" y="3021120"/>
            <a:ext cx="628560" cy="581040"/>
          </a:xfrm>
          <a:custGeom>
            <a:avLst/>
            <a:gdLst/>
            <a:ahLst/>
            <a:rect l="l" t="t" r="r" b="b"/>
            <a:pathLst>
              <a:path w="396" h="366">
                <a:moveTo>
                  <a:pt x="13" y="249"/>
                </a:moveTo>
                <a:cubicBezTo>
                  <a:pt x="0" y="220"/>
                  <a:pt x="28" y="146"/>
                  <a:pt x="45" y="105"/>
                </a:cubicBezTo>
                <a:cubicBezTo>
                  <a:pt x="62" y="64"/>
                  <a:pt x="92" y="2"/>
                  <a:pt x="117" y="1"/>
                </a:cubicBezTo>
                <a:cubicBezTo>
                  <a:pt x="142" y="0"/>
                  <a:pt x="156" y="76"/>
                  <a:pt x="197" y="97"/>
                </a:cubicBezTo>
                <a:cubicBezTo>
                  <a:pt x="238" y="118"/>
                  <a:pt x="334" y="105"/>
                  <a:pt x="365" y="129"/>
                </a:cubicBezTo>
                <a:cubicBezTo>
                  <a:pt x="396" y="153"/>
                  <a:pt x="381" y="204"/>
                  <a:pt x="381" y="241"/>
                </a:cubicBezTo>
                <a:cubicBezTo>
                  <a:pt x="381" y="278"/>
                  <a:pt x="392" y="340"/>
                  <a:pt x="365" y="353"/>
                </a:cubicBezTo>
                <a:cubicBezTo>
                  <a:pt x="338" y="366"/>
                  <a:pt x="261" y="333"/>
                  <a:pt x="221" y="321"/>
                </a:cubicBezTo>
                <a:cubicBezTo>
                  <a:pt x="181" y="309"/>
                  <a:pt x="158" y="290"/>
                  <a:pt x="125" y="281"/>
                </a:cubicBezTo>
                <a:cubicBezTo>
                  <a:pt x="92" y="272"/>
                  <a:pt x="26" y="278"/>
                  <a:pt x="13" y="249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6095880" y="3048120"/>
            <a:ext cx="1447920" cy="1828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rot="18443400">
            <a:off x="6730200" y="3648600"/>
            <a:ext cx="803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343400" y="3276720"/>
            <a:ext cx="1066680" cy="1522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4800600" y="3048120"/>
            <a:ext cx="76320" cy="304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724280" y="2590920"/>
            <a:ext cx="30492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410080" y="2997360"/>
            <a:ext cx="139680" cy="1267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334120" y="3365640"/>
            <a:ext cx="139680" cy="126720"/>
          </a:xfrm>
          <a:prstGeom prst="ellipse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807240" y="4788000"/>
            <a:ext cx="139680" cy="1270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807240" y="5016600"/>
            <a:ext cx="139680" cy="127080"/>
          </a:xfrm>
          <a:prstGeom prst="ellipse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901200" y="4710240"/>
            <a:ext cx="20188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Glenrock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Cheyenne/Rockport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OPAL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807240" y="5219640"/>
            <a:ext cx="139680" cy="1270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2666520" y="3276720"/>
            <a:ext cx="1752840" cy="1295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419720" y="3276720"/>
            <a:ext cx="152280" cy="12189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 flipV="1">
            <a:off x="2590920" y="1752480"/>
            <a:ext cx="1752480" cy="152424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330800" y="3225960"/>
            <a:ext cx="139680" cy="12672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460200">
            <a:off x="4497840" y="3352680"/>
            <a:ext cx="806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 &amp; WIC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25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Rockies Summary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914400" y="1143000"/>
            <a:ext cx="7162920" cy="47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Rockies take-away pipes are currently running at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relief will be experienced this winter as the Denver/Salt Lake City winter demand comes 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Glenrock is experiencing the greatest gas-on-gas competition, as the current bottleneck for the increasing Powder River Basin production.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WIC – Medicine Bow expansion, expected late this year, will move some of the constrained Powder River gas to Cheyenne, which is already constrained.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Kern’s emergency expansion of 135 MMcfd (late summer 2001) should easily be filled by gas out of OPAL and other western Rockies supply points.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Cheyenne will receive minimal relief from the 50 MMcfd CIG expansion in August 2001.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Trailblazer expansion (August 2002) will provide 175 MMcfd of incremental capacity from Cheyenne to the Mid-Continent.  However, Powder River Basin production is expected to easily fill this expansion, providing only moderate price relief as gas-on-gas competition remains.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price relief is not expected until 2003, when Kern’s full 900 MMcfd expansion is expected to come on-line.  It should be noted that Rockies gas that has traditionally flowed east will begin to flow west on CIG, WIC, or a new project to fill this expansion.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LogoWh" descr=""/>
          <p:cNvPicPr/>
          <p:nvPr/>
        </p:nvPicPr>
        <p:blipFill>
          <a:blip r:embed="rId1"/>
          <a:stretch/>
        </p:blipFill>
        <p:spPr>
          <a:xfrm>
            <a:off x="7772400" y="6140520"/>
            <a:ext cx="638280" cy="641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4059360" y="2862360"/>
            <a:ext cx="4792680" cy="357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Rocky Mountain Market Dynamics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914400" y="1143000"/>
            <a:ext cx="7162920" cy="12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CERA forecasts indicate that the recent ramp-up in Powder, Wind, and Green River Basin supply will continue for the next few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Take-away lines are at capacity and planned expansions and market growth are not sufficient to meet the growing Rockies 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Rockies’ basis and the availability of firm markets are expected to continue to weaken due to “gas on gas” competition until the Kern expansion comes in during 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85800" y="2438280"/>
            <a:ext cx="359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Four pipeline expansions/projects are expected in the next four to five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62120" y="2895480"/>
            <a:ext cx="373356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648320" y="2438280"/>
            <a:ext cx="401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CERA forecasts incremental Rockies supply to significantly exceed demand/take-away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724280" y="2895480"/>
            <a:ext cx="373392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LogoWh" descr=""/>
          <p:cNvPicPr/>
          <p:nvPr/>
        </p:nvPicPr>
        <p:blipFill>
          <a:blip r:embed="rId2"/>
          <a:stretch/>
        </p:blipFill>
        <p:spPr>
          <a:xfrm>
            <a:off x="7772400" y="6140520"/>
            <a:ext cx="638280" cy="64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"/>
          <p:cNvSpPr/>
          <p:nvPr/>
        </p:nvSpPr>
        <p:spPr>
          <a:xfrm>
            <a:off x="758880" y="3040200"/>
            <a:ext cx="3686040" cy="310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 MMcfd in October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River expansions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135 MMcfd in August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900 MMcfd in May 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175 MMcfd in August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Rockies’ pipeline project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(Bison, Coastal Connection, or Frontier)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 MMcfd in 2005 (Doubtful)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241960" y="3000240"/>
            <a:ext cx="1984320" cy="82548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Note: This chart assumes excess eastern supply can access the Kern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908760" y="3645000"/>
            <a:ext cx="190440" cy="40644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25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Eastern Supply vs. Western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914400" y="1143000"/>
            <a:ext cx="7162920" cy="22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After the 900 MMcfd Kern expansion in 2003, the Rockies will be in a situation where the take-away capacity to the west exceeds western Rockies production by 350-500 MMcfd.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the same time, forecasts indicate approximately 500 MMcfd of eastern Rockies supply will be shut-in, lacking eastern take-away outlets.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absence of east-to-west flow on the CIG mainline or a new east-to-west project, the CIG and NWPL Rocky Mountain indexes would be expected to widen relative to one another.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 expectations are that CIG or a new project will accommodate the need to transport eastern Rockies supply to the 2003 Kern expansion capacity.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1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Rough build-economics estimates indicate that a rate of $0.25-0.30 with 2-5% fuel could be expected for the haul from Cheyenne to Kern.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9" name="LogoWh" descr=""/>
          <p:cNvPicPr/>
          <p:nvPr/>
        </p:nvPicPr>
        <p:blipFill>
          <a:blip r:embed="rId1"/>
          <a:stretch/>
        </p:blipFill>
        <p:spPr>
          <a:xfrm>
            <a:off x="7772400" y="6140520"/>
            <a:ext cx="638280" cy="64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0" name=""/>
          <p:cNvSpPr/>
          <p:nvPr/>
        </p:nvSpPr>
        <p:spPr>
          <a:xfrm>
            <a:off x="2330280" y="4332240"/>
            <a:ext cx="1624320" cy="157968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330280" y="4332240"/>
            <a:ext cx="1624320" cy="157968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425760" y="3616200"/>
            <a:ext cx="2051280" cy="128772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425760" y="3616200"/>
            <a:ext cx="2051280" cy="128772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772080" y="4803840"/>
            <a:ext cx="2136600" cy="127476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772080" y="4803840"/>
            <a:ext cx="2136600" cy="127476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409920" y="4211640"/>
            <a:ext cx="804960" cy="733320"/>
          </a:xfrm>
          <a:custGeom>
            <a:avLst/>
            <a:gdLst/>
            <a:ahLst/>
            <a:rect l="l" t="t" r="r" b="b"/>
            <a:pathLst>
              <a:path w="507" h="462">
                <a:moveTo>
                  <a:pt x="28" y="307"/>
                </a:moveTo>
                <a:cubicBezTo>
                  <a:pt x="0" y="271"/>
                  <a:pt x="43" y="174"/>
                  <a:pt x="60" y="123"/>
                </a:cubicBezTo>
                <a:cubicBezTo>
                  <a:pt x="77" y="72"/>
                  <a:pt x="99" y="6"/>
                  <a:pt x="132" y="3"/>
                </a:cubicBezTo>
                <a:cubicBezTo>
                  <a:pt x="165" y="0"/>
                  <a:pt x="205" y="84"/>
                  <a:pt x="260" y="107"/>
                </a:cubicBezTo>
                <a:cubicBezTo>
                  <a:pt x="315" y="130"/>
                  <a:pt x="423" y="87"/>
                  <a:pt x="460" y="139"/>
                </a:cubicBezTo>
                <a:cubicBezTo>
                  <a:pt x="497" y="191"/>
                  <a:pt x="507" y="376"/>
                  <a:pt x="484" y="419"/>
                </a:cubicBezTo>
                <a:cubicBezTo>
                  <a:pt x="461" y="462"/>
                  <a:pt x="367" y="408"/>
                  <a:pt x="324" y="395"/>
                </a:cubicBezTo>
                <a:cubicBezTo>
                  <a:pt x="281" y="382"/>
                  <a:pt x="277" y="348"/>
                  <a:pt x="228" y="339"/>
                </a:cubicBezTo>
                <a:cubicBezTo>
                  <a:pt x="179" y="330"/>
                  <a:pt x="56" y="343"/>
                  <a:pt x="28" y="307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865760" y="3467160"/>
            <a:ext cx="525240" cy="738000"/>
          </a:xfrm>
          <a:custGeom>
            <a:avLst/>
            <a:gdLst/>
            <a:ahLst/>
            <a:rect l="l" t="t" r="r" b="b"/>
            <a:pathLst>
              <a:path w="216" h="360">
                <a:moveTo>
                  <a:pt x="8" y="160"/>
                </a:moveTo>
                <a:cubicBezTo>
                  <a:pt x="0" y="128"/>
                  <a:pt x="0" y="80"/>
                  <a:pt x="8" y="64"/>
                </a:cubicBezTo>
                <a:cubicBezTo>
                  <a:pt x="16" y="48"/>
                  <a:pt x="40" y="72"/>
                  <a:pt x="56" y="64"/>
                </a:cubicBezTo>
                <a:cubicBezTo>
                  <a:pt x="72" y="56"/>
                  <a:pt x="80" y="0"/>
                  <a:pt x="104" y="16"/>
                </a:cubicBezTo>
                <a:cubicBezTo>
                  <a:pt x="128" y="32"/>
                  <a:pt x="184" y="112"/>
                  <a:pt x="200" y="160"/>
                </a:cubicBezTo>
                <a:cubicBezTo>
                  <a:pt x="216" y="208"/>
                  <a:pt x="216" y="272"/>
                  <a:pt x="200" y="304"/>
                </a:cubicBezTo>
                <a:cubicBezTo>
                  <a:pt x="184" y="336"/>
                  <a:pt x="128" y="360"/>
                  <a:pt x="104" y="352"/>
                </a:cubicBezTo>
                <a:cubicBezTo>
                  <a:pt x="80" y="344"/>
                  <a:pt x="72" y="288"/>
                  <a:pt x="56" y="256"/>
                </a:cubicBezTo>
                <a:cubicBezTo>
                  <a:pt x="40" y="224"/>
                  <a:pt x="16" y="192"/>
                  <a:pt x="8" y="160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079880" y="4006800"/>
            <a:ext cx="785880" cy="335160"/>
          </a:xfrm>
          <a:custGeom>
            <a:avLst/>
            <a:gdLst/>
            <a:ahLst/>
            <a:rect l="l" t="t" r="r" b="b"/>
            <a:pathLst>
              <a:path w="312" h="152">
                <a:moveTo>
                  <a:pt x="40" y="48"/>
                </a:moveTo>
                <a:cubicBezTo>
                  <a:pt x="48" y="40"/>
                  <a:pt x="80" y="56"/>
                  <a:pt x="88" y="48"/>
                </a:cubicBezTo>
                <a:cubicBezTo>
                  <a:pt x="96" y="40"/>
                  <a:pt x="64" y="0"/>
                  <a:pt x="88" y="0"/>
                </a:cubicBezTo>
                <a:cubicBezTo>
                  <a:pt x="112" y="0"/>
                  <a:pt x="200" y="24"/>
                  <a:pt x="232" y="48"/>
                </a:cubicBezTo>
                <a:cubicBezTo>
                  <a:pt x="264" y="72"/>
                  <a:pt x="312" y="136"/>
                  <a:pt x="280" y="144"/>
                </a:cubicBezTo>
                <a:cubicBezTo>
                  <a:pt x="248" y="152"/>
                  <a:pt x="80" y="112"/>
                  <a:pt x="40" y="96"/>
                </a:cubicBezTo>
                <a:cubicBezTo>
                  <a:pt x="0" y="80"/>
                  <a:pt x="32" y="56"/>
                  <a:pt x="40" y="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097600" y="3913200"/>
            <a:ext cx="0" cy="347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826160" y="4260960"/>
            <a:ext cx="2714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097600" y="4260960"/>
            <a:ext cx="388800" cy="17136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005440" y="4697280"/>
            <a:ext cx="92160" cy="173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97600" y="4870440"/>
            <a:ext cx="0" cy="34776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097600" y="4870440"/>
            <a:ext cx="144144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rot="19389600">
            <a:off x="2929680" y="4696560"/>
            <a:ext cx="50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rot="2440200">
            <a:off x="2863440" y="389988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rot="4986600">
            <a:off x="3706560" y="5116320"/>
            <a:ext cx="75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Northwest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rot="6000">
            <a:off x="5568840" y="4656240"/>
            <a:ext cx="892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097600" y="5218200"/>
            <a:ext cx="90360" cy="433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187960" y="5651640"/>
            <a:ext cx="630360" cy="5205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097600" y="5218200"/>
            <a:ext cx="900000" cy="60624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456160" y="5478480"/>
            <a:ext cx="90720" cy="433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4986600">
            <a:off x="5140800" y="5446440"/>
            <a:ext cx="40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1285200">
            <a:off x="5133600" y="412740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089240" y="3624120"/>
            <a:ext cx="285840" cy="304920"/>
          </a:xfrm>
          <a:custGeom>
            <a:avLst/>
            <a:gdLst/>
            <a:ahLst/>
            <a:rect l="l" t="t" r="r" b="b"/>
            <a:pathLst>
              <a:path w="152" h="168">
                <a:moveTo>
                  <a:pt x="8" y="16"/>
                </a:moveTo>
                <a:cubicBezTo>
                  <a:pt x="0" y="32"/>
                  <a:pt x="0" y="88"/>
                  <a:pt x="8" y="112"/>
                </a:cubicBezTo>
                <a:cubicBezTo>
                  <a:pt x="16" y="136"/>
                  <a:pt x="40" y="152"/>
                  <a:pt x="56" y="160"/>
                </a:cubicBezTo>
                <a:cubicBezTo>
                  <a:pt x="72" y="168"/>
                  <a:pt x="88" y="168"/>
                  <a:pt x="104" y="160"/>
                </a:cubicBezTo>
                <a:cubicBezTo>
                  <a:pt x="120" y="152"/>
                  <a:pt x="152" y="128"/>
                  <a:pt x="152" y="112"/>
                </a:cubicBezTo>
                <a:cubicBezTo>
                  <a:pt x="152" y="96"/>
                  <a:pt x="120" y="80"/>
                  <a:pt x="104" y="64"/>
                </a:cubicBezTo>
                <a:cubicBezTo>
                  <a:pt x="88" y="48"/>
                  <a:pt x="72" y="24"/>
                  <a:pt x="56" y="16"/>
                </a:cubicBezTo>
                <a:cubicBezTo>
                  <a:pt x="40" y="8"/>
                  <a:pt x="16" y="0"/>
                  <a:pt x="8" y="16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818320" y="6172200"/>
            <a:ext cx="3585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114800" y="4419720"/>
            <a:ext cx="1155600" cy="558720"/>
          </a:xfrm>
          <a:prstGeom prst="ellipse">
            <a:avLst/>
          </a:prstGeom>
          <a:solidFill>
            <a:srgbClr val="ffff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757680" y="4533840"/>
            <a:ext cx="1260360" cy="1764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195800" y="3740040"/>
            <a:ext cx="360360" cy="86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H="1">
            <a:off x="4284360" y="4260960"/>
            <a:ext cx="90360" cy="347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H="1">
            <a:off x="5005440" y="4260960"/>
            <a:ext cx="92160" cy="4363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874480" y="4122720"/>
            <a:ext cx="2230560" cy="459720"/>
          </a:xfrm>
          <a:prstGeom prst="rect">
            <a:avLst/>
          </a:prstGeom>
          <a:solidFill>
            <a:srgbClr val="ffff6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Eastern Rockies - 2003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500 MMcfd of excess 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3" name=""/>
          <p:cNvCxnSpPr>
            <a:stCxn id="142" idx="1"/>
            <a:endCxn id="137" idx="6"/>
          </p:cNvCxnSpPr>
          <p:nvPr/>
        </p:nvCxnSpPr>
        <p:spPr>
          <a:xfrm flipV="1" rot="10800000">
            <a:off x="5269680" y="4350960"/>
            <a:ext cx="785160" cy="348480"/>
          </a:xfrm>
          <a:prstGeom prst="curvedConnector5">
            <a:avLst>
              <a:gd name="adj1" fmla="val 50000"/>
              <a:gd name="adj2" fmla="val 49948"/>
              <a:gd name="adj3" fmla="val 50000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44" name=""/>
          <p:cNvSpPr/>
          <p:nvPr/>
        </p:nvSpPr>
        <p:spPr>
          <a:xfrm>
            <a:off x="1025640" y="3995640"/>
            <a:ext cx="1855800" cy="1008360"/>
          </a:xfrm>
          <a:prstGeom prst="rect">
            <a:avLst/>
          </a:prstGeom>
          <a:solidFill>
            <a:srgbClr val="ff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Western Rockies - 2003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350 - 500 MMcfd of excess take-away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5" name=""/>
          <p:cNvCxnSpPr>
            <a:stCxn id="144" idx="3"/>
            <a:endCxn id="146" idx="1"/>
          </p:cNvCxnSpPr>
          <p:nvPr/>
        </p:nvCxnSpPr>
        <p:spPr>
          <a:xfrm>
            <a:off x="2881440" y="4316040"/>
            <a:ext cx="791280" cy="135720"/>
          </a:xfrm>
          <a:prstGeom prst="curved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47" name=""/>
          <p:cNvSpPr/>
          <p:nvPr/>
        </p:nvSpPr>
        <p:spPr>
          <a:xfrm>
            <a:off x="3808440" y="4508640"/>
            <a:ext cx="1222200" cy="163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rot="460200">
            <a:off x="4106880" y="4572000"/>
            <a:ext cx="40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606840" y="4356000"/>
            <a:ext cx="444600" cy="647640"/>
          </a:xfrm>
          <a:prstGeom prst="ellipse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835440" y="4521240"/>
            <a:ext cx="181080" cy="139068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H="1">
            <a:off x="2909520" y="4521240"/>
            <a:ext cx="925560" cy="6523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460200">
            <a:off x="3913560" y="438588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WIC/Overthrust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 flipV="1">
            <a:off x="2706840" y="3652920"/>
            <a:ext cx="1038240" cy="8683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825480" y="-7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East/West Production vs. Take-Away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4" name="LogoWh" descr=""/>
          <p:cNvPicPr/>
          <p:nvPr/>
        </p:nvPicPr>
        <p:blipFill>
          <a:blip r:embed="rId1"/>
          <a:stretch/>
        </p:blipFill>
        <p:spPr>
          <a:xfrm>
            <a:off x="7772400" y="6140520"/>
            <a:ext cx="638280" cy="6411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55" name=""/>
          <p:cNvGraphicFramePr/>
          <p:nvPr/>
        </p:nvGraphicFramePr>
        <p:xfrm>
          <a:off x="833400" y="993600"/>
          <a:ext cx="7458120" cy="5205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33400" y="993600"/>
                    <a:ext cx="7458120" cy="5205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825480" y="-7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NWPL, CIG Basis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8" name="LogoWh" descr=""/>
          <p:cNvPicPr/>
          <p:nvPr/>
        </p:nvPicPr>
        <p:blipFill>
          <a:blip r:embed="rId1"/>
          <a:stretch/>
        </p:blipFill>
        <p:spPr>
          <a:xfrm>
            <a:off x="7772400" y="6140520"/>
            <a:ext cx="638280" cy="64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" name="" descr=""/>
          <p:cNvPicPr/>
          <p:nvPr/>
        </p:nvPicPr>
        <p:blipFill>
          <a:blip r:embed="rId2"/>
          <a:stretch/>
        </p:blipFill>
        <p:spPr>
          <a:xfrm>
            <a:off x="237960" y="457200"/>
            <a:ext cx="8668080" cy="5943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1999-10-22T11:36:02Z</dcterms:created>
  <dc:creator>Charles Varnell</dc:creator>
  <dc:description/>
  <dc:language>en-US</dc:language>
  <cp:lastModifiedBy>Tyrell</cp:lastModifiedBy>
  <cp:lastPrinted>2000-08-22T15:31:49Z</cp:lastPrinted>
  <dcterms:modified xsi:type="dcterms:W3CDTF">2001-04-13T13:31:59Z</dcterms:modified>
  <cp:revision>208</cp:revision>
  <dc:subject/>
  <dc:title>Enron North America</dc:title>
</cp:coreProperties>
</file>