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29384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34290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82E594-7FC0-4CD8-980A-4CF4B8D9C75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29384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subTitle"/>
          </p:nvPr>
        </p:nvSpPr>
        <p:spPr>
          <a:xfrm>
            <a:off x="685800" y="34290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2670775-1D7F-46A8-B179-66DBC0AFD1A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-8410320" y="1440"/>
            <a:ext cx="17543160" cy="13690440"/>
            <a:chOff x="-8410320" y="1440"/>
            <a:chExt cx="17543160" cy="13690440"/>
          </a:xfrm>
        </p:grpSpPr>
        <p:sp>
          <p:nvSpPr>
            <p:cNvPr id="1" name=""/>
            <p:cNvSpPr/>
            <p:nvPr/>
          </p:nvSpPr>
          <p:spPr>
            <a:xfrm>
              <a:off x="5388120" y="1585800"/>
              <a:ext cx="3744720" cy="5261040"/>
            </a:xfrm>
            <a:custGeom>
              <a:avLst/>
              <a:gdLst/>
              <a:ahLst/>
              <a:rect l="l" t="t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-8410320" y="1440"/>
              <a:ext cx="16820640" cy="1369044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0800" y="0"/>
                  </a:moveTo>
                  <a:arcTo wR="10800" hR="10800" stAng="-5400000" swAng="5400000"/>
                  <a:lnTo>
                    <a:pt x="10800" y="10800"/>
                  </a:lnTo>
                  <a:close/>
                </a:path>
                <a:path fill="none" w="21600" h="21600">
                  <a:moveTo>
                    <a:pt x="10800" y="0"/>
                  </a:moveTo>
                  <a:arcTo wR="10800" hR="10800" stAng="-5400000" swAng="5400000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4A3F7B-A5DA-4476-89D3-307E1F266665}" type="datetime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097AFB8-5820-4A2D-B19B-6FDFF3B4519E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5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33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ffff"/>
              </a:buClr>
              <a:buFont typeface="Times New Roman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"/>
          <p:cNvGrpSpPr/>
          <p:nvPr/>
        </p:nvGrpSpPr>
        <p:grpSpPr>
          <a:xfrm>
            <a:off x="-7761240" y="1460520"/>
            <a:ext cx="16905240" cy="10794600"/>
            <a:chOff x="-7761240" y="1460520"/>
            <a:chExt cx="16905240" cy="10794600"/>
          </a:xfrm>
        </p:grpSpPr>
        <p:sp>
          <p:nvSpPr>
            <p:cNvPr id="11" name=""/>
            <p:cNvSpPr/>
            <p:nvPr/>
          </p:nvSpPr>
          <p:spPr>
            <a:xfrm>
              <a:off x="3271680" y="2709720"/>
              <a:ext cx="5872320" cy="4148280"/>
            </a:xfrm>
            <a:custGeom>
              <a:avLst/>
              <a:gdLst/>
              <a:ahLst/>
              <a:rect l="l" t="t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rgbClr val="3366ff"/>
                </a:gs>
                <a:gs pos="100000">
                  <a:srgbClr val="172f75"/>
                </a:gs>
              </a:gsLst>
              <a:lin ang="108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-7761240" y="1460520"/>
              <a:ext cx="13452120" cy="10794600"/>
            </a:xfrm>
            <a:custGeom>
              <a:avLst/>
              <a:gdLst/>
              <a:ahLst/>
              <a:rect l="l" t="t" r="r" b="b"/>
              <a:pathLst>
                <a:path stroke="0" w="21600" h="21600">
                  <a:moveTo>
                    <a:pt x="12789" y="185"/>
                  </a:moveTo>
                  <a:arcTo wR="10800" hR="10800" stAng="-4763376" swAng="4763376"/>
                  <a:lnTo>
                    <a:pt x="10800" y="10800"/>
                  </a:lnTo>
                  <a:close/>
                </a:path>
                <a:path fill="none" w="21600" h="21600">
                  <a:moveTo>
                    <a:pt x="12789" y="185"/>
                  </a:moveTo>
                  <a:arcTo wR="10800" hR="10800" stAng="-4763376" swAng="4763376"/>
                </a:path>
              </a:pathLst>
            </a:custGeom>
            <a:noFill/>
            <a:ln cap="rnd" w="12600">
              <a:solidFill>
                <a:srgbClr val="3366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293840" y="761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8E64B84-99C8-4D4F-9889-AEA449C95139}" type="datetime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09/27/25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C4D9610-3825-4B8A-BBDA-E542B1389DF8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algn="ctr">
              <a:spcBef>
                <a:spcPts val="700"/>
              </a:spcBef>
              <a:buClr>
                <a:srgbClr val="ffffff"/>
              </a:buClr>
              <a:buSzPct val="90000"/>
              <a:buFont typeface="Times New Roman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ffff"/>
              </a:buClr>
              <a:buSzPct val="60000"/>
              <a:buFont typeface="Wingdings" charset="2"/>
              <a:buChar char="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ffff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8640" y="837720"/>
            <a:ext cx="868536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RisktRAC - Outstanding issues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1828800"/>
            <a:ext cx="739152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UK Power : Curve building problems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(EnPower uses a Daily Half Hourly granularity curve for valuation. RisktRac requires monthly EFA slot curve)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SzPct val="9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IT have solved this problem outside source system by rebuilding curves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SzPct val="9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RAC have tested solution and are satisfied with results. Curve differences remain below +/-1%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SzPct val="9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Net Open Position (NOP) differences remain but not considered material (Total NOP differences approximately 10,000MWh on 01/05/01). RAC investigating.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fld id="{79330C49-6448-42E0-A65E-81FB0151A9A0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000000"/>
            </a:gs>
            <a:gs pos="100000">
              <a:srgbClr val="0000f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8640" y="837720"/>
            <a:ext cx="868536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cc66"/>
                </a:solidFill>
                <a:effectLst/>
                <a:uFillTx/>
                <a:latin typeface="Arial"/>
              </a:rPr>
              <a:t>RisktRAC - Outstanding issues</a:t>
            </a:r>
            <a:endParaRPr b="0" lang="en-US" sz="2400" strike="noStrike" u="none">
              <a:solidFill>
                <a:srgbClr val="ffcc66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1371600" y="1828800"/>
            <a:ext cx="7391520" cy="44956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800" strike="noStrike" u="sng">
                <a:solidFill>
                  <a:srgbClr val="ffffff"/>
                </a:solidFill>
                <a:effectLst/>
                <a:uFillTx/>
                <a:latin typeface="Times New Roman"/>
              </a:rPr>
              <a:t>General Operational issues – Supporting 10 May ‘Go-live’ date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SzPct val="9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RisktRAC user training is needed to fully understand system usage and functionality. Training currently in place.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SzPct val="9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Confidence needed in Desk heads being able to handle exceptions and analysis of output. Training in place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451"/>
              </a:spcBef>
              <a:buClr>
                <a:srgbClr val="ffffff"/>
              </a:buClr>
              <a:buSzPct val="90000"/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Cannot ‘mix and match’ VaR systems. Need to have full support for RisktRAC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fld id="{94279F87-FB1C-41D5-8AF8-924C076FBFA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F.Trenholme</cp:lastModifiedBy>
  <dcterms:modified xsi:type="dcterms:W3CDTF">2001-05-03T06:56:23Z</dcterms:modified>
  <cp:revision>16</cp:revision>
  <dc:subject/>
  <dc:title>PowerPoint Presentation</dc:title>
</cp:coreProperties>
</file>