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emf" ContentType="image/x-emf"/>
  <Override PartName="/ppt/media/image7.wmf" ContentType="image/x-wmf"/>
  <Override PartName="/ppt/media/image6.wmf" ContentType="image/x-wmf"/>
  <Override PartName="/ppt/media/image8.emf" ContentType="image/x-emf"/>
  <Override PartName="/ppt/media/image9.png" ContentType="image/png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1.xlsx" ContentType="application/vnd.openxmlformats-officedocument.spreadsheetml.sheet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</p:sldIdLst>
  <p:sldSz cx="10288588" cy="6858000"/>
  <p:notesSz cx="9280525" cy="6994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0" y="0"/>
            <a:ext cx="9280800" cy="6994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1"/>
          <p:cNvSpPr>
            <a:spLocks noGrp="1"/>
          </p:cNvSpPr>
          <p:nvPr>
            <p:ph type="body"/>
          </p:nvPr>
        </p:nvSpPr>
        <p:spPr>
          <a:xfrm>
            <a:off x="1236240" y="3322800"/>
            <a:ext cx="6805800" cy="314928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000" bIns="450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ldImg"/>
          </p:nvPr>
        </p:nvSpPr>
        <p:spPr>
          <a:xfrm>
            <a:off x="2671920" y="522000"/>
            <a:ext cx="3938400" cy="26254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move the slide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sldImg"/>
          </p:nvPr>
        </p:nvSpPr>
        <p:spPr>
          <a:xfrm>
            <a:off x="2671920" y="522360"/>
            <a:ext cx="3938400" cy="2625480"/>
          </a:xfrm>
          <a:prstGeom prst="rect">
            <a:avLst/>
          </a:prstGeom>
          <a:ln w="0">
            <a:noFill/>
          </a:ln>
        </p:spPr>
      </p:sp>
      <p:sp>
        <p:nvSpPr>
          <p:cNvPr id="142" name="PlaceHolder 2"/>
          <p:cNvSpPr>
            <a:spLocks noGrp="1"/>
          </p:cNvSpPr>
          <p:nvPr>
            <p:ph type="body"/>
          </p:nvPr>
        </p:nvSpPr>
        <p:spPr>
          <a:xfrm>
            <a:off x="1236240" y="3322800"/>
            <a:ext cx="6805800" cy="314928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000" bIns="450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69360" y="384120"/>
            <a:ext cx="955044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412920" y="1338120"/>
            <a:ext cx="9494640" cy="5220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69360" y="384120"/>
            <a:ext cx="955044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412920" y="1338120"/>
            <a:ext cx="9494640" cy="52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69360" y="384120"/>
            <a:ext cx="955044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12920" y="1338120"/>
            <a:ext cx="9494640" cy="5220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" name="ENE_C_WHI" descr=""/>
          <p:cNvPicPr/>
          <p:nvPr/>
        </p:nvPicPr>
        <p:blipFill>
          <a:blip r:embed="rId2"/>
          <a:stretch/>
        </p:blipFill>
        <p:spPr>
          <a:xfrm>
            <a:off x="9040680" y="5716440"/>
            <a:ext cx="704880" cy="708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"/>
          <p:cNvSpPr/>
          <p:nvPr/>
        </p:nvSpPr>
        <p:spPr>
          <a:xfrm>
            <a:off x="0" y="200160"/>
            <a:ext cx="914400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5.emf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image" Target="../media/image8.emf"/><Relationship Id="rId4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4.png"/><Relationship Id="rId5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771120" y="346680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Market Risk Management </a:t>
            </a: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 Petroleum Industry</a:t>
            </a:r>
            <a:br>
              <a:rPr sz="3000"/>
            </a:b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1542960" y="4724280"/>
            <a:ext cx="7274160" cy="16257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Zimin Lu  and  Alex Huang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Presentation to 2000 International Chinese Petroleum &amp; Petrochemical Technology Conference, Houston, Dec. 1-4, 2000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Research Group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3" name="" descr=""/>
          <p:cNvPicPr/>
          <p:nvPr/>
        </p:nvPicPr>
        <p:blipFill>
          <a:blip r:embed="rId1"/>
          <a:stretch/>
        </p:blipFill>
        <p:spPr>
          <a:xfrm>
            <a:off x="3643200" y="609480"/>
            <a:ext cx="3000600" cy="2667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" name=""/>
          <p:cNvSpPr/>
          <p:nvPr/>
        </p:nvSpPr>
        <p:spPr>
          <a:xfrm>
            <a:off x="0" y="6550200"/>
            <a:ext cx="10287000" cy="102960"/>
          </a:xfrm>
          <a:prstGeom prst="rect">
            <a:avLst/>
          </a:prstGeom>
          <a:gradFill rotWithShape="0">
            <a:gsLst>
              <a:gs pos="0">
                <a:srgbClr val="009bff"/>
              </a:gs>
              <a:gs pos="100000">
                <a:srgbClr val="ffff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"/>
          <p:cNvSpPr/>
          <p:nvPr/>
        </p:nvSpPr>
        <p:spPr>
          <a:xfrm>
            <a:off x="0" y="200160"/>
            <a:ext cx="1028700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>
            <a:off x="2095560" y="1905120"/>
            <a:ext cx="6095880" cy="304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"/>
          <p:cNvSpPr/>
          <p:nvPr/>
        </p:nvSpPr>
        <p:spPr>
          <a:xfrm>
            <a:off x="422280" y="307080"/>
            <a:ext cx="9288360" cy="86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Example: Hedging Production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Using Futures Contract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"/>
          <p:cNvSpPr/>
          <p:nvPr/>
        </p:nvSpPr>
        <p:spPr>
          <a:xfrm>
            <a:off x="846000" y="1593720"/>
            <a:ext cx="8094960" cy="471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Company XYZ crude oil production in March,2001 is projected at 600 Bbl/day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Monthly volume=30*600=18,000 Bbl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NYMEX March WTI futures is traded at $32/Bbl.  XYZ company is bearish. In order to lock in today’s (nice)  price, XYZ needs to enter a short position of 18 contract.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Suppose March crude oil ends up at $28/Bbl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Gain from futures position = 32-28=$4/Bbl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Gain from spot sale = $27.5 /Bbl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gain = 4+27.5 = $31.5 /Bbl  with hedging error = -0.5 $/Bbl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"/>
          <p:cNvSpPr/>
          <p:nvPr/>
        </p:nvSpPr>
        <p:spPr>
          <a:xfrm rot="18900000">
            <a:off x="596520" y="2838240"/>
            <a:ext cx="1285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 rot="18900000">
            <a:off x="606600" y="1728360"/>
            <a:ext cx="120600" cy="12240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"/>
          <p:cNvSpPr/>
          <p:nvPr/>
        </p:nvSpPr>
        <p:spPr>
          <a:xfrm rot="18900000">
            <a:off x="609480" y="4654080"/>
            <a:ext cx="1288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"/>
          <p:cNvSpPr/>
          <p:nvPr/>
        </p:nvSpPr>
        <p:spPr>
          <a:xfrm rot="18900000">
            <a:off x="622440" y="5339880"/>
            <a:ext cx="1285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"/>
          <p:cNvSpPr/>
          <p:nvPr/>
        </p:nvSpPr>
        <p:spPr>
          <a:xfrm rot="18900000">
            <a:off x="634680" y="6000480"/>
            <a:ext cx="1285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"/>
          <p:cNvSpPr/>
          <p:nvPr/>
        </p:nvSpPr>
        <p:spPr>
          <a:xfrm>
            <a:off x="422280" y="484560"/>
            <a:ext cx="9288360" cy="50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Options Pricing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"/>
          <p:cNvSpPr/>
          <p:nvPr/>
        </p:nvSpPr>
        <p:spPr>
          <a:xfrm>
            <a:off x="934920" y="1239120"/>
            <a:ext cx="8399520" cy="357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Call option: gives the holder a right but not obligation to buy the underlying commodity at a fixed price.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Put option: give the holder a right but no obligation to sell the underlying commodity at a fixed price.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Black-Scholes Formula (73)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Options are securitized risk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"/>
          <p:cNvSpPr/>
          <p:nvPr/>
        </p:nvSpPr>
        <p:spPr>
          <a:xfrm rot="18900000">
            <a:off x="698400" y="2279160"/>
            <a:ext cx="1285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 rot="18900000">
            <a:off x="695160" y="1360440"/>
            <a:ext cx="120960" cy="12240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 rot="18900000">
            <a:off x="723600" y="3155760"/>
            <a:ext cx="1285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"/>
          <p:cNvSpPr/>
          <p:nvPr/>
        </p:nvSpPr>
        <p:spPr>
          <a:xfrm rot="18900000">
            <a:off x="723600" y="4539960"/>
            <a:ext cx="1285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mc:AlternateContent>
        <mc:Choice xmlns:a14="http://schemas.microsoft.com/office/drawing/2010/main" Requires="a14">
          <p:sp>
            <p:nvSpPr>
              <p:cNvPr id="90" name=""/>
              <p:cNvSpPr txBox="1"/>
              <p:nvPr/>
            </p:nvSpPr>
            <p:spPr>
              <a:xfrm>
                <a:off x="1295280" y="3503520"/>
                <a:ext cx="3132360" cy="8859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eqArr>
                      <m:e>
                        <m:r>
                          <m:t xml:space="preserve">c</m:t>
                        </m:r>
                        <m:r>
                          <m:t xml:space="preserve">=</m:t>
                        </m:r>
                        <m:sSup>
                          <m:e>
                            <m:r>
                              <m:t xml:space="preserve">e</m:t>
                            </m:r>
                          </m:e>
                          <m:sup>
                            <m:r>
                              <m:t xml:space="preserve">−</m:t>
                            </m:r>
                            <m:r>
                              <m:rPr>
                                <m:lit/>
                                <m:nor/>
                              </m:rPr>
                              <m:t xml:space="preserve">rT</m:t>
                            </m:r>
                          </m:sup>
                        </m:sSup>
                        <m:r>
                          <m:t xml:space="preserve">E</m:t>
                        </m:r>
                        <m:r>
                          <m:t xml:space="preserve">(</m:t>
                        </m:r>
                        <m:r>
                          <m:rPr>
                            <m:lit/>
                            <m:nor/>
                          </m:rPr>
                          <m:t xml:space="preserve">max</m:t>
                        </m:r>
                        <m:r>
                          <m:t xml:space="preserve">(</m:t>
                        </m:r>
                        <m:sSub>
                          <m:e>
                            <m:r>
                              <m:t xml:space="preserve">S</m:t>
                            </m:r>
                          </m:e>
                          <m:sub>
                            <m:r>
                              <m:t xml:space="preserve">T</m:t>
                            </m:r>
                          </m:sub>
                        </m:sSub>
                        <m:r>
                          <m:t xml:space="preserve">−</m:t>
                        </m:r>
                        <m:r>
                          <m:t xml:space="preserve">K</m:t>
                        </m:r>
                        <m:r>
                          <m:t xml:space="preserve">,</m:t>
                        </m:r>
                        <m:r>
                          <m:t xml:space="preserve">0</m:t>
                        </m:r>
                        <m:r>
                          <m:t xml:space="preserve">)</m:t>
                        </m:r>
                        <m:r>
                          <m:t xml:space="preserve">)</m:t>
                        </m:r>
                      </m:e>
                      <m:e>
                        <m:sSup>
                          <m:e>
                            <m:r>
                              <m:rPr>
                                <m:lit/>
                                <m:nor/>
                              </m:rPr>
                              <m:t xml:space="preserve">Se</m:t>
                            </m:r>
                          </m:e>
                          <m:sup>
                            <m:r>
                              <m:t xml:space="preserve">−</m:t>
                            </m:r>
                            <m:r>
                              <m:rPr>
                                <m:lit/>
                                <m:nor/>
                              </m:rPr>
                              <m:t xml:space="preserve">qT</m:t>
                            </m:r>
                          </m:sup>
                        </m:sSup>
                        <m:r>
                          <m:t xml:space="preserve">N</m:t>
                        </m:r>
                        <m:r>
                          <m:t xml:space="preserve">(</m:t>
                        </m:r>
                        <m:sSub>
                          <m:e>
                            <m:r>
                              <m:t xml:space="preserve">d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)</m:t>
                        </m:r>
                        <m:r>
                          <m:t xml:space="preserve">−</m:t>
                        </m:r>
                        <m:sSup>
                          <m:e>
                            <m:r>
                              <m:rPr>
                                <m:lit/>
                                <m:nor/>
                              </m:rPr>
                              <m:t xml:space="preserve">Ke</m:t>
                            </m:r>
                          </m:e>
                          <m:sup>
                            <m:r>
                              <m:t xml:space="preserve">−</m:t>
                            </m:r>
                            <m:r>
                              <m:rPr>
                                <m:lit/>
                                <m:nor/>
                              </m:rPr>
                              <m:t xml:space="preserve">rT</m:t>
                            </m:r>
                          </m:sup>
                        </m:sSup>
                        <m:r>
                          <m:t xml:space="preserve">N</m:t>
                        </m:r>
                        <m:r>
                          <m:t xml:space="preserve">(</m:t>
                        </m:r>
                        <m:sSub>
                          <m:e>
                            <m:r>
                              <m:t xml:space="preserve">d</m:t>
                            </m:r>
                          </m:e>
                          <m:sub>
                            <m:r>
                              <m:t xml:space="preserve">2</m:t>
                            </m:r>
                          </m:sub>
                        </m:sSub>
                        <m:r>
                          <m:t xml:space="preserve">)</m:t>
                        </m:r>
                      </m:e>
                    </m:eqArr>
                  </m:oMath>
                </a14:m>
              </a:p>
            </p:txBody>
          </p:sp>
        </mc:Choice>
        <mc:Fallback>
          <p:sp>
            <p:nvSpPr>
              <p:cNvPr id="90" name=""/>
              <p:cNvSpPr txBox="1"/>
              <p:nvPr/>
            </p:nvSpPr>
            <p:spPr>
              <a:xfrm>
                <a:off x="1295280" y="3503520"/>
                <a:ext cx="3132360" cy="88596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  <p:pic>
        <p:nvPicPr>
          <p:cNvPr id="91" name="" descr=""/>
          <p:cNvPicPr/>
          <p:nvPr/>
        </p:nvPicPr>
        <p:blipFill>
          <a:blip r:embed="rId2"/>
          <a:stretch/>
        </p:blipFill>
        <p:spPr>
          <a:xfrm>
            <a:off x="4870440" y="2844720"/>
            <a:ext cx="4108320" cy="3416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"/>
          <p:cNvSpPr/>
          <p:nvPr/>
        </p:nvSpPr>
        <p:spPr>
          <a:xfrm>
            <a:off x="422280" y="484560"/>
            <a:ext cx="9288360" cy="50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Financial Engineering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"/>
          <p:cNvSpPr/>
          <p:nvPr/>
        </p:nvSpPr>
        <p:spPr>
          <a:xfrm>
            <a:off x="1049400" y="1284480"/>
            <a:ext cx="8399520" cy="383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Short covered call + long underlying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Short collar + long underlying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"/>
          <p:cNvSpPr/>
          <p:nvPr/>
        </p:nvSpPr>
        <p:spPr>
          <a:xfrm rot="18900000">
            <a:off x="707760" y="1436400"/>
            <a:ext cx="120600" cy="1220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"/>
          <p:cNvSpPr/>
          <p:nvPr/>
        </p:nvSpPr>
        <p:spPr>
          <a:xfrm rot="18900000">
            <a:off x="749160" y="4158720"/>
            <a:ext cx="1288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"/>
          <p:cNvSpPr/>
          <p:nvPr/>
        </p:nvSpPr>
        <p:spPr>
          <a:xfrm flipV="1">
            <a:off x="3149640" y="2349360"/>
            <a:ext cx="1054080" cy="1067040"/>
          </a:xfrm>
          <a:prstGeom prst="line">
            <a:avLst/>
          </a:prstGeom>
          <a:ln w="28440">
            <a:solidFill>
              <a:srgbClr val="063de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"/>
          <p:cNvSpPr/>
          <p:nvPr/>
        </p:nvSpPr>
        <p:spPr>
          <a:xfrm flipV="1">
            <a:off x="4216320" y="1942920"/>
            <a:ext cx="368280" cy="393480"/>
          </a:xfrm>
          <a:prstGeom prst="line">
            <a:avLst/>
          </a:prstGeom>
          <a:ln w="2844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"/>
          <p:cNvSpPr/>
          <p:nvPr/>
        </p:nvSpPr>
        <p:spPr>
          <a:xfrm>
            <a:off x="4241880" y="2349360"/>
            <a:ext cx="584280" cy="0"/>
          </a:xfrm>
          <a:prstGeom prst="line">
            <a:avLst/>
          </a:prstGeom>
          <a:ln w="28440">
            <a:solidFill>
              <a:srgbClr val="063de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"/>
          <p:cNvSpPr/>
          <p:nvPr/>
        </p:nvSpPr>
        <p:spPr>
          <a:xfrm>
            <a:off x="2540160" y="3594240"/>
            <a:ext cx="24127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"/>
          <p:cNvSpPr/>
          <p:nvPr/>
        </p:nvSpPr>
        <p:spPr>
          <a:xfrm>
            <a:off x="4203720" y="3441600"/>
            <a:ext cx="0" cy="114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"/>
          <p:cNvSpPr/>
          <p:nvPr/>
        </p:nvSpPr>
        <p:spPr>
          <a:xfrm>
            <a:off x="3968640" y="3663360"/>
            <a:ext cx="5619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$38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"/>
          <p:cNvSpPr/>
          <p:nvPr/>
        </p:nvSpPr>
        <p:spPr>
          <a:xfrm>
            <a:off x="5079960" y="6032520"/>
            <a:ext cx="24130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"/>
          <p:cNvSpPr/>
          <p:nvPr/>
        </p:nvSpPr>
        <p:spPr>
          <a:xfrm flipV="1">
            <a:off x="5778360" y="4711680"/>
            <a:ext cx="736920" cy="774720"/>
          </a:xfrm>
          <a:prstGeom prst="line">
            <a:avLst/>
          </a:prstGeom>
          <a:ln w="28440">
            <a:solidFill>
              <a:srgbClr val="063de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"/>
          <p:cNvSpPr/>
          <p:nvPr/>
        </p:nvSpPr>
        <p:spPr>
          <a:xfrm>
            <a:off x="6527880" y="4711680"/>
            <a:ext cx="457200" cy="0"/>
          </a:xfrm>
          <a:prstGeom prst="line">
            <a:avLst/>
          </a:prstGeom>
          <a:ln w="28440">
            <a:solidFill>
              <a:srgbClr val="063de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 flipH="1">
            <a:off x="5333760" y="5511960"/>
            <a:ext cx="469800" cy="0"/>
          </a:xfrm>
          <a:prstGeom prst="line">
            <a:avLst/>
          </a:prstGeom>
          <a:ln w="28440">
            <a:solidFill>
              <a:srgbClr val="063de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"/>
          <p:cNvSpPr/>
          <p:nvPr/>
        </p:nvSpPr>
        <p:spPr>
          <a:xfrm flipV="1">
            <a:off x="6540480" y="4343040"/>
            <a:ext cx="317520" cy="33012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"/>
          <p:cNvSpPr/>
          <p:nvPr/>
        </p:nvSpPr>
        <p:spPr>
          <a:xfrm flipH="1">
            <a:off x="5524560" y="5524560"/>
            <a:ext cx="241200" cy="25380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"/>
          <p:cNvSpPr/>
          <p:nvPr/>
        </p:nvSpPr>
        <p:spPr>
          <a:xfrm>
            <a:off x="5180040" y="3440520"/>
            <a:ext cx="983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Crude Oil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"/>
          <p:cNvSpPr/>
          <p:nvPr/>
        </p:nvSpPr>
        <p:spPr>
          <a:xfrm>
            <a:off x="7578000" y="5878800"/>
            <a:ext cx="13305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Crack Spread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"/>
          <p:cNvSpPr/>
          <p:nvPr/>
        </p:nvSpPr>
        <p:spPr>
          <a:xfrm>
            <a:off x="1409760" y="5562720"/>
            <a:ext cx="711000" cy="0"/>
          </a:xfrm>
          <a:prstGeom prst="line">
            <a:avLst/>
          </a:prstGeom>
          <a:ln w="28440">
            <a:solidFill>
              <a:srgbClr val="063de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"/>
          <p:cNvSpPr/>
          <p:nvPr/>
        </p:nvSpPr>
        <p:spPr>
          <a:xfrm>
            <a:off x="2120760" y="5562720"/>
            <a:ext cx="355680" cy="482400"/>
          </a:xfrm>
          <a:prstGeom prst="line">
            <a:avLst/>
          </a:prstGeom>
          <a:ln w="28440">
            <a:solidFill>
              <a:srgbClr val="063de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"/>
          <p:cNvSpPr/>
          <p:nvPr/>
        </p:nvSpPr>
        <p:spPr>
          <a:xfrm flipH="1" flipV="1">
            <a:off x="1053720" y="5079600"/>
            <a:ext cx="343080" cy="469800"/>
          </a:xfrm>
          <a:prstGeom prst="line">
            <a:avLst/>
          </a:prstGeom>
          <a:ln w="28440">
            <a:solidFill>
              <a:srgbClr val="063de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"/>
          <p:cNvSpPr/>
          <p:nvPr/>
        </p:nvSpPr>
        <p:spPr>
          <a:xfrm flipV="1">
            <a:off x="3162240" y="4927680"/>
            <a:ext cx="990720" cy="1092240"/>
          </a:xfrm>
          <a:prstGeom prst="line">
            <a:avLst/>
          </a:prstGeom>
          <a:ln w="28440">
            <a:solidFill>
              <a:srgbClr val="063de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"/>
          <p:cNvSpPr/>
          <p:nvPr/>
        </p:nvSpPr>
        <p:spPr>
          <a:xfrm>
            <a:off x="2654280" y="5283360"/>
            <a:ext cx="3049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"/>
          <p:cNvSpPr/>
          <p:nvPr/>
        </p:nvSpPr>
        <p:spPr>
          <a:xfrm>
            <a:off x="2819520" y="5092560"/>
            <a:ext cx="0" cy="3556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"/>
          <p:cNvSpPr/>
          <p:nvPr/>
        </p:nvSpPr>
        <p:spPr>
          <a:xfrm>
            <a:off x="2654280" y="5092560"/>
            <a:ext cx="304920" cy="368280"/>
          </a:xfrm>
          <a:prstGeom prst="ellipse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"/>
          <p:cNvSpPr/>
          <p:nvPr/>
        </p:nvSpPr>
        <p:spPr>
          <a:xfrm>
            <a:off x="4330800" y="5435640"/>
            <a:ext cx="36828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"/>
          <p:cNvSpPr/>
          <p:nvPr/>
        </p:nvSpPr>
        <p:spPr>
          <a:xfrm>
            <a:off x="4330800" y="5638680"/>
            <a:ext cx="36828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"/>
          <p:cNvSpPr/>
          <p:nvPr/>
        </p:nvSpPr>
        <p:spPr>
          <a:xfrm>
            <a:off x="422280" y="484560"/>
            <a:ext cx="9288360" cy="50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Risk Monitoring: VAR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"/>
          <p:cNvSpPr/>
          <p:nvPr/>
        </p:nvSpPr>
        <p:spPr>
          <a:xfrm>
            <a:off x="1023840" y="1369440"/>
            <a:ext cx="8209080" cy="119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Value at Risk is a statistical measure of risk exposure. VaR is the amount one expects to lose over a time horizon at a given confidence level.  For example, if one day VaR is $1.7m at 95% confidence level, it means that the company will have less than 5% chance to lose more than $1.7m in one day.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21" name=""/>
          <p:cNvGraphicFramePr/>
          <p:nvPr/>
        </p:nvGraphicFramePr>
        <p:xfrm>
          <a:off x="1973160" y="3409920"/>
          <a:ext cx="5524560" cy="28288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2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73160" y="3409920"/>
                    <a:ext cx="5524560" cy="2828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mc:AlternateContent>
        <mc:Choice xmlns:a14="http://schemas.microsoft.com/office/drawing/2010/main" Requires="a14">
          <p:sp>
            <p:nvSpPr>
              <p:cNvPr id="123" name=""/>
              <p:cNvSpPr txBox="1"/>
              <p:nvPr/>
            </p:nvSpPr>
            <p:spPr>
              <a:xfrm>
                <a:off x="2552760" y="2368440"/>
                <a:ext cx="3898800" cy="10162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rPr>
                        <m:lit/>
                        <m:nor/>
                      </m:rPr>
                      <m:t xml:space="preserve">VaR</m:t>
                    </m:r>
                    <m:r>
                      <m:t xml:space="preserve">=</m:t>
                    </m:r>
                    <m:d>
                      <m:dPr>
                        <m:begChr m:val="{"/>
                        <m:endChr m:val="}"/>
                      </m:dPr>
                      <m:e>
                        <m:r>
                          <m:t xml:space="preserve">x</m:t>
                        </m:r>
                        <m:r>
                          <m:t xml:space="preserve">:</m:t>
                        </m:r>
                        <m:nary>
                          <m:naryPr>
                            <m:chr m:val="∫"/>
                          </m:naryPr>
                          <m:sub>
                            <m:r>
                              <m:t xml:space="preserve">−</m:t>
                            </m:r>
                            <m:r>
                              <m:t xml:space="preserve">∞</m:t>
                            </m:r>
                          </m:sub>
                          <m:sup>
                            <m:r>
                              <m:t xml:space="preserve">x</m:t>
                            </m:r>
                          </m:sup>
                          <m:e>
                            <m:r>
                              <m:t xml:space="preserve">P</m:t>
                            </m:r>
                            <m:r>
                              <m:t xml:space="preserve">(</m:t>
                            </m:r>
                            <m:r>
                              <m:t xml:space="preserve">s</m:t>
                            </m:r>
                            <m:r>
                              <m:t xml:space="preserve">,</m:t>
                            </m:r>
                            <m:r>
                              <m:rPr>
                                <m:lit/>
                                <m:nor/>
                              </m:rPr>
                              <m:t xml:space="preserve">dt</m:t>
                            </m:r>
                            <m:r>
                              <m:t xml:space="preserve">)</m:t>
                            </m:r>
                            <m:r>
                              <m:rPr>
                                <m:lit/>
                                <m:nor/>
                              </m:rPr>
                              <m:t xml:space="preserve">ds</m:t>
                            </m:r>
                          </m:e>
                        </m:nary>
                        <m:r>
                          <m:t xml:space="preserve">=</m:t>
                        </m:r>
                        <m:r>
                          <m:t xml:space="preserve">5</m:t>
                        </m:r>
                        <m:r>
                          <m:rPr>
                            <m:lit/>
                            <m:nor/>
                          </m:rPr>
                          <m:t xml:space="preserve">%</m:t>
                        </m:r>
                      </m:e>
                    </m:d>
                  </m:oMath>
                </a14:m>
              </a:p>
            </p:txBody>
          </p:sp>
        </mc:Choice>
        <mc:Fallback>
          <p:sp>
            <p:nvSpPr>
              <p:cNvPr id="123" name=""/>
              <p:cNvSpPr txBox="1"/>
              <p:nvPr/>
            </p:nvSpPr>
            <p:spPr>
              <a:xfrm>
                <a:off x="2552760" y="2368440"/>
                <a:ext cx="3898800" cy="101628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</p:sp>
        </mc:Fallback>
      </mc:AlternateContent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"/>
          <p:cNvSpPr/>
          <p:nvPr/>
        </p:nvSpPr>
        <p:spPr>
          <a:xfrm>
            <a:off x="422280" y="484560"/>
            <a:ext cx="9288360" cy="50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Research Group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"/>
          <p:cNvSpPr/>
          <p:nvPr/>
        </p:nvSpPr>
        <p:spPr>
          <a:xfrm>
            <a:off x="960480" y="1561320"/>
            <a:ext cx="8183520" cy="28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33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"/>
          <p:cNvSpPr/>
          <p:nvPr/>
        </p:nvSpPr>
        <p:spPr>
          <a:xfrm rot="18900000">
            <a:off x="685440" y="2393640"/>
            <a:ext cx="1285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"/>
          <p:cNvSpPr/>
          <p:nvPr/>
        </p:nvSpPr>
        <p:spPr>
          <a:xfrm rot="18900000">
            <a:off x="685800" y="2876040"/>
            <a:ext cx="1285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"/>
          <p:cNvSpPr/>
          <p:nvPr/>
        </p:nvSpPr>
        <p:spPr>
          <a:xfrm rot="18900000">
            <a:off x="662040" y="3315960"/>
            <a:ext cx="136440" cy="1220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"/>
          <p:cNvSpPr/>
          <p:nvPr/>
        </p:nvSpPr>
        <p:spPr>
          <a:xfrm>
            <a:off x="893880" y="1339920"/>
            <a:ext cx="8480160" cy="394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 internal quantitative consulting group advises Enron 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Derivatives pricing and assets valuation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and credit risk assessment and control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and broadband trading and marketing support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Retail business support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markets support: weather derivatives, insurance, agriculture commodities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Interest rate and FX risk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"/>
          <p:cNvSpPr/>
          <p:nvPr/>
        </p:nvSpPr>
        <p:spPr>
          <a:xfrm rot="18900000">
            <a:off x="672840" y="3752640"/>
            <a:ext cx="1285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"/>
          <p:cNvSpPr/>
          <p:nvPr/>
        </p:nvSpPr>
        <p:spPr>
          <a:xfrm rot="18900000">
            <a:off x="673200" y="4247640"/>
            <a:ext cx="1285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"/>
          <p:cNvSpPr/>
          <p:nvPr/>
        </p:nvSpPr>
        <p:spPr>
          <a:xfrm rot="18900000">
            <a:off x="685440" y="4997160"/>
            <a:ext cx="1285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"/>
          <p:cNvSpPr/>
          <p:nvPr/>
        </p:nvSpPr>
        <p:spPr>
          <a:xfrm>
            <a:off x="422280" y="484560"/>
            <a:ext cx="9288360" cy="50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Summary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"/>
          <p:cNvSpPr/>
          <p:nvPr/>
        </p:nvSpPr>
        <p:spPr>
          <a:xfrm>
            <a:off x="960480" y="1561320"/>
            <a:ext cx="8183520" cy="28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33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5" name=""/>
          <p:cNvSpPr/>
          <p:nvPr/>
        </p:nvSpPr>
        <p:spPr>
          <a:xfrm rot="18900000">
            <a:off x="685440" y="2342880"/>
            <a:ext cx="1285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"/>
          <p:cNvSpPr/>
          <p:nvPr/>
        </p:nvSpPr>
        <p:spPr>
          <a:xfrm rot="18900000">
            <a:off x="672840" y="3155760"/>
            <a:ext cx="1285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7" name=""/>
          <p:cNvSpPr/>
          <p:nvPr/>
        </p:nvSpPr>
        <p:spPr>
          <a:xfrm>
            <a:off x="919080" y="1768680"/>
            <a:ext cx="8480520" cy="3473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 is essential to enhance an oil company’s bottom 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Appropriate risk management policy enables an oil company to take business risks at its core competence while mitigating the market risks it does not want to bear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assessment and control rely heavily on quantitative financial modeling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8" name=""/>
          <p:cNvSpPr/>
          <p:nvPr/>
        </p:nvSpPr>
        <p:spPr>
          <a:xfrm rot="18900000">
            <a:off x="698040" y="4209840"/>
            <a:ext cx="1285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" name="" descr=""/>
          <p:cNvPicPr/>
          <p:nvPr/>
        </p:nvPicPr>
        <p:blipFill>
          <a:blip r:embed="rId1"/>
          <a:stretch/>
        </p:blipFill>
        <p:spPr>
          <a:xfrm>
            <a:off x="1320840" y="1746360"/>
            <a:ext cx="7277040" cy="4665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0" name=""/>
          <p:cNvSpPr/>
          <p:nvPr/>
        </p:nvSpPr>
        <p:spPr>
          <a:xfrm>
            <a:off x="1357200" y="344880"/>
            <a:ext cx="6540840" cy="115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8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Gas,Power,Broadband,and Endless Probabilities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"/>
          <p:cNvSpPr/>
          <p:nvPr/>
        </p:nvSpPr>
        <p:spPr>
          <a:xfrm>
            <a:off x="422280" y="484560"/>
            <a:ext cx="9288360" cy="50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A Business Model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"/>
          <p:cNvSpPr/>
          <p:nvPr/>
        </p:nvSpPr>
        <p:spPr>
          <a:xfrm>
            <a:off x="781200" y="4844880"/>
            <a:ext cx="136440" cy="19872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"/>
          <p:cNvSpPr/>
          <p:nvPr/>
        </p:nvSpPr>
        <p:spPr>
          <a:xfrm>
            <a:off x="1023840" y="1108800"/>
            <a:ext cx="8056800" cy="548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90000"/>
              </a:lnSpc>
              <a:spcBef>
                <a:spcPts val="46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 oil company is vibrant and financially healthy only if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20000"/>
              </a:lnSpc>
              <a:spcBef>
                <a:spcPts val="46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Profit = Revenue - Cost  &gt; 0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40000"/>
              </a:lnSpc>
              <a:spcBef>
                <a:spcPts val="46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 = Fixed Cost + Variable Cost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4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Excellent job in engineering and technology leads to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cost in production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0000"/>
              </a:lnSpc>
              <a:spcBef>
                <a:spcPts val="46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Revenue = Sale Price * Sale Volume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swings and demand shocks can make corporate earning volatile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6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"/>
          <p:cNvSpPr/>
          <p:nvPr/>
        </p:nvSpPr>
        <p:spPr>
          <a:xfrm>
            <a:off x="806400" y="2571840"/>
            <a:ext cx="136440" cy="19836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"/>
          <p:cNvGraphicFramePr/>
          <p:nvPr/>
        </p:nvGraphicFramePr>
        <p:xfrm>
          <a:off x="620640" y="1768320"/>
          <a:ext cx="4375080" cy="32799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20640" y="1768320"/>
                    <a:ext cx="4375080" cy="3279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3" name=""/>
          <p:cNvGraphicFramePr/>
          <p:nvPr/>
        </p:nvGraphicFramePr>
        <p:xfrm>
          <a:off x="5192640" y="1768320"/>
          <a:ext cx="4415040" cy="33116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24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192640" y="1768320"/>
                    <a:ext cx="4415040" cy="3311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5" name=""/>
          <p:cNvSpPr/>
          <p:nvPr/>
        </p:nvSpPr>
        <p:spPr>
          <a:xfrm>
            <a:off x="3134520" y="658080"/>
            <a:ext cx="35460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8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Crude Oil Prices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"/>
          <p:cNvSpPr/>
          <p:nvPr/>
        </p:nvSpPr>
        <p:spPr>
          <a:xfrm>
            <a:off x="422280" y="484560"/>
            <a:ext cx="9288360" cy="50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Risk Management 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>
            <a:off x="857160" y="1987560"/>
            <a:ext cx="136440" cy="19836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>
            <a:off x="1049400" y="1878480"/>
            <a:ext cx="8132760" cy="361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spcBef>
                <a:spcPts val="4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 is defined as organized treatment of loss exposures. 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4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 process is defined as the process for making and carrying out decisions that will minimize the adverse effects of potential loss.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4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With various degree of formality, the risk management function is performed by virtually every individual, family, business, or organization.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"/>
          <p:cNvSpPr/>
          <p:nvPr/>
        </p:nvSpPr>
        <p:spPr>
          <a:xfrm>
            <a:off x="870120" y="3143160"/>
            <a:ext cx="136440" cy="19836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/>
          <p:nvPr/>
        </p:nvSpPr>
        <p:spPr>
          <a:xfrm>
            <a:off x="895320" y="4514760"/>
            <a:ext cx="136440" cy="19836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"/>
          <p:cNvSpPr/>
          <p:nvPr/>
        </p:nvSpPr>
        <p:spPr>
          <a:xfrm>
            <a:off x="422280" y="484560"/>
            <a:ext cx="9288360" cy="50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Risk Management Examples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>
            <a:off x="1074600" y="1446480"/>
            <a:ext cx="8209080" cy="304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1) Car insurance: the holder of the policy has a put option when an accident occurs resulting a loss of the car value.  The strike price is the amount of  deductible.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2) Fixed rate mortgage with prepayment option:  the borrower entered a floating to fixed swap with the lender.  The borrower also hold a put option, to put back the loan to the lender with the strike price being the refinancing cost.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3) Oil swap: forward sale at a fixed price. An oil company hedges part of their production when the market price is favorable.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 flipV="1">
            <a:off x="1206360" y="5740200"/>
            <a:ext cx="2641680" cy="12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 flipV="1">
            <a:off x="1460520" y="5753160"/>
            <a:ext cx="812880" cy="73656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>
            <a:off x="1143000" y="4889520"/>
            <a:ext cx="876240" cy="812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>
            <a:off x="1530000" y="4704480"/>
            <a:ext cx="18964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Put option payoff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"/>
          <p:cNvSpPr/>
          <p:nvPr/>
        </p:nvSpPr>
        <p:spPr>
          <a:xfrm>
            <a:off x="2044800" y="5702400"/>
            <a:ext cx="1612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>
            <a:off x="1143000" y="5956200"/>
            <a:ext cx="901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 flipH="1">
            <a:off x="1307880" y="5626080"/>
            <a:ext cx="12600" cy="114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 flipV="1">
            <a:off x="1320840" y="5968800"/>
            <a:ext cx="0" cy="177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>
            <a:off x="2817000" y="5901840"/>
            <a:ext cx="1115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Car Value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6566040" y="6235560"/>
            <a:ext cx="25653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 flipV="1">
            <a:off x="6985080" y="4686120"/>
            <a:ext cx="1473120" cy="1409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>
            <a:off x="6946920" y="5283360"/>
            <a:ext cx="177804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>
            <a:off x="7450560" y="5509440"/>
            <a:ext cx="10864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25 $/bbl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7808400" y="6346440"/>
            <a:ext cx="11833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Spot Price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>
            <a:off x="4241880" y="5753160"/>
            <a:ext cx="2057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>
            <a:off x="4762440" y="4940280"/>
            <a:ext cx="812880" cy="647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"/>
          <p:cNvSpPr/>
          <p:nvPr/>
        </p:nvSpPr>
        <p:spPr>
          <a:xfrm flipH="1" flipV="1">
            <a:off x="4419360" y="4635360"/>
            <a:ext cx="330120" cy="292320"/>
          </a:xfrm>
          <a:prstGeom prst="line">
            <a:avLst/>
          </a:prstGeom>
          <a:ln w="9360">
            <a:solidFill>
              <a:srgbClr val="000000"/>
            </a:solidFill>
            <a:prstDash val="dash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>
            <a:off x="4343400" y="4915080"/>
            <a:ext cx="3938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 flipH="1">
            <a:off x="4444560" y="5778360"/>
            <a:ext cx="304920" cy="304920"/>
          </a:xfrm>
          <a:prstGeom prst="line">
            <a:avLst/>
          </a:prstGeom>
          <a:ln w="9360">
            <a:solidFill>
              <a:srgbClr val="000000"/>
            </a:solidFill>
            <a:prstDash val="dash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5170320" y="5967720"/>
            <a:ext cx="1283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Interest Rate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>
            <a:off x="5011200" y="4653720"/>
            <a:ext cx="17690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Lender’s Payoff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>
            <a:off x="4978440" y="5118120"/>
            <a:ext cx="74520" cy="74520"/>
          </a:xfrm>
          <a:prstGeom prst="ellipse">
            <a:avLst/>
          </a:prstGeom>
          <a:solidFill>
            <a:srgbClr val="ffe80f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120" bIns="6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"/>
          <p:cNvSpPr/>
          <p:nvPr/>
        </p:nvSpPr>
        <p:spPr>
          <a:xfrm>
            <a:off x="422280" y="484560"/>
            <a:ext cx="9288360" cy="50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Risk Management Procedures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"/>
          <p:cNvSpPr/>
          <p:nvPr/>
        </p:nvSpPr>
        <p:spPr>
          <a:xfrm>
            <a:off x="947880" y="2266560"/>
            <a:ext cx="8208720" cy="313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1) Identifying and analyzing loss exposures or risk factors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2) Examining the feasibility of alternative risk management techniques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3) Selecting the best risk management technique(s)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4) Implementing the techniques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5) Monitoring the program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"/>
          <p:cNvSpPr/>
          <p:nvPr/>
        </p:nvSpPr>
        <p:spPr>
          <a:xfrm>
            <a:off x="422280" y="484560"/>
            <a:ext cx="9288360" cy="50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Risk Factors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>
            <a:off x="858960" y="1528200"/>
            <a:ext cx="8234280" cy="467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is impossible to manage risks that have not been recognized.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Upstream: Production and Exploration                                       Downstream: Refinery and Marketing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risks are the risks that a corporation is willing to take:         Geological risk, environmental risk, technology risk;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Strategic risks:  political risk, regulatory risk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risks are the risk that a corporation is trying to avoid:         market risk, legal risk, credit risk, liquidity risk, operational risk;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price risk  : Crude oil price, crack spread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Volumetric risk    :  mild winter would decrease the demand for heating oil    Foreign exchange risk:  global company                                                        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"/>
          <p:cNvSpPr/>
          <p:nvPr/>
        </p:nvSpPr>
        <p:spPr>
          <a:xfrm rot="18900000">
            <a:off x="685440" y="3358800"/>
            <a:ext cx="1285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"/>
          <p:cNvSpPr/>
          <p:nvPr/>
        </p:nvSpPr>
        <p:spPr>
          <a:xfrm rot="18900000">
            <a:off x="685440" y="2431800"/>
            <a:ext cx="1285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 rot="18900000">
            <a:off x="698040" y="4438440"/>
            <a:ext cx="1285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 rot="18900000">
            <a:off x="685440" y="3765240"/>
            <a:ext cx="1285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"/>
          <p:cNvSpPr/>
          <p:nvPr/>
        </p:nvSpPr>
        <p:spPr>
          <a:xfrm>
            <a:off x="422280" y="484560"/>
            <a:ext cx="9288360" cy="50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Feasibility of Alternative RM Tools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>
            <a:off x="871560" y="1559160"/>
            <a:ext cx="8209080" cy="482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avoidance:  MTBE is found in drinking water in CA which would render potential law suit.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Sharing/Pooling: Joint venture, Co-develop an oil concession,vertical integration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Insurance for pure risks: insurable exposures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4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Risk Management Tools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3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Futures, forwards and swaps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3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Exchange traded options and OTC exotic options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3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Financial engineering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 rot="18900000">
            <a:off x="660240" y="2584080"/>
            <a:ext cx="1288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"/>
          <p:cNvSpPr/>
          <p:nvPr/>
        </p:nvSpPr>
        <p:spPr>
          <a:xfrm rot="18900000">
            <a:off x="669600" y="1665000"/>
            <a:ext cx="120600" cy="1220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"/>
          <p:cNvSpPr/>
          <p:nvPr/>
        </p:nvSpPr>
        <p:spPr>
          <a:xfrm rot="18900000">
            <a:off x="685800" y="3472920"/>
            <a:ext cx="1285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"/>
          <p:cNvSpPr/>
          <p:nvPr/>
        </p:nvSpPr>
        <p:spPr>
          <a:xfrm rot="18900000">
            <a:off x="723960" y="4882680"/>
            <a:ext cx="128520" cy="114480"/>
          </a:xfrm>
          <a:prstGeom prst="rect">
            <a:avLst/>
          </a:prstGeom>
          <a:solidFill>
            <a:srgbClr val="063de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 rot="18900000">
            <a:off x="736200" y="5492520"/>
            <a:ext cx="128520" cy="114120"/>
          </a:xfrm>
          <a:prstGeom prst="rect">
            <a:avLst/>
          </a:prstGeom>
          <a:solidFill>
            <a:srgbClr val="063de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"/>
          <p:cNvSpPr/>
          <p:nvPr/>
        </p:nvSpPr>
        <p:spPr>
          <a:xfrm rot="18900000">
            <a:off x="698400" y="4235040"/>
            <a:ext cx="1285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"/>
          <p:cNvSpPr/>
          <p:nvPr/>
        </p:nvSpPr>
        <p:spPr>
          <a:xfrm rot="18900000">
            <a:off x="736200" y="6102000"/>
            <a:ext cx="128520" cy="114120"/>
          </a:xfrm>
          <a:prstGeom prst="rect">
            <a:avLst/>
          </a:prstGeom>
          <a:solidFill>
            <a:srgbClr val="063de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"/>
          <p:cNvSpPr/>
          <p:nvPr/>
        </p:nvSpPr>
        <p:spPr>
          <a:xfrm>
            <a:off x="422280" y="484560"/>
            <a:ext cx="9288360" cy="50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Futures, Forward and Swaps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"/>
          <p:cNvSpPr/>
          <p:nvPr/>
        </p:nvSpPr>
        <p:spPr>
          <a:xfrm>
            <a:off x="896760" y="1564200"/>
            <a:ext cx="7993080" cy="449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forward contract is an bilateral agreement between buyer and seller for delivery physical commodity on a future date at a price agreed today.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E.g. you can transact with Enron on EnronOnLine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futures contract is an exchange traded forward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E.g. NYMEX light, sweat crude oil futures; Contract size: 1,000 bbl;          Price quote: $/Bbl, Grade: WTI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Swap is a portfolio of forwards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Fixed-floating swap: pay floating and receive fixed - forward sale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 rot="18900000">
            <a:off x="647640" y="3472920"/>
            <a:ext cx="1285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"/>
          <p:cNvSpPr/>
          <p:nvPr/>
        </p:nvSpPr>
        <p:spPr>
          <a:xfrm rot="18900000">
            <a:off x="669960" y="1690200"/>
            <a:ext cx="120600" cy="12240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"/>
          <p:cNvSpPr/>
          <p:nvPr/>
        </p:nvSpPr>
        <p:spPr>
          <a:xfrm rot="18900000">
            <a:off x="660240" y="5060520"/>
            <a:ext cx="1288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6444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Graphic Services</dc:creator>
  <dc:description/>
  <dc:language>en-US</dc:language>
  <cp:lastModifiedBy>zlu</cp:lastModifiedBy>
  <cp:lastPrinted>2000-11-17T19:02:49Z</cp:lastPrinted>
  <dcterms:modified xsi:type="dcterms:W3CDTF">2000-11-28T17:10:14Z</dcterms:modified>
  <cp:revision>520</cp:revision>
  <dc:subject/>
  <dc:title>No Slide Title</dc:title>
</cp:coreProperties>
</file>