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3.xml" ContentType="application/vnd.openxmlformats-officedocument.theme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_rels/presentation.xml.rels" ContentType="application/vnd.openxmlformats-package.relationships+xml"/>
  <Override PartName="/ppt/media/image57.wmf" ContentType="image/x-wmf"/>
  <Override PartName="/ppt/media/image55.wmf" ContentType="image/x-wmf"/>
  <Override PartName="/ppt/media/image54.wmf" ContentType="image/x-wmf"/>
  <Override PartName="/ppt/media/image13.png" ContentType="image/png"/>
  <Override PartName="/ppt/media/image50.png" ContentType="image/png"/>
  <Override PartName="/ppt/media/image48.wmf" ContentType="image/x-wmf"/>
  <Override PartName="/ppt/media/image5.jpeg" ContentType="image/jpeg"/>
  <Override PartName="/ppt/media/image58.wmf" ContentType="image/x-wmf"/>
  <Override PartName="/ppt/media/image6.jpeg" ContentType="image/jpeg"/>
  <Override PartName="/ppt/media/image40.png" ContentType="image/png"/>
  <Override PartName="/ppt/media/image3.jpeg" ContentType="image/jpeg"/>
  <Override PartName="/ppt/media/image28.wmf" ContentType="image/x-wmf"/>
  <Override PartName="/ppt/media/image1.png" ContentType="image/png"/>
  <Override PartName="/ppt/media/image53.png" ContentType="image/png"/>
  <Override PartName="/ppt/media/image14.wmf" ContentType="image/x-wmf"/>
  <Override PartName="/ppt/media/image10.jpeg" ContentType="image/jpeg"/>
  <Override PartName="/ppt/media/image20.png" ContentType="image/png"/>
  <Override PartName="/ppt/media/image2.jpeg" ContentType="image/jpeg"/>
  <Override PartName="/ppt/media/image15.wmf" ContentType="image/x-wmf"/>
  <Override PartName="/ppt/media/image27.png" ContentType="image/png"/>
  <Override PartName="/ppt/media/image30.wmf" ContentType="image/x-wmf"/>
  <Override PartName="/ppt/media/image26.wmf" ContentType="image/x-wmf"/>
  <Override PartName="/ppt/media/image23.png" ContentType="image/png"/>
  <Override PartName="/ppt/media/image22.png" ContentType="image/png"/>
  <Override PartName="/ppt/media/image62.wmf" ContentType="image/x-wmf"/>
  <Override PartName="/ppt/media/image21.png" ContentType="image/png"/>
  <Override PartName="/ppt/media/image56.wmf" ContentType="image/x-wmf"/>
  <Override PartName="/ppt/media/image24.jpeg" ContentType="image/jpeg"/>
  <Override PartName="/ppt/media/image59.wmf" ContentType="image/x-wmf"/>
  <Override PartName="/ppt/media/image17.jpeg" ContentType="image/jpeg"/>
  <Override PartName="/ppt/media/image25.wmf" ContentType="image/x-wmf"/>
  <Override PartName="/ppt/media/image18.png" ContentType="image/png"/>
  <Override PartName="/ppt/media/image9.png" ContentType="image/png"/>
  <Override PartName="/ppt/media/image44.wmf" ContentType="image/x-wmf"/>
  <Override PartName="/ppt/media/image16.png" ContentType="image/png"/>
  <Override PartName="/ppt/media/image7.jpeg" ContentType="image/jpeg"/>
  <Override PartName="/ppt/media/image31.wmf" ContentType="image/x-wmf"/>
  <Override PartName="/ppt/media/image29.wmf" ContentType="image/x-wmf"/>
  <Override PartName="/ppt/media/image11.png" ContentType="image/png"/>
  <Override PartName="/ppt/media/image8.jpeg" ContentType="image/jpeg"/>
  <Override PartName="/ppt/media/image60.wmf" ContentType="image/x-wmf"/>
  <Override PartName="/ppt/media/image38.png" ContentType="image/png"/>
  <Override PartName="/ppt/media/image19.png" ContentType="image/png"/>
  <Override PartName="/ppt/media/image41.wmf" ContentType="image/x-wmf"/>
  <Override PartName="/ppt/media/image12.png" ContentType="image/png"/>
  <Override PartName="/ppt/media/image49.png" ContentType="image/png"/>
  <Override PartName="/ppt/media/image32.wmf" ContentType="image/x-wmf"/>
  <Override PartName="/ppt/media/image33.wmf" ContentType="image/x-wmf"/>
  <Override PartName="/ppt/media/image34.wmf" ContentType="image/x-wmf"/>
  <Override PartName="/ppt/media/image35.jpeg" ContentType="image/jpeg"/>
  <Override PartName="/ppt/media/image45.wmf" ContentType="image/x-wmf"/>
  <Override PartName="/ppt/media/image36.png" ContentType="image/png"/>
  <Override PartName="/ppt/media/image37.png" ContentType="image/png"/>
  <Override PartName="/ppt/media/image61.wmf" ContentType="image/x-wmf"/>
  <Override PartName="/ppt/media/image39.png" ContentType="image/png"/>
  <Override PartName="/ppt/media/image42.wmf" ContentType="image/x-wmf"/>
  <Override PartName="/ppt/media/image43.wmf" ContentType="image/x-wmf"/>
  <Override PartName="/ppt/media/image46.wmf" ContentType="image/x-wmf"/>
  <Override PartName="/ppt/media/image47.wmf" ContentType="image/x-wmf"/>
  <Override PartName="/ppt/media/image4.jpeg" ContentType="image/jpeg"/>
  <Override PartName="/ppt/media/image51.png" ContentType="image/png"/>
  <Override PartName="/ppt/media/image52.jpeg" ContentType="image/jpe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embeddings/oleObject2.docx" ContentType="application/vnd.openxmlformats-officedocument.wordprocessingml.document"/>
  <Override PartName="/ppt/embeddings/oleObject1.xlsx" ContentType="application/vnd.openxmlformats-officedocument.spreadsheetml.sheet"/>
  <Override PartName="/ppt/embeddings/oleObject3.docx" ContentType="application/vnd.openxmlformats-officedocument.wordprocessingml.documen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6.docx" ContentType="application/vnd.openxmlformats-officedocument.wordprocessingml.document"/>
  <Override PartName="/ppt/embeddings/oleObject5.docx" ContentType="application/vnd.openxmlformats-officedocument.wordprocessingml.document"/>
  <Override PartName="/ppt/embeddings/oleObject2.bin" ContentType="application/vnd.openxmlformats-officedocument.oleObject"/>
  <Override PartName="/ppt/embeddings/oleObject4.docx" ContentType="application/vnd.openxmlformats-officedocument.wordprocessingml.document"/>
  <Override PartName="/ppt/embeddings/oleObject2.xlsx" ContentType="application/vnd.openxmlformats-officedocument.spreadsheetml.sheet"/>
  <Override PartName="/ppt/embeddings/oleObject4.bin" ContentType="application/vnd.openxmlformats-officedocument.oleObject"/>
  <Override PartName="/ppt/embeddings/oleObject1.docx" ContentType="application/vnd.openxmlformats-officedocument.wordprocessingml.document"/>
  <Override PartName="/ppt/embeddings/oleObject1.bin" ContentType="application/vnd.openxmlformats-officedocument.oleObject"/>
  <Override PartName="/ppt/embeddings/oleObject4.xlsx" ContentType="application/vnd.openxmlformats-officedocument.spreadsheetml.sheet"/>
  <Override PartName="/ppt/embeddings/oleObject3.bin" ContentType="application/vnd.openxmlformats-officedocument.oleObject"/>
  <Override PartName="/ppt/embeddings/oleObject1.pptx" ContentType="application/vnd.openxmlformats-officedocument.presentationml.presentation"/>
  <Override PartName="/ppt/embeddings/oleObject3.xlsx" ContentType="application/vnd.openxmlformats-officedocument.spreadsheetml.sheet"/>
  <Override PartName="/ppt/embeddings/oleObject5.bin" ContentType="application/vnd.openxmlformats-officedocument.oleObject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47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4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60.xml" ContentType="application/vnd.openxmlformats-officedocument.presentationml.slide+xml"/>
  <Override PartName="/ppt/slides/slide18.xml" ContentType="application/vnd.openxmlformats-officedocument.presentationml.slide+xml"/>
  <Override PartName="/ppt/slides/slide61.xml" ContentType="application/vnd.openxmlformats-officedocument.presentationml.slide+xml"/>
  <Override PartName="/ppt/slides/slide19.xml" ContentType="application/vnd.openxmlformats-officedocument.presentationml.slide+xml"/>
  <Override PartName="/ppt/slides/slide74.xml" ContentType="application/vnd.openxmlformats-officedocument.presentationml.slide+xml"/>
  <Override PartName="/ppt/slides/slide62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_rels/slide37.xml.rels" ContentType="application/vnd.openxmlformats-package.relationships+xml"/>
  <Override PartName="/ppt/slides/_rels/slide36.xml.rels" ContentType="application/vnd.openxmlformats-package.relationships+xml"/>
  <Override PartName="/ppt/slides/_rels/slide35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13.xml.rels" ContentType="application/vnd.openxmlformats-package.relationships+xml"/>
  <Override PartName="/ppt/slides/_rels/slide59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49.xml.rels" ContentType="application/vnd.openxmlformats-package.relationships+xml"/>
  <Override PartName="/ppt/slides/_rels/slide12.xml.rels" ContentType="application/vnd.openxmlformats-package.relationships+xml"/>
  <Override PartName="/ppt/slides/_rels/slide58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48.xml.rels" ContentType="application/vnd.openxmlformats-package.relationships+xml"/>
  <Override PartName="/ppt/slides/_rels/slide60.xml.rels" ContentType="application/vnd.openxmlformats-package.relationships+xml"/>
  <Override PartName="/ppt/slides/_rels/slide18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46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47.xml.rels" ContentType="application/vnd.openxmlformats-package.relationships+xml"/>
  <Override PartName="/ppt/slides/_rels/slide10.xml.rels" ContentType="application/vnd.openxmlformats-package.relationships+xml"/>
  <Override PartName="/ppt/slides/_rels/slide56.xml.rels" ContentType="application/vnd.openxmlformats-package.relationships+xml"/>
  <Override PartName="/ppt/slides/_rels/slide2.xml.rels" ContentType="application/vnd.openxmlformats-package.relationships+xml"/>
  <Override PartName="/ppt/slides/_rels/slide44.xml.rels" ContentType="application/vnd.openxmlformats-package.relationships+xml"/>
  <Override PartName="/ppt/slides/_rels/slide55.xml.rels" ContentType="application/vnd.openxmlformats-package.relationships+xml"/>
  <Override PartName="/ppt/slides/_rels/slide43.xml.rels" ContentType="application/vnd.openxmlformats-package.relationships+xml"/>
  <Override PartName="/ppt/slides/_rels/slide54.xml.rels" ContentType="application/vnd.openxmlformats-package.relationships+xml"/>
  <Override PartName="/ppt/slides/_rels/slide42.xml.rels" ContentType="application/vnd.openxmlformats-package.relationships+xml"/>
  <Override PartName="/ppt/slides/_rels/slide16.xml.rels" ContentType="application/vnd.openxmlformats-package.relationships+xml"/>
  <Override PartName="/ppt/slides/_rels/slide53.xml.rels" ContentType="application/vnd.openxmlformats-package.relationships+xml"/>
  <Override PartName="/ppt/slides/_rels/slide39.xml.rels" ContentType="application/vnd.openxmlformats-package.relationships+xml"/>
  <Override PartName="/ppt/slides/_rels/slide41.xml.rels" ContentType="application/vnd.openxmlformats-package.relationships+xml"/>
  <Override PartName="/ppt/slides/_rels/slide15.xml.rels" ContentType="application/vnd.openxmlformats-package.relationships+xml"/>
  <Override PartName="/ppt/slides/_rels/slide52.xml.rels" ContentType="application/vnd.openxmlformats-package.relationships+xml"/>
  <Override PartName="/ppt/slides/_rels/slide38.xml.rels" ContentType="application/vnd.openxmlformats-package.relationships+xml"/>
  <Override PartName="/ppt/slides/_rels/slide40.xml.rels" ContentType="application/vnd.openxmlformats-package.relationships+xml"/>
  <Override PartName="/ppt/slides/_rels/slide14.xml.rels" ContentType="application/vnd.openxmlformats-package.relationships+xml"/>
  <Override PartName="/ppt/slides/_rels/slide51.xml.rels" ContentType="application/vnd.openxmlformats-package.relationships+xml"/>
  <Override PartName="/ppt/slides/_rels/slide50.xml.rels" ContentType="application/vnd.openxmlformats-package.relationships+xml"/>
  <Override PartName="/ppt/slides/_rels/slide45.xml.rels" ContentType="application/vnd.openxmlformats-package.relationships+xml"/>
  <Override PartName="/ppt/slides/_rels/slide61.xml.rels" ContentType="application/vnd.openxmlformats-package.relationships+xml"/>
  <Override PartName="/ppt/slides/_rels/slide19.xml.rels" ContentType="application/vnd.openxmlformats-package.relationships+xml"/>
  <Override PartName="/ppt/slides/_rels/slide74.xml.rels" ContentType="application/vnd.openxmlformats-package.relationships+xml"/>
  <Override PartName="/ppt/slides/_rels/slide62.xml.rels" ContentType="application/vnd.openxmlformats-package.relationships+xml"/>
  <Override PartName="/ppt/slides/_rels/slide73.xml.rels" ContentType="application/vnd.openxmlformats-package.relationships+xml"/>
  <Override PartName="/ppt/slides/_rels/slide72.xml.rels" ContentType="application/vnd.openxmlformats-package.relationships+xml"/>
  <Override PartName="/ppt/slides/_rels/slide71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69.xml.rels" ContentType="application/vnd.openxmlformats-package.relationships+xml"/>
  <Override PartName="/ppt/slides/_rels/slide32.xml.rels" ContentType="application/vnd.openxmlformats-package.relationships+xml"/>
  <Override PartName="/ppt/slides/_rels/slide70.xml.rels" ContentType="application/vnd.openxmlformats-package.relationships+xml"/>
  <Override PartName="/ppt/slides/_rels/slide28.xml.rels" ContentType="application/vnd.openxmlformats-package.relationships+xml"/>
  <Override PartName="/ppt/slides/_rels/slide68.xml.rels" ContentType="application/vnd.openxmlformats-package.relationships+xml"/>
  <Override PartName="/ppt/slides/_rels/slide31.xml.rels" ContentType="application/vnd.openxmlformats-package.relationships+xml"/>
  <Override PartName="/ppt/slides/_rels/slide67.xml.rels" ContentType="application/vnd.openxmlformats-package.relationships+xml"/>
  <Override PartName="/ppt/slides/_rels/slide30.xml.rels" ContentType="application/vnd.openxmlformats-package.relationships+xml"/>
  <Override PartName="/ppt/slides/_rels/slide66.xml.rels" ContentType="application/vnd.openxmlformats-package.relationships+xml"/>
  <Override PartName="/ppt/slides/_rels/slide65.xml.rels" ContentType="application/vnd.openxmlformats-package.relationships+xml"/>
  <Override PartName="/ppt/slides/_rels/slide27.xml.rels" ContentType="application/vnd.openxmlformats-package.relationships+xml"/>
  <Override PartName="/ppt/slides/_rels/slide64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63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57.xml.rels" ContentType="application/vnd.openxmlformats-package.relationships+xml"/>
  <Override PartName="/ppt/slides/_rels/slide11.xml.rels" ContentType="application/vnd.openxmlformats-package.relationships+xml"/>
  <Override PartName="/ppt/slides/slide71.xml" ContentType="application/vnd.openxmlformats-officedocument.presentationml.slide+xml"/>
  <Override PartName="/ppt/slides/slide29.xml" ContentType="application/vnd.openxmlformats-officedocument.presentationml.slide+xml"/>
  <Override PartName="/ppt/slides/slide69.xml" ContentType="application/vnd.openxmlformats-officedocument.presentationml.slide+xml"/>
  <Override PartName="/ppt/slides/slide32.xml" ContentType="application/vnd.openxmlformats-officedocument.presentationml.slide+xml"/>
  <Override PartName="/ppt/slides/slide70.xml" ContentType="application/vnd.openxmlformats-officedocument.presentationml.slide+xml"/>
  <Override PartName="/ppt/slides/slide28.xml" ContentType="application/vnd.openxmlformats-officedocument.presentationml.slide+xml"/>
  <Override PartName="/ppt/slides/slide68.xml" ContentType="application/vnd.openxmlformats-officedocument.presentationml.slide+xml"/>
  <Override PartName="/ppt/slides/slide31.xml" ContentType="application/vnd.openxmlformats-officedocument.presentationml.slide+xml"/>
  <Override PartName="/ppt/slides/slide67.xml" ContentType="application/vnd.openxmlformats-officedocument.presentationml.slide+xml"/>
  <Override PartName="/ppt/slides/slide30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27.xml" ContentType="application/vnd.openxmlformats-officedocument.presentationml.slide+xml"/>
  <Override PartName="/ppt/slides/slide64.xml" ContentType="application/vnd.openxmlformats-officedocument.presentationml.slide+xml"/>
  <Override PartName="/ppt/slides/slide26.xml" ContentType="application/vnd.openxmlformats-officedocument.presentationml.slide+xml"/>
  <Override PartName="/ppt/slides/slide63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57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49.xml" ContentType="application/vnd.openxmlformats-officedocument.presentationml.slide+xml"/>
  <Override PartName="/ppt/slides/slide21.xml" ContentType="application/vnd.openxmlformats-officedocument.presentationml.slide+xml"/>
  <Override PartName="/ppt/slides/slide58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59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Slides/_rels/notesSlide12.xml.rels" ContentType="application/vnd.openxmlformats-package.relationships+xml"/>
  <Override PartName="/ppt/notesSlides/notesSlide1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</p:sldIdLst>
  <p:sldSz cx="9144000" cy="6858000"/>
  <p:notesSz cx="6991350" cy="92805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"/>
          <p:cNvSpPr/>
          <p:nvPr/>
        </p:nvSpPr>
        <p:spPr>
          <a:xfrm>
            <a:off x="0" y="0"/>
            <a:ext cx="6991200" cy="9280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02904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0">
              <a:buNone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 idx="6"/>
          </p:nvPr>
        </p:nvSpPr>
        <p:spPr>
          <a:xfrm>
            <a:off x="3962160" y="0"/>
            <a:ext cx="30286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lstStyle>
            <a:lvl1pPr marL="216000" indent="0" algn="r">
              <a:buNone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Img"/>
          </p:nvPr>
        </p:nvSpPr>
        <p:spPr>
          <a:xfrm>
            <a:off x="1176120" y="696960"/>
            <a:ext cx="4640040" cy="3479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Click to move the slide</a:t>
            </a:r>
            <a:endParaRPr b="0" lang="en-US" sz="32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931680" y="4408560"/>
            <a:ext cx="5127480" cy="417672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notes format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 idx="7"/>
          </p:nvPr>
        </p:nvSpPr>
        <p:spPr>
          <a:xfrm>
            <a:off x="0" y="8818560"/>
            <a:ext cx="302904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lstStyle>
            <a:lvl1pPr marL="216000" indent="0">
              <a:buNone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 idx="8"/>
          </p:nvPr>
        </p:nvSpPr>
        <p:spPr>
          <a:xfrm>
            <a:off x="3962160" y="8818560"/>
            <a:ext cx="30286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lstStyle>
            <a:lvl1pPr marL="216000" indent="0" algn="r">
              <a:buNone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fld id="{F8275F42-0010-4DE2-93A4-ECA00335A212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"/>
          <p:cNvSpPr txBox="1"/>
          <p:nvPr/>
        </p:nvSpPr>
        <p:spPr>
          <a:xfrm>
            <a:off x="3962160" y="8818560"/>
            <a:ext cx="30286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fld id="{E64C4061-B04F-4E86-A6F8-F61274EEE39C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3" name=""/>
          <p:cNvSpPr txBox="1"/>
          <p:nvPr/>
        </p:nvSpPr>
        <p:spPr>
          <a:xfrm>
            <a:off x="0" y="8818560"/>
            <a:ext cx="302904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4" name=""/>
          <p:cNvSpPr txBox="1"/>
          <p:nvPr/>
        </p:nvSpPr>
        <p:spPr>
          <a:xfrm>
            <a:off x="0" y="0"/>
            <a:ext cx="302904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5" name=""/>
          <p:cNvSpPr txBox="1"/>
          <p:nvPr/>
        </p:nvSpPr>
        <p:spPr>
          <a:xfrm>
            <a:off x="3962160" y="0"/>
            <a:ext cx="30286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6" name="PlaceHolder 1"/>
          <p:cNvSpPr>
            <a:spLocks noGrp="1"/>
          </p:cNvSpPr>
          <p:nvPr>
            <p:ph type="sldImg"/>
          </p:nvPr>
        </p:nvSpPr>
        <p:spPr>
          <a:xfrm>
            <a:off x="1173240" y="696960"/>
            <a:ext cx="4640040" cy="3479760"/>
          </a:xfrm>
          <a:prstGeom prst="rect">
            <a:avLst/>
          </a:prstGeom>
          <a:ln w="0">
            <a:noFill/>
          </a:ln>
        </p:spPr>
      </p:sp>
      <p:sp>
        <p:nvSpPr>
          <p:cNvPr id="1727" name="PlaceHolder 2"/>
          <p:cNvSpPr>
            <a:spLocks noGrp="1"/>
          </p:cNvSpPr>
          <p:nvPr>
            <p:ph type="body"/>
          </p:nvPr>
        </p:nvSpPr>
        <p:spPr>
          <a:xfrm>
            <a:off x="929880" y="4408200"/>
            <a:ext cx="5124600" cy="417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png"/><Relationship Id="rId10" Type="http://schemas.openxmlformats.org/officeDocument/2006/relationships/image" Target="../media/image10.jpeg"/><Relationship Id="rId11" Type="http://schemas.openxmlformats.org/officeDocument/2006/relationships/image" Target="../media/image1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lipArtAnd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Click to edit the title text format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69520" y="1220760"/>
            <a:ext cx="7994520" cy="4821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68480" indent="-235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450800" indent="-27936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782720" indent="-230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782720" indent="-230040">
              <a:spcBef>
                <a:spcPts val="689"/>
              </a:spcBef>
              <a:spcAft>
                <a:spcPts val="414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782720" indent="-230040">
              <a:spcBef>
                <a:spcPts val="689"/>
              </a:spcBef>
              <a:spcAft>
                <a:spcPts val="414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" name="E_RGB_R" descr=""/>
          <p:cNvPicPr/>
          <p:nvPr/>
        </p:nvPicPr>
        <p:blipFill>
          <a:blip r:embed="rId2"/>
          <a:stretch/>
        </p:blipFill>
        <p:spPr>
          <a:xfrm>
            <a:off x="8369280" y="6093000"/>
            <a:ext cx="736560" cy="726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"/>
          <p:cNvSpPr/>
          <p:nvPr/>
        </p:nvSpPr>
        <p:spPr>
          <a:xfrm>
            <a:off x="339840" y="919080"/>
            <a:ext cx="8518320" cy="0"/>
          </a:xfrm>
          <a:prstGeom prst="line">
            <a:avLst/>
          </a:prstGeom>
          <a:ln w="38160">
            <a:solidFill>
              <a:srgbClr val="ff000b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>
          <a:xfrm>
            <a:off x="3328920" y="6527880"/>
            <a:ext cx="2463840" cy="296640"/>
          </a:xfrm>
          <a:prstGeom prst="rect">
            <a:avLst/>
          </a:prstGeom>
          <a:noFill/>
          <a:ln w="0">
            <a:noFill/>
          </a:ln>
        </p:spPr>
        <p:txBody>
          <a:bodyPr lIns="82080" rIns="82080" tIns="41040" bIns="410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  <a:def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fld id="{02801A77-AEAB-4BB7-8A7E-40A863CA8DD7}" type="slidenum"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br>
              <a:rPr sz="900"/>
            </a:b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 and Proprietary Data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Click to edit the title text format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69520" y="1220760"/>
            <a:ext cx="7994520" cy="4821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68480" indent="-235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450800" indent="-27936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782720" indent="-230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782720" indent="-230040">
              <a:spcBef>
                <a:spcPts val="689"/>
              </a:spcBef>
              <a:spcAft>
                <a:spcPts val="414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782720" indent="-230040">
              <a:spcBef>
                <a:spcPts val="689"/>
              </a:spcBef>
              <a:spcAft>
                <a:spcPts val="414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" name="E_RGB_R" descr=""/>
          <p:cNvPicPr/>
          <p:nvPr/>
        </p:nvPicPr>
        <p:blipFill>
          <a:blip r:embed="rId2"/>
          <a:stretch/>
        </p:blipFill>
        <p:spPr>
          <a:xfrm>
            <a:off x="8369280" y="6093000"/>
            <a:ext cx="736560" cy="726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"/>
          <p:cNvSpPr/>
          <p:nvPr/>
        </p:nvSpPr>
        <p:spPr>
          <a:xfrm>
            <a:off x="339840" y="919080"/>
            <a:ext cx="8518320" cy="0"/>
          </a:xfrm>
          <a:prstGeom prst="line">
            <a:avLst/>
          </a:prstGeom>
          <a:ln w="38160">
            <a:solidFill>
              <a:srgbClr val="ff000b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sldNum" idx="2"/>
          </p:nvPr>
        </p:nvSpPr>
        <p:spPr>
          <a:xfrm>
            <a:off x="3328920" y="6527880"/>
            <a:ext cx="2463840" cy="296640"/>
          </a:xfrm>
          <a:prstGeom prst="rect">
            <a:avLst/>
          </a:prstGeom>
          <a:noFill/>
          <a:ln w="0">
            <a:noFill/>
          </a:ln>
        </p:spPr>
        <p:txBody>
          <a:bodyPr lIns="82080" rIns="82080" tIns="41040" bIns="410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  <a:def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fld id="{A963631A-95B4-41BA-8AD3-B00E2F8E97B7}" type="slidenum"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br>
              <a:rPr sz="900"/>
            </a:b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 and Proprietary Data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Click to edit the title text format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69520" y="1220760"/>
            <a:ext cx="7994520" cy="4821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68480" indent="-235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450800" indent="-27936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782720" indent="-230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782720" indent="-230040">
              <a:spcBef>
                <a:spcPts val="689"/>
              </a:spcBef>
              <a:spcAft>
                <a:spcPts val="414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782720" indent="-230040">
              <a:spcBef>
                <a:spcPts val="689"/>
              </a:spcBef>
              <a:spcAft>
                <a:spcPts val="414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" name="E_RGB_R" descr=""/>
          <p:cNvPicPr/>
          <p:nvPr/>
        </p:nvPicPr>
        <p:blipFill>
          <a:blip r:embed="rId2"/>
          <a:stretch/>
        </p:blipFill>
        <p:spPr>
          <a:xfrm>
            <a:off x="8369280" y="6093000"/>
            <a:ext cx="736560" cy="726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" name=""/>
          <p:cNvSpPr/>
          <p:nvPr/>
        </p:nvSpPr>
        <p:spPr>
          <a:xfrm>
            <a:off x="339840" y="919080"/>
            <a:ext cx="8518320" cy="0"/>
          </a:xfrm>
          <a:prstGeom prst="line">
            <a:avLst/>
          </a:prstGeom>
          <a:ln w="38160">
            <a:solidFill>
              <a:srgbClr val="ff000b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sldNum" idx="3"/>
          </p:nvPr>
        </p:nvSpPr>
        <p:spPr>
          <a:xfrm>
            <a:off x="3328920" y="6527880"/>
            <a:ext cx="2463840" cy="296640"/>
          </a:xfrm>
          <a:prstGeom prst="rect">
            <a:avLst/>
          </a:prstGeom>
          <a:noFill/>
          <a:ln w="0">
            <a:noFill/>
          </a:ln>
        </p:spPr>
        <p:txBody>
          <a:bodyPr lIns="82080" rIns="82080" tIns="41040" bIns="410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  <a:def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fld id="{0FD76C56-E6D4-4C7E-A577-9E9646349FC7}" type="slidenum"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br>
              <a:rPr sz="900"/>
            </a:b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 and Proprietary Data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Click to edit the title text format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69520" y="1220760"/>
            <a:ext cx="7994520" cy="4821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68480" indent="-235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450800" indent="-27936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782720" indent="-230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782720" indent="-230040">
              <a:spcBef>
                <a:spcPts val="689"/>
              </a:spcBef>
              <a:spcAft>
                <a:spcPts val="414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782720" indent="-230040">
              <a:spcBef>
                <a:spcPts val="689"/>
              </a:spcBef>
              <a:spcAft>
                <a:spcPts val="414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" name="E_RGB_R" descr=""/>
          <p:cNvPicPr/>
          <p:nvPr/>
        </p:nvPicPr>
        <p:blipFill>
          <a:blip r:embed="rId2"/>
          <a:stretch/>
        </p:blipFill>
        <p:spPr>
          <a:xfrm>
            <a:off x="8369280" y="6093000"/>
            <a:ext cx="736560" cy="726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" name=""/>
          <p:cNvSpPr/>
          <p:nvPr/>
        </p:nvSpPr>
        <p:spPr>
          <a:xfrm>
            <a:off x="339840" y="919080"/>
            <a:ext cx="8518320" cy="0"/>
          </a:xfrm>
          <a:prstGeom prst="line">
            <a:avLst/>
          </a:prstGeom>
          <a:ln w="38160">
            <a:solidFill>
              <a:srgbClr val="ff000b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sldNum" idx="4"/>
          </p:nvPr>
        </p:nvSpPr>
        <p:spPr>
          <a:xfrm>
            <a:off x="3328920" y="6527880"/>
            <a:ext cx="2463840" cy="296640"/>
          </a:xfrm>
          <a:prstGeom prst="rect">
            <a:avLst/>
          </a:prstGeom>
          <a:noFill/>
          <a:ln w="0">
            <a:noFill/>
          </a:ln>
        </p:spPr>
        <p:txBody>
          <a:bodyPr lIns="82080" rIns="82080" tIns="41040" bIns="410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  <a:def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fld id="{72BF509A-BD6C-4333-B218-A864DAA48E81}" type="slidenum"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br>
              <a:rPr sz="900"/>
            </a:b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 and Proprietary Data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Click to edit the title text format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69520" y="1220760"/>
            <a:ext cx="7994520" cy="4821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68480" indent="-235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450800" indent="-27936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782720" indent="-230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782720" indent="-230040">
              <a:spcBef>
                <a:spcPts val="689"/>
              </a:spcBef>
              <a:spcAft>
                <a:spcPts val="414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782720" indent="-230040">
              <a:spcBef>
                <a:spcPts val="689"/>
              </a:spcBef>
              <a:spcAft>
                <a:spcPts val="414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2" name="E_RGB_R" descr=""/>
          <p:cNvPicPr/>
          <p:nvPr/>
        </p:nvPicPr>
        <p:blipFill>
          <a:blip r:embed="rId2"/>
          <a:stretch/>
        </p:blipFill>
        <p:spPr>
          <a:xfrm>
            <a:off x="8369280" y="6093000"/>
            <a:ext cx="736560" cy="726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" name=""/>
          <p:cNvSpPr/>
          <p:nvPr/>
        </p:nvSpPr>
        <p:spPr>
          <a:xfrm>
            <a:off x="339840" y="919080"/>
            <a:ext cx="8518320" cy="0"/>
          </a:xfrm>
          <a:prstGeom prst="line">
            <a:avLst/>
          </a:prstGeom>
          <a:ln w="38160">
            <a:solidFill>
              <a:srgbClr val="ff000b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sldNum" idx="5"/>
          </p:nvPr>
        </p:nvSpPr>
        <p:spPr>
          <a:xfrm>
            <a:off x="3328920" y="6527880"/>
            <a:ext cx="2463840" cy="296640"/>
          </a:xfrm>
          <a:prstGeom prst="rect">
            <a:avLst/>
          </a:prstGeom>
          <a:noFill/>
          <a:ln w="0">
            <a:noFill/>
          </a:ln>
        </p:spPr>
        <p:txBody>
          <a:bodyPr lIns="82080" rIns="82080" tIns="41040" bIns="410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  <a:def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fld id="{1669A028-C291-4C82-B278-C40236F7F062}" type="slidenum"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br>
              <a:rPr sz="900"/>
            </a:b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 and Proprietary Data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2432160" y="2747520"/>
            <a:ext cx="615456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Click to edit the title text format</a:t>
            </a:r>
            <a:endParaRPr b="0" lang="en-US" sz="32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26" name=""/>
          <p:cNvSpPr/>
          <p:nvPr/>
        </p:nvSpPr>
        <p:spPr>
          <a:xfrm>
            <a:off x="425520" y="938160"/>
            <a:ext cx="1565280" cy="5695920"/>
          </a:xfrm>
          <a:custGeom>
            <a:avLst/>
            <a:gdLst>
              <a:gd name="textAreaLeft" fmla="*/ 104400 w 1565280"/>
              <a:gd name="textAreaRight" fmla="*/ 1460880 w 1565280"/>
              <a:gd name="textAreaTop" fmla="*/ 104400 h 5695920"/>
              <a:gd name="textAreaBottom" fmla="*/ 5591520 h 5695920"/>
            </a:gdLst>
            <a:ahLst/>
            <a:cxnLst/>
            <a:rect l="textAreaLeft" t="textAreaTop" r="textAreaRight" b="textAreaBottom"/>
            <a:pathLst>
              <a:path w="21600" h="78587">
                <a:moveTo>
                  <a:pt x="4933" y="0"/>
                </a:moveTo>
                <a:arcTo wR="4933" hR="4933" stAng="16200000" swAng="-5400000"/>
                <a:lnTo>
                  <a:pt x="0" y="73654"/>
                </a:lnTo>
                <a:arcTo wR="4933" hR="4933" stAng="10800000" swAng="-5400000"/>
                <a:lnTo>
                  <a:pt x="16667" y="78587"/>
                </a:lnTo>
                <a:arcTo wR="4933" hR="4933" stAng="5400000" swAng="-5400000"/>
                <a:lnTo>
                  <a:pt x="21600" y="4933"/>
                </a:lnTo>
                <a:arcTo wR="4933" hR="4933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/>
          <p:nvPr/>
        </p:nvSpPr>
        <p:spPr>
          <a:xfrm>
            <a:off x="425520" y="212760"/>
            <a:ext cx="8221680" cy="173664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>
            <a:off x="592200" y="357120"/>
            <a:ext cx="1225440" cy="1444680"/>
          </a:xfrm>
          <a:custGeom>
            <a:avLst/>
            <a:gdLst>
              <a:gd name="textAreaLeft" fmla="*/ 72720 w 1225440"/>
              <a:gd name="textAreaRight" fmla="*/ 1152720 w 1225440"/>
              <a:gd name="textAreaTop" fmla="*/ 72720 h 1444680"/>
              <a:gd name="textAreaBottom" fmla="*/ 1371960 h 1444680"/>
            </a:gdLst>
            <a:ahLst/>
            <a:cxnLst/>
            <a:rect l="textAreaLeft" t="textAreaTop" r="textAreaRight" b="textAreaBottom"/>
            <a:pathLst>
              <a:path w="21600" h="25463">
                <a:moveTo>
                  <a:pt x="4393" y="0"/>
                </a:moveTo>
                <a:arcTo wR="4393" hR="4393" stAng="16200000" swAng="-5400000"/>
                <a:lnTo>
                  <a:pt x="0" y="21070"/>
                </a:lnTo>
                <a:arcTo wR="4393" hR="4393" stAng="10800000" swAng="-5400000"/>
                <a:lnTo>
                  <a:pt x="17207" y="25463"/>
                </a:lnTo>
                <a:arcTo wR="4393" hR="4393" stAng="5400000" swAng="-5400000"/>
                <a:lnTo>
                  <a:pt x="21600" y="4393"/>
                </a:lnTo>
                <a:arcTo wR="4393" hR="4393" stAng="0" swAng="-5400000"/>
                <a:close/>
              </a:path>
            </a:pathLst>
          </a:custGeom>
          <a:blipFill rotWithShape="0">
            <a:blip r:embed="rId2"/>
            <a:srcRect/>
            <a:stretch/>
          </a:blip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"/>
          <p:cNvSpPr/>
          <p:nvPr/>
        </p:nvSpPr>
        <p:spPr>
          <a:xfrm>
            <a:off x="1924200" y="357120"/>
            <a:ext cx="1225440" cy="1457280"/>
          </a:xfrm>
          <a:custGeom>
            <a:avLst/>
            <a:gdLst>
              <a:gd name="textAreaLeft" fmla="*/ 72720 w 1225440"/>
              <a:gd name="textAreaRight" fmla="*/ 1152720 w 1225440"/>
              <a:gd name="textAreaTop" fmla="*/ 72720 h 1457280"/>
              <a:gd name="textAreaBottom" fmla="*/ 1384560 h 1457280"/>
            </a:gdLst>
            <a:ahLst/>
            <a:cxnLst/>
            <a:rect l="textAreaLeft" t="textAreaTop" r="textAreaRight" b="textAreaBottom"/>
            <a:pathLst>
              <a:path w="21600" h="25685">
                <a:moveTo>
                  <a:pt x="4393" y="0"/>
                </a:moveTo>
                <a:arcTo wR="4393" hR="4393" stAng="16200000" swAng="-5400000"/>
                <a:lnTo>
                  <a:pt x="0" y="21292"/>
                </a:lnTo>
                <a:arcTo wR="4393" hR="4393" stAng="10800000" swAng="-5400000"/>
                <a:lnTo>
                  <a:pt x="17207" y="25685"/>
                </a:lnTo>
                <a:arcTo wR="4393" hR="4393" stAng="5400000" swAng="-5400000"/>
                <a:lnTo>
                  <a:pt x="21600" y="4393"/>
                </a:lnTo>
                <a:arcTo wR="4393" hR="4393" stAng="0" swAng="-5400000"/>
                <a:close/>
              </a:path>
            </a:pathLst>
          </a:custGeom>
          <a:blipFill rotWithShape="0">
            <a:blip r:embed="rId3"/>
            <a:srcRect/>
            <a:stretch/>
          </a:blip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"/>
          <p:cNvSpPr/>
          <p:nvPr/>
        </p:nvSpPr>
        <p:spPr>
          <a:xfrm>
            <a:off x="592200" y="5000760"/>
            <a:ext cx="1225440" cy="1457280"/>
          </a:xfrm>
          <a:custGeom>
            <a:avLst/>
            <a:gdLst>
              <a:gd name="textAreaLeft" fmla="*/ 72720 w 1225440"/>
              <a:gd name="textAreaRight" fmla="*/ 1152720 w 1225440"/>
              <a:gd name="textAreaTop" fmla="*/ 72720 h 1457280"/>
              <a:gd name="textAreaBottom" fmla="*/ 1384560 h 1457280"/>
            </a:gdLst>
            <a:ahLst/>
            <a:cxnLst/>
            <a:rect l="textAreaLeft" t="textAreaTop" r="textAreaRight" b="textAreaBottom"/>
            <a:pathLst>
              <a:path w="21600" h="25685">
                <a:moveTo>
                  <a:pt x="4393" y="0"/>
                </a:moveTo>
                <a:arcTo wR="4393" hR="4393" stAng="16200000" swAng="-5400000"/>
                <a:lnTo>
                  <a:pt x="0" y="21292"/>
                </a:lnTo>
                <a:arcTo wR="4393" hR="4393" stAng="10800000" swAng="-5400000"/>
                <a:lnTo>
                  <a:pt x="17207" y="25685"/>
                </a:lnTo>
                <a:arcTo wR="4393" hR="4393" stAng="5400000" swAng="-5400000"/>
                <a:lnTo>
                  <a:pt x="21600" y="4393"/>
                </a:lnTo>
                <a:arcTo wR="4393" hR="4393" stAng="0" swAng="-5400000"/>
                <a:close/>
              </a:path>
            </a:pathLst>
          </a:custGeom>
          <a:blipFill rotWithShape="0">
            <a:blip r:embed="rId4"/>
            <a:srcRect/>
            <a:stretch/>
          </a:blip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"/>
          <p:cNvSpPr/>
          <p:nvPr/>
        </p:nvSpPr>
        <p:spPr>
          <a:xfrm>
            <a:off x="4602240" y="357120"/>
            <a:ext cx="1225440" cy="1457280"/>
          </a:xfrm>
          <a:custGeom>
            <a:avLst/>
            <a:gdLst>
              <a:gd name="textAreaLeft" fmla="*/ 72720 w 1225440"/>
              <a:gd name="textAreaRight" fmla="*/ 1152720 w 1225440"/>
              <a:gd name="textAreaTop" fmla="*/ 72720 h 1457280"/>
              <a:gd name="textAreaBottom" fmla="*/ 1384560 h 1457280"/>
            </a:gdLst>
            <a:ahLst/>
            <a:cxnLst/>
            <a:rect l="textAreaLeft" t="textAreaTop" r="textAreaRight" b="textAreaBottom"/>
            <a:pathLst>
              <a:path w="21600" h="25685">
                <a:moveTo>
                  <a:pt x="4393" y="0"/>
                </a:moveTo>
                <a:arcTo wR="4393" hR="4393" stAng="16200000" swAng="-5400000"/>
                <a:lnTo>
                  <a:pt x="0" y="21292"/>
                </a:lnTo>
                <a:arcTo wR="4393" hR="4393" stAng="10800000" swAng="-5400000"/>
                <a:lnTo>
                  <a:pt x="17207" y="25685"/>
                </a:lnTo>
                <a:arcTo wR="4393" hR="4393" stAng="5400000" swAng="-5400000"/>
                <a:lnTo>
                  <a:pt x="21600" y="4393"/>
                </a:lnTo>
                <a:arcTo wR="4393" hR="4393" stAng="0" swAng="-5400000"/>
                <a:close/>
              </a:path>
            </a:pathLst>
          </a:custGeom>
          <a:blipFill rotWithShape="0">
            <a:blip r:embed="rId5"/>
            <a:srcRect/>
            <a:stretch/>
          </a:blip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"/>
          <p:cNvSpPr/>
          <p:nvPr/>
        </p:nvSpPr>
        <p:spPr>
          <a:xfrm>
            <a:off x="5935680" y="357120"/>
            <a:ext cx="1225440" cy="1457280"/>
          </a:xfrm>
          <a:custGeom>
            <a:avLst/>
            <a:gdLst>
              <a:gd name="textAreaLeft" fmla="*/ 72720 w 1225440"/>
              <a:gd name="textAreaRight" fmla="*/ 1152720 w 1225440"/>
              <a:gd name="textAreaTop" fmla="*/ 72720 h 1457280"/>
              <a:gd name="textAreaBottom" fmla="*/ 1384560 h 1457280"/>
            </a:gdLst>
            <a:ahLst/>
            <a:cxnLst/>
            <a:rect l="textAreaLeft" t="textAreaTop" r="textAreaRight" b="textAreaBottom"/>
            <a:pathLst>
              <a:path w="21600" h="25685">
                <a:moveTo>
                  <a:pt x="4393" y="0"/>
                </a:moveTo>
                <a:arcTo wR="4393" hR="4393" stAng="16200000" swAng="-5400000"/>
                <a:lnTo>
                  <a:pt x="0" y="21292"/>
                </a:lnTo>
                <a:arcTo wR="4393" hR="4393" stAng="10800000" swAng="-5400000"/>
                <a:lnTo>
                  <a:pt x="17207" y="25685"/>
                </a:lnTo>
                <a:arcTo wR="4393" hR="4393" stAng="5400000" swAng="-5400000"/>
                <a:lnTo>
                  <a:pt x="21600" y="4393"/>
                </a:lnTo>
                <a:arcTo wR="4393" hR="4393" stAng="0" swAng="-5400000"/>
                <a:close/>
              </a:path>
            </a:pathLst>
          </a:custGeom>
          <a:blipFill rotWithShape="0">
            <a:blip r:embed="rId6"/>
            <a:srcRect/>
            <a:stretch/>
          </a:blip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"/>
          <p:cNvSpPr/>
          <p:nvPr/>
        </p:nvSpPr>
        <p:spPr>
          <a:xfrm>
            <a:off x="7269120" y="357120"/>
            <a:ext cx="1225440" cy="1457280"/>
          </a:xfrm>
          <a:custGeom>
            <a:avLst/>
            <a:gdLst>
              <a:gd name="textAreaLeft" fmla="*/ 72720 w 1225440"/>
              <a:gd name="textAreaRight" fmla="*/ 1152720 w 1225440"/>
              <a:gd name="textAreaTop" fmla="*/ 72720 h 1457280"/>
              <a:gd name="textAreaBottom" fmla="*/ 1384560 h 1457280"/>
            </a:gdLst>
            <a:ahLst/>
            <a:cxnLst/>
            <a:rect l="textAreaLeft" t="textAreaTop" r="textAreaRight" b="textAreaBottom"/>
            <a:pathLst>
              <a:path w="21600" h="25685">
                <a:moveTo>
                  <a:pt x="4393" y="0"/>
                </a:moveTo>
                <a:arcTo wR="4393" hR="4393" stAng="16200000" swAng="-5400000"/>
                <a:lnTo>
                  <a:pt x="0" y="21292"/>
                </a:lnTo>
                <a:arcTo wR="4393" hR="4393" stAng="10800000" swAng="-5400000"/>
                <a:lnTo>
                  <a:pt x="17207" y="25685"/>
                </a:lnTo>
                <a:arcTo wR="4393" hR="4393" stAng="5400000" swAng="-5400000"/>
                <a:lnTo>
                  <a:pt x="21600" y="4393"/>
                </a:lnTo>
                <a:arcTo wR="4393" hR="4393" stAng="0" swAng="-5400000"/>
                <a:close/>
              </a:path>
            </a:pathLst>
          </a:custGeom>
          <a:blipFill rotWithShape="0">
            <a:blip r:embed="rId7"/>
            <a:srcRect/>
            <a:stretch/>
          </a:blip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>
            <a:off x="592200" y="1911240"/>
            <a:ext cx="1225440" cy="1444680"/>
          </a:xfrm>
          <a:custGeom>
            <a:avLst/>
            <a:gdLst>
              <a:gd name="textAreaLeft" fmla="*/ 72720 w 1225440"/>
              <a:gd name="textAreaRight" fmla="*/ 1152720 w 1225440"/>
              <a:gd name="textAreaTop" fmla="*/ 72720 h 1444680"/>
              <a:gd name="textAreaBottom" fmla="*/ 1371960 h 1444680"/>
            </a:gdLst>
            <a:ahLst/>
            <a:cxnLst/>
            <a:rect l="textAreaLeft" t="textAreaTop" r="textAreaRight" b="textAreaBottom"/>
            <a:pathLst>
              <a:path w="21600" h="25463">
                <a:moveTo>
                  <a:pt x="4393" y="0"/>
                </a:moveTo>
                <a:arcTo wR="4393" hR="4393" stAng="16200000" swAng="-5400000"/>
                <a:lnTo>
                  <a:pt x="0" y="21070"/>
                </a:lnTo>
                <a:arcTo wR="4393" hR="4393" stAng="10800000" swAng="-5400000"/>
                <a:lnTo>
                  <a:pt x="17207" y="25463"/>
                </a:lnTo>
                <a:arcTo wR="4393" hR="4393" stAng="5400000" swAng="-5400000"/>
                <a:lnTo>
                  <a:pt x="21600" y="4393"/>
                </a:lnTo>
                <a:arcTo wR="4393" hR="4393" stAng="0" swAng="-5400000"/>
                <a:close/>
              </a:path>
            </a:pathLst>
          </a:custGeom>
          <a:blipFill rotWithShape="0">
            <a:blip r:embed="rId8"/>
            <a:srcRect/>
            <a:stretch/>
          </a:blip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3260880" y="378000"/>
            <a:ext cx="1225440" cy="1444320"/>
          </a:xfrm>
          <a:custGeom>
            <a:avLst/>
            <a:gdLst>
              <a:gd name="textAreaLeft" fmla="*/ 72720 w 1225440"/>
              <a:gd name="textAreaRight" fmla="*/ 1152720 w 1225440"/>
              <a:gd name="textAreaTop" fmla="*/ 72720 h 1444320"/>
              <a:gd name="textAreaBottom" fmla="*/ 1371600 h 1444320"/>
            </a:gdLst>
            <a:ahLst/>
            <a:cxnLst/>
            <a:rect l="textAreaLeft" t="textAreaTop" r="textAreaRight" b="textAreaBottom"/>
            <a:pathLst>
              <a:path w="21600" h="25457">
                <a:moveTo>
                  <a:pt x="4393" y="0"/>
                </a:moveTo>
                <a:arcTo wR="4393" hR="4393" stAng="16200000" swAng="-5400000"/>
                <a:lnTo>
                  <a:pt x="0" y="21064"/>
                </a:lnTo>
                <a:arcTo wR="4393" hR="4393" stAng="10800000" swAng="-5400000"/>
                <a:lnTo>
                  <a:pt x="17207" y="25457"/>
                </a:lnTo>
                <a:arcTo wR="4393" hR="4393" stAng="5400000" swAng="-5400000"/>
                <a:lnTo>
                  <a:pt x="21600" y="4393"/>
                </a:lnTo>
                <a:arcTo wR="4393" hR="4393" stAng="0" swAng="-5400000"/>
                <a:close/>
              </a:path>
            </a:pathLst>
          </a:custGeom>
          <a:blipFill rotWithShape="0">
            <a:blip r:embed="rId9"/>
            <a:srcRect/>
            <a:stretch/>
          </a:blip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593640" y="3454560"/>
            <a:ext cx="1225800" cy="1444320"/>
          </a:xfrm>
          <a:custGeom>
            <a:avLst/>
            <a:gdLst>
              <a:gd name="textAreaLeft" fmla="*/ 72720 w 1225800"/>
              <a:gd name="textAreaRight" fmla="*/ 1153080 w 1225800"/>
              <a:gd name="textAreaTop" fmla="*/ 72720 h 1444320"/>
              <a:gd name="textAreaBottom" fmla="*/ 1371600 h 1444320"/>
            </a:gdLst>
            <a:ahLst/>
            <a:cxnLst/>
            <a:rect l="textAreaLeft" t="textAreaTop" r="textAreaRight" b="textAreaBottom"/>
            <a:pathLst>
              <a:path w="21600" h="25449">
                <a:moveTo>
                  <a:pt x="4393" y="0"/>
                </a:moveTo>
                <a:arcTo wR="4393" hR="4393" stAng="16200000" swAng="-5400000"/>
                <a:lnTo>
                  <a:pt x="0" y="21056"/>
                </a:lnTo>
                <a:arcTo wR="4393" hR="4393" stAng="10800000" swAng="-5400000"/>
                <a:lnTo>
                  <a:pt x="17207" y="25449"/>
                </a:lnTo>
                <a:arcTo wR="4393" hR="4393" stAng="5400000" swAng="-5400000"/>
                <a:lnTo>
                  <a:pt x="21600" y="4393"/>
                </a:lnTo>
                <a:arcTo wR="4393" hR="4393" stAng="0" swAng="-5400000"/>
                <a:close/>
              </a:path>
            </a:pathLst>
          </a:custGeom>
          <a:blipFill rotWithShape="0">
            <a:blip r:embed="rId10"/>
            <a:srcRect/>
            <a:stretch/>
          </a:blip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7" name="E_RGB_R" descr=""/>
          <p:cNvPicPr/>
          <p:nvPr/>
        </p:nvPicPr>
        <p:blipFill>
          <a:blip r:embed="rId11"/>
          <a:stretch/>
        </p:blipFill>
        <p:spPr>
          <a:xfrm>
            <a:off x="8369280" y="6093000"/>
            <a:ext cx="736560" cy="726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" name=""/>
          <p:cNvSpPr/>
          <p:nvPr/>
        </p:nvSpPr>
        <p:spPr>
          <a:xfrm>
            <a:off x="3481560" y="6654960"/>
            <a:ext cx="216216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 and Proprietary Data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624"/>
              </a:spcBef>
              <a:spcAft>
                <a:spcPts val="37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i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09680" indent="36360" algn="ctr">
              <a:spcBef>
                <a:spcPts val="689"/>
              </a:spcBef>
              <a:spcAft>
                <a:spcPts val="41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70040" indent="63360" algn="ctr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150000"/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082520" indent="88920" algn="ctr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-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436760" indent="115920" algn="ctr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•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436760" indent="115920"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436760" indent="115920"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14.wmf"/><Relationship Id="rId3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png"/><Relationship Id="rId3" Type="http://schemas.openxmlformats.org/officeDocument/2006/relationships/image" Target="../media/image17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8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19.png"/><Relationship Id="rId8" Type="http://schemas.openxmlformats.org/officeDocument/2006/relationships/oleObject" Target="../embeddings/oleObject3.bin"/><Relationship Id="rId9" Type="http://schemas.openxmlformats.org/officeDocument/2006/relationships/image" Target="../media/image20.png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21.png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22.png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23.png"/><Relationship Id="rId16" Type="http://schemas.openxmlformats.org/officeDocument/2006/relationships/image" Target="../media/image24.jpeg"/><Relationship Id="rId17" Type="http://schemas.openxmlformats.org/officeDocument/2006/relationships/image" Target="../media/image25.wmf"/><Relationship Id="rId18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27.png"/><Relationship Id="rId3" Type="http://schemas.openxmlformats.org/officeDocument/2006/relationships/image" Target="../media/image28.wmf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8.png"/><Relationship Id="rId8" Type="http://schemas.openxmlformats.org/officeDocument/2006/relationships/oleObject" Target="../embeddings/oleObject2.bin"/><Relationship Id="rId9" Type="http://schemas.openxmlformats.org/officeDocument/2006/relationships/image" Target="../media/image19.png"/><Relationship Id="rId10" Type="http://schemas.openxmlformats.org/officeDocument/2006/relationships/oleObject" Target="../embeddings/oleObject3.bin"/><Relationship Id="rId11" Type="http://schemas.openxmlformats.org/officeDocument/2006/relationships/image" Target="../media/image20.png"/><Relationship Id="rId12" Type="http://schemas.openxmlformats.org/officeDocument/2006/relationships/oleObject" Target="../embeddings/oleObject4.bin"/><Relationship Id="rId13" Type="http://schemas.openxmlformats.org/officeDocument/2006/relationships/image" Target="../media/image21.png"/><Relationship Id="rId14" Type="http://schemas.openxmlformats.org/officeDocument/2006/relationships/oleObject" Target="../embeddings/oleObject5.bin"/><Relationship Id="rId15" Type="http://schemas.openxmlformats.org/officeDocument/2006/relationships/image" Target="../media/image22.png"/><Relationship Id="rId16" Type="http://schemas.openxmlformats.org/officeDocument/2006/relationships/oleObject" Target="../embeddings/oleObject6.bin"/><Relationship Id="rId17" Type="http://schemas.openxmlformats.org/officeDocument/2006/relationships/image" Target="../media/image23.png"/><Relationship Id="rId18" Type="http://schemas.openxmlformats.org/officeDocument/2006/relationships/image" Target="../media/image24.jpeg"/><Relationship Id="rId19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png"/><Relationship Id="rId3" Type="http://schemas.openxmlformats.org/officeDocument/2006/relationships/image" Target="../media/image17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8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19.png"/><Relationship Id="rId8" Type="http://schemas.openxmlformats.org/officeDocument/2006/relationships/oleObject" Target="../embeddings/oleObject3.bin"/><Relationship Id="rId9" Type="http://schemas.openxmlformats.org/officeDocument/2006/relationships/image" Target="../media/image20.png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21.png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22.png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23.png"/><Relationship Id="rId16" Type="http://schemas.openxmlformats.org/officeDocument/2006/relationships/image" Target="../media/image24.jpeg"/><Relationship Id="rId17" Type="http://schemas.openxmlformats.org/officeDocument/2006/relationships/image" Target="../media/image25.wmf"/><Relationship Id="rId18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27.png"/><Relationship Id="rId3" Type="http://schemas.openxmlformats.org/officeDocument/2006/relationships/image" Target="../media/image28.wmf"/><Relationship Id="rId4" Type="http://schemas.openxmlformats.org/officeDocument/2006/relationships/image" Target="../media/image15.wmf"/><Relationship Id="rId5" Type="http://schemas.openxmlformats.org/officeDocument/2006/relationships/image" Target="../media/image15.wmf"/><Relationship Id="rId6" Type="http://schemas.openxmlformats.org/officeDocument/2006/relationships/image" Target="../media/image16.png"/><Relationship Id="rId7" Type="http://schemas.openxmlformats.org/officeDocument/2006/relationships/image" Target="../media/image17.jpeg"/><Relationship Id="rId8" Type="http://schemas.openxmlformats.org/officeDocument/2006/relationships/oleObject" Target="../embeddings/oleObject1.bin"/><Relationship Id="rId9" Type="http://schemas.openxmlformats.org/officeDocument/2006/relationships/image" Target="../media/image18.png"/><Relationship Id="rId10" Type="http://schemas.openxmlformats.org/officeDocument/2006/relationships/oleObject" Target="../embeddings/oleObject2.bin"/><Relationship Id="rId11" Type="http://schemas.openxmlformats.org/officeDocument/2006/relationships/image" Target="../media/image19.png"/><Relationship Id="rId12" Type="http://schemas.openxmlformats.org/officeDocument/2006/relationships/oleObject" Target="../embeddings/oleObject3.bin"/><Relationship Id="rId13" Type="http://schemas.openxmlformats.org/officeDocument/2006/relationships/image" Target="../media/image20.png"/><Relationship Id="rId14" Type="http://schemas.openxmlformats.org/officeDocument/2006/relationships/oleObject" Target="../embeddings/oleObject4.bin"/><Relationship Id="rId15" Type="http://schemas.openxmlformats.org/officeDocument/2006/relationships/image" Target="../media/image21.png"/><Relationship Id="rId16" Type="http://schemas.openxmlformats.org/officeDocument/2006/relationships/oleObject" Target="../embeddings/oleObject5.bin"/><Relationship Id="rId17" Type="http://schemas.openxmlformats.org/officeDocument/2006/relationships/image" Target="../media/image22.png"/><Relationship Id="rId18" Type="http://schemas.openxmlformats.org/officeDocument/2006/relationships/oleObject" Target="../embeddings/oleObject6.bin"/><Relationship Id="rId19" Type="http://schemas.openxmlformats.org/officeDocument/2006/relationships/image" Target="../media/image23.png"/><Relationship Id="rId20" Type="http://schemas.openxmlformats.org/officeDocument/2006/relationships/image" Target="../media/image24.jpeg"/><Relationship Id="rId21" Type="http://schemas.openxmlformats.org/officeDocument/2006/relationships/image" Target="../media/image25.wmf"/><Relationship Id="rId22" Type="http://schemas.openxmlformats.org/officeDocument/2006/relationships/image" Target="../media/image25.wmf"/><Relationship Id="rId23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29.wmf"/><Relationship Id="rId3" Type="http://schemas.openxmlformats.org/officeDocument/2006/relationships/package" Target="../embeddings/oleObject2.xlsx"/><Relationship Id="rId4" Type="http://schemas.openxmlformats.org/officeDocument/2006/relationships/image" Target="../media/image30.wmf"/><Relationship Id="rId5" Type="http://schemas.openxmlformats.org/officeDocument/2006/relationships/package" Target="../embeddings/oleObject3.xlsx"/><Relationship Id="rId6" Type="http://schemas.openxmlformats.org/officeDocument/2006/relationships/image" Target="../media/image31.wmf"/><Relationship Id="rId7" Type="http://schemas.openxmlformats.org/officeDocument/2006/relationships/package" Target="../embeddings/oleObject4.xlsx"/><Relationship Id="rId8" Type="http://schemas.openxmlformats.org/officeDocument/2006/relationships/image" Target="../media/image32.wmf"/><Relationship Id="rId9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33.wmf"/><Relationship Id="rId3" Type="http://schemas.openxmlformats.org/officeDocument/2006/relationships/slideLayout" Target="../slideLayouts/slideLayout4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34.wmf"/><Relationship Id="rId3" Type="http://schemas.openxmlformats.org/officeDocument/2006/relationships/slideLayout" Target="../slideLayouts/slideLayout4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4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4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slideLayout" Target="../slideLayouts/slideLayout4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39.png"/><Relationship Id="rId3" Type="http://schemas.openxmlformats.org/officeDocument/2006/relationships/package" Target="../embeddings/oleObject2.docx"/><Relationship Id="rId4" Type="http://schemas.openxmlformats.org/officeDocument/2006/relationships/image" Target="../media/image40.png"/><Relationship Id="rId5" Type="http://schemas.openxmlformats.org/officeDocument/2006/relationships/package" Target="../embeddings/oleObject3.docx"/><Relationship Id="rId6" Type="http://schemas.openxmlformats.org/officeDocument/2006/relationships/image" Target="../media/image41.wmf"/><Relationship Id="rId7" Type="http://schemas.openxmlformats.org/officeDocument/2006/relationships/slideLayout" Target="../slideLayouts/slideLayout4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42.wmf"/><Relationship Id="rId3" Type="http://schemas.openxmlformats.org/officeDocument/2006/relationships/package" Target="../embeddings/oleObject2.docx"/><Relationship Id="rId4" Type="http://schemas.openxmlformats.org/officeDocument/2006/relationships/image" Target="../media/image43.wmf"/><Relationship Id="rId5" Type="http://schemas.openxmlformats.org/officeDocument/2006/relationships/package" Target="../embeddings/oleObject3.docx"/><Relationship Id="rId6" Type="http://schemas.openxmlformats.org/officeDocument/2006/relationships/image" Target="../media/image44.wmf"/><Relationship Id="rId7" Type="http://schemas.openxmlformats.org/officeDocument/2006/relationships/package" Target="../embeddings/oleObject4.docx"/><Relationship Id="rId8" Type="http://schemas.openxmlformats.org/officeDocument/2006/relationships/image" Target="../media/image45.wmf"/><Relationship Id="rId9" Type="http://schemas.openxmlformats.org/officeDocument/2006/relationships/package" Target="../embeddings/oleObject5.docx"/><Relationship Id="rId10" Type="http://schemas.openxmlformats.org/officeDocument/2006/relationships/image" Target="../media/image46.wmf"/><Relationship Id="rId11" Type="http://schemas.openxmlformats.org/officeDocument/2006/relationships/package" Target="../embeddings/oleObject6.docx"/><Relationship Id="rId12" Type="http://schemas.openxmlformats.org/officeDocument/2006/relationships/image" Target="../media/image47.wmf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48.wmf"/><Relationship Id="rId15" Type="http://schemas.openxmlformats.org/officeDocument/2006/relationships/image" Target="../media/image49.png"/><Relationship Id="rId16" Type="http://schemas.openxmlformats.org/officeDocument/2006/relationships/image" Target="../media/image50.png"/><Relationship Id="rId17" Type="http://schemas.openxmlformats.org/officeDocument/2006/relationships/image" Target="../media/image51.png"/><Relationship Id="rId18" Type="http://schemas.openxmlformats.org/officeDocument/2006/relationships/image" Target="../media/image52.jpeg"/><Relationship Id="rId19" Type="http://schemas.openxmlformats.org/officeDocument/2006/relationships/slideLayout" Target="../slideLayouts/slideLayout4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package" Target="../embeddings/oleObject1.pptx"/><Relationship Id="rId2" Type="http://schemas.openxmlformats.org/officeDocument/2006/relationships/image" Target="../media/image53.png"/><Relationship Id="rId3" Type="http://schemas.openxmlformats.org/officeDocument/2006/relationships/slideLayout" Target="../slideLayouts/slideLayout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54.wmf"/><Relationship Id="rId3" Type="http://schemas.openxmlformats.org/officeDocument/2006/relationships/slideLayout" Target="../slideLayouts/slideLayout5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5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56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57.wmf"/><Relationship Id="rId7" Type="http://schemas.openxmlformats.org/officeDocument/2006/relationships/slideLayout" Target="../slideLayouts/slideLayout5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8.wmf"/><Relationship Id="rId3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9.wmf"/><Relationship Id="rId3" Type="http://schemas.openxmlformats.org/officeDocument/2006/relationships/slideLayout" Target="../slideLayouts/slideLayout4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0.wmf"/><Relationship Id="rId3" Type="http://schemas.openxmlformats.org/officeDocument/2006/relationships/slideLayout" Target="../slideLayouts/slideLayout4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1.wmf"/><Relationship Id="rId3" Type="http://schemas.openxmlformats.org/officeDocument/2006/relationships/slideLayout" Target="../slideLayouts/slideLayout4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2.wmf"/><Relationship Id="rId3" Type="http://schemas.openxmlformats.org/officeDocument/2006/relationships/slideLayout" Target="../slideLayouts/slideLayout4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2432160" y="2747520"/>
            <a:ext cx="615456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Risk Management</a:t>
            </a:r>
            <a:endParaRPr b="0" lang="en-US" sz="32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AFE9359-5F00-4AE1-B05D-20097B795BB2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Key Markets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569520" y="1220760"/>
            <a:ext cx="7994520" cy="4821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Texas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opens 2002.  Sell price stability and certainty.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Illinois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ComEd focus. Sell price stability and certainty.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Canada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Alberta and Ontario.  Start up efforts in process.  Sell price stability and certainty.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89"/>
              </a:spcBef>
              <a:spcAft>
                <a:spcPts val="414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89"/>
              </a:spcBef>
              <a:spcAft>
                <a:spcPts val="414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588A5A7-126F-4576-9665-F21146C3DA54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2432160" y="3080880"/>
            <a:ext cx="615456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Gas Desk:</a:t>
            </a:r>
            <a:br>
              <a:rPr sz="3200"/>
            </a:br>
            <a:r>
              <a:rPr b="0" lang="en-US" sz="32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Finding Value in Risk Management</a:t>
            </a:r>
            <a:endParaRPr b="0" lang="en-US" sz="32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ubTitle"/>
          </p:nvPr>
        </p:nvSpPr>
        <p:spPr>
          <a:xfrm>
            <a:off x="2432160" y="4632480"/>
            <a:ext cx="6178320" cy="12952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Autofit/>
          </a:bodyPr>
          <a:p>
            <a:pPr indent="0">
              <a:spcBef>
                <a:spcPts val="624"/>
              </a:spcBef>
              <a:spcAft>
                <a:spcPts val="37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Jess Hewitt</a:t>
            </a:r>
            <a:endParaRPr b="1" i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399D42F-6467-452D-9FD7-508D62ECD0E9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"/>
          <p:cNvSpPr/>
          <p:nvPr/>
        </p:nvSpPr>
        <p:spPr>
          <a:xfrm>
            <a:off x="6243480" y="1484280"/>
            <a:ext cx="303480" cy="509760"/>
          </a:xfrm>
          <a:custGeom>
            <a:avLst/>
            <a:gdLst/>
            <a:ahLst/>
            <a:rect l="l" t="t" r="r" b="b"/>
            <a:pathLst>
              <a:path w="210" h="321">
                <a:moveTo>
                  <a:pt x="49" y="10"/>
                </a:moveTo>
                <a:lnTo>
                  <a:pt x="18" y="69"/>
                </a:lnTo>
                <a:lnTo>
                  <a:pt x="33" y="91"/>
                </a:lnTo>
                <a:lnTo>
                  <a:pt x="18" y="118"/>
                </a:lnTo>
                <a:lnTo>
                  <a:pt x="27" y="127"/>
                </a:lnTo>
                <a:lnTo>
                  <a:pt x="21" y="145"/>
                </a:lnTo>
                <a:lnTo>
                  <a:pt x="21" y="175"/>
                </a:lnTo>
                <a:lnTo>
                  <a:pt x="0" y="186"/>
                </a:lnTo>
                <a:lnTo>
                  <a:pt x="8" y="195"/>
                </a:lnTo>
                <a:lnTo>
                  <a:pt x="52" y="307"/>
                </a:lnTo>
                <a:lnTo>
                  <a:pt x="87" y="321"/>
                </a:lnTo>
                <a:lnTo>
                  <a:pt x="85" y="298"/>
                </a:lnTo>
                <a:lnTo>
                  <a:pt x="102" y="280"/>
                </a:lnTo>
                <a:lnTo>
                  <a:pt x="96" y="261"/>
                </a:lnTo>
                <a:lnTo>
                  <a:pt x="139" y="238"/>
                </a:lnTo>
                <a:lnTo>
                  <a:pt x="141" y="207"/>
                </a:lnTo>
                <a:lnTo>
                  <a:pt x="166" y="205"/>
                </a:lnTo>
                <a:lnTo>
                  <a:pt x="186" y="181"/>
                </a:lnTo>
                <a:lnTo>
                  <a:pt x="210" y="165"/>
                </a:lnTo>
                <a:lnTo>
                  <a:pt x="210" y="145"/>
                </a:lnTo>
                <a:lnTo>
                  <a:pt x="177" y="139"/>
                </a:lnTo>
                <a:lnTo>
                  <a:pt x="171" y="117"/>
                </a:lnTo>
                <a:lnTo>
                  <a:pt x="138" y="114"/>
                </a:lnTo>
                <a:lnTo>
                  <a:pt x="111" y="19"/>
                </a:lnTo>
                <a:lnTo>
                  <a:pt x="99" y="0"/>
                </a:lnTo>
                <a:lnTo>
                  <a:pt x="66" y="8"/>
                </a:lnTo>
                <a:lnTo>
                  <a:pt x="60" y="17"/>
                </a:lnTo>
                <a:lnTo>
                  <a:pt x="49" y="1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"/>
          <p:cNvSpPr/>
          <p:nvPr/>
        </p:nvSpPr>
        <p:spPr>
          <a:xfrm>
            <a:off x="5792760" y="2490840"/>
            <a:ext cx="388800" cy="176040"/>
          </a:xfrm>
          <a:custGeom>
            <a:avLst/>
            <a:gdLst/>
            <a:ahLst/>
            <a:rect l="l" t="t" r="r" b="b"/>
            <a:pathLst>
              <a:path w="270" h="111">
                <a:moveTo>
                  <a:pt x="0" y="38"/>
                </a:moveTo>
                <a:lnTo>
                  <a:pt x="201" y="0"/>
                </a:lnTo>
                <a:lnTo>
                  <a:pt x="234" y="76"/>
                </a:lnTo>
                <a:lnTo>
                  <a:pt x="269" y="68"/>
                </a:lnTo>
                <a:lnTo>
                  <a:pt x="270" y="106"/>
                </a:lnTo>
                <a:lnTo>
                  <a:pt x="242" y="111"/>
                </a:lnTo>
                <a:lnTo>
                  <a:pt x="217" y="86"/>
                </a:lnTo>
                <a:lnTo>
                  <a:pt x="201" y="56"/>
                </a:lnTo>
                <a:lnTo>
                  <a:pt x="198" y="14"/>
                </a:lnTo>
                <a:lnTo>
                  <a:pt x="186" y="35"/>
                </a:lnTo>
                <a:lnTo>
                  <a:pt x="200" y="98"/>
                </a:lnTo>
                <a:lnTo>
                  <a:pt x="141" y="107"/>
                </a:lnTo>
                <a:lnTo>
                  <a:pt x="139" y="61"/>
                </a:lnTo>
                <a:lnTo>
                  <a:pt x="103" y="41"/>
                </a:lnTo>
                <a:lnTo>
                  <a:pt x="72" y="36"/>
                </a:lnTo>
                <a:lnTo>
                  <a:pt x="8" y="68"/>
                </a:lnTo>
                <a:lnTo>
                  <a:pt x="0" y="38"/>
                </a:lnTo>
                <a:close/>
              </a:path>
            </a:pathLst>
          </a:custGeom>
          <a:solidFill>
            <a:srgbClr val="fafd00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" name=""/>
          <p:cNvSpPr/>
          <p:nvPr/>
        </p:nvSpPr>
        <p:spPr>
          <a:xfrm>
            <a:off x="2610000" y="1522440"/>
            <a:ext cx="514080" cy="414360"/>
          </a:xfrm>
          <a:custGeom>
            <a:avLst/>
            <a:gdLst/>
            <a:ahLst/>
            <a:rect l="l" t="t" r="r" b="b"/>
            <a:pathLst>
              <a:path w="356" h="261">
                <a:moveTo>
                  <a:pt x="90" y="0"/>
                </a:moveTo>
                <a:lnTo>
                  <a:pt x="163" y="20"/>
                </a:lnTo>
                <a:lnTo>
                  <a:pt x="219" y="33"/>
                </a:lnTo>
                <a:lnTo>
                  <a:pt x="246" y="39"/>
                </a:lnTo>
                <a:lnTo>
                  <a:pt x="274" y="43"/>
                </a:lnTo>
                <a:lnTo>
                  <a:pt x="311" y="50"/>
                </a:lnTo>
                <a:lnTo>
                  <a:pt x="356" y="58"/>
                </a:lnTo>
                <a:lnTo>
                  <a:pt x="327" y="261"/>
                </a:lnTo>
                <a:lnTo>
                  <a:pt x="189" y="232"/>
                </a:lnTo>
                <a:lnTo>
                  <a:pt x="170" y="245"/>
                </a:lnTo>
                <a:lnTo>
                  <a:pt x="145" y="225"/>
                </a:lnTo>
                <a:lnTo>
                  <a:pt x="123" y="245"/>
                </a:lnTo>
                <a:lnTo>
                  <a:pt x="103" y="228"/>
                </a:lnTo>
                <a:lnTo>
                  <a:pt x="46" y="225"/>
                </a:lnTo>
                <a:lnTo>
                  <a:pt x="54" y="192"/>
                </a:lnTo>
                <a:lnTo>
                  <a:pt x="13" y="189"/>
                </a:lnTo>
                <a:lnTo>
                  <a:pt x="9" y="170"/>
                </a:lnTo>
                <a:lnTo>
                  <a:pt x="17" y="150"/>
                </a:lnTo>
                <a:lnTo>
                  <a:pt x="7" y="132"/>
                </a:lnTo>
                <a:lnTo>
                  <a:pt x="8" y="81"/>
                </a:lnTo>
                <a:lnTo>
                  <a:pt x="0" y="42"/>
                </a:lnTo>
                <a:lnTo>
                  <a:pt x="5" y="27"/>
                </a:lnTo>
                <a:lnTo>
                  <a:pt x="23" y="33"/>
                </a:lnTo>
                <a:lnTo>
                  <a:pt x="42" y="56"/>
                </a:lnTo>
                <a:lnTo>
                  <a:pt x="77" y="61"/>
                </a:lnTo>
                <a:lnTo>
                  <a:pt x="86" y="80"/>
                </a:lnTo>
                <a:lnTo>
                  <a:pt x="69" y="80"/>
                </a:lnTo>
                <a:lnTo>
                  <a:pt x="67" y="96"/>
                </a:lnTo>
                <a:lnTo>
                  <a:pt x="77" y="98"/>
                </a:lnTo>
                <a:lnTo>
                  <a:pt x="81" y="114"/>
                </a:lnTo>
                <a:lnTo>
                  <a:pt x="60" y="126"/>
                </a:lnTo>
                <a:lnTo>
                  <a:pt x="60" y="137"/>
                </a:lnTo>
                <a:lnTo>
                  <a:pt x="84" y="137"/>
                </a:lnTo>
                <a:lnTo>
                  <a:pt x="90" y="109"/>
                </a:lnTo>
                <a:lnTo>
                  <a:pt x="108" y="92"/>
                </a:lnTo>
                <a:lnTo>
                  <a:pt x="86" y="48"/>
                </a:lnTo>
                <a:lnTo>
                  <a:pt x="100" y="34"/>
                </a:lnTo>
                <a:lnTo>
                  <a:pt x="90" y="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>
            <a:off x="2489040" y="1822320"/>
            <a:ext cx="640080" cy="538200"/>
          </a:xfrm>
          <a:custGeom>
            <a:avLst/>
            <a:gdLst/>
            <a:ahLst/>
            <a:rect l="l" t="t" r="r" b="b"/>
            <a:pathLst>
              <a:path w="444" h="339">
                <a:moveTo>
                  <a:pt x="97" y="0"/>
                </a:moveTo>
                <a:lnTo>
                  <a:pt x="84" y="7"/>
                </a:lnTo>
                <a:lnTo>
                  <a:pt x="76" y="37"/>
                </a:lnTo>
                <a:lnTo>
                  <a:pt x="68" y="62"/>
                </a:lnTo>
                <a:lnTo>
                  <a:pt x="62" y="82"/>
                </a:lnTo>
                <a:lnTo>
                  <a:pt x="54" y="104"/>
                </a:lnTo>
                <a:lnTo>
                  <a:pt x="45" y="126"/>
                </a:lnTo>
                <a:lnTo>
                  <a:pt x="33" y="150"/>
                </a:lnTo>
                <a:lnTo>
                  <a:pt x="17" y="178"/>
                </a:lnTo>
                <a:lnTo>
                  <a:pt x="0" y="205"/>
                </a:lnTo>
                <a:lnTo>
                  <a:pt x="0" y="264"/>
                </a:lnTo>
                <a:lnTo>
                  <a:pt x="249" y="315"/>
                </a:lnTo>
                <a:lnTo>
                  <a:pt x="364" y="339"/>
                </a:lnTo>
                <a:lnTo>
                  <a:pt x="388" y="221"/>
                </a:lnTo>
                <a:lnTo>
                  <a:pt x="403" y="211"/>
                </a:lnTo>
                <a:lnTo>
                  <a:pt x="389" y="185"/>
                </a:lnTo>
                <a:lnTo>
                  <a:pt x="396" y="158"/>
                </a:lnTo>
                <a:lnTo>
                  <a:pt x="444" y="113"/>
                </a:lnTo>
                <a:lnTo>
                  <a:pt x="411" y="72"/>
                </a:lnTo>
                <a:lnTo>
                  <a:pt x="273" y="43"/>
                </a:lnTo>
                <a:lnTo>
                  <a:pt x="254" y="55"/>
                </a:lnTo>
                <a:lnTo>
                  <a:pt x="229" y="35"/>
                </a:lnTo>
                <a:lnTo>
                  <a:pt x="207" y="56"/>
                </a:lnTo>
                <a:lnTo>
                  <a:pt x="186" y="35"/>
                </a:lnTo>
                <a:lnTo>
                  <a:pt x="131" y="36"/>
                </a:lnTo>
                <a:lnTo>
                  <a:pt x="138" y="3"/>
                </a:lnTo>
                <a:lnTo>
                  <a:pt x="97" y="0"/>
                </a:lnTo>
                <a:close/>
              </a:path>
            </a:pathLst>
          </a:custGeom>
          <a:solidFill>
            <a:srgbClr val="49bbd6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/>
          <p:nvPr/>
        </p:nvSpPr>
        <p:spPr>
          <a:xfrm>
            <a:off x="2436840" y="2238480"/>
            <a:ext cx="674640" cy="1147680"/>
          </a:xfrm>
          <a:custGeom>
            <a:avLst/>
            <a:gdLst/>
            <a:ahLst/>
            <a:rect l="l" t="t" r="r" b="b"/>
            <a:pathLst>
              <a:path w="468" h="723">
                <a:moveTo>
                  <a:pt x="36" y="0"/>
                </a:moveTo>
                <a:lnTo>
                  <a:pt x="251" y="43"/>
                </a:lnTo>
                <a:lnTo>
                  <a:pt x="204" y="256"/>
                </a:lnTo>
                <a:lnTo>
                  <a:pt x="446" y="580"/>
                </a:lnTo>
                <a:lnTo>
                  <a:pt x="468" y="621"/>
                </a:lnTo>
                <a:lnTo>
                  <a:pt x="445" y="641"/>
                </a:lnTo>
                <a:lnTo>
                  <a:pt x="430" y="677"/>
                </a:lnTo>
                <a:lnTo>
                  <a:pt x="416" y="698"/>
                </a:lnTo>
                <a:lnTo>
                  <a:pt x="431" y="717"/>
                </a:lnTo>
                <a:lnTo>
                  <a:pt x="406" y="723"/>
                </a:lnTo>
                <a:lnTo>
                  <a:pt x="264" y="718"/>
                </a:lnTo>
                <a:lnTo>
                  <a:pt x="255" y="676"/>
                </a:lnTo>
                <a:lnTo>
                  <a:pt x="230" y="645"/>
                </a:lnTo>
                <a:lnTo>
                  <a:pt x="212" y="634"/>
                </a:lnTo>
                <a:lnTo>
                  <a:pt x="207" y="612"/>
                </a:lnTo>
                <a:lnTo>
                  <a:pt x="192" y="600"/>
                </a:lnTo>
                <a:lnTo>
                  <a:pt x="177" y="585"/>
                </a:lnTo>
                <a:lnTo>
                  <a:pt x="172" y="568"/>
                </a:lnTo>
                <a:lnTo>
                  <a:pt x="158" y="557"/>
                </a:lnTo>
                <a:lnTo>
                  <a:pt x="136" y="563"/>
                </a:lnTo>
                <a:lnTo>
                  <a:pt x="111" y="554"/>
                </a:lnTo>
                <a:lnTo>
                  <a:pt x="111" y="545"/>
                </a:lnTo>
                <a:lnTo>
                  <a:pt x="110" y="525"/>
                </a:lnTo>
                <a:lnTo>
                  <a:pt x="100" y="503"/>
                </a:lnTo>
                <a:lnTo>
                  <a:pt x="99" y="485"/>
                </a:lnTo>
                <a:lnTo>
                  <a:pt x="88" y="469"/>
                </a:lnTo>
                <a:lnTo>
                  <a:pt x="91" y="454"/>
                </a:lnTo>
                <a:lnTo>
                  <a:pt x="60" y="417"/>
                </a:lnTo>
                <a:lnTo>
                  <a:pt x="60" y="396"/>
                </a:lnTo>
                <a:lnTo>
                  <a:pt x="76" y="388"/>
                </a:lnTo>
                <a:lnTo>
                  <a:pt x="76" y="375"/>
                </a:lnTo>
                <a:lnTo>
                  <a:pt x="60" y="371"/>
                </a:lnTo>
                <a:lnTo>
                  <a:pt x="53" y="351"/>
                </a:lnTo>
                <a:lnTo>
                  <a:pt x="45" y="316"/>
                </a:lnTo>
                <a:lnTo>
                  <a:pt x="68" y="335"/>
                </a:lnTo>
                <a:lnTo>
                  <a:pt x="59" y="310"/>
                </a:lnTo>
                <a:lnTo>
                  <a:pt x="76" y="310"/>
                </a:lnTo>
                <a:lnTo>
                  <a:pt x="76" y="292"/>
                </a:lnTo>
                <a:lnTo>
                  <a:pt x="59" y="280"/>
                </a:lnTo>
                <a:lnTo>
                  <a:pt x="51" y="297"/>
                </a:lnTo>
                <a:lnTo>
                  <a:pt x="36" y="291"/>
                </a:lnTo>
                <a:lnTo>
                  <a:pt x="6" y="210"/>
                </a:lnTo>
                <a:lnTo>
                  <a:pt x="14" y="152"/>
                </a:lnTo>
                <a:lnTo>
                  <a:pt x="0" y="119"/>
                </a:lnTo>
                <a:lnTo>
                  <a:pt x="7" y="94"/>
                </a:lnTo>
                <a:lnTo>
                  <a:pt x="22" y="89"/>
                </a:lnTo>
                <a:lnTo>
                  <a:pt x="36" y="49"/>
                </a:lnTo>
                <a:lnTo>
                  <a:pt x="36" y="0"/>
                </a:lnTo>
                <a:close/>
              </a:path>
            </a:pathLst>
          </a:custGeom>
          <a:solidFill>
            <a:srgbClr val="49bbd6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7" name=""/>
          <p:cNvSpPr/>
          <p:nvPr/>
        </p:nvSpPr>
        <p:spPr>
          <a:xfrm>
            <a:off x="2730600" y="2309760"/>
            <a:ext cx="511200" cy="849240"/>
          </a:xfrm>
          <a:custGeom>
            <a:avLst/>
            <a:gdLst/>
            <a:ahLst/>
            <a:rect l="l" t="t" r="r" b="b"/>
            <a:pathLst>
              <a:path w="354" h="535">
                <a:moveTo>
                  <a:pt x="45" y="0"/>
                </a:moveTo>
                <a:lnTo>
                  <a:pt x="0" y="212"/>
                </a:lnTo>
                <a:lnTo>
                  <a:pt x="241" y="535"/>
                </a:lnTo>
                <a:lnTo>
                  <a:pt x="256" y="521"/>
                </a:lnTo>
                <a:lnTo>
                  <a:pt x="255" y="457"/>
                </a:lnTo>
                <a:lnTo>
                  <a:pt x="285" y="462"/>
                </a:lnTo>
                <a:lnTo>
                  <a:pt x="316" y="266"/>
                </a:lnTo>
                <a:lnTo>
                  <a:pt x="337" y="133"/>
                </a:lnTo>
                <a:lnTo>
                  <a:pt x="343" y="93"/>
                </a:lnTo>
                <a:lnTo>
                  <a:pt x="354" y="57"/>
                </a:lnTo>
                <a:lnTo>
                  <a:pt x="195" y="32"/>
                </a:lnTo>
                <a:lnTo>
                  <a:pt x="45" y="0"/>
                </a:lnTo>
                <a:close/>
              </a:path>
            </a:pathLst>
          </a:custGeom>
          <a:solidFill>
            <a:srgbClr val="49bbd6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8" name=""/>
          <p:cNvSpPr/>
          <p:nvPr/>
        </p:nvSpPr>
        <p:spPr>
          <a:xfrm>
            <a:off x="3013200" y="1612800"/>
            <a:ext cx="460080" cy="820800"/>
          </a:xfrm>
          <a:custGeom>
            <a:avLst/>
            <a:gdLst/>
            <a:ahLst/>
            <a:rect l="l" t="t" r="r" b="b"/>
            <a:pathLst>
              <a:path w="319" h="517">
                <a:moveTo>
                  <a:pt x="77" y="0"/>
                </a:moveTo>
                <a:lnTo>
                  <a:pt x="48" y="202"/>
                </a:lnTo>
                <a:lnTo>
                  <a:pt x="78" y="245"/>
                </a:lnTo>
                <a:lnTo>
                  <a:pt x="31" y="290"/>
                </a:lnTo>
                <a:lnTo>
                  <a:pt x="25" y="321"/>
                </a:lnTo>
                <a:lnTo>
                  <a:pt x="38" y="343"/>
                </a:lnTo>
                <a:lnTo>
                  <a:pt x="25" y="354"/>
                </a:lnTo>
                <a:lnTo>
                  <a:pt x="0" y="471"/>
                </a:lnTo>
                <a:lnTo>
                  <a:pt x="152" y="498"/>
                </a:lnTo>
                <a:lnTo>
                  <a:pt x="296" y="517"/>
                </a:lnTo>
                <a:lnTo>
                  <a:pt x="311" y="410"/>
                </a:lnTo>
                <a:lnTo>
                  <a:pt x="319" y="351"/>
                </a:lnTo>
                <a:lnTo>
                  <a:pt x="305" y="330"/>
                </a:lnTo>
                <a:lnTo>
                  <a:pt x="272" y="336"/>
                </a:lnTo>
                <a:lnTo>
                  <a:pt x="229" y="341"/>
                </a:lnTo>
                <a:lnTo>
                  <a:pt x="221" y="293"/>
                </a:lnTo>
                <a:lnTo>
                  <a:pt x="169" y="254"/>
                </a:lnTo>
                <a:lnTo>
                  <a:pt x="176" y="229"/>
                </a:lnTo>
                <a:lnTo>
                  <a:pt x="181" y="185"/>
                </a:lnTo>
                <a:lnTo>
                  <a:pt x="114" y="90"/>
                </a:lnTo>
                <a:lnTo>
                  <a:pt x="123" y="6"/>
                </a:lnTo>
                <a:lnTo>
                  <a:pt x="77" y="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9" name=""/>
          <p:cNvSpPr/>
          <p:nvPr/>
        </p:nvSpPr>
        <p:spPr>
          <a:xfrm>
            <a:off x="3154320" y="2401920"/>
            <a:ext cx="426960" cy="606240"/>
          </a:xfrm>
          <a:custGeom>
            <a:avLst/>
            <a:gdLst/>
            <a:ahLst/>
            <a:rect l="l" t="t" r="r" b="b"/>
            <a:pathLst>
              <a:path w="296" h="382">
                <a:moveTo>
                  <a:pt x="55" y="0"/>
                </a:moveTo>
                <a:lnTo>
                  <a:pt x="200" y="20"/>
                </a:lnTo>
                <a:lnTo>
                  <a:pt x="190" y="93"/>
                </a:lnTo>
                <a:lnTo>
                  <a:pt x="296" y="103"/>
                </a:lnTo>
                <a:lnTo>
                  <a:pt x="267" y="382"/>
                </a:lnTo>
                <a:lnTo>
                  <a:pt x="0" y="353"/>
                </a:lnTo>
                <a:lnTo>
                  <a:pt x="27" y="175"/>
                </a:lnTo>
                <a:lnTo>
                  <a:pt x="55" y="0"/>
                </a:lnTo>
                <a:close/>
              </a:path>
            </a:pathLst>
          </a:custGeom>
          <a:solidFill>
            <a:srgbClr val="49bbd6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" name=""/>
          <p:cNvSpPr/>
          <p:nvPr/>
        </p:nvSpPr>
        <p:spPr>
          <a:xfrm>
            <a:off x="3173400" y="1620720"/>
            <a:ext cx="801720" cy="549360"/>
          </a:xfrm>
          <a:custGeom>
            <a:avLst/>
            <a:gdLst/>
            <a:ahLst/>
            <a:rect l="l" t="t" r="r" b="b"/>
            <a:pathLst>
              <a:path w="555" h="346">
                <a:moveTo>
                  <a:pt x="9" y="0"/>
                </a:moveTo>
                <a:lnTo>
                  <a:pt x="118" y="14"/>
                </a:lnTo>
                <a:lnTo>
                  <a:pt x="184" y="23"/>
                </a:lnTo>
                <a:lnTo>
                  <a:pt x="271" y="32"/>
                </a:lnTo>
                <a:lnTo>
                  <a:pt x="351" y="40"/>
                </a:lnTo>
                <a:lnTo>
                  <a:pt x="490" y="50"/>
                </a:lnTo>
                <a:lnTo>
                  <a:pt x="555" y="55"/>
                </a:lnTo>
                <a:lnTo>
                  <a:pt x="553" y="337"/>
                </a:lnTo>
                <a:lnTo>
                  <a:pt x="213" y="308"/>
                </a:lnTo>
                <a:lnTo>
                  <a:pt x="206" y="346"/>
                </a:lnTo>
                <a:lnTo>
                  <a:pt x="193" y="328"/>
                </a:lnTo>
                <a:lnTo>
                  <a:pt x="162" y="331"/>
                </a:lnTo>
                <a:lnTo>
                  <a:pt x="117" y="338"/>
                </a:lnTo>
                <a:lnTo>
                  <a:pt x="109" y="289"/>
                </a:lnTo>
                <a:lnTo>
                  <a:pt x="56" y="250"/>
                </a:lnTo>
                <a:lnTo>
                  <a:pt x="64" y="213"/>
                </a:lnTo>
                <a:lnTo>
                  <a:pt x="69" y="183"/>
                </a:lnTo>
                <a:lnTo>
                  <a:pt x="0" y="86"/>
                </a:lnTo>
                <a:lnTo>
                  <a:pt x="9" y="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1" name=""/>
          <p:cNvSpPr/>
          <p:nvPr/>
        </p:nvSpPr>
        <p:spPr>
          <a:xfrm>
            <a:off x="3424320" y="2104920"/>
            <a:ext cx="547560" cy="493920"/>
          </a:xfrm>
          <a:custGeom>
            <a:avLst/>
            <a:gdLst/>
            <a:ahLst/>
            <a:rect l="l" t="t" r="r" b="b"/>
            <a:pathLst>
              <a:path w="380" h="311">
                <a:moveTo>
                  <a:pt x="37" y="0"/>
                </a:moveTo>
                <a:lnTo>
                  <a:pt x="23" y="116"/>
                </a:lnTo>
                <a:lnTo>
                  <a:pt x="0" y="282"/>
                </a:lnTo>
                <a:lnTo>
                  <a:pt x="110" y="291"/>
                </a:lnTo>
                <a:lnTo>
                  <a:pt x="367" y="311"/>
                </a:lnTo>
                <a:lnTo>
                  <a:pt x="380" y="32"/>
                </a:lnTo>
                <a:lnTo>
                  <a:pt x="37" y="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2" name=""/>
          <p:cNvSpPr/>
          <p:nvPr/>
        </p:nvSpPr>
        <p:spPr>
          <a:xfrm>
            <a:off x="3535200" y="2565360"/>
            <a:ext cx="571680" cy="468360"/>
          </a:xfrm>
          <a:custGeom>
            <a:avLst/>
            <a:gdLst/>
            <a:ahLst/>
            <a:rect l="l" t="t" r="r" b="b"/>
            <a:pathLst>
              <a:path w="396" h="295">
                <a:moveTo>
                  <a:pt x="33" y="0"/>
                </a:moveTo>
                <a:lnTo>
                  <a:pt x="13" y="177"/>
                </a:lnTo>
                <a:lnTo>
                  <a:pt x="0" y="279"/>
                </a:lnTo>
                <a:lnTo>
                  <a:pt x="198" y="289"/>
                </a:lnTo>
                <a:lnTo>
                  <a:pt x="387" y="295"/>
                </a:lnTo>
                <a:lnTo>
                  <a:pt x="393" y="157"/>
                </a:lnTo>
                <a:lnTo>
                  <a:pt x="396" y="22"/>
                </a:lnTo>
                <a:lnTo>
                  <a:pt x="288" y="20"/>
                </a:lnTo>
                <a:lnTo>
                  <a:pt x="33" y="0"/>
                </a:lnTo>
                <a:close/>
              </a:path>
            </a:pathLst>
          </a:custGeom>
          <a:blipFill rotWithShape="0">
            <a:blip r:embed="rId1"/>
            <a:srcRect/>
            <a:tile tx="0" ty="0" sx="100000" sy="100000" algn="ctr"/>
          </a:blip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3" name=""/>
          <p:cNvSpPr/>
          <p:nvPr/>
        </p:nvSpPr>
        <p:spPr>
          <a:xfrm>
            <a:off x="3021120" y="2959200"/>
            <a:ext cx="517320" cy="633240"/>
          </a:xfrm>
          <a:custGeom>
            <a:avLst/>
            <a:gdLst/>
            <a:ahLst/>
            <a:rect l="l" t="t" r="r" b="b"/>
            <a:pathLst>
              <a:path w="359" h="399">
                <a:moveTo>
                  <a:pt x="91" y="0"/>
                </a:moveTo>
                <a:lnTo>
                  <a:pt x="84" y="52"/>
                </a:lnTo>
                <a:lnTo>
                  <a:pt x="53" y="46"/>
                </a:lnTo>
                <a:lnTo>
                  <a:pt x="55" y="113"/>
                </a:lnTo>
                <a:lnTo>
                  <a:pt x="40" y="126"/>
                </a:lnTo>
                <a:lnTo>
                  <a:pt x="62" y="167"/>
                </a:lnTo>
                <a:lnTo>
                  <a:pt x="40" y="185"/>
                </a:lnTo>
                <a:lnTo>
                  <a:pt x="28" y="215"/>
                </a:lnTo>
                <a:lnTo>
                  <a:pt x="11" y="244"/>
                </a:lnTo>
                <a:lnTo>
                  <a:pt x="23" y="261"/>
                </a:lnTo>
                <a:lnTo>
                  <a:pt x="2" y="268"/>
                </a:lnTo>
                <a:lnTo>
                  <a:pt x="0" y="295"/>
                </a:lnTo>
                <a:lnTo>
                  <a:pt x="202" y="397"/>
                </a:lnTo>
                <a:lnTo>
                  <a:pt x="316" y="399"/>
                </a:lnTo>
                <a:lnTo>
                  <a:pt x="359" y="31"/>
                </a:lnTo>
                <a:lnTo>
                  <a:pt x="91" y="0"/>
                </a:lnTo>
                <a:close/>
              </a:path>
            </a:pathLst>
          </a:custGeom>
          <a:solidFill>
            <a:srgbClr val="49bbd6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4" name=""/>
          <p:cNvSpPr/>
          <p:nvPr/>
        </p:nvSpPr>
        <p:spPr>
          <a:xfrm>
            <a:off x="3473280" y="3003480"/>
            <a:ext cx="549360" cy="600120"/>
          </a:xfrm>
          <a:custGeom>
            <a:avLst/>
            <a:gdLst/>
            <a:ahLst/>
            <a:rect l="l" t="t" r="r" b="b"/>
            <a:pathLst>
              <a:path w="381" h="378">
                <a:moveTo>
                  <a:pt x="46" y="0"/>
                </a:moveTo>
                <a:lnTo>
                  <a:pt x="381" y="15"/>
                </a:lnTo>
                <a:lnTo>
                  <a:pt x="365" y="349"/>
                </a:lnTo>
                <a:lnTo>
                  <a:pt x="256" y="343"/>
                </a:lnTo>
                <a:lnTo>
                  <a:pt x="154" y="340"/>
                </a:lnTo>
                <a:lnTo>
                  <a:pt x="154" y="353"/>
                </a:lnTo>
                <a:lnTo>
                  <a:pt x="69" y="353"/>
                </a:lnTo>
                <a:lnTo>
                  <a:pt x="64" y="378"/>
                </a:lnTo>
                <a:lnTo>
                  <a:pt x="0" y="370"/>
                </a:lnTo>
                <a:lnTo>
                  <a:pt x="36" y="87"/>
                </a:lnTo>
                <a:lnTo>
                  <a:pt x="46" y="0"/>
                </a:lnTo>
                <a:close/>
              </a:path>
            </a:pathLst>
          </a:custGeom>
          <a:solidFill>
            <a:srgbClr val="49bbd6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>
            <a:off x="3691080" y="3092400"/>
            <a:ext cx="1116000" cy="1136880"/>
          </a:xfrm>
          <a:custGeom>
            <a:avLst/>
            <a:gdLst/>
            <a:ahLst/>
            <a:rect l="l" t="t" r="r" b="b"/>
            <a:pathLst>
              <a:path w="773" h="716">
                <a:moveTo>
                  <a:pt x="224" y="0"/>
                </a:moveTo>
                <a:lnTo>
                  <a:pt x="395" y="6"/>
                </a:lnTo>
                <a:lnTo>
                  <a:pt x="395" y="136"/>
                </a:lnTo>
                <a:lnTo>
                  <a:pt x="482" y="172"/>
                </a:lnTo>
                <a:lnTo>
                  <a:pt x="506" y="160"/>
                </a:lnTo>
                <a:lnTo>
                  <a:pt x="563" y="188"/>
                </a:lnTo>
                <a:lnTo>
                  <a:pt x="597" y="186"/>
                </a:lnTo>
                <a:lnTo>
                  <a:pt x="663" y="158"/>
                </a:lnTo>
                <a:lnTo>
                  <a:pt x="701" y="185"/>
                </a:lnTo>
                <a:lnTo>
                  <a:pt x="734" y="192"/>
                </a:lnTo>
                <a:lnTo>
                  <a:pt x="734" y="298"/>
                </a:lnTo>
                <a:lnTo>
                  <a:pt x="773" y="364"/>
                </a:lnTo>
                <a:lnTo>
                  <a:pt x="764" y="454"/>
                </a:lnTo>
                <a:lnTo>
                  <a:pt x="722" y="490"/>
                </a:lnTo>
                <a:lnTo>
                  <a:pt x="713" y="457"/>
                </a:lnTo>
                <a:lnTo>
                  <a:pt x="701" y="472"/>
                </a:lnTo>
                <a:lnTo>
                  <a:pt x="710" y="493"/>
                </a:lnTo>
                <a:lnTo>
                  <a:pt x="635" y="547"/>
                </a:lnTo>
                <a:lnTo>
                  <a:pt x="617" y="550"/>
                </a:lnTo>
                <a:lnTo>
                  <a:pt x="578" y="577"/>
                </a:lnTo>
                <a:lnTo>
                  <a:pt x="578" y="592"/>
                </a:lnTo>
                <a:lnTo>
                  <a:pt x="566" y="595"/>
                </a:lnTo>
                <a:lnTo>
                  <a:pt x="575" y="613"/>
                </a:lnTo>
                <a:lnTo>
                  <a:pt x="554" y="640"/>
                </a:lnTo>
                <a:lnTo>
                  <a:pt x="566" y="679"/>
                </a:lnTo>
                <a:lnTo>
                  <a:pt x="578" y="692"/>
                </a:lnTo>
                <a:lnTo>
                  <a:pt x="575" y="716"/>
                </a:lnTo>
                <a:lnTo>
                  <a:pt x="545" y="716"/>
                </a:lnTo>
                <a:lnTo>
                  <a:pt x="518" y="704"/>
                </a:lnTo>
                <a:lnTo>
                  <a:pt x="500" y="707"/>
                </a:lnTo>
                <a:lnTo>
                  <a:pt x="440" y="686"/>
                </a:lnTo>
                <a:lnTo>
                  <a:pt x="413" y="604"/>
                </a:lnTo>
                <a:lnTo>
                  <a:pt x="371" y="565"/>
                </a:lnTo>
                <a:lnTo>
                  <a:pt x="334" y="493"/>
                </a:lnTo>
                <a:lnTo>
                  <a:pt x="317" y="486"/>
                </a:lnTo>
                <a:lnTo>
                  <a:pt x="297" y="468"/>
                </a:lnTo>
                <a:lnTo>
                  <a:pt x="278" y="468"/>
                </a:lnTo>
                <a:lnTo>
                  <a:pt x="249" y="462"/>
                </a:lnTo>
                <a:lnTo>
                  <a:pt x="227" y="468"/>
                </a:lnTo>
                <a:lnTo>
                  <a:pt x="212" y="504"/>
                </a:lnTo>
                <a:lnTo>
                  <a:pt x="189" y="510"/>
                </a:lnTo>
                <a:lnTo>
                  <a:pt x="140" y="482"/>
                </a:lnTo>
                <a:lnTo>
                  <a:pt x="111" y="448"/>
                </a:lnTo>
                <a:lnTo>
                  <a:pt x="106" y="407"/>
                </a:lnTo>
                <a:lnTo>
                  <a:pt x="85" y="379"/>
                </a:lnTo>
                <a:lnTo>
                  <a:pt x="36" y="340"/>
                </a:lnTo>
                <a:lnTo>
                  <a:pt x="0" y="299"/>
                </a:lnTo>
                <a:lnTo>
                  <a:pt x="0" y="282"/>
                </a:lnTo>
                <a:lnTo>
                  <a:pt x="117" y="283"/>
                </a:lnTo>
                <a:lnTo>
                  <a:pt x="212" y="291"/>
                </a:lnTo>
                <a:lnTo>
                  <a:pt x="224" y="0"/>
                </a:lnTo>
                <a:close/>
              </a:path>
            </a:pathLst>
          </a:custGeom>
          <a:solidFill>
            <a:srgbClr val="49bbd6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>
            <a:off x="3973680" y="1708200"/>
            <a:ext cx="536400" cy="345960"/>
          </a:xfrm>
          <a:custGeom>
            <a:avLst/>
            <a:gdLst/>
            <a:ahLst/>
            <a:rect l="l" t="t" r="r" b="b"/>
            <a:pathLst>
              <a:path w="372" h="218">
                <a:moveTo>
                  <a:pt x="1" y="0"/>
                </a:moveTo>
                <a:lnTo>
                  <a:pt x="312" y="7"/>
                </a:lnTo>
                <a:lnTo>
                  <a:pt x="335" y="71"/>
                </a:lnTo>
                <a:lnTo>
                  <a:pt x="357" y="120"/>
                </a:lnTo>
                <a:lnTo>
                  <a:pt x="372" y="200"/>
                </a:lnTo>
                <a:lnTo>
                  <a:pt x="363" y="218"/>
                </a:lnTo>
                <a:lnTo>
                  <a:pt x="248" y="215"/>
                </a:lnTo>
                <a:lnTo>
                  <a:pt x="0" y="211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>
            <a:off x="3959280" y="2041560"/>
            <a:ext cx="565200" cy="404640"/>
          </a:xfrm>
          <a:custGeom>
            <a:avLst/>
            <a:gdLst/>
            <a:ahLst/>
            <a:rect l="l" t="t" r="r" b="b"/>
            <a:pathLst>
              <a:path w="391" h="255">
                <a:moveTo>
                  <a:pt x="7" y="0"/>
                </a:moveTo>
                <a:lnTo>
                  <a:pt x="6" y="99"/>
                </a:lnTo>
                <a:lnTo>
                  <a:pt x="0" y="215"/>
                </a:lnTo>
                <a:lnTo>
                  <a:pt x="284" y="219"/>
                </a:lnTo>
                <a:lnTo>
                  <a:pt x="314" y="235"/>
                </a:lnTo>
                <a:lnTo>
                  <a:pt x="335" y="213"/>
                </a:lnTo>
                <a:lnTo>
                  <a:pt x="391" y="255"/>
                </a:lnTo>
                <a:lnTo>
                  <a:pt x="383" y="211"/>
                </a:lnTo>
                <a:lnTo>
                  <a:pt x="388" y="177"/>
                </a:lnTo>
                <a:lnTo>
                  <a:pt x="391" y="61"/>
                </a:lnTo>
                <a:lnTo>
                  <a:pt x="366" y="36"/>
                </a:lnTo>
                <a:lnTo>
                  <a:pt x="376" y="4"/>
                </a:lnTo>
                <a:lnTo>
                  <a:pt x="190" y="3"/>
                </a:lnTo>
                <a:lnTo>
                  <a:pt x="7" y="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>
            <a:off x="3951360" y="2378160"/>
            <a:ext cx="671400" cy="333360"/>
          </a:xfrm>
          <a:custGeom>
            <a:avLst/>
            <a:gdLst/>
            <a:ahLst/>
            <a:rect l="l" t="t" r="r" b="b"/>
            <a:pathLst>
              <a:path w="466" h="210">
                <a:moveTo>
                  <a:pt x="5" y="0"/>
                </a:moveTo>
                <a:lnTo>
                  <a:pt x="0" y="139"/>
                </a:lnTo>
                <a:lnTo>
                  <a:pt x="105" y="142"/>
                </a:lnTo>
                <a:lnTo>
                  <a:pt x="104" y="210"/>
                </a:lnTo>
                <a:lnTo>
                  <a:pt x="246" y="208"/>
                </a:lnTo>
                <a:lnTo>
                  <a:pt x="373" y="206"/>
                </a:lnTo>
                <a:lnTo>
                  <a:pt x="466" y="208"/>
                </a:lnTo>
                <a:lnTo>
                  <a:pt x="437" y="149"/>
                </a:lnTo>
                <a:lnTo>
                  <a:pt x="417" y="94"/>
                </a:lnTo>
                <a:lnTo>
                  <a:pt x="395" y="37"/>
                </a:lnTo>
                <a:lnTo>
                  <a:pt x="342" y="1"/>
                </a:lnTo>
                <a:lnTo>
                  <a:pt x="318" y="22"/>
                </a:lnTo>
                <a:lnTo>
                  <a:pt x="289" y="7"/>
                </a:lnTo>
                <a:lnTo>
                  <a:pt x="162" y="3"/>
                </a:lnTo>
                <a:lnTo>
                  <a:pt x="5" y="0"/>
                </a:lnTo>
                <a:close/>
              </a:path>
            </a:pathLst>
          </a:custGeom>
          <a:solidFill>
            <a:srgbClr val="49bbd6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9" name=""/>
          <p:cNvSpPr/>
          <p:nvPr/>
        </p:nvSpPr>
        <p:spPr>
          <a:xfrm>
            <a:off x="4094280" y="2703600"/>
            <a:ext cx="590400" cy="331560"/>
          </a:xfrm>
          <a:custGeom>
            <a:avLst/>
            <a:gdLst/>
            <a:ahLst/>
            <a:rect l="l" t="t" r="r" b="b"/>
            <a:pathLst>
              <a:path w="410" h="209">
                <a:moveTo>
                  <a:pt x="4" y="2"/>
                </a:moveTo>
                <a:lnTo>
                  <a:pt x="3" y="122"/>
                </a:lnTo>
                <a:lnTo>
                  <a:pt x="0" y="207"/>
                </a:lnTo>
                <a:lnTo>
                  <a:pt x="410" y="209"/>
                </a:lnTo>
                <a:lnTo>
                  <a:pt x="402" y="100"/>
                </a:lnTo>
                <a:lnTo>
                  <a:pt x="402" y="59"/>
                </a:lnTo>
                <a:lnTo>
                  <a:pt x="369" y="34"/>
                </a:lnTo>
                <a:lnTo>
                  <a:pt x="379" y="12"/>
                </a:lnTo>
                <a:lnTo>
                  <a:pt x="365" y="0"/>
                </a:lnTo>
                <a:lnTo>
                  <a:pt x="179" y="2"/>
                </a:lnTo>
                <a:lnTo>
                  <a:pt x="4" y="2"/>
                </a:lnTo>
                <a:close/>
              </a:path>
            </a:pathLst>
          </a:custGeom>
          <a:solidFill>
            <a:srgbClr val="49bbd6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" name=""/>
          <p:cNvSpPr/>
          <p:nvPr/>
        </p:nvSpPr>
        <p:spPr>
          <a:xfrm>
            <a:off x="4014720" y="3027240"/>
            <a:ext cx="689040" cy="365400"/>
          </a:xfrm>
          <a:custGeom>
            <a:avLst/>
            <a:gdLst/>
            <a:ahLst/>
            <a:rect l="l" t="t" r="r" b="b"/>
            <a:pathLst>
              <a:path w="478" h="230">
                <a:moveTo>
                  <a:pt x="3" y="0"/>
                </a:moveTo>
                <a:lnTo>
                  <a:pt x="0" y="41"/>
                </a:lnTo>
                <a:lnTo>
                  <a:pt x="170" y="47"/>
                </a:lnTo>
                <a:lnTo>
                  <a:pt x="171" y="178"/>
                </a:lnTo>
                <a:lnTo>
                  <a:pt x="258" y="214"/>
                </a:lnTo>
                <a:lnTo>
                  <a:pt x="282" y="201"/>
                </a:lnTo>
                <a:lnTo>
                  <a:pt x="337" y="230"/>
                </a:lnTo>
                <a:lnTo>
                  <a:pt x="373" y="229"/>
                </a:lnTo>
                <a:lnTo>
                  <a:pt x="439" y="201"/>
                </a:lnTo>
                <a:lnTo>
                  <a:pt x="478" y="228"/>
                </a:lnTo>
                <a:lnTo>
                  <a:pt x="478" y="86"/>
                </a:lnTo>
                <a:lnTo>
                  <a:pt x="466" y="3"/>
                </a:lnTo>
                <a:lnTo>
                  <a:pt x="3" y="0"/>
                </a:lnTo>
                <a:close/>
              </a:path>
            </a:pathLst>
          </a:custGeom>
          <a:solidFill>
            <a:srgbClr val="49bbd6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" name=""/>
          <p:cNvSpPr/>
          <p:nvPr/>
        </p:nvSpPr>
        <p:spPr>
          <a:xfrm>
            <a:off x="4691160" y="3044880"/>
            <a:ext cx="388800" cy="398520"/>
          </a:xfrm>
          <a:custGeom>
            <a:avLst/>
            <a:gdLst/>
            <a:ahLst/>
            <a:rect l="l" t="t" r="r" b="b"/>
            <a:pathLst>
              <a:path w="269" h="251">
                <a:moveTo>
                  <a:pt x="0" y="23"/>
                </a:moveTo>
                <a:lnTo>
                  <a:pt x="106" y="10"/>
                </a:lnTo>
                <a:lnTo>
                  <a:pt x="237" y="0"/>
                </a:lnTo>
                <a:lnTo>
                  <a:pt x="230" y="33"/>
                </a:lnTo>
                <a:lnTo>
                  <a:pt x="259" y="26"/>
                </a:lnTo>
                <a:lnTo>
                  <a:pt x="269" y="48"/>
                </a:lnTo>
                <a:lnTo>
                  <a:pt x="239" y="68"/>
                </a:lnTo>
                <a:lnTo>
                  <a:pt x="246" y="103"/>
                </a:lnTo>
                <a:lnTo>
                  <a:pt x="215" y="161"/>
                </a:lnTo>
                <a:lnTo>
                  <a:pt x="192" y="197"/>
                </a:lnTo>
                <a:lnTo>
                  <a:pt x="205" y="243"/>
                </a:lnTo>
                <a:lnTo>
                  <a:pt x="39" y="251"/>
                </a:lnTo>
                <a:lnTo>
                  <a:pt x="38" y="223"/>
                </a:lnTo>
                <a:lnTo>
                  <a:pt x="5" y="217"/>
                </a:lnTo>
                <a:lnTo>
                  <a:pt x="5" y="68"/>
                </a:lnTo>
                <a:lnTo>
                  <a:pt x="0" y="23"/>
                </a:lnTo>
                <a:close/>
              </a:path>
            </a:pathLst>
          </a:custGeom>
          <a:solidFill>
            <a:srgbClr val="49bbd6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2" name=""/>
          <p:cNvSpPr/>
          <p:nvPr/>
        </p:nvSpPr>
        <p:spPr>
          <a:xfrm>
            <a:off x="4746600" y="3429000"/>
            <a:ext cx="474840" cy="417600"/>
          </a:xfrm>
          <a:custGeom>
            <a:avLst/>
            <a:gdLst/>
            <a:ahLst/>
            <a:rect l="l" t="t" r="r" b="b"/>
            <a:pathLst>
              <a:path w="328" h="263">
                <a:moveTo>
                  <a:pt x="0" y="6"/>
                </a:moveTo>
                <a:lnTo>
                  <a:pt x="164" y="0"/>
                </a:lnTo>
                <a:lnTo>
                  <a:pt x="193" y="54"/>
                </a:lnTo>
                <a:lnTo>
                  <a:pt x="168" y="118"/>
                </a:lnTo>
                <a:lnTo>
                  <a:pt x="160" y="147"/>
                </a:lnTo>
                <a:lnTo>
                  <a:pt x="270" y="135"/>
                </a:lnTo>
                <a:lnTo>
                  <a:pt x="277" y="177"/>
                </a:lnTo>
                <a:lnTo>
                  <a:pt x="244" y="173"/>
                </a:lnTo>
                <a:lnTo>
                  <a:pt x="229" y="191"/>
                </a:lnTo>
                <a:lnTo>
                  <a:pt x="246" y="203"/>
                </a:lnTo>
                <a:lnTo>
                  <a:pt x="276" y="189"/>
                </a:lnTo>
                <a:lnTo>
                  <a:pt x="277" y="209"/>
                </a:lnTo>
                <a:lnTo>
                  <a:pt x="295" y="192"/>
                </a:lnTo>
                <a:lnTo>
                  <a:pt x="307" y="192"/>
                </a:lnTo>
                <a:lnTo>
                  <a:pt x="293" y="227"/>
                </a:lnTo>
                <a:lnTo>
                  <a:pt x="320" y="233"/>
                </a:lnTo>
                <a:lnTo>
                  <a:pt x="328" y="252"/>
                </a:lnTo>
                <a:lnTo>
                  <a:pt x="316" y="258"/>
                </a:lnTo>
                <a:lnTo>
                  <a:pt x="299" y="246"/>
                </a:lnTo>
                <a:lnTo>
                  <a:pt x="267" y="237"/>
                </a:lnTo>
                <a:lnTo>
                  <a:pt x="274" y="260"/>
                </a:lnTo>
                <a:lnTo>
                  <a:pt x="258" y="263"/>
                </a:lnTo>
                <a:lnTo>
                  <a:pt x="245" y="242"/>
                </a:lnTo>
                <a:lnTo>
                  <a:pt x="237" y="255"/>
                </a:lnTo>
                <a:lnTo>
                  <a:pt x="189" y="255"/>
                </a:lnTo>
                <a:lnTo>
                  <a:pt x="189" y="242"/>
                </a:lnTo>
                <a:lnTo>
                  <a:pt x="171" y="227"/>
                </a:lnTo>
                <a:lnTo>
                  <a:pt x="135" y="225"/>
                </a:lnTo>
                <a:lnTo>
                  <a:pt x="165" y="242"/>
                </a:lnTo>
                <a:lnTo>
                  <a:pt x="123" y="251"/>
                </a:lnTo>
                <a:lnTo>
                  <a:pt x="57" y="239"/>
                </a:lnTo>
                <a:lnTo>
                  <a:pt x="32" y="242"/>
                </a:lnTo>
                <a:lnTo>
                  <a:pt x="41" y="154"/>
                </a:lnTo>
                <a:lnTo>
                  <a:pt x="1" y="84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3" name=""/>
          <p:cNvSpPr/>
          <p:nvPr/>
        </p:nvSpPr>
        <p:spPr>
          <a:xfrm>
            <a:off x="4422600" y="1666800"/>
            <a:ext cx="528840" cy="654120"/>
          </a:xfrm>
          <a:custGeom>
            <a:avLst/>
            <a:gdLst/>
            <a:ahLst/>
            <a:rect l="l" t="t" r="r" b="b"/>
            <a:pathLst>
              <a:path w="366" h="412">
                <a:moveTo>
                  <a:pt x="0" y="32"/>
                </a:moveTo>
                <a:lnTo>
                  <a:pt x="96" y="32"/>
                </a:lnTo>
                <a:lnTo>
                  <a:pt x="95" y="0"/>
                </a:lnTo>
                <a:lnTo>
                  <a:pt x="116" y="9"/>
                </a:lnTo>
                <a:lnTo>
                  <a:pt x="120" y="34"/>
                </a:lnTo>
                <a:lnTo>
                  <a:pt x="166" y="61"/>
                </a:lnTo>
                <a:lnTo>
                  <a:pt x="180" y="49"/>
                </a:lnTo>
                <a:lnTo>
                  <a:pt x="207" y="49"/>
                </a:lnTo>
                <a:lnTo>
                  <a:pt x="228" y="73"/>
                </a:lnTo>
                <a:lnTo>
                  <a:pt x="242" y="64"/>
                </a:lnTo>
                <a:lnTo>
                  <a:pt x="282" y="74"/>
                </a:lnTo>
                <a:lnTo>
                  <a:pt x="296" y="56"/>
                </a:lnTo>
                <a:lnTo>
                  <a:pt x="321" y="70"/>
                </a:lnTo>
                <a:lnTo>
                  <a:pt x="366" y="68"/>
                </a:lnTo>
                <a:lnTo>
                  <a:pt x="293" y="119"/>
                </a:lnTo>
                <a:lnTo>
                  <a:pt x="257" y="164"/>
                </a:lnTo>
                <a:lnTo>
                  <a:pt x="264" y="229"/>
                </a:lnTo>
                <a:lnTo>
                  <a:pt x="239" y="256"/>
                </a:lnTo>
                <a:lnTo>
                  <a:pt x="249" y="275"/>
                </a:lnTo>
                <a:lnTo>
                  <a:pt x="249" y="323"/>
                </a:lnTo>
                <a:lnTo>
                  <a:pt x="274" y="323"/>
                </a:lnTo>
                <a:lnTo>
                  <a:pt x="311" y="358"/>
                </a:lnTo>
                <a:lnTo>
                  <a:pt x="326" y="400"/>
                </a:lnTo>
                <a:lnTo>
                  <a:pt x="67" y="412"/>
                </a:lnTo>
                <a:lnTo>
                  <a:pt x="68" y="298"/>
                </a:lnTo>
                <a:lnTo>
                  <a:pt x="45" y="273"/>
                </a:lnTo>
                <a:lnTo>
                  <a:pt x="53" y="243"/>
                </a:lnTo>
                <a:lnTo>
                  <a:pt x="61" y="226"/>
                </a:lnTo>
                <a:lnTo>
                  <a:pt x="45" y="147"/>
                </a:lnTo>
                <a:lnTo>
                  <a:pt x="23" y="95"/>
                </a:lnTo>
                <a:lnTo>
                  <a:pt x="0" y="32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4" name=""/>
          <p:cNvSpPr/>
          <p:nvPr/>
        </p:nvSpPr>
        <p:spPr>
          <a:xfrm>
            <a:off x="4764240" y="1892160"/>
            <a:ext cx="401400" cy="516240"/>
          </a:xfrm>
          <a:custGeom>
            <a:avLst/>
            <a:gdLst/>
            <a:ahLst/>
            <a:rect l="l" t="t" r="r" b="b"/>
            <a:pathLst>
              <a:path w="278" h="325">
                <a:moveTo>
                  <a:pt x="20" y="22"/>
                </a:moveTo>
                <a:lnTo>
                  <a:pt x="41" y="19"/>
                </a:lnTo>
                <a:lnTo>
                  <a:pt x="60" y="19"/>
                </a:lnTo>
                <a:lnTo>
                  <a:pt x="72" y="0"/>
                </a:lnTo>
                <a:lnTo>
                  <a:pt x="81" y="24"/>
                </a:lnTo>
                <a:lnTo>
                  <a:pt x="111" y="24"/>
                </a:lnTo>
                <a:lnTo>
                  <a:pt x="127" y="46"/>
                </a:lnTo>
                <a:lnTo>
                  <a:pt x="158" y="40"/>
                </a:lnTo>
                <a:lnTo>
                  <a:pt x="179" y="54"/>
                </a:lnTo>
                <a:lnTo>
                  <a:pt x="218" y="64"/>
                </a:lnTo>
                <a:lnTo>
                  <a:pt x="225" y="81"/>
                </a:lnTo>
                <a:lnTo>
                  <a:pt x="245" y="82"/>
                </a:lnTo>
                <a:lnTo>
                  <a:pt x="239" y="99"/>
                </a:lnTo>
                <a:lnTo>
                  <a:pt x="246" y="118"/>
                </a:lnTo>
                <a:lnTo>
                  <a:pt x="233" y="142"/>
                </a:lnTo>
                <a:lnTo>
                  <a:pt x="242" y="147"/>
                </a:lnTo>
                <a:lnTo>
                  <a:pt x="264" y="121"/>
                </a:lnTo>
                <a:lnTo>
                  <a:pt x="263" y="112"/>
                </a:lnTo>
                <a:lnTo>
                  <a:pt x="272" y="108"/>
                </a:lnTo>
                <a:lnTo>
                  <a:pt x="278" y="121"/>
                </a:lnTo>
                <a:lnTo>
                  <a:pt x="261" y="139"/>
                </a:lnTo>
                <a:lnTo>
                  <a:pt x="254" y="180"/>
                </a:lnTo>
                <a:lnTo>
                  <a:pt x="254" y="249"/>
                </a:lnTo>
                <a:lnTo>
                  <a:pt x="264" y="261"/>
                </a:lnTo>
                <a:lnTo>
                  <a:pt x="260" y="304"/>
                </a:lnTo>
                <a:lnTo>
                  <a:pt x="128" y="325"/>
                </a:lnTo>
                <a:lnTo>
                  <a:pt x="95" y="305"/>
                </a:lnTo>
                <a:lnTo>
                  <a:pt x="102" y="279"/>
                </a:lnTo>
                <a:lnTo>
                  <a:pt x="86" y="251"/>
                </a:lnTo>
                <a:lnTo>
                  <a:pt x="72" y="216"/>
                </a:lnTo>
                <a:lnTo>
                  <a:pt x="35" y="181"/>
                </a:lnTo>
                <a:lnTo>
                  <a:pt x="12" y="181"/>
                </a:lnTo>
                <a:lnTo>
                  <a:pt x="12" y="133"/>
                </a:lnTo>
                <a:lnTo>
                  <a:pt x="0" y="115"/>
                </a:lnTo>
                <a:lnTo>
                  <a:pt x="26" y="87"/>
                </a:lnTo>
                <a:lnTo>
                  <a:pt x="20" y="22"/>
                </a:lnTo>
                <a:close/>
              </a:path>
            </a:pathLst>
          </a:custGeom>
          <a:solidFill>
            <a:srgbClr val="49bbd6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5" name=""/>
          <p:cNvSpPr/>
          <p:nvPr/>
        </p:nvSpPr>
        <p:spPr>
          <a:xfrm>
            <a:off x="4510080" y="2300400"/>
            <a:ext cx="466560" cy="333360"/>
          </a:xfrm>
          <a:custGeom>
            <a:avLst/>
            <a:gdLst/>
            <a:ahLst/>
            <a:rect l="l" t="t" r="r" b="b"/>
            <a:pathLst>
              <a:path w="323" h="210">
                <a:moveTo>
                  <a:pt x="5" y="11"/>
                </a:moveTo>
                <a:lnTo>
                  <a:pt x="0" y="48"/>
                </a:lnTo>
                <a:lnTo>
                  <a:pt x="7" y="87"/>
                </a:lnTo>
                <a:lnTo>
                  <a:pt x="37" y="167"/>
                </a:lnTo>
                <a:lnTo>
                  <a:pt x="54" y="210"/>
                </a:lnTo>
                <a:lnTo>
                  <a:pt x="244" y="200"/>
                </a:lnTo>
                <a:lnTo>
                  <a:pt x="275" y="210"/>
                </a:lnTo>
                <a:lnTo>
                  <a:pt x="294" y="169"/>
                </a:lnTo>
                <a:lnTo>
                  <a:pt x="287" y="140"/>
                </a:lnTo>
                <a:lnTo>
                  <a:pt x="319" y="134"/>
                </a:lnTo>
                <a:lnTo>
                  <a:pt x="323" y="88"/>
                </a:lnTo>
                <a:lnTo>
                  <a:pt x="304" y="68"/>
                </a:lnTo>
                <a:lnTo>
                  <a:pt x="271" y="48"/>
                </a:lnTo>
                <a:lnTo>
                  <a:pt x="278" y="20"/>
                </a:lnTo>
                <a:lnTo>
                  <a:pt x="264" y="0"/>
                </a:lnTo>
                <a:lnTo>
                  <a:pt x="193" y="3"/>
                </a:lnTo>
                <a:lnTo>
                  <a:pt x="121" y="6"/>
                </a:lnTo>
                <a:lnTo>
                  <a:pt x="5" y="11"/>
                </a:lnTo>
                <a:close/>
              </a:path>
            </a:pathLst>
          </a:custGeom>
          <a:solidFill>
            <a:srgbClr val="49bbd6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6" name=""/>
          <p:cNvSpPr/>
          <p:nvPr/>
        </p:nvSpPr>
        <p:spPr>
          <a:xfrm>
            <a:off x="4921200" y="1819440"/>
            <a:ext cx="432000" cy="204480"/>
          </a:xfrm>
          <a:custGeom>
            <a:avLst/>
            <a:gdLst/>
            <a:ahLst/>
            <a:rect l="l" t="t" r="r" b="b"/>
            <a:pathLst>
              <a:path w="299" h="129">
                <a:moveTo>
                  <a:pt x="0" y="71"/>
                </a:moveTo>
                <a:lnTo>
                  <a:pt x="67" y="0"/>
                </a:lnTo>
                <a:lnTo>
                  <a:pt x="55" y="29"/>
                </a:lnTo>
                <a:lnTo>
                  <a:pt x="64" y="38"/>
                </a:lnTo>
                <a:lnTo>
                  <a:pt x="85" y="26"/>
                </a:lnTo>
                <a:lnTo>
                  <a:pt x="131" y="44"/>
                </a:lnTo>
                <a:lnTo>
                  <a:pt x="151" y="29"/>
                </a:lnTo>
                <a:lnTo>
                  <a:pt x="213" y="21"/>
                </a:lnTo>
                <a:lnTo>
                  <a:pt x="225" y="39"/>
                </a:lnTo>
                <a:lnTo>
                  <a:pt x="249" y="35"/>
                </a:lnTo>
                <a:lnTo>
                  <a:pt x="296" y="54"/>
                </a:lnTo>
                <a:lnTo>
                  <a:pt x="299" y="68"/>
                </a:lnTo>
                <a:lnTo>
                  <a:pt x="248" y="80"/>
                </a:lnTo>
                <a:lnTo>
                  <a:pt x="233" y="71"/>
                </a:lnTo>
                <a:lnTo>
                  <a:pt x="207" y="74"/>
                </a:lnTo>
                <a:lnTo>
                  <a:pt x="177" y="92"/>
                </a:lnTo>
                <a:lnTo>
                  <a:pt x="163" y="93"/>
                </a:lnTo>
                <a:lnTo>
                  <a:pt x="152" y="80"/>
                </a:lnTo>
                <a:lnTo>
                  <a:pt x="135" y="128"/>
                </a:lnTo>
                <a:lnTo>
                  <a:pt x="116" y="129"/>
                </a:lnTo>
                <a:lnTo>
                  <a:pt x="108" y="110"/>
                </a:lnTo>
                <a:lnTo>
                  <a:pt x="68" y="101"/>
                </a:lnTo>
                <a:lnTo>
                  <a:pt x="49" y="87"/>
                </a:lnTo>
                <a:lnTo>
                  <a:pt x="16" y="92"/>
                </a:lnTo>
                <a:lnTo>
                  <a:pt x="0" y="71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7" name=""/>
          <p:cNvSpPr/>
          <p:nvPr/>
        </p:nvSpPr>
        <p:spPr>
          <a:xfrm>
            <a:off x="5221440" y="1963800"/>
            <a:ext cx="307800" cy="460440"/>
          </a:xfrm>
          <a:custGeom>
            <a:avLst/>
            <a:gdLst/>
            <a:ahLst/>
            <a:rect l="l" t="t" r="r" b="b"/>
            <a:pathLst>
              <a:path w="214" h="290">
                <a:moveTo>
                  <a:pt x="54" y="12"/>
                </a:moveTo>
                <a:lnTo>
                  <a:pt x="62" y="30"/>
                </a:lnTo>
                <a:lnTo>
                  <a:pt x="47" y="41"/>
                </a:lnTo>
                <a:lnTo>
                  <a:pt x="46" y="87"/>
                </a:lnTo>
                <a:lnTo>
                  <a:pt x="38" y="57"/>
                </a:lnTo>
                <a:lnTo>
                  <a:pt x="7" y="86"/>
                </a:lnTo>
                <a:lnTo>
                  <a:pt x="0" y="169"/>
                </a:lnTo>
                <a:lnTo>
                  <a:pt x="20" y="210"/>
                </a:lnTo>
                <a:lnTo>
                  <a:pt x="22" y="231"/>
                </a:lnTo>
                <a:lnTo>
                  <a:pt x="23" y="248"/>
                </a:lnTo>
                <a:lnTo>
                  <a:pt x="22" y="263"/>
                </a:lnTo>
                <a:lnTo>
                  <a:pt x="18" y="290"/>
                </a:lnTo>
                <a:lnTo>
                  <a:pt x="102" y="285"/>
                </a:lnTo>
                <a:lnTo>
                  <a:pt x="213" y="275"/>
                </a:lnTo>
                <a:lnTo>
                  <a:pt x="193" y="269"/>
                </a:lnTo>
                <a:lnTo>
                  <a:pt x="182" y="254"/>
                </a:lnTo>
                <a:lnTo>
                  <a:pt x="199" y="241"/>
                </a:lnTo>
                <a:lnTo>
                  <a:pt x="199" y="225"/>
                </a:lnTo>
                <a:lnTo>
                  <a:pt x="191" y="211"/>
                </a:lnTo>
                <a:lnTo>
                  <a:pt x="199" y="201"/>
                </a:lnTo>
                <a:lnTo>
                  <a:pt x="214" y="202"/>
                </a:lnTo>
                <a:lnTo>
                  <a:pt x="211" y="162"/>
                </a:lnTo>
                <a:lnTo>
                  <a:pt x="207" y="138"/>
                </a:lnTo>
                <a:lnTo>
                  <a:pt x="198" y="123"/>
                </a:lnTo>
                <a:lnTo>
                  <a:pt x="189" y="114"/>
                </a:lnTo>
                <a:lnTo>
                  <a:pt x="175" y="111"/>
                </a:lnTo>
                <a:lnTo>
                  <a:pt x="162" y="111"/>
                </a:lnTo>
                <a:lnTo>
                  <a:pt x="148" y="130"/>
                </a:lnTo>
                <a:lnTo>
                  <a:pt x="139" y="136"/>
                </a:lnTo>
                <a:lnTo>
                  <a:pt x="133" y="138"/>
                </a:lnTo>
                <a:lnTo>
                  <a:pt x="126" y="135"/>
                </a:lnTo>
                <a:lnTo>
                  <a:pt x="124" y="126"/>
                </a:lnTo>
                <a:lnTo>
                  <a:pt x="126" y="120"/>
                </a:lnTo>
                <a:lnTo>
                  <a:pt x="132" y="114"/>
                </a:lnTo>
                <a:lnTo>
                  <a:pt x="138" y="111"/>
                </a:lnTo>
                <a:lnTo>
                  <a:pt x="144" y="110"/>
                </a:lnTo>
                <a:lnTo>
                  <a:pt x="144" y="99"/>
                </a:lnTo>
                <a:lnTo>
                  <a:pt x="160" y="87"/>
                </a:lnTo>
                <a:lnTo>
                  <a:pt x="144" y="49"/>
                </a:lnTo>
                <a:lnTo>
                  <a:pt x="144" y="31"/>
                </a:lnTo>
                <a:lnTo>
                  <a:pt x="117" y="24"/>
                </a:lnTo>
                <a:lnTo>
                  <a:pt x="78" y="0"/>
                </a:lnTo>
                <a:lnTo>
                  <a:pt x="54" y="12"/>
                </a:lnTo>
                <a:close/>
              </a:path>
            </a:pathLst>
          </a:custGeom>
          <a:solidFill>
            <a:srgbClr val="49bbd6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8" name=""/>
          <p:cNvSpPr/>
          <p:nvPr/>
        </p:nvSpPr>
        <p:spPr>
          <a:xfrm>
            <a:off x="4884840" y="2371680"/>
            <a:ext cx="334800" cy="608040"/>
          </a:xfrm>
          <a:custGeom>
            <a:avLst/>
            <a:gdLst/>
            <a:ahLst/>
            <a:rect l="l" t="t" r="r" b="b"/>
            <a:pathLst>
              <a:path w="232" h="383">
                <a:moveTo>
                  <a:pt x="43" y="22"/>
                </a:moveTo>
                <a:lnTo>
                  <a:pt x="176" y="0"/>
                </a:lnTo>
                <a:lnTo>
                  <a:pt x="197" y="47"/>
                </a:lnTo>
                <a:lnTo>
                  <a:pt x="224" y="243"/>
                </a:lnTo>
                <a:lnTo>
                  <a:pt x="232" y="269"/>
                </a:lnTo>
                <a:lnTo>
                  <a:pt x="211" y="321"/>
                </a:lnTo>
                <a:lnTo>
                  <a:pt x="211" y="357"/>
                </a:lnTo>
                <a:lnTo>
                  <a:pt x="187" y="353"/>
                </a:lnTo>
                <a:lnTo>
                  <a:pt x="188" y="383"/>
                </a:lnTo>
                <a:lnTo>
                  <a:pt x="163" y="371"/>
                </a:lnTo>
                <a:lnTo>
                  <a:pt x="150" y="375"/>
                </a:lnTo>
                <a:lnTo>
                  <a:pt x="131" y="372"/>
                </a:lnTo>
                <a:lnTo>
                  <a:pt x="117" y="326"/>
                </a:lnTo>
                <a:lnTo>
                  <a:pt x="90" y="312"/>
                </a:lnTo>
                <a:lnTo>
                  <a:pt x="90" y="263"/>
                </a:lnTo>
                <a:lnTo>
                  <a:pt x="63" y="269"/>
                </a:lnTo>
                <a:lnTo>
                  <a:pt x="48" y="233"/>
                </a:lnTo>
                <a:lnTo>
                  <a:pt x="0" y="191"/>
                </a:lnTo>
                <a:lnTo>
                  <a:pt x="35" y="125"/>
                </a:lnTo>
                <a:lnTo>
                  <a:pt x="25" y="94"/>
                </a:lnTo>
                <a:lnTo>
                  <a:pt x="60" y="88"/>
                </a:lnTo>
                <a:lnTo>
                  <a:pt x="63" y="45"/>
                </a:lnTo>
                <a:lnTo>
                  <a:pt x="43" y="22"/>
                </a:lnTo>
                <a:close/>
              </a:path>
            </a:pathLst>
          </a:custGeom>
          <a:blipFill rotWithShape="0">
            <a:blip r:embed="rId2"/>
            <a:srcRect/>
            <a:tile tx="0" ty="0" sx="100000" sy="100000" algn="ctr"/>
          </a:blip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9" name=""/>
          <p:cNvSpPr/>
          <p:nvPr/>
        </p:nvSpPr>
        <p:spPr>
          <a:xfrm>
            <a:off x="4587840" y="2617920"/>
            <a:ext cx="530280" cy="480960"/>
          </a:xfrm>
          <a:custGeom>
            <a:avLst/>
            <a:gdLst/>
            <a:ahLst/>
            <a:rect l="l" t="t" r="r" b="b"/>
            <a:pathLst>
              <a:path w="368" h="303">
                <a:moveTo>
                  <a:pt x="0" y="10"/>
                </a:moveTo>
                <a:lnTo>
                  <a:pt x="161" y="0"/>
                </a:lnTo>
                <a:lnTo>
                  <a:pt x="195" y="0"/>
                </a:lnTo>
                <a:lnTo>
                  <a:pt x="221" y="9"/>
                </a:lnTo>
                <a:lnTo>
                  <a:pt x="207" y="35"/>
                </a:lnTo>
                <a:lnTo>
                  <a:pt x="254" y="78"/>
                </a:lnTo>
                <a:lnTo>
                  <a:pt x="269" y="114"/>
                </a:lnTo>
                <a:lnTo>
                  <a:pt x="297" y="105"/>
                </a:lnTo>
                <a:lnTo>
                  <a:pt x="296" y="156"/>
                </a:lnTo>
                <a:lnTo>
                  <a:pt x="324" y="171"/>
                </a:lnTo>
                <a:lnTo>
                  <a:pt x="337" y="216"/>
                </a:lnTo>
                <a:lnTo>
                  <a:pt x="357" y="220"/>
                </a:lnTo>
                <a:lnTo>
                  <a:pt x="368" y="239"/>
                </a:lnTo>
                <a:lnTo>
                  <a:pt x="343" y="265"/>
                </a:lnTo>
                <a:lnTo>
                  <a:pt x="335" y="295"/>
                </a:lnTo>
                <a:lnTo>
                  <a:pt x="300" y="303"/>
                </a:lnTo>
                <a:lnTo>
                  <a:pt x="309" y="270"/>
                </a:lnTo>
                <a:lnTo>
                  <a:pt x="171" y="282"/>
                </a:lnTo>
                <a:lnTo>
                  <a:pt x="72" y="294"/>
                </a:lnTo>
                <a:lnTo>
                  <a:pt x="66" y="262"/>
                </a:lnTo>
                <a:lnTo>
                  <a:pt x="59" y="165"/>
                </a:lnTo>
                <a:lnTo>
                  <a:pt x="58" y="112"/>
                </a:lnTo>
                <a:lnTo>
                  <a:pt x="25" y="88"/>
                </a:lnTo>
                <a:lnTo>
                  <a:pt x="37" y="66"/>
                </a:lnTo>
                <a:lnTo>
                  <a:pt x="21" y="54"/>
                </a:lnTo>
                <a:lnTo>
                  <a:pt x="0" y="10"/>
                </a:lnTo>
                <a:close/>
              </a:path>
            </a:pathLst>
          </a:custGeom>
          <a:solidFill>
            <a:srgbClr val="49bbd6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0" name=""/>
          <p:cNvSpPr/>
          <p:nvPr/>
        </p:nvSpPr>
        <p:spPr>
          <a:xfrm>
            <a:off x="5168880" y="2414520"/>
            <a:ext cx="260280" cy="469800"/>
          </a:xfrm>
          <a:custGeom>
            <a:avLst/>
            <a:gdLst/>
            <a:ahLst/>
            <a:rect l="l" t="t" r="r" b="b"/>
            <a:pathLst>
              <a:path w="180" h="296">
                <a:moveTo>
                  <a:pt x="0" y="21"/>
                </a:moveTo>
                <a:lnTo>
                  <a:pt x="21" y="32"/>
                </a:lnTo>
                <a:lnTo>
                  <a:pt x="41" y="30"/>
                </a:lnTo>
                <a:lnTo>
                  <a:pt x="48" y="24"/>
                </a:lnTo>
                <a:lnTo>
                  <a:pt x="53" y="6"/>
                </a:lnTo>
                <a:lnTo>
                  <a:pt x="140" y="0"/>
                </a:lnTo>
                <a:lnTo>
                  <a:pt x="180" y="209"/>
                </a:lnTo>
                <a:lnTo>
                  <a:pt x="177" y="207"/>
                </a:lnTo>
                <a:lnTo>
                  <a:pt x="147" y="219"/>
                </a:lnTo>
                <a:lnTo>
                  <a:pt x="126" y="275"/>
                </a:lnTo>
                <a:lnTo>
                  <a:pt x="95" y="267"/>
                </a:lnTo>
                <a:lnTo>
                  <a:pt x="59" y="288"/>
                </a:lnTo>
                <a:lnTo>
                  <a:pt x="12" y="296"/>
                </a:lnTo>
                <a:lnTo>
                  <a:pt x="33" y="241"/>
                </a:lnTo>
                <a:lnTo>
                  <a:pt x="24" y="210"/>
                </a:lnTo>
                <a:lnTo>
                  <a:pt x="0" y="21"/>
                </a:lnTo>
                <a:close/>
              </a:path>
            </a:pathLst>
          </a:custGeom>
          <a:solidFill>
            <a:srgbClr val="49bbd6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1" name=""/>
          <p:cNvSpPr/>
          <p:nvPr/>
        </p:nvSpPr>
        <p:spPr>
          <a:xfrm>
            <a:off x="5370480" y="2319480"/>
            <a:ext cx="333360" cy="423720"/>
          </a:xfrm>
          <a:custGeom>
            <a:avLst/>
            <a:gdLst/>
            <a:ahLst/>
            <a:rect l="l" t="t" r="r" b="b"/>
            <a:pathLst>
              <a:path w="231" h="267">
                <a:moveTo>
                  <a:pt x="0" y="60"/>
                </a:moveTo>
                <a:lnTo>
                  <a:pt x="104" y="50"/>
                </a:lnTo>
                <a:lnTo>
                  <a:pt x="126" y="54"/>
                </a:lnTo>
                <a:lnTo>
                  <a:pt x="175" y="31"/>
                </a:lnTo>
                <a:lnTo>
                  <a:pt x="186" y="10"/>
                </a:lnTo>
                <a:lnTo>
                  <a:pt x="215" y="0"/>
                </a:lnTo>
                <a:lnTo>
                  <a:pt x="231" y="101"/>
                </a:lnTo>
                <a:lnTo>
                  <a:pt x="219" y="112"/>
                </a:lnTo>
                <a:lnTo>
                  <a:pt x="222" y="182"/>
                </a:lnTo>
                <a:lnTo>
                  <a:pt x="199" y="188"/>
                </a:lnTo>
                <a:lnTo>
                  <a:pt x="186" y="227"/>
                </a:lnTo>
                <a:lnTo>
                  <a:pt x="168" y="222"/>
                </a:lnTo>
                <a:lnTo>
                  <a:pt x="162" y="267"/>
                </a:lnTo>
                <a:lnTo>
                  <a:pt x="136" y="248"/>
                </a:lnTo>
                <a:lnTo>
                  <a:pt x="85" y="260"/>
                </a:lnTo>
                <a:lnTo>
                  <a:pt x="63" y="243"/>
                </a:lnTo>
                <a:lnTo>
                  <a:pt x="34" y="242"/>
                </a:lnTo>
                <a:lnTo>
                  <a:pt x="19" y="167"/>
                </a:lnTo>
                <a:lnTo>
                  <a:pt x="0" y="60"/>
                </a:lnTo>
                <a:close/>
              </a:path>
            </a:pathLst>
          </a:custGeom>
          <a:solidFill>
            <a:srgbClr val="fafd00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2" name=""/>
          <p:cNvSpPr/>
          <p:nvPr/>
        </p:nvSpPr>
        <p:spPr>
          <a:xfrm>
            <a:off x="5073480" y="2701800"/>
            <a:ext cx="587520" cy="358920"/>
          </a:xfrm>
          <a:custGeom>
            <a:avLst/>
            <a:gdLst/>
            <a:ahLst/>
            <a:rect l="l" t="t" r="r" b="b"/>
            <a:pathLst>
              <a:path w="407" h="226">
                <a:moveTo>
                  <a:pt x="0" y="226"/>
                </a:moveTo>
                <a:lnTo>
                  <a:pt x="99" y="212"/>
                </a:lnTo>
                <a:lnTo>
                  <a:pt x="99" y="202"/>
                </a:lnTo>
                <a:lnTo>
                  <a:pt x="338" y="169"/>
                </a:lnTo>
                <a:lnTo>
                  <a:pt x="342" y="152"/>
                </a:lnTo>
                <a:lnTo>
                  <a:pt x="377" y="139"/>
                </a:lnTo>
                <a:lnTo>
                  <a:pt x="381" y="121"/>
                </a:lnTo>
                <a:lnTo>
                  <a:pt x="396" y="115"/>
                </a:lnTo>
                <a:lnTo>
                  <a:pt x="407" y="88"/>
                </a:lnTo>
                <a:lnTo>
                  <a:pt x="374" y="61"/>
                </a:lnTo>
                <a:lnTo>
                  <a:pt x="368" y="25"/>
                </a:lnTo>
                <a:lnTo>
                  <a:pt x="342" y="7"/>
                </a:lnTo>
                <a:lnTo>
                  <a:pt x="289" y="17"/>
                </a:lnTo>
                <a:lnTo>
                  <a:pt x="264" y="1"/>
                </a:lnTo>
                <a:lnTo>
                  <a:pt x="240" y="0"/>
                </a:lnTo>
                <a:lnTo>
                  <a:pt x="245" y="25"/>
                </a:lnTo>
                <a:lnTo>
                  <a:pt x="212" y="38"/>
                </a:lnTo>
                <a:lnTo>
                  <a:pt x="190" y="94"/>
                </a:lnTo>
                <a:lnTo>
                  <a:pt x="160" y="85"/>
                </a:lnTo>
                <a:lnTo>
                  <a:pt x="124" y="106"/>
                </a:lnTo>
                <a:lnTo>
                  <a:pt x="78" y="114"/>
                </a:lnTo>
                <a:lnTo>
                  <a:pt x="78" y="146"/>
                </a:lnTo>
                <a:lnTo>
                  <a:pt x="55" y="145"/>
                </a:lnTo>
                <a:lnTo>
                  <a:pt x="56" y="173"/>
                </a:lnTo>
                <a:lnTo>
                  <a:pt x="32" y="162"/>
                </a:lnTo>
                <a:lnTo>
                  <a:pt x="18" y="167"/>
                </a:lnTo>
                <a:lnTo>
                  <a:pt x="30" y="186"/>
                </a:lnTo>
                <a:lnTo>
                  <a:pt x="5" y="211"/>
                </a:lnTo>
                <a:lnTo>
                  <a:pt x="0" y="226"/>
                </a:lnTo>
                <a:close/>
              </a:path>
            </a:pathLst>
          </a:custGeom>
          <a:solidFill>
            <a:srgbClr val="fafd00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3" name=""/>
          <p:cNvSpPr/>
          <p:nvPr/>
        </p:nvSpPr>
        <p:spPr>
          <a:xfrm>
            <a:off x="5033880" y="2933640"/>
            <a:ext cx="677880" cy="271440"/>
          </a:xfrm>
          <a:custGeom>
            <a:avLst/>
            <a:gdLst/>
            <a:ahLst/>
            <a:rect l="l" t="t" r="r" b="b"/>
            <a:pathLst>
              <a:path w="469" h="171">
                <a:moveTo>
                  <a:pt x="28" y="78"/>
                </a:moveTo>
                <a:lnTo>
                  <a:pt x="28" y="81"/>
                </a:lnTo>
                <a:lnTo>
                  <a:pt x="20" y="97"/>
                </a:lnTo>
                <a:lnTo>
                  <a:pt x="29" y="119"/>
                </a:lnTo>
                <a:lnTo>
                  <a:pt x="0" y="138"/>
                </a:lnTo>
                <a:lnTo>
                  <a:pt x="6" y="171"/>
                </a:lnTo>
                <a:lnTo>
                  <a:pt x="129" y="161"/>
                </a:lnTo>
                <a:lnTo>
                  <a:pt x="275" y="144"/>
                </a:lnTo>
                <a:lnTo>
                  <a:pt x="348" y="131"/>
                </a:lnTo>
                <a:lnTo>
                  <a:pt x="363" y="87"/>
                </a:lnTo>
                <a:lnTo>
                  <a:pt x="389" y="85"/>
                </a:lnTo>
                <a:lnTo>
                  <a:pt x="469" y="0"/>
                </a:lnTo>
                <a:lnTo>
                  <a:pt x="365" y="21"/>
                </a:lnTo>
                <a:lnTo>
                  <a:pt x="123" y="56"/>
                </a:lnTo>
                <a:lnTo>
                  <a:pt x="125" y="66"/>
                </a:lnTo>
                <a:lnTo>
                  <a:pt x="28" y="78"/>
                </a:lnTo>
                <a:close/>
              </a:path>
            </a:pathLst>
          </a:custGeom>
          <a:solidFill>
            <a:srgbClr val="fafd00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4" name=""/>
          <p:cNvSpPr/>
          <p:nvPr/>
        </p:nvSpPr>
        <p:spPr>
          <a:xfrm>
            <a:off x="4968720" y="3184560"/>
            <a:ext cx="276480" cy="531720"/>
          </a:xfrm>
          <a:custGeom>
            <a:avLst/>
            <a:gdLst/>
            <a:ahLst/>
            <a:rect l="l" t="t" r="r" b="b"/>
            <a:pathLst>
              <a:path w="192" h="335">
                <a:moveTo>
                  <a:pt x="54" y="11"/>
                </a:moveTo>
                <a:lnTo>
                  <a:pt x="25" y="68"/>
                </a:lnTo>
                <a:lnTo>
                  <a:pt x="0" y="105"/>
                </a:lnTo>
                <a:lnTo>
                  <a:pt x="8" y="149"/>
                </a:lnTo>
                <a:lnTo>
                  <a:pt x="38" y="209"/>
                </a:lnTo>
                <a:lnTo>
                  <a:pt x="15" y="270"/>
                </a:lnTo>
                <a:lnTo>
                  <a:pt x="5" y="302"/>
                </a:lnTo>
                <a:lnTo>
                  <a:pt x="117" y="289"/>
                </a:lnTo>
                <a:lnTo>
                  <a:pt x="122" y="330"/>
                </a:lnTo>
                <a:lnTo>
                  <a:pt x="145" y="335"/>
                </a:lnTo>
                <a:lnTo>
                  <a:pt x="151" y="314"/>
                </a:lnTo>
                <a:lnTo>
                  <a:pt x="192" y="308"/>
                </a:lnTo>
                <a:lnTo>
                  <a:pt x="183" y="240"/>
                </a:lnTo>
                <a:lnTo>
                  <a:pt x="181" y="0"/>
                </a:lnTo>
                <a:lnTo>
                  <a:pt x="54" y="11"/>
                </a:lnTo>
                <a:close/>
              </a:path>
            </a:pathLst>
          </a:custGeom>
          <a:solidFill>
            <a:srgbClr val="fafd00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5" name=""/>
          <p:cNvSpPr/>
          <p:nvPr/>
        </p:nvSpPr>
        <p:spPr>
          <a:xfrm>
            <a:off x="5227560" y="3159000"/>
            <a:ext cx="312840" cy="536760"/>
          </a:xfrm>
          <a:custGeom>
            <a:avLst/>
            <a:gdLst/>
            <a:ahLst/>
            <a:rect l="l" t="t" r="r" b="b"/>
            <a:pathLst>
              <a:path w="217" h="338">
                <a:moveTo>
                  <a:pt x="0" y="17"/>
                </a:moveTo>
                <a:lnTo>
                  <a:pt x="141" y="0"/>
                </a:lnTo>
                <a:lnTo>
                  <a:pt x="186" y="156"/>
                </a:lnTo>
                <a:lnTo>
                  <a:pt x="217" y="181"/>
                </a:lnTo>
                <a:lnTo>
                  <a:pt x="192" y="227"/>
                </a:lnTo>
                <a:lnTo>
                  <a:pt x="216" y="271"/>
                </a:lnTo>
                <a:lnTo>
                  <a:pt x="72" y="287"/>
                </a:lnTo>
                <a:lnTo>
                  <a:pt x="78" y="325"/>
                </a:lnTo>
                <a:lnTo>
                  <a:pt x="57" y="338"/>
                </a:lnTo>
                <a:lnTo>
                  <a:pt x="40" y="290"/>
                </a:lnTo>
                <a:lnTo>
                  <a:pt x="30" y="329"/>
                </a:lnTo>
                <a:lnTo>
                  <a:pt x="12" y="325"/>
                </a:lnTo>
                <a:lnTo>
                  <a:pt x="6" y="286"/>
                </a:lnTo>
                <a:lnTo>
                  <a:pt x="1" y="252"/>
                </a:lnTo>
                <a:lnTo>
                  <a:pt x="0" y="17"/>
                </a:lnTo>
                <a:close/>
              </a:path>
            </a:pathLst>
          </a:custGeom>
          <a:solidFill>
            <a:srgbClr val="fafd00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6" name=""/>
          <p:cNvSpPr/>
          <p:nvPr/>
        </p:nvSpPr>
        <p:spPr>
          <a:xfrm>
            <a:off x="5430960" y="3132000"/>
            <a:ext cx="433440" cy="493920"/>
          </a:xfrm>
          <a:custGeom>
            <a:avLst/>
            <a:gdLst/>
            <a:ahLst/>
            <a:rect l="l" t="t" r="r" b="b"/>
            <a:pathLst>
              <a:path w="300" h="311">
                <a:moveTo>
                  <a:pt x="0" y="19"/>
                </a:moveTo>
                <a:lnTo>
                  <a:pt x="3" y="19"/>
                </a:lnTo>
                <a:lnTo>
                  <a:pt x="73" y="6"/>
                </a:lnTo>
                <a:lnTo>
                  <a:pt x="135" y="0"/>
                </a:lnTo>
                <a:lnTo>
                  <a:pt x="126" y="16"/>
                </a:lnTo>
                <a:lnTo>
                  <a:pt x="145" y="16"/>
                </a:lnTo>
                <a:lnTo>
                  <a:pt x="252" y="112"/>
                </a:lnTo>
                <a:lnTo>
                  <a:pt x="294" y="174"/>
                </a:lnTo>
                <a:lnTo>
                  <a:pt x="300" y="216"/>
                </a:lnTo>
                <a:lnTo>
                  <a:pt x="286" y="226"/>
                </a:lnTo>
                <a:lnTo>
                  <a:pt x="294" y="268"/>
                </a:lnTo>
                <a:lnTo>
                  <a:pt x="264" y="270"/>
                </a:lnTo>
                <a:lnTo>
                  <a:pt x="264" y="306"/>
                </a:lnTo>
                <a:lnTo>
                  <a:pt x="240" y="288"/>
                </a:lnTo>
                <a:lnTo>
                  <a:pt x="86" y="311"/>
                </a:lnTo>
                <a:lnTo>
                  <a:pt x="51" y="244"/>
                </a:lnTo>
                <a:lnTo>
                  <a:pt x="76" y="198"/>
                </a:lnTo>
                <a:lnTo>
                  <a:pt x="43" y="175"/>
                </a:lnTo>
                <a:lnTo>
                  <a:pt x="0" y="19"/>
                </a:lnTo>
                <a:close/>
              </a:path>
            </a:pathLst>
          </a:custGeom>
          <a:blipFill rotWithShape="0">
            <a:blip r:embed="rId3"/>
            <a:srcRect/>
            <a:tile tx="0" ty="0" sx="100000" sy="100000" algn="ctr"/>
          </a:blip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7" name=""/>
          <p:cNvSpPr/>
          <p:nvPr/>
        </p:nvSpPr>
        <p:spPr>
          <a:xfrm>
            <a:off x="5613480" y="3065400"/>
            <a:ext cx="395280" cy="344520"/>
          </a:xfrm>
          <a:custGeom>
            <a:avLst/>
            <a:gdLst/>
            <a:ahLst/>
            <a:rect l="l" t="t" r="r" b="b"/>
            <a:pathLst>
              <a:path w="274" h="217">
                <a:moveTo>
                  <a:pt x="10" y="39"/>
                </a:moveTo>
                <a:lnTo>
                  <a:pt x="32" y="18"/>
                </a:lnTo>
                <a:lnTo>
                  <a:pt x="114" y="0"/>
                </a:lnTo>
                <a:lnTo>
                  <a:pt x="139" y="12"/>
                </a:lnTo>
                <a:lnTo>
                  <a:pt x="192" y="3"/>
                </a:lnTo>
                <a:lnTo>
                  <a:pt x="235" y="34"/>
                </a:lnTo>
                <a:lnTo>
                  <a:pt x="274" y="58"/>
                </a:lnTo>
                <a:lnTo>
                  <a:pt x="252" y="123"/>
                </a:lnTo>
                <a:lnTo>
                  <a:pt x="219" y="156"/>
                </a:lnTo>
                <a:lnTo>
                  <a:pt x="183" y="166"/>
                </a:lnTo>
                <a:lnTo>
                  <a:pt x="190" y="192"/>
                </a:lnTo>
                <a:lnTo>
                  <a:pt x="168" y="217"/>
                </a:lnTo>
                <a:lnTo>
                  <a:pt x="126" y="156"/>
                </a:lnTo>
                <a:lnTo>
                  <a:pt x="18" y="58"/>
                </a:lnTo>
                <a:lnTo>
                  <a:pt x="0" y="58"/>
                </a:lnTo>
                <a:lnTo>
                  <a:pt x="10" y="39"/>
                </a:lnTo>
                <a:close/>
              </a:path>
            </a:pathLst>
          </a:custGeom>
          <a:solidFill>
            <a:srgbClr val="fafd00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8" name=""/>
          <p:cNvSpPr/>
          <p:nvPr/>
        </p:nvSpPr>
        <p:spPr>
          <a:xfrm>
            <a:off x="5332320" y="3557520"/>
            <a:ext cx="739800" cy="552600"/>
          </a:xfrm>
          <a:custGeom>
            <a:avLst/>
            <a:gdLst/>
            <a:ahLst/>
            <a:rect l="l" t="t" r="r" b="b"/>
            <a:pathLst>
              <a:path w="513" h="348">
                <a:moveTo>
                  <a:pt x="0" y="34"/>
                </a:moveTo>
                <a:lnTo>
                  <a:pt x="141" y="20"/>
                </a:lnTo>
                <a:lnTo>
                  <a:pt x="156" y="43"/>
                </a:lnTo>
                <a:lnTo>
                  <a:pt x="307" y="20"/>
                </a:lnTo>
                <a:lnTo>
                  <a:pt x="333" y="39"/>
                </a:lnTo>
                <a:lnTo>
                  <a:pt x="333" y="3"/>
                </a:lnTo>
                <a:lnTo>
                  <a:pt x="331" y="0"/>
                </a:lnTo>
                <a:lnTo>
                  <a:pt x="361" y="2"/>
                </a:lnTo>
                <a:lnTo>
                  <a:pt x="393" y="56"/>
                </a:lnTo>
                <a:lnTo>
                  <a:pt x="444" y="129"/>
                </a:lnTo>
                <a:lnTo>
                  <a:pt x="469" y="192"/>
                </a:lnTo>
                <a:lnTo>
                  <a:pt x="507" y="236"/>
                </a:lnTo>
                <a:lnTo>
                  <a:pt x="513" y="300"/>
                </a:lnTo>
                <a:lnTo>
                  <a:pt x="501" y="338"/>
                </a:lnTo>
                <a:lnTo>
                  <a:pt x="447" y="348"/>
                </a:lnTo>
                <a:lnTo>
                  <a:pt x="438" y="332"/>
                </a:lnTo>
                <a:lnTo>
                  <a:pt x="400" y="309"/>
                </a:lnTo>
                <a:lnTo>
                  <a:pt x="388" y="285"/>
                </a:lnTo>
                <a:lnTo>
                  <a:pt x="378" y="276"/>
                </a:lnTo>
                <a:lnTo>
                  <a:pt x="372" y="254"/>
                </a:lnTo>
                <a:lnTo>
                  <a:pt x="363" y="260"/>
                </a:lnTo>
                <a:lnTo>
                  <a:pt x="333" y="231"/>
                </a:lnTo>
                <a:lnTo>
                  <a:pt x="340" y="204"/>
                </a:lnTo>
                <a:lnTo>
                  <a:pt x="333" y="189"/>
                </a:lnTo>
                <a:lnTo>
                  <a:pt x="324" y="194"/>
                </a:lnTo>
                <a:lnTo>
                  <a:pt x="325" y="210"/>
                </a:lnTo>
                <a:lnTo>
                  <a:pt x="315" y="189"/>
                </a:lnTo>
                <a:lnTo>
                  <a:pt x="316" y="140"/>
                </a:lnTo>
                <a:lnTo>
                  <a:pt x="297" y="111"/>
                </a:lnTo>
                <a:lnTo>
                  <a:pt x="249" y="87"/>
                </a:lnTo>
                <a:lnTo>
                  <a:pt x="225" y="60"/>
                </a:lnTo>
                <a:lnTo>
                  <a:pt x="198" y="57"/>
                </a:lnTo>
                <a:lnTo>
                  <a:pt x="187" y="74"/>
                </a:lnTo>
                <a:lnTo>
                  <a:pt x="147" y="86"/>
                </a:lnTo>
                <a:lnTo>
                  <a:pt x="124" y="74"/>
                </a:lnTo>
                <a:lnTo>
                  <a:pt x="112" y="56"/>
                </a:lnTo>
                <a:lnTo>
                  <a:pt x="37" y="72"/>
                </a:lnTo>
                <a:lnTo>
                  <a:pt x="21" y="59"/>
                </a:lnTo>
                <a:lnTo>
                  <a:pt x="4" y="73"/>
                </a:lnTo>
                <a:lnTo>
                  <a:pt x="0" y="34"/>
                </a:lnTo>
                <a:close/>
              </a:path>
            </a:pathLst>
          </a:custGeom>
          <a:solidFill>
            <a:srgbClr val="fafd00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" name=""/>
          <p:cNvSpPr/>
          <p:nvPr/>
        </p:nvSpPr>
        <p:spPr>
          <a:xfrm>
            <a:off x="5535720" y="2828880"/>
            <a:ext cx="680760" cy="328680"/>
          </a:xfrm>
          <a:custGeom>
            <a:avLst/>
            <a:gdLst/>
            <a:ahLst/>
            <a:rect l="l" t="t" r="r" b="b"/>
            <a:pathLst>
              <a:path w="472" h="207">
                <a:moveTo>
                  <a:pt x="16" y="153"/>
                </a:moveTo>
                <a:lnTo>
                  <a:pt x="0" y="197"/>
                </a:lnTo>
                <a:lnTo>
                  <a:pt x="61" y="191"/>
                </a:lnTo>
                <a:lnTo>
                  <a:pt x="85" y="171"/>
                </a:lnTo>
                <a:lnTo>
                  <a:pt x="168" y="149"/>
                </a:lnTo>
                <a:lnTo>
                  <a:pt x="191" y="161"/>
                </a:lnTo>
                <a:lnTo>
                  <a:pt x="246" y="153"/>
                </a:lnTo>
                <a:lnTo>
                  <a:pt x="246" y="156"/>
                </a:lnTo>
                <a:lnTo>
                  <a:pt x="328" y="207"/>
                </a:lnTo>
                <a:lnTo>
                  <a:pt x="376" y="192"/>
                </a:lnTo>
                <a:lnTo>
                  <a:pt x="403" y="135"/>
                </a:lnTo>
                <a:lnTo>
                  <a:pt x="450" y="119"/>
                </a:lnTo>
                <a:lnTo>
                  <a:pt x="472" y="77"/>
                </a:lnTo>
                <a:lnTo>
                  <a:pt x="471" y="26"/>
                </a:lnTo>
                <a:lnTo>
                  <a:pt x="465" y="68"/>
                </a:lnTo>
                <a:lnTo>
                  <a:pt x="439" y="104"/>
                </a:lnTo>
                <a:lnTo>
                  <a:pt x="429" y="101"/>
                </a:lnTo>
                <a:lnTo>
                  <a:pt x="394" y="111"/>
                </a:lnTo>
                <a:lnTo>
                  <a:pt x="394" y="99"/>
                </a:lnTo>
                <a:lnTo>
                  <a:pt x="429" y="87"/>
                </a:lnTo>
                <a:lnTo>
                  <a:pt x="397" y="83"/>
                </a:lnTo>
                <a:lnTo>
                  <a:pt x="433" y="72"/>
                </a:lnTo>
                <a:lnTo>
                  <a:pt x="447" y="78"/>
                </a:lnTo>
                <a:lnTo>
                  <a:pt x="454" y="38"/>
                </a:lnTo>
                <a:lnTo>
                  <a:pt x="445" y="29"/>
                </a:lnTo>
                <a:lnTo>
                  <a:pt x="402" y="45"/>
                </a:lnTo>
                <a:lnTo>
                  <a:pt x="403" y="21"/>
                </a:lnTo>
                <a:lnTo>
                  <a:pt x="421" y="27"/>
                </a:lnTo>
                <a:lnTo>
                  <a:pt x="445" y="9"/>
                </a:lnTo>
                <a:lnTo>
                  <a:pt x="432" y="0"/>
                </a:lnTo>
                <a:lnTo>
                  <a:pt x="291" y="32"/>
                </a:lnTo>
                <a:lnTo>
                  <a:pt x="118" y="67"/>
                </a:lnTo>
                <a:lnTo>
                  <a:pt x="39" y="152"/>
                </a:lnTo>
                <a:lnTo>
                  <a:pt x="16" y="153"/>
                </a:lnTo>
                <a:close/>
              </a:path>
            </a:pathLst>
          </a:custGeom>
          <a:solidFill>
            <a:srgbClr val="fafd00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0" name=""/>
          <p:cNvSpPr/>
          <p:nvPr/>
        </p:nvSpPr>
        <p:spPr>
          <a:xfrm>
            <a:off x="5562720" y="2557440"/>
            <a:ext cx="596880" cy="407880"/>
          </a:xfrm>
          <a:custGeom>
            <a:avLst/>
            <a:gdLst/>
            <a:ahLst/>
            <a:rect l="l" t="t" r="r" b="b"/>
            <a:pathLst>
              <a:path w="413" h="257">
                <a:moveTo>
                  <a:pt x="68" y="180"/>
                </a:moveTo>
                <a:lnTo>
                  <a:pt x="56" y="206"/>
                </a:lnTo>
                <a:lnTo>
                  <a:pt x="39" y="213"/>
                </a:lnTo>
                <a:lnTo>
                  <a:pt x="38" y="230"/>
                </a:lnTo>
                <a:lnTo>
                  <a:pt x="2" y="243"/>
                </a:lnTo>
                <a:lnTo>
                  <a:pt x="0" y="257"/>
                </a:lnTo>
                <a:lnTo>
                  <a:pt x="98" y="240"/>
                </a:lnTo>
                <a:lnTo>
                  <a:pt x="276" y="203"/>
                </a:lnTo>
                <a:lnTo>
                  <a:pt x="413" y="170"/>
                </a:lnTo>
                <a:lnTo>
                  <a:pt x="413" y="144"/>
                </a:lnTo>
                <a:lnTo>
                  <a:pt x="398" y="136"/>
                </a:lnTo>
                <a:lnTo>
                  <a:pt x="386" y="149"/>
                </a:lnTo>
                <a:lnTo>
                  <a:pt x="379" y="114"/>
                </a:lnTo>
                <a:lnTo>
                  <a:pt x="386" y="83"/>
                </a:lnTo>
                <a:lnTo>
                  <a:pt x="335" y="60"/>
                </a:lnTo>
                <a:lnTo>
                  <a:pt x="300" y="66"/>
                </a:lnTo>
                <a:lnTo>
                  <a:pt x="299" y="18"/>
                </a:lnTo>
                <a:lnTo>
                  <a:pt x="263" y="0"/>
                </a:lnTo>
                <a:lnTo>
                  <a:pt x="236" y="11"/>
                </a:lnTo>
                <a:lnTo>
                  <a:pt x="218" y="56"/>
                </a:lnTo>
                <a:lnTo>
                  <a:pt x="186" y="74"/>
                </a:lnTo>
                <a:lnTo>
                  <a:pt x="173" y="145"/>
                </a:lnTo>
                <a:lnTo>
                  <a:pt x="121" y="180"/>
                </a:lnTo>
                <a:lnTo>
                  <a:pt x="79" y="194"/>
                </a:lnTo>
                <a:lnTo>
                  <a:pt x="68" y="180"/>
                </a:lnTo>
                <a:close/>
              </a:path>
            </a:pathLst>
          </a:custGeom>
          <a:solidFill>
            <a:srgbClr val="fafd00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" name=""/>
          <p:cNvSpPr/>
          <p:nvPr/>
        </p:nvSpPr>
        <p:spPr>
          <a:xfrm>
            <a:off x="5603760" y="2476440"/>
            <a:ext cx="338400" cy="389160"/>
          </a:xfrm>
          <a:custGeom>
            <a:avLst/>
            <a:gdLst/>
            <a:ahLst/>
            <a:rect l="l" t="t" r="r" b="b"/>
            <a:pathLst>
              <a:path w="234" h="245">
                <a:moveTo>
                  <a:pt x="24" y="128"/>
                </a:moveTo>
                <a:lnTo>
                  <a:pt x="6" y="123"/>
                </a:lnTo>
                <a:lnTo>
                  <a:pt x="0" y="162"/>
                </a:lnTo>
                <a:lnTo>
                  <a:pt x="6" y="203"/>
                </a:lnTo>
                <a:lnTo>
                  <a:pt x="40" y="231"/>
                </a:lnTo>
                <a:lnTo>
                  <a:pt x="48" y="245"/>
                </a:lnTo>
                <a:lnTo>
                  <a:pt x="91" y="231"/>
                </a:lnTo>
                <a:lnTo>
                  <a:pt x="142" y="198"/>
                </a:lnTo>
                <a:lnTo>
                  <a:pt x="157" y="126"/>
                </a:lnTo>
                <a:lnTo>
                  <a:pt x="190" y="107"/>
                </a:lnTo>
                <a:lnTo>
                  <a:pt x="208" y="63"/>
                </a:lnTo>
                <a:lnTo>
                  <a:pt x="234" y="51"/>
                </a:lnTo>
                <a:lnTo>
                  <a:pt x="200" y="45"/>
                </a:lnTo>
                <a:lnTo>
                  <a:pt x="141" y="77"/>
                </a:lnTo>
                <a:lnTo>
                  <a:pt x="132" y="46"/>
                </a:lnTo>
                <a:lnTo>
                  <a:pt x="81" y="49"/>
                </a:lnTo>
                <a:lnTo>
                  <a:pt x="69" y="0"/>
                </a:lnTo>
                <a:lnTo>
                  <a:pt x="56" y="13"/>
                </a:lnTo>
                <a:lnTo>
                  <a:pt x="60" y="83"/>
                </a:lnTo>
                <a:lnTo>
                  <a:pt x="37" y="89"/>
                </a:lnTo>
                <a:lnTo>
                  <a:pt x="24" y="128"/>
                </a:lnTo>
                <a:close/>
              </a:path>
            </a:pathLst>
          </a:custGeom>
          <a:solidFill>
            <a:srgbClr val="fafd00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" name=""/>
          <p:cNvSpPr/>
          <p:nvPr/>
        </p:nvSpPr>
        <p:spPr>
          <a:xfrm>
            <a:off x="6084720" y="2482920"/>
            <a:ext cx="95400" cy="129960"/>
          </a:xfrm>
          <a:custGeom>
            <a:avLst/>
            <a:gdLst/>
            <a:ahLst/>
            <a:rect l="l" t="t" r="r" b="b"/>
            <a:pathLst>
              <a:path w="66" h="82">
                <a:moveTo>
                  <a:pt x="0" y="5"/>
                </a:moveTo>
                <a:lnTo>
                  <a:pt x="14" y="0"/>
                </a:lnTo>
                <a:lnTo>
                  <a:pt x="44" y="18"/>
                </a:lnTo>
                <a:lnTo>
                  <a:pt x="44" y="36"/>
                </a:lnTo>
                <a:lnTo>
                  <a:pt x="65" y="49"/>
                </a:lnTo>
                <a:lnTo>
                  <a:pt x="66" y="73"/>
                </a:lnTo>
                <a:lnTo>
                  <a:pt x="32" y="82"/>
                </a:lnTo>
                <a:lnTo>
                  <a:pt x="0" y="5"/>
                </a:lnTo>
                <a:close/>
              </a:path>
            </a:pathLst>
          </a:custGeom>
          <a:solidFill>
            <a:srgbClr val="fafd00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3" name=""/>
          <p:cNvSpPr/>
          <p:nvPr/>
        </p:nvSpPr>
        <p:spPr>
          <a:xfrm>
            <a:off x="5680080" y="2227320"/>
            <a:ext cx="457200" cy="330120"/>
          </a:xfrm>
          <a:custGeom>
            <a:avLst/>
            <a:gdLst/>
            <a:ahLst/>
            <a:rect l="l" t="t" r="r" b="b"/>
            <a:pathLst>
              <a:path w="317" h="208">
                <a:moveTo>
                  <a:pt x="29" y="30"/>
                </a:moveTo>
                <a:lnTo>
                  <a:pt x="0" y="58"/>
                </a:lnTo>
                <a:lnTo>
                  <a:pt x="16" y="159"/>
                </a:lnTo>
                <a:lnTo>
                  <a:pt x="29" y="208"/>
                </a:lnTo>
                <a:lnTo>
                  <a:pt x="83" y="204"/>
                </a:lnTo>
                <a:lnTo>
                  <a:pt x="283" y="166"/>
                </a:lnTo>
                <a:lnTo>
                  <a:pt x="297" y="160"/>
                </a:lnTo>
                <a:lnTo>
                  <a:pt x="317" y="113"/>
                </a:lnTo>
                <a:lnTo>
                  <a:pt x="287" y="87"/>
                </a:lnTo>
                <a:lnTo>
                  <a:pt x="303" y="27"/>
                </a:lnTo>
                <a:lnTo>
                  <a:pt x="280" y="21"/>
                </a:lnTo>
                <a:lnTo>
                  <a:pt x="280" y="6"/>
                </a:lnTo>
                <a:lnTo>
                  <a:pt x="270" y="0"/>
                </a:lnTo>
                <a:lnTo>
                  <a:pt x="38" y="43"/>
                </a:lnTo>
                <a:lnTo>
                  <a:pt x="29" y="30"/>
                </a:lnTo>
                <a:close/>
              </a:path>
            </a:pathLst>
          </a:custGeom>
          <a:solidFill>
            <a:srgbClr val="fafd00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4" name=""/>
          <p:cNvSpPr/>
          <p:nvPr/>
        </p:nvSpPr>
        <p:spPr>
          <a:xfrm>
            <a:off x="6094440" y="2265480"/>
            <a:ext cx="120600" cy="263520"/>
          </a:xfrm>
          <a:custGeom>
            <a:avLst/>
            <a:gdLst/>
            <a:ahLst/>
            <a:rect l="l" t="t" r="r" b="b"/>
            <a:pathLst>
              <a:path w="84" h="166">
                <a:moveTo>
                  <a:pt x="15" y="1"/>
                </a:moveTo>
                <a:lnTo>
                  <a:pt x="35" y="0"/>
                </a:lnTo>
                <a:lnTo>
                  <a:pt x="75" y="25"/>
                </a:lnTo>
                <a:lnTo>
                  <a:pt x="69" y="45"/>
                </a:lnTo>
                <a:lnTo>
                  <a:pt x="83" y="58"/>
                </a:lnTo>
                <a:lnTo>
                  <a:pt x="84" y="136"/>
                </a:lnTo>
                <a:lnTo>
                  <a:pt x="70" y="166"/>
                </a:lnTo>
                <a:lnTo>
                  <a:pt x="54" y="155"/>
                </a:lnTo>
                <a:lnTo>
                  <a:pt x="37" y="154"/>
                </a:lnTo>
                <a:lnTo>
                  <a:pt x="8" y="138"/>
                </a:lnTo>
                <a:lnTo>
                  <a:pt x="30" y="89"/>
                </a:lnTo>
                <a:lnTo>
                  <a:pt x="0" y="63"/>
                </a:lnTo>
                <a:lnTo>
                  <a:pt x="15" y="1"/>
                </a:lnTo>
                <a:close/>
              </a:path>
            </a:pathLst>
          </a:custGeom>
          <a:solidFill>
            <a:srgbClr val="fafd00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" name=""/>
          <p:cNvSpPr/>
          <p:nvPr/>
        </p:nvSpPr>
        <p:spPr>
          <a:xfrm>
            <a:off x="5718240" y="1854360"/>
            <a:ext cx="506520" cy="453960"/>
          </a:xfrm>
          <a:custGeom>
            <a:avLst/>
            <a:gdLst/>
            <a:ahLst/>
            <a:rect l="l" t="t" r="r" b="b"/>
            <a:pathLst>
              <a:path w="351" h="286">
                <a:moveTo>
                  <a:pt x="27" y="192"/>
                </a:moveTo>
                <a:lnTo>
                  <a:pt x="60" y="175"/>
                </a:lnTo>
                <a:lnTo>
                  <a:pt x="105" y="171"/>
                </a:lnTo>
                <a:lnTo>
                  <a:pt x="116" y="156"/>
                </a:lnTo>
                <a:lnTo>
                  <a:pt x="132" y="154"/>
                </a:lnTo>
                <a:lnTo>
                  <a:pt x="141" y="138"/>
                </a:lnTo>
                <a:lnTo>
                  <a:pt x="156" y="132"/>
                </a:lnTo>
                <a:lnTo>
                  <a:pt x="149" y="102"/>
                </a:lnTo>
                <a:lnTo>
                  <a:pt x="140" y="94"/>
                </a:lnTo>
                <a:lnTo>
                  <a:pt x="159" y="70"/>
                </a:lnTo>
                <a:lnTo>
                  <a:pt x="171" y="70"/>
                </a:lnTo>
                <a:lnTo>
                  <a:pt x="212" y="19"/>
                </a:lnTo>
                <a:lnTo>
                  <a:pt x="275" y="0"/>
                </a:lnTo>
                <a:lnTo>
                  <a:pt x="282" y="48"/>
                </a:lnTo>
                <a:lnTo>
                  <a:pt x="285" y="46"/>
                </a:lnTo>
                <a:lnTo>
                  <a:pt x="300" y="63"/>
                </a:lnTo>
                <a:lnTo>
                  <a:pt x="301" y="112"/>
                </a:lnTo>
                <a:lnTo>
                  <a:pt x="320" y="152"/>
                </a:lnTo>
                <a:lnTo>
                  <a:pt x="327" y="204"/>
                </a:lnTo>
                <a:lnTo>
                  <a:pt x="329" y="249"/>
                </a:lnTo>
                <a:lnTo>
                  <a:pt x="351" y="264"/>
                </a:lnTo>
                <a:lnTo>
                  <a:pt x="335" y="286"/>
                </a:lnTo>
                <a:lnTo>
                  <a:pt x="294" y="260"/>
                </a:lnTo>
                <a:lnTo>
                  <a:pt x="273" y="262"/>
                </a:lnTo>
                <a:lnTo>
                  <a:pt x="252" y="256"/>
                </a:lnTo>
                <a:lnTo>
                  <a:pt x="253" y="241"/>
                </a:lnTo>
                <a:lnTo>
                  <a:pt x="240" y="236"/>
                </a:lnTo>
                <a:lnTo>
                  <a:pt x="10" y="280"/>
                </a:lnTo>
                <a:lnTo>
                  <a:pt x="0" y="267"/>
                </a:lnTo>
                <a:lnTo>
                  <a:pt x="35" y="216"/>
                </a:lnTo>
                <a:lnTo>
                  <a:pt x="27" y="192"/>
                </a:lnTo>
                <a:close/>
              </a:path>
            </a:pathLst>
          </a:custGeom>
          <a:solidFill>
            <a:srgbClr val="fafd00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6" name=""/>
          <p:cNvSpPr/>
          <p:nvPr/>
        </p:nvSpPr>
        <p:spPr>
          <a:xfrm>
            <a:off x="6113520" y="1828800"/>
            <a:ext cx="133200" cy="272880"/>
          </a:xfrm>
          <a:custGeom>
            <a:avLst/>
            <a:gdLst/>
            <a:ahLst/>
            <a:rect l="l" t="t" r="r" b="b"/>
            <a:pathLst>
              <a:path w="93" h="172">
                <a:moveTo>
                  <a:pt x="0" y="18"/>
                </a:moveTo>
                <a:lnTo>
                  <a:pt x="68" y="0"/>
                </a:lnTo>
                <a:lnTo>
                  <a:pt x="93" y="47"/>
                </a:lnTo>
                <a:lnTo>
                  <a:pt x="80" y="59"/>
                </a:lnTo>
                <a:lnTo>
                  <a:pt x="85" y="163"/>
                </a:lnTo>
                <a:lnTo>
                  <a:pt x="46" y="172"/>
                </a:lnTo>
                <a:lnTo>
                  <a:pt x="27" y="129"/>
                </a:lnTo>
                <a:lnTo>
                  <a:pt x="26" y="78"/>
                </a:lnTo>
                <a:lnTo>
                  <a:pt x="9" y="63"/>
                </a:lnTo>
                <a:lnTo>
                  <a:pt x="0" y="18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7" name=""/>
          <p:cNvSpPr/>
          <p:nvPr/>
        </p:nvSpPr>
        <p:spPr>
          <a:xfrm>
            <a:off x="6176880" y="2041560"/>
            <a:ext cx="285840" cy="142920"/>
          </a:xfrm>
          <a:custGeom>
            <a:avLst/>
            <a:gdLst/>
            <a:ahLst/>
            <a:rect l="l" t="t" r="r" b="b"/>
            <a:pathLst>
              <a:path w="198" h="90">
                <a:moveTo>
                  <a:pt x="0" y="36"/>
                </a:moveTo>
                <a:lnTo>
                  <a:pt x="101" y="11"/>
                </a:lnTo>
                <a:lnTo>
                  <a:pt x="113" y="12"/>
                </a:lnTo>
                <a:lnTo>
                  <a:pt x="125" y="0"/>
                </a:lnTo>
                <a:lnTo>
                  <a:pt x="135" y="6"/>
                </a:lnTo>
                <a:lnTo>
                  <a:pt x="123" y="32"/>
                </a:lnTo>
                <a:lnTo>
                  <a:pt x="144" y="30"/>
                </a:lnTo>
                <a:lnTo>
                  <a:pt x="156" y="50"/>
                </a:lnTo>
                <a:lnTo>
                  <a:pt x="170" y="52"/>
                </a:lnTo>
                <a:lnTo>
                  <a:pt x="180" y="49"/>
                </a:lnTo>
                <a:lnTo>
                  <a:pt x="180" y="38"/>
                </a:lnTo>
                <a:lnTo>
                  <a:pt x="163" y="24"/>
                </a:lnTo>
                <a:lnTo>
                  <a:pt x="176" y="23"/>
                </a:lnTo>
                <a:lnTo>
                  <a:pt x="198" y="53"/>
                </a:lnTo>
                <a:lnTo>
                  <a:pt x="177" y="71"/>
                </a:lnTo>
                <a:lnTo>
                  <a:pt x="153" y="62"/>
                </a:lnTo>
                <a:lnTo>
                  <a:pt x="138" y="84"/>
                </a:lnTo>
                <a:lnTo>
                  <a:pt x="108" y="62"/>
                </a:lnTo>
                <a:lnTo>
                  <a:pt x="8" y="90"/>
                </a:lnTo>
                <a:lnTo>
                  <a:pt x="0" y="36"/>
                </a:lnTo>
                <a:close/>
              </a:path>
            </a:pathLst>
          </a:custGeom>
          <a:solidFill>
            <a:srgbClr val="fafd00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" name=""/>
          <p:cNvSpPr/>
          <p:nvPr/>
        </p:nvSpPr>
        <p:spPr>
          <a:xfrm>
            <a:off x="6188040" y="2149560"/>
            <a:ext cx="147600" cy="125280"/>
          </a:xfrm>
          <a:custGeom>
            <a:avLst/>
            <a:gdLst/>
            <a:ahLst/>
            <a:rect l="l" t="t" r="r" b="b"/>
            <a:pathLst>
              <a:path w="103" h="79">
                <a:moveTo>
                  <a:pt x="0" y="20"/>
                </a:moveTo>
                <a:lnTo>
                  <a:pt x="79" y="0"/>
                </a:lnTo>
                <a:lnTo>
                  <a:pt x="103" y="36"/>
                </a:lnTo>
                <a:lnTo>
                  <a:pt x="89" y="52"/>
                </a:lnTo>
                <a:lnTo>
                  <a:pt x="64" y="46"/>
                </a:lnTo>
                <a:lnTo>
                  <a:pt x="25" y="79"/>
                </a:lnTo>
                <a:lnTo>
                  <a:pt x="4" y="62"/>
                </a:lnTo>
                <a:lnTo>
                  <a:pt x="0" y="20"/>
                </a:lnTo>
                <a:close/>
              </a:path>
            </a:pathLst>
          </a:custGeom>
          <a:solidFill>
            <a:srgbClr val="fafd00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" name=""/>
          <p:cNvSpPr/>
          <p:nvPr/>
        </p:nvSpPr>
        <p:spPr>
          <a:xfrm>
            <a:off x="6211800" y="2235240"/>
            <a:ext cx="147600" cy="96840"/>
          </a:xfrm>
          <a:custGeom>
            <a:avLst/>
            <a:gdLst/>
            <a:ahLst/>
            <a:rect l="l" t="t" r="r" b="b"/>
            <a:pathLst>
              <a:path w="102" h="61">
                <a:moveTo>
                  <a:pt x="0" y="45"/>
                </a:moveTo>
                <a:lnTo>
                  <a:pt x="42" y="25"/>
                </a:lnTo>
                <a:lnTo>
                  <a:pt x="83" y="0"/>
                </a:lnTo>
                <a:lnTo>
                  <a:pt x="90" y="1"/>
                </a:lnTo>
                <a:lnTo>
                  <a:pt x="102" y="2"/>
                </a:lnTo>
                <a:lnTo>
                  <a:pt x="62" y="34"/>
                </a:lnTo>
                <a:lnTo>
                  <a:pt x="12" y="61"/>
                </a:lnTo>
                <a:lnTo>
                  <a:pt x="0" y="45"/>
                </a:lnTo>
                <a:close/>
              </a:path>
            </a:pathLst>
          </a:custGeom>
          <a:solidFill>
            <a:srgbClr val="fafd00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0" name=""/>
          <p:cNvSpPr/>
          <p:nvPr/>
        </p:nvSpPr>
        <p:spPr>
          <a:xfrm>
            <a:off x="6210360" y="1776240"/>
            <a:ext cx="156960" cy="308160"/>
          </a:xfrm>
          <a:custGeom>
            <a:avLst/>
            <a:gdLst/>
            <a:ahLst/>
            <a:rect l="l" t="t" r="r" b="b"/>
            <a:pathLst>
              <a:path w="109" h="194">
                <a:moveTo>
                  <a:pt x="23" y="0"/>
                </a:moveTo>
                <a:lnTo>
                  <a:pt x="0" y="34"/>
                </a:lnTo>
                <a:lnTo>
                  <a:pt x="25" y="79"/>
                </a:lnTo>
                <a:lnTo>
                  <a:pt x="10" y="91"/>
                </a:lnTo>
                <a:lnTo>
                  <a:pt x="16" y="194"/>
                </a:lnTo>
                <a:lnTo>
                  <a:pt x="77" y="179"/>
                </a:lnTo>
                <a:lnTo>
                  <a:pt x="93" y="179"/>
                </a:lnTo>
                <a:lnTo>
                  <a:pt x="102" y="168"/>
                </a:lnTo>
                <a:lnTo>
                  <a:pt x="102" y="149"/>
                </a:lnTo>
                <a:lnTo>
                  <a:pt x="109" y="137"/>
                </a:lnTo>
                <a:lnTo>
                  <a:pt x="75" y="122"/>
                </a:lnTo>
                <a:lnTo>
                  <a:pt x="31" y="9"/>
                </a:lnTo>
                <a:lnTo>
                  <a:pt x="23" y="0"/>
                </a:lnTo>
                <a:close/>
              </a:path>
            </a:pathLst>
          </a:custGeom>
          <a:solidFill>
            <a:srgbClr val="fafd00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1" name=""/>
          <p:cNvSpPr/>
          <p:nvPr/>
        </p:nvSpPr>
        <p:spPr>
          <a:xfrm>
            <a:off x="6302520" y="2138400"/>
            <a:ext cx="74520" cy="68400"/>
          </a:xfrm>
          <a:custGeom>
            <a:avLst/>
            <a:gdLst/>
            <a:ahLst/>
            <a:rect l="l" t="t" r="r" b="b"/>
            <a:pathLst>
              <a:path w="52" h="43">
                <a:moveTo>
                  <a:pt x="0" y="7"/>
                </a:moveTo>
                <a:lnTo>
                  <a:pt x="22" y="0"/>
                </a:lnTo>
                <a:lnTo>
                  <a:pt x="52" y="22"/>
                </a:lnTo>
                <a:lnTo>
                  <a:pt x="46" y="28"/>
                </a:lnTo>
                <a:lnTo>
                  <a:pt x="31" y="28"/>
                </a:lnTo>
                <a:lnTo>
                  <a:pt x="24" y="43"/>
                </a:lnTo>
                <a:lnTo>
                  <a:pt x="0" y="7"/>
                </a:lnTo>
                <a:close/>
              </a:path>
            </a:pathLst>
          </a:custGeom>
          <a:solidFill>
            <a:srgbClr val="fafd00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1600" bIns="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" name=""/>
          <p:cNvSpPr/>
          <p:nvPr/>
        </p:nvSpPr>
        <p:spPr>
          <a:xfrm>
            <a:off x="6141960" y="2658960"/>
            <a:ext cx="39600" cy="76320"/>
          </a:xfrm>
          <a:custGeom>
            <a:avLst/>
            <a:gdLst/>
            <a:ahLst/>
            <a:rect l="l" t="t" r="r" b="b"/>
            <a:pathLst>
              <a:path w="28" h="48">
                <a:moveTo>
                  <a:pt x="0" y="4"/>
                </a:moveTo>
                <a:lnTo>
                  <a:pt x="28" y="0"/>
                </a:lnTo>
                <a:lnTo>
                  <a:pt x="12" y="48"/>
                </a:lnTo>
                <a:lnTo>
                  <a:pt x="1" y="47"/>
                </a:lnTo>
                <a:lnTo>
                  <a:pt x="0" y="4"/>
                </a:lnTo>
                <a:close/>
              </a:path>
            </a:pathLst>
          </a:custGeom>
          <a:solidFill>
            <a:srgbClr val="fafd00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" name=""/>
          <p:cNvSpPr/>
          <p:nvPr/>
        </p:nvSpPr>
        <p:spPr>
          <a:xfrm flipH="1">
            <a:off x="6589440" y="1484280"/>
            <a:ext cx="277560" cy="1522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4" name=""/>
          <p:cNvSpPr/>
          <p:nvPr/>
        </p:nvSpPr>
        <p:spPr>
          <a:xfrm>
            <a:off x="6299280" y="3006720"/>
            <a:ext cx="323640" cy="0"/>
          </a:xfrm>
          <a:prstGeom prst="line">
            <a:avLst/>
          </a:prstGeom>
          <a:ln w="936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5" name=""/>
          <p:cNvSpPr/>
          <p:nvPr/>
        </p:nvSpPr>
        <p:spPr>
          <a:xfrm>
            <a:off x="1598760" y="2846520"/>
            <a:ext cx="47304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6" name=""/>
          <p:cNvSpPr/>
          <p:nvPr/>
        </p:nvSpPr>
        <p:spPr>
          <a:xfrm>
            <a:off x="6694560" y="2819520"/>
            <a:ext cx="2666880" cy="44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5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East Region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Average Sales: 200 MMbtu/d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7" name=""/>
          <p:cNvSpPr/>
          <p:nvPr/>
        </p:nvSpPr>
        <p:spPr>
          <a:xfrm>
            <a:off x="201600" y="2770200"/>
            <a:ext cx="2620800" cy="44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5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West Region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Average Sales: 580,000 MMbtu/d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8" name=""/>
          <p:cNvSpPr/>
          <p:nvPr/>
        </p:nvSpPr>
        <p:spPr>
          <a:xfrm>
            <a:off x="1085760" y="4506840"/>
            <a:ext cx="664380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lvl="1" marL="457200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West Region:    LDC     States                 East Region:    LDC     States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Active: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53             20                          Active:     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  67            19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9" name=""/>
          <p:cNvSpPr/>
          <p:nvPr/>
        </p:nvSpPr>
        <p:spPr>
          <a:xfrm>
            <a:off x="1406880" y="5278320"/>
            <a:ext cx="7397280" cy="2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9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Due Diligence Opportunities: 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Atlanta Gas Light; Chicago - Nipsco &amp; Peoples; Public Service of Colorado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" name=""/>
          <p:cNvSpPr/>
          <p:nvPr/>
        </p:nvSpPr>
        <p:spPr>
          <a:xfrm>
            <a:off x="1041480" y="5315040"/>
            <a:ext cx="309600" cy="169920"/>
          </a:xfrm>
          <a:prstGeom prst="rect">
            <a:avLst/>
          </a:prstGeom>
          <a:blipFill rotWithShape="0">
            <a:blip r:embed="rId4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" name=""/>
          <p:cNvSpPr/>
          <p:nvPr/>
        </p:nvSpPr>
        <p:spPr>
          <a:xfrm>
            <a:off x="1047600" y="5668920"/>
            <a:ext cx="309600" cy="1699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" name=""/>
          <p:cNvSpPr/>
          <p:nvPr/>
        </p:nvSpPr>
        <p:spPr>
          <a:xfrm>
            <a:off x="1428840" y="5646600"/>
            <a:ext cx="2331720" cy="2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9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States With No Sales Activity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Regional Market Description 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09CC158-6E65-437E-AD37-2E9B890FA443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4" name=""/>
          <p:cNvGraphicFramePr/>
          <p:nvPr/>
        </p:nvGraphicFramePr>
        <p:xfrm>
          <a:off x="477720" y="1308240"/>
          <a:ext cx="8709120" cy="581796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23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77720" y="1308240"/>
                    <a:ext cx="8709120" cy="5817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Gas Desk Market Perspective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B2D249F-D0A3-4451-A75D-85AC4788F41B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"/>
          <p:cNvSpPr/>
          <p:nvPr/>
        </p:nvSpPr>
        <p:spPr>
          <a:xfrm>
            <a:off x="695160" y="1308240"/>
            <a:ext cx="7996320" cy="240120"/>
          </a:xfrm>
          <a:prstGeom prst="rect">
            <a:avLst/>
          </a:prstGeom>
          <a:solidFill>
            <a:srgbClr val="fcfeb9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Answering the RISK question with specific tools that allow “Value Creation” for the outsourced customer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" name=""/>
          <p:cNvSpPr/>
          <p:nvPr/>
        </p:nvSpPr>
        <p:spPr>
          <a:xfrm>
            <a:off x="638280" y="1776240"/>
            <a:ext cx="1778040" cy="118296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rmAutofit/>
          </a:bodyPr>
          <a:p>
            <a:pPr marL="520560" indent="-520560">
              <a:lnSpc>
                <a:spcPct val="100000"/>
              </a:lnSpc>
              <a:spcBef>
                <a:spcPts val="400"/>
              </a:spcBef>
              <a:spcAft>
                <a:spcPts val="238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520560" indent="-520560">
              <a:lnSpc>
                <a:spcPct val="50000"/>
              </a:lnSpc>
              <a:spcBef>
                <a:spcPts val="400"/>
              </a:spcBef>
              <a:spcAft>
                <a:spcPts val="238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520560" indent="-520560">
              <a:lnSpc>
                <a:spcPct val="50000"/>
              </a:lnSpc>
              <a:spcBef>
                <a:spcPts val="499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• 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Now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9" name=""/>
          <p:cNvSpPr/>
          <p:nvPr/>
        </p:nvSpPr>
        <p:spPr>
          <a:xfrm>
            <a:off x="2421000" y="1776240"/>
            <a:ext cx="6486480" cy="118296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rmAutofit/>
          </a:bodyPr>
          <a:p>
            <a:pPr marL="174600" indent="-174600">
              <a:lnSpc>
                <a:spcPct val="60000"/>
              </a:lnSpc>
              <a:spcBef>
                <a:spcPts val="437"/>
              </a:spcBef>
              <a:spcAft>
                <a:spcPts val="26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60000"/>
              </a:lnSpc>
              <a:spcBef>
                <a:spcPts val="437"/>
              </a:spcBef>
              <a:spcAft>
                <a:spcPts val="26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Fixed Price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60000"/>
              </a:lnSpc>
              <a:spcBef>
                <a:spcPts val="437"/>
              </a:spcBef>
              <a:spcAft>
                <a:spcPts val="26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Index Price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60000"/>
              </a:lnSpc>
              <a:spcBef>
                <a:spcPts val="437"/>
              </a:spcBef>
              <a:spcAft>
                <a:spcPts val="26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Standard NYMEX Options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60000"/>
              </a:lnSpc>
              <a:spcBef>
                <a:spcPts val="437"/>
              </a:spcBef>
              <a:spcAft>
                <a:spcPts val="26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OTC Traded Options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" name=""/>
          <p:cNvSpPr/>
          <p:nvPr/>
        </p:nvSpPr>
        <p:spPr>
          <a:xfrm>
            <a:off x="638280" y="2959200"/>
            <a:ext cx="1773000" cy="307656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rmAutofit/>
          </a:bodyPr>
          <a:p>
            <a:pPr marL="520560" indent="-457200">
              <a:lnSpc>
                <a:spcPct val="100000"/>
              </a:lnSpc>
              <a:spcBef>
                <a:spcPts val="400"/>
              </a:spcBef>
              <a:spcAft>
                <a:spcPts val="238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520560" indent="-457200">
              <a:lnSpc>
                <a:spcPct val="100000"/>
              </a:lnSpc>
              <a:spcBef>
                <a:spcPts val="400"/>
              </a:spcBef>
              <a:spcAft>
                <a:spcPts val="238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520560" indent="-457200">
              <a:lnSpc>
                <a:spcPct val="100000"/>
              </a:lnSpc>
              <a:spcBef>
                <a:spcPts val="400"/>
              </a:spcBef>
              <a:spcAft>
                <a:spcPts val="238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520560" indent="-457200">
              <a:lnSpc>
                <a:spcPct val="100000"/>
              </a:lnSpc>
              <a:spcBef>
                <a:spcPts val="400"/>
              </a:spcBef>
              <a:spcAft>
                <a:spcPts val="238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520560" indent="-457200">
              <a:lnSpc>
                <a:spcPct val="100000"/>
              </a:lnSpc>
              <a:spcBef>
                <a:spcPts val="400"/>
              </a:spcBef>
              <a:spcAft>
                <a:spcPts val="238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520560" indent="-457200">
              <a:lnSpc>
                <a:spcPct val="50000"/>
              </a:lnSpc>
              <a:spcBef>
                <a:spcPts val="499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• 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Future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" name=""/>
          <p:cNvSpPr/>
          <p:nvPr/>
        </p:nvSpPr>
        <p:spPr>
          <a:xfrm>
            <a:off x="2421000" y="2959200"/>
            <a:ext cx="6487920" cy="307656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rmAutofit lnSpcReduction="9999"/>
          </a:bodyPr>
          <a:p>
            <a:pPr marL="174600" indent="-174600">
              <a:lnSpc>
                <a:spcPct val="80000"/>
              </a:lnSpc>
              <a:spcBef>
                <a:spcPts val="437"/>
              </a:spcBef>
              <a:spcAft>
                <a:spcPts val="26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80000"/>
              </a:lnSpc>
              <a:spcBef>
                <a:spcPts val="437"/>
              </a:spcBef>
              <a:spcAft>
                <a:spcPts val="26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Storage Loans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80000"/>
              </a:lnSpc>
              <a:spcBef>
                <a:spcPts val="437"/>
              </a:spcBef>
              <a:spcAft>
                <a:spcPts val="26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Fuel Management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80000"/>
              </a:lnSpc>
              <a:spcBef>
                <a:spcPts val="437"/>
              </a:spcBef>
              <a:spcAft>
                <a:spcPts val="26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Delivery Insurance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80000"/>
              </a:lnSpc>
              <a:spcBef>
                <a:spcPts val="437"/>
              </a:spcBef>
              <a:spcAft>
                <a:spcPts val="26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Intelligence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80000"/>
              </a:lnSpc>
              <a:spcBef>
                <a:spcPts val="437"/>
              </a:spcBef>
              <a:spcAft>
                <a:spcPts val="26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Burnertip Balancing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80000"/>
              </a:lnSpc>
              <a:spcBef>
                <a:spcPts val="437"/>
              </a:spcBef>
              <a:spcAft>
                <a:spcPts val="26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Storage Management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80000"/>
              </a:lnSpc>
              <a:spcBef>
                <a:spcPts val="437"/>
              </a:spcBef>
              <a:spcAft>
                <a:spcPts val="26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Portfolio Management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80000"/>
              </a:lnSpc>
              <a:spcBef>
                <a:spcPts val="437"/>
              </a:spcBef>
              <a:spcAft>
                <a:spcPts val="26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Optimization Management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80000"/>
              </a:lnSpc>
              <a:spcBef>
                <a:spcPts val="437"/>
              </a:spcBef>
              <a:spcAft>
                <a:spcPts val="26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Transportation Management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80000"/>
              </a:lnSpc>
              <a:spcBef>
                <a:spcPts val="437"/>
              </a:spcBef>
              <a:spcAft>
                <a:spcPts val="26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Budget Performance Tracking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80000"/>
              </a:lnSpc>
              <a:spcBef>
                <a:spcPts val="437"/>
              </a:spcBef>
              <a:spcAft>
                <a:spcPts val="26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Deal Central: web-based and direct call support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" name=""/>
          <p:cNvSpPr/>
          <p:nvPr/>
        </p:nvSpPr>
        <p:spPr>
          <a:xfrm>
            <a:off x="1649520" y="4449600"/>
            <a:ext cx="70776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" name=""/>
          <p:cNvSpPr/>
          <p:nvPr/>
        </p:nvSpPr>
        <p:spPr>
          <a:xfrm>
            <a:off x="1619280" y="2354400"/>
            <a:ext cx="70812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Gas Desk Tool Box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BC8CE5B-6FC7-4A81-9EE6-9B515329AF2D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"/>
          <p:cNvGrpSpPr/>
          <p:nvPr/>
        </p:nvGrpSpPr>
        <p:grpSpPr>
          <a:xfrm>
            <a:off x="0" y="1530360"/>
            <a:ext cx="4127040" cy="4335480"/>
            <a:chOff x="0" y="1530360"/>
            <a:chExt cx="4127040" cy="4335480"/>
          </a:xfrm>
        </p:grpSpPr>
        <p:sp>
          <p:nvSpPr>
            <p:cNvPr id="246" name=""/>
            <p:cNvSpPr/>
            <p:nvPr/>
          </p:nvSpPr>
          <p:spPr>
            <a:xfrm>
              <a:off x="2145600" y="1530360"/>
              <a:ext cx="1981440" cy="4335480"/>
            </a:xfrm>
            <a:custGeom>
              <a:avLst/>
              <a:gdLst>
                <a:gd name="textAreaLeft" fmla="*/ 265320 w 1981440"/>
                <a:gd name="textAreaRight" fmla="*/ 1716120 w 1981440"/>
                <a:gd name="textAreaTop" fmla="*/ 986400 h 4335480"/>
                <a:gd name="textAreaBottom" fmla="*/ 3200400 h 4335480"/>
                <a:gd name="GluePoint1X" fmla="*/ 0 w 21600"/>
                <a:gd name="GluePoint1Y" fmla="*/ 17 h 21600"/>
                <a:gd name="GluePoint2X" fmla="*/ 2 w 21600"/>
                <a:gd name="GluePoint2Y" fmla="*/ 14 h 21600"/>
                <a:gd name="GluePoint3X" fmla="*/ 22 w 21600"/>
                <a:gd name="GluePoint3Y" fmla="*/ 8 h 21600"/>
                <a:gd name="GluePoint4X" fmla="*/ 2 w 21600"/>
                <a:gd name="GluePoint4Y" fmla="*/ 12 h 21600"/>
                <a:gd name="GluePoint5X" fmla="*/ 22 w 21600"/>
                <a:gd name="GluePoint5Y" fmla="*/ 16 h 216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21600" h="21600">
                  <a:moveTo>
                    <a:pt x="21600" y="0"/>
                  </a:moveTo>
                  <a:arcTo wR="21600" hR="9831" stAng="-5400000" swAng="-5400000"/>
                  <a:lnTo>
                    <a:pt x="0" y="11029"/>
                  </a:lnTo>
                  <a:arcTo wR="21600" hR="9831" stAng="10800000" swAng="-3831491"/>
                  <a:lnTo>
                    <a:pt x="16891" y="21364"/>
                  </a:lnTo>
                  <a:lnTo>
                    <a:pt x="21600" y="20261"/>
                  </a:lnTo>
                  <a:lnTo>
                    <a:pt x="16891" y="18686"/>
                  </a:lnTo>
                  <a:lnTo>
                    <a:pt x="16891" y="19426"/>
                  </a:lnTo>
                  <a:arcTo wR="21600" hR="9831" stAng="6968509" swAng="3736004"/>
                  <a:lnTo>
                    <a:pt x="40" y="10430"/>
                  </a:lnTo>
                  <a:arcTo wR="21600" hR="9831" stAng="-10704513" swAng="5304513"/>
                  <a:close/>
                </a:path>
                <a:path fill="darkenLess" w="21600" h="21600">
                  <a:moveTo>
                    <a:pt x="21600" y="0"/>
                  </a:moveTo>
                  <a:arcTo wR="21600" hR="9831" stAng="-5400000" swAng="-5400000"/>
                  <a:lnTo>
                    <a:pt x="0" y="9831"/>
                  </a:lnTo>
                  <a:arcTo wR="21600" hR="9831" stAng="10800000" swAng="-95487"/>
                  <a:lnTo>
                    <a:pt x="40" y="10430"/>
                  </a:lnTo>
                  <a:arcTo wR="21600" hR="9831" stAng="-10704513" swAng="5304513"/>
                  <a:close/>
                </a:path>
              </a:pathLst>
            </a:custGeom>
            <a:solidFill>
              <a:srgbClr val="ffffff"/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47" name=""/>
            <p:cNvGrpSpPr/>
            <p:nvPr/>
          </p:nvGrpSpPr>
          <p:grpSpPr>
            <a:xfrm>
              <a:off x="0" y="3101400"/>
              <a:ext cx="2996640" cy="1188000"/>
              <a:chOff x="0" y="3101400"/>
              <a:chExt cx="2996640" cy="1188000"/>
            </a:xfrm>
          </p:grpSpPr>
          <p:sp>
            <p:nvSpPr>
              <p:cNvPr id="248" name=""/>
              <p:cNvSpPr/>
              <p:nvPr/>
            </p:nvSpPr>
            <p:spPr>
              <a:xfrm>
                <a:off x="0" y="3203640"/>
                <a:ext cx="1879200" cy="612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 marL="111240" indent="-111240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000b"/>
                    </a:solidFill>
                    <a:effectLst/>
                    <a:uFillTx/>
                    <a:latin typeface="Tahoma"/>
                  </a:rPr>
                  <a:t>Product Delivery</a:t>
                </a: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Tahoma"/>
                  </a:rPr>
                  <a:t> 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marL="111240" indent="-111240">
                  <a:lnSpc>
                    <a:spcPct val="100000"/>
                  </a:lnSpc>
                  <a:buClr>
                    <a:srgbClr val="000000"/>
                  </a:buClr>
                  <a:buFont typeface="Tahoma"/>
                  <a:buChar char="•"/>
                  <a:tabLst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100" strike="noStrike" u="sng">
                    <a:solidFill>
                      <a:srgbClr val="000000"/>
                    </a:solidFill>
                    <a:effectLst/>
                    <a:uFillTx/>
                    <a:latin typeface="Tahoma"/>
                  </a:rPr>
                  <a:t>Hands Free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marL="111240" indent="-111240">
                  <a:lnSpc>
                    <a:spcPct val="100000"/>
                  </a:lnSpc>
                  <a:buClr>
                    <a:srgbClr val="000000"/>
                  </a:buClr>
                  <a:buFont typeface="Tahoma"/>
                  <a:buChar char="•"/>
                  <a:tabLst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100" strike="noStrike" u="none">
                    <a:solidFill>
                      <a:srgbClr val="000000"/>
                    </a:solidFill>
                    <a:effectLst/>
                    <a:uFillTx/>
                    <a:latin typeface="Tahoma"/>
                  </a:rPr>
                  <a:t>Rapid Response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pic>
            <p:nvPicPr>
              <p:cNvPr id="249" name="j0196520" descr=""/>
              <p:cNvPicPr/>
              <p:nvPr/>
            </p:nvPicPr>
            <p:blipFill>
              <a:blip r:embed="rId1"/>
              <a:stretch/>
            </p:blipFill>
            <p:spPr>
              <a:xfrm>
                <a:off x="1527120" y="3101400"/>
                <a:ext cx="1198440" cy="7830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250" name=""/>
              <p:cNvSpPr/>
              <p:nvPr/>
            </p:nvSpPr>
            <p:spPr>
              <a:xfrm>
                <a:off x="1450080" y="3747960"/>
                <a:ext cx="1546560" cy="272880"/>
              </a:xfrm>
              <a:prstGeom prst="rect">
                <a:avLst/>
              </a:prstGeom>
              <a:gradFill rotWithShape="0">
                <a:gsLst>
                  <a:gs pos="0">
                    <a:srgbClr val="17175e"/>
                  </a:gs>
                  <a:gs pos="50000">
                    <a:srgbClr val="3333cc"/>
                  </a:gs>
                  <a:gs pos="100000">
                    <a:srgbClr val="17175e"/>
                  </a:gs>
                </a:gsLst>
                <a:lin ang="5400000"/>
              </a:gradFill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ccccff"/>
                    </a:solidFill>
                    <a:effectLst/>
                    <a:uFillTx/>
                    <a:latin typeface="Tahoma"/>
                  </a:rPr>
                  <a:t>E-Marketing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1" name=""/>
              <p:cNvSpPr/>
              <p:nvPr/>
            </p:nvSpPr>
            <p:spPr>
              <a:xfrm>
                <a:off x="1450080" y="4016880"/>
                <a:ext cx="1546560" cy="272520"/>
              </a:xfrm>
              <a:prstGeom prst="rect">
                <a:avLst/>
              </a:prstGeom>
              <a:gradFill rotWithShape="0">
                <a:gsLst>
                  <a:gs pos="0">
                    <a:srgbClr val="5e5e75"/>
                  </a:gs>
                  <a:gs pos="50000">
                    <a:srgbClr val="ccccff"/>
                  </a:gs>
                  <a:gs pos="100000">
                    <a:srgbClr val="5e5e75"/>
                  </a:gs>
                </a:gsLst>
                <a:lin ang="5400000"/>
              </a:gradFill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100" strike="noStrike" u="none">
                    <a:solidFill>
                      <a:srgbClr val="112459"/>
                    </a:solidFill>
                    <a:effectLst/>
                    <a:uFillTx/>
                    <a:latin typeface="Tahoma"/>
                  </a:rPr>
                  <a:t>Selling &amp; Training Aids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252" name=""/>
          <p:cNvGrpSpPr/>
          <p:nvPr/>
        </p:nvGrpSpPr>
        <p:grpSpPr>
          <a:xfrm>
            <a:off x="3614760" y="1014480"/>
            <a:ext cx="1952280" cy="1421640"/>
            <a:chOff x="3614760" y="1014480"/>
            <a:chExt cx="1952280" cy="1421640"/>
          </a:xfrm>
        </p:grpSpPr>
        <p:pic>
          <p:nvPicPr>
            <p:cNvPr id="253" name="belbuilding" descr=""/>
            <p:cNvPicPr/>
            <p:nvPr/>
          </p:nvPicPr>
          <p:blipFill>
            <a:blip r:embed="rId2"/>
            <a:stretch/>
          </p:blipFill>
          <p:spPr>
            <a:xfrm>
              <a:off x="3747600" y="1014480"/>
              <a:ext cx="1685880" cy="8938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54" name=""/>
            <p:cNvSpPr/>
            <p:nvPr/>
          </p:nvSpPr>
          <p:spPr>
            <a:xfrm>
              <a:off x="3614760" y="1899360"/>
              <a:ext cx="1952280" cy="536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3080" indent="-343080">
                <a:lnSpc>
                  <a:spcPct val="100000"/>
                </a:lnSpc>
                <a:spcBef>
                  <a:spcPts val="374"/>
                </a:spcBef>
                <a:spcAft>
                  <a:spcPts val="224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Tahoma"/>
                </a:rPr>
                <a:t>Enron Energy  Services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55" name=""/>
          <p:cNvGrpSpPr/>
          <p:nvPr/>
        </p:nvGrpSpPr>
        <p:grpSpPr>
          <a:xfrm>
            <a:off x="3319560" y="4467240"/>
            <a:ext cx="2690640" cy="1676160"/>
            <a:chOff x="3319560" y="4467240"/>
            <a:chExt cx="2690640" cy="1676160"/>
          </a:xfrm>
        </p:grpSpPr>
        <p:pic>
          <p:nvPicPr>
            <p:cNvPr id="256" name="AB_096" descr=""/>
            <p:cNvPicPr/>
            <p:nvPr/>
          </p:nvPicPr>
          <p:blipFill>
            <a:blip r:embed="rId3"/>
            <a:stretch/>
          </p:blipFill>
          <p:spPr>
            <a:xfrm>
              <a:off x="3960720" y="5072040"/>
              <a:ext cx="1409760" cy="1071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57" name=""/>
            <p:cNvSpPr/>
            <p:nvPr/>
          </p:nvSpPr>
          <p:spPr>
            <a:xfrm>
              <a:off x="3319560" y="4467240"/>
              <a:ext cx="2690640" cy="541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algn="ctr">
                <a:lnSpc>
                  <a:spcPct val="100000"/>
                </a:lnSpc>
                <a:spcBef>
                  <a:spcPts val="275"/>
                </a:spcBef>
                <a:spcAft>
                  <a:spcPts val="162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spcBef>
                  <a:spcPts val="374"/>
                </a:spcBef>
                <a:spcAft>
                  <a:spcPts val="224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Tahoma"/>
                </a:rPr>
                <a:t>Customers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58" name=""/>
          <p:cNvGrpSpPr/>
          <p:nvPr/>
        </p:nvGrpSpPr>
        <p:grpSpPr>
          <a:xfrm>
            <a:off x="3176640" y="2895480"/>
            <a:ext cx="2955600" cy="1577880"/>
            <a:chOff x="3176640" y="2895480"/>
            <a:chExt cx="2955600" cy="1577880"/>
          </a:xfrm>
        </p:grpSpPr>
        <p:graphicFrame>
          <p:nvGraphicFramePr>
            <p:cNvPr id="259" name=""/>
            <p:cNvGraphicFramePr/>
            <p:nvPr/>
          </p:nvGraphicFramePr>
          <p:xfrm>
            <a:off x="4357080" y="3081240"/>
            <a:ext cx="196920" cy="549000"/>
          </p:xfrm>
          <a:graphic>
            <a:graphicData uri="http://schemas.openxmlformats.org/presentationml/2006/ole">
              <p:oleObj r:id="rId4" spid="">
                <p:embed/>
                <p:pic>
                  <p:nvPicPr>
                    <p:cNvPr id="260" name="" descr=""/>
                    <p:cNvPicPr/>
                    <p:nvPr/>
                  </p:nvPicPr>
                  <p:blipFill>
                    <a:blip r:embed="rId5"/>
                    <a:stretch/>
                  </p:blipFill>
                  <p:spPr>
                    <a:xfrm>
                      <a:off x="4357080" y="3081240"/>
                      <a:ext cx="196920" cy="5490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261" name=""/>
            <p:cNvGraphicFramePr/>
            <p:nvPr/>
          </p:nvGraphicFramePr>
          <p:xfrm>
            <a:off x="5236920" y="3776400"/>
            <a:ext cx="611280" cy="457200"/>
          </p:xfrm>
          <a:graphic>
            <a:graphicData uri="http://schemas.openxmlformats.org/presentationml/2006/ole">
              <p:oleObj r:id="rId6" spid="">
                <p:embed/>
                <p:pic>
                  <p:nvPicPr>
                    <p:cNvPr id="262" name="" descr="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36920" y="3776400"/>
                      <a:ext cx="611280" cy="4572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263" name=""/>
            <p:cNvGraphicFramePr/>
            <p:nvPr/>
          </p:nvGraphicFramePr>
          <p:xfrm>
            <a:off x="3643200" y="3763800"/>
            <a:ext cx="380880" cy="614160"/>
          </p:xfrm>
          <a:graphic>
            <a:graphicData uri="http://schemas.openxmlformats.org/presentationml/2006/ole">
              <p:oleObj r:id="rId8" spid="">
                <p:embed/>
                <p:pic>
                  <p:nvPicPr>
                    <p:cNvPr id="264" name="" descr="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3643200" y="3763800"/>
                      <a:ext cx="380880" cy="6141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265" name=""/>
            <p:cNvGraphicFramePr/>
            <p:nvPr/>
          </p:nvGraphicFramePr>
          <p:xfrm>
            <a:off x="4700520" y="3071520"/>
            <a:ext cx="520560" cy="569880"/>
          </p:xfrm>
          <a:graphic>
            <a:graphicData uri="http://schemas.openxmlformats.org/presentationml/2006/ole">
              <p:oleObj r:id="rId10" spid="">
                <p:embed/>
                <p:pic>
                  <p:nvPicPr>
                    <p:cNvPr id="266" name="" descr="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4700520" y="3071520"/>
                      <a:ext cx="520560" cy="5698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267" name=""/>
            <p:cNvGraphicFramePr/>
            <p:nvPr/>
          </p:nvGraphicFramePr>
          <p:xfrm>
            <a:off x="5290920" y="3065400"/>
            <a:ext cx="689040" cy="582480"/>
          </p:xfrm>
          <a:graphic>
            <a:graphicData uri="http://schemas.openxmlformats.org/presentationml/2006/ole">
              <p:oleObj r:id="rId12" spid="">
                <p:embed/>
                <p:pic>
                  <p:nvPicPr>
                    <p:cNvPr id="268" name="" descr=""/>
                    <p:cNvPicPr/>
                    <p:nvPr/>
                  </p:nvPicPr>
                  <p:blipFill>
                    <a:blip r:embed="rId13"/>
                    <a:stretch/>
                  </p:blipFill>
                  <p:spPr>
                    <a:xfrm>
                      <a:off x="5290920" y="3065400"/>
                      <a:ext cx="689040" cy="5824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269" name=""/>
            <p:cNvGraphicFramePr/>
            <p:nvPr/>
          </p:nvGraphicFramePr>
          <p:xfrm>
            <a:off x="4279680" y="3735000"/>
            <a:ext cx="857520" cy="565200"/>
          </p:xfrm>
          <a:graphic>
            <a:graphicData uri="http://schemas.openxmlformats.org/presentationml/2006/ole">
              <p:oleObj r:id="rId14" spid="">
                <p:embed/>
                <p:pic>
                  <p:nvPicPr>
                    <p:cNvPr id="270" name="" descr=""/>
                    <p:cNvPicPr/>
                    <p:nvPr/>
                  </p:nvPicPr>
                  <p:blipFill>
                    <a:blip r:embed="rId15"/>
                    <a:stretch/>
                  </p:blipFill>
                  <p:spPr>
                    <a:xfrm>
                      <a:off x="4279680" y="3735000"/>
                      <a:ext cx="857520" cy="5652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pic>
          <p:nvPicPr>
            <p:cNvPr id="271" name="screenshot" descr=""/>
            <p:cNvPicPr/>
            <p:nvPr/>
          </p:nvPicPr>
          <p:blipFill>
            <a:blip r:embed="rId16"/>
            <a:stretch/>
          </p:blipFill>
          <p:spPr>
            <a:xfrm>
              <a:off x="3493800" y="3095280"/>
              <a:ext cx="667080" cy="522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72" name=""/>
            <p:cNvSpPr/>
            <p:nvPr/>
          </p:nvSpPr>
          <p:spPr>
            <a:xfrm>
              <a:off x="3176640" y="2895480"/>
              <a:ext cx="2955600" cy="1577880"/>
            </a:xfrm>
            <a:prstGeom prst="rect">
              <a:avLst/>
            </a:prstGeom>
            <a:noFill/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73" name=""/>
          <p:cNvGrpSpPr/>
          <p:nvPr/>
        </p:nvGrpSpPr>
        <p:grpSpPr>
          <a:xfrm>
            <a:off x="3790800" y="6067440"/>
            <a:ext cx="4025160" cy="612360"/>
            <a:chOff x="3790800" y="6067440"/>
            <a:chExt cx="4025160" cy="612360"/>
          </a:xfrm>
        </p:grpSpPr>
        <p:sp>
          <p:nvSpPr>
            <p:cNvPr id="274" name=""/>
            <p:cNvSpPr/>
            <p:nvPr/>
          </p:nvSpPr>
          <p:spPr>
            <a:xfrm>
              <a:off x="3790800" y="6158880"/>
              <a:ext cx="1651320" cy="324360"/>
            </a:xfrm>
            <a:prstGeom prst="rect">
              <a:avLst/>
            </a:prstGeom>
            <a:gradFill rotWithShape="0">
              <a:gsLst>
                <a:gs pos="0">
                  <a:srgbClr val="5e5e75"/>
                </a:gs>
                <a:gs pos="50000">
                  <a:srgbClr val="ccccff"/>
                </a:gs>
                <a:gs pos="100000">
                  <a:srgbClr val="5e5e75"/>
                </a:gs>
              </a:gsLst>
              <a:lin ang="5400000"/>
            </a:gra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112459"/>
                  </a:solidFill>
                  <a:effectLst/>
                  <a:uFillTx/>
                  <a:latin typeface="Tahoma"/>
                </a:rPr>
                <a:t>Create Profits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" name=""/>
            <p:cNvSpPr/>
            <p:nvPr/>
          </p:nvSpPr>
          <p:spPr>
            <a:xfrm>
              <a:off x="5622480" y="6067440"/>
              <a:ext cx="2193480" cy="612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11240" indent="-111240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000b"/>
                  </a:solidFill>
                  <a:effectLst/>
                  <a:uFillTx/>
                  <a:latin typeface="Tahoma"/>
                </a:rPr>
                <a:t>Value Creation </a:t>
              </a: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Tahoma"/>
                </a:rPr>
                <a:t> 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11240" indent="-111240">
                <a:lnSpc>
                  <a:spcPct val="100000"/>
                </a:lnSpc>
                <a:buClr>
                  <a:srgbClr val="000000"/>
                </a:buClr>
                <a:buFont typeface="Tahom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100" strike="noStrike" u="sng">
                  <a:solidFill>
                    <a:srgbClr val="000000"/>
                  </a:solidFill>
                  <a:effectLst/>
                  <a:uFillTx/>
                  <a:latin typeface="Tahoma"/>
                </a:rPr>
                <a:t>Hassle-Free “Menu” Delivery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11240" indent="-111240">
                <a:lnSpc>
                  <a:spcPct val="100000"/>
                </a:lnSpc>
                <a:buClr>
                  <a:srgbClr val="000000"/>
                </a:buClr>
                <a:buFont typeface="Tahom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100" strike="noStrike" u="none">
                  <a:solidFill>
                    <a:srgbClr val="000000"/>
                  </a:solidFill>
                  <a:effectLst/>
                  <a:uFillTx/>
                  <a:latin typeface="Tahoma"/>
                </a:rPr>
                <a:t>Instant Ordering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76" name=""/>
          <p:cNvGrpSpPr/>
          <p:nvPr/>
        </p:nvGrpSpPr>
        <p:grpSpPr>
          <a:xfrm>
            <a:off x="0" y="1755720"/>
            <a:ext cx="3712320" cy="1074600"/>
            <a:chOff x="0" y="1755720"/>
            <a:chExt cx="3712320" cy="1074600"/>
          </a:xfrm>
        </p:grpSpPr>
        <p:sp>
          <p:nvSpPr>
            <p:cNvPr id="277" name=""/>
            <p:cNvSpPr/>
            <p:nvPr/>
          </p:nvSpPr>
          <p:spPr>
            <a:xfrm>
              <a:off x="0" y="1809360"/>
              <a:ext cx="2381760" cy="612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11240" indent="-111240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000b"/>
                  </a:solidFill>
                  <a:effectLst/>
                  <a:uFillTx/>
                  <a:latin typeface="Tahoma"/>
                </a:rPr>
                <a:t>New Products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11240" indent="-111240">
                <a:lnSpc>
                  <a:spcPct val="100000"/>
                </a:lnSpc>
                <a:buClr>
                  <a:srgbClr val="000000"/>
                </a:buClr>
                <a:buFont typeface="Tahom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100" strike="noStrike" u="sng">
                  <a:solidFill>
                    <a:srgbClr val="000000"/>
                  </a:solidFill>
                  <a:effectLst/>
                  <a:uFillTx/>
                  <a:latin typeface="Tahoma"/>
                </a:rPr>
                <a:t>“Tool Box” Approach</a:t>
              </a:r>
              <a:r>
                <a:rPr b="0" lang="en-US" sz="1100" strike="noStrike" u="none">
                  <a:solidFill>
                    <a:srgbClr val="000000"/>
                  </a:solidFill>
                  <a:effectLst/>
                  <a:uFillTx/>
                  <a:latin typeface="Tahoma"/>
                </a:rPr>
                <a:t> 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11240" indent="-111240">
                <a:lnSpc>
                  <a:spcPct val="100000"/>
                </a:lnSpc>
                <a:buClr>
                  <a:srgbClr val="000000"/>
                </a:buClr>
                <a:buFont typeface="Tahom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100" strike="noStrike" u="none">
                  <a:solidFill>
                    <a:srgbClr val="000000"/>
                  </a:solidFill>
                  <a:effectLst/>
                  <a:uFillTx/>
                  <a:latin typeface="Tahoma"/>
                </a:rPr>
                <a:t>Match Needs To Products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" name=""/>
            <p:cNvSpPr/>
            <p:nvPr/>
          </p:nvSpPr>
          <p:spPr>
            <a:xfrm>
              <a:off x="2232000" y="2581920"/>
              <a:ext cx="1480320" cy="248400"/>
            </a:xfrm>
            <a:prstGeom prst="rect">
              <a:avLst/>
            </a:prstGeom>
            <a:gradFill rotWithShape="0">
              <a:gsLst>
                <a:gs pos="0">
                  <a:srgbClr val="5e5e75"/>
                </a:gs>
                <a:gs pos="50000">
                  <a:srgbClr val="ccccff"/>
                </a:gs>
                <a:gs pos="100000">
                  <a:srgbClr val="5e5e75"/>
                </a:gs>
              </a:gsLst>
              <a:lin ang="5400000"/>
            </a:gra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112459"/>
                  </a:solidFill>
                  <a:effectLst/>
                  <a:uFillTx/>
                  <a:latin typeface="Tahoma"/>
                </a:rPr>
                <a:t>Identify Needs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279" name="bd06500_" descr=""/>
            <p:cNvPicPr/>
            <p:nvPr/>
          </p:nvPicPr>
          <p:blipFill>
            <a:blip r:embed="rId17"/>
            <a:stretch/>
          </p:blipFill>
          <p:spPr>
            <a:xfrm>
              <a:off x="2441520" y="1755720"/>
              <a:ext cx="1090080" cy="6231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80" name=""/>
            <p:cNvSpPr/>
            <p:nvPr/>
          </p:nvSpPr>
          <p:spPr>
            <a:xfrm>
              <a:off x="2232000" y="2337120"/>
              <a:ext cx="1480320" cy="248400"/>
            </a:xfrm>
            <a:prstGeom prst="rect">
              <a:avLst/>
            </a:prstGeom>
            <a:gradFill rotWithShape="0">
              <a:gsLst>
                <a:gs pos="0">
                  <a:srgbClr val="17175e"/>
                </a:gs>
                <a:gs pos="50000">
                  <a:srgbClr val="3333cc"/>
                </a:gs>
                <a:gs pos="100000">
                  <a:srgbClr val="17175e"/>
                </a:gs>
              </a:gsLst>
              <a:lin ang="5400000"/>
            </a:gra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ccccff"/>
                  </a:solidFill>
                  <a:effectLst/>
                  <a:uFillTx/>
                  <a:latin typeface="Tahoma"/>
                </a:rPr>
                <a:t>New Products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81" name=""/>
          <p:cNvSpPr/>
          <p:nvPr/>
        </p:nvSpPr>
        <p:spPr>
          <a:xfrm>
            <a:off x="3182760" y="2900520"/>
            <a:ext cx="2954520" cy="1576080"/>
          </a:xfrm>
          <a:prstGeom prst="rect">
            <a:avLst/>
          </a:prstGeom>
          <a:solidFill>
            <a:srgbClr val="142965"/>
          </a:solidFill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ccccff"/>
                </a:solidFill>
                <a:effectLst/>
                <a:uFillTx/>
                <a:latin typeface="Tahoma"/>
              </a:rPr>
              <a:t>Maximize Value!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Value Creation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8CDB35A-E24F-47EA-99B1-5F49F01BEE1E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"/>
          <p:cNvGrpSpPr/>
          <p:nvPr/>
        </p:nvGrpSpPr>
        <p:grpSpPr>
          <a:xfrm>
            <a:off x="5406840" y="1280880"/>
            <a:ext cx="3939120" cy="4638600"/>
            <a:chOff x="5406840" y="1280880"/>
            <a:chExt cx="3939120" cy="4638600"/>
          </a:xfrm>
        </p:grpSpPr>
        <p:sp>
          <p:nvSpPr>
            <p:cNvPr id="284" name=""/>
            <p:cNvSpPr/>
            <p:nvPr/>
          </p:nvSpPr>
          <p:spPr>
            <a:xfrm rot="10800000">
              <a:off x="5406840" y="1280880"/>
              <a:ext cx="1728360" cy="4638600"/>
            </a:xfrm>
            <a:custGeom>
              <a:avLst/>
              <a:gdLst>
                <a:gd name="textAreaLeft" fmla="*/ 231480 w 1728360"/>
                <a:gd name="textAreaRight" fmla="*/ 1496880 w 1728360"/>
                <a:gd name="textAreaTop" fmla="*/ 1055520 h 4638600"/>
                <a:gd name="textAreaBottom" fmla="*/ 3424320 h 4638600"/>
                <a:gd name="GluePoint1X" fmla="*/ 0 w 21600"/>
                <a:gd name="GluePoint1Y" fmla="*/ 17 h 21600"/>
                <a:gd name="GluePoint2X" fmla="*/ 2 w 21600"/>
                <a:gd name="GluePoint2Y" fmla="*/ 14 h 21600"/>
                <a:gd name="GluePoint3X" fmla="*/ 22 w 21600"/>
                <a:gd name="GluePoint3Y" fmla="*/ 8 h 21600"/>
                <a:gd name="GluePoint4X" fmla="*/ 2 w 21600"/>
                <a:gd name="GluePoint4Y" fmla="*/ 12 h 21600"/>
                <a:gd name="GluePoint5X" fmla="*/ 22 w 21600"/>
                <a:gd name="GluePoint5Y" fmla="*/ 16 h 216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21600" h="21600">
                  <a:moveTo>
                    <a:pt x="21600" y="0"/>
                  </a:moveTo>
                  <a:arcTo wR="21600" hR="9831" stAng="-5400000" swAng="-5400000"/>
                  <a:lnTo>
                    <a:pt x="0" y="11029"/>
                  </a:lnTo>
                  <a:arcTo wR="21600" hR="9831" stAng="10800000" swAng="-3831491"/>
                  <a:lnTo>
                    <a:pt x="16891" y="21364"/>
                  </a:lnTo>
                  <a:lnTo>
                    <a:pt x="21600" y="20261"/>
                  </a:lnTo>
                  <a:lnTo>
                    <a:pt x="16891" y="18686"/>
                  </a:lnTo>
                  <a:lnTo>
                    <a:pt x="16891" y="19426"/>
                  </a:lnTo>
                  <a:arcTo wR="21600" hR="9831" stAng="6968509" swAng="3736004"/>
                  <a:lnTo>
                    <a:pt x="40" y="10430"/>
                  </a:lnTo>
                  <a:arcTo wR="21600" hR="9831" stAng="-10704513" swAng="5304513"/>
                  <a:close/>
                </a:path>
                <a:path fill="darkenLess" w="21600" h="21600">
                  <a:moveTo>
                    <a:pt x="21600" y="0"/>
                  </a:moveTo>
                  <a:arcTo wR="21600" hR="9831" stAng="-5400000" swAng="-5400000"/>
                  <a:lnTo>
                    <a:pt x="0" y="9831"/>
                  </a:lnTo>
                  <a:arcTo wR="21600" hR="9831" stAng="10800000" swAng="-95487"/>
                  <a:lnTo>
                    <a:pt x="40" y="10430"/>
                  </a:lnTo>
                  <a:arcTo wR="21600" hR="9831" stAng="-10704513" swAng="5304513"/>
                  <a:close/>
                </a:path>
              </a:pathLst>
            </a:custGeom>
            <a:solidFill>
              <a:srgbClr val="ffffff"/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85" name=""/>
            <p:cNvGrpSpPr/>
            <p:nvPr/>
          </p:nvGrpSpPr>
          <p:grpSpPr>
            <a:xfrm>
              <a:off x="6492600" y="3726000"/>
              <a:ext cx="2853360" cy="1932480"/>
              <a:chOff x="6492600" y="3726000"/>
              <a:chExt cx="2853360" cy="1932480"/>
            </a:xfrm>
          </p:grpSpPr>
          <p:sp>
            <p:nvSpPr>
              <p:cNvPr id="286" name=""/>
              <p:cNvSpPr/>
              <p:nvPr/>
            </p:nvSpPr>
            <p:spPr>
              <a:xfrm>
                <a:off x="6492600" y="4834080"/>
                <a:ext cx="1348560" cy="291960"/>
              </a:xfrm>
              <a:prstGeom prst="rect">
                <a:avLst/>
              </a:prstGeom>
              <a:gradFill rotWithShape="0">
                <a:gsLst>
                  <a:gs pos="0">
                    <a:srgbClr val="5e5e75"/>
                  </a:gs>
                  <a:gs pos="50000">
                    <a:srgbClr val="ccccff"/>
                  </a:gs>
                  <a:gs pos="100000">
                    <a:srgbClr val="5e5e75"/>
                  </a:gs>
                </a:gsLst>
                <a:lin ang="5400000"/>
              </a:gradFill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100" strike="noStrike" u="none">
                    <a:solidFill>
                      <a:srgbClr val="112459"/>
                    </a:solidFill>
                    <a:effectLst/>
                    <a:uFillTx/>
                    <a:latin typeface="Tahoma"/>
                  </a:rPr>
                  <a:t>Manage Exceptions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7" name=""/>
              <p:cNvSpPr/>
              <p:nvPr/>
            </p:nvSpPr>
            <p:spPr>
              <a:xfrm>
                <a:off x="7873920" y="4024440"/>
                <a:ext cx="1472040" cy="1634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 marL="111240" indent="-111240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000b"/>
                    </a:solidFill>
                    <a:effectLst/>
                    <a:uFillTx/>
                    <a:latin typeface="Tahoma"/>
                  </a:rPr>
                  <a:t>Order &amp; Confirmation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marL="111240" indent="-111240">
                  <a:lnSpc>
                    <a:spcPct val="100000"/>
                  </a:lnSpc>
                  <a:buClr>
                    <a:srgbClr val="000000"/>
                  </a:buClr>
                  <a:buFont typeface="Tahoma"/>
                  <a:buChar char="•"/>
                  <a:tabLst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100" strike="noStrike" u="sng">
                    <a:solidFill>
                      <a:srgbClr val="000000"/>
                    </a:solidFill>
                    <a:effectLst/>
                    <a:uFillTx/>
                    <a:latin typeface="Tahoma"/>
                  </a:rPr>
                  <a:t>Systems Are “Go”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marL="111240" indent="-111240">
                  <a:lnSpc>
                    <a:spcPct val="100000"/>
                  </a:lnSpc>
                  <a:buClr>
                    <a:srgbClr val="000000"/>
                  </a:buClr>
                  <a:buFont typeface="Tahoma"/>
                  <a:buChar char="•"/>
                  <a:tabLst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100" strike="noStrike" u="none">
                    <a:solidFill>
                      <a:srgbClr val="000000"/>
                    </a:solidFill>
                    <a:effectLst/>
                    <a:uFillTx/>
                    <a:latin typeface="Tahoma"/>
                  </a:rPr>
                  <a:t>Contracts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marL="111240" indent="-111240">
                  <a:lnSpc>
                    <a:spcPct val="100000"/>
                  </a:lnSpc>
                  <a:buClr>
                    <a:srgbClr val="000000"/>
                  </a:buClr>
                  <a:buFont typeface="Tahoma"/>
                  <a:buChar char="•"/>
                  <a:tabLst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100" strike="noStrike" u="none">
                    <a:solidFill>
                      <a:srgbClr val="000000"/>
                    </a:solidFill>
                    <a:effectLst/>
                    <a:uFillTx/>
                    <a:latin typeface="Tahoma"/>
                  </a:rPr>
                  <a:t>Credit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marL="111240" indent="-111240">
                  <a:lnSpc>
                    <a:spcPct val="100000"/>
                  </a:lnSpc>
                  <a:buClr>
                    <a:srgbClr val="000000"/>
                  </a:buClr>
                  <a:buFont typeface="Tahoma"/>
                  <a:buChar char="•"/>
                  <a:tabLst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100" strike="noStrike" u="none">
                    <a:solidFill>
                      <a:srgbClr val="000000"/>
                    </a:solidFill>
                    <a:effectLst/>
                    <a:uFillTx/>
                    <a:latin typeface="Tahoma"/>
                  </a:rPr>
                  <a:t>Accounting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marL="111240" indent="-111240">
                  <a:lnSpc>
                    <a:spcPct val="100000"/>
                  </a:lnSpc>
                  <a:buClr>
                    <a:srgbClr val="000000"/>
                  </a:buClr>
                  <a:buFont typeface="Tahoma"/>
                  <a:buChar char="•"/>
                  <a:tabLst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100" strike="noStrike" u="none">
                    <a:solidFill>
                      <a:srgbClr val="000000"/>
                    </a:solidFill>
                    <a:effectLst/>
                    <a:uFillTx/>
                    <a:latin typeface="Tahoma"/>
                  </a:rPr>
                  <a:t>Customer Service 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marL="111240" indent="-111240">
                  <a:lnSpc>
                    <a:spcPct val="100000"/>
                  </a:lnSpc>
                  <a:buClr>
                    <a:srgbClr val="000000"/>
                  </a:buClr>
                  <a:buFont typeface="Tahoma"/>
                  <a:buChar char="•"/>
                  <a:tabLst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100" strike="noStrike" u="none">
                    <a:solidFill>
                      <a:srgbClr val="000000"/>
                    </a:solidFill>
                    <a:effectLst/>
                    <a:uFillTx/>
                    <a:latin typeface="Tahoma"/>
                  </a:rPr>
                  <a:t>Service Delivery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marL="111240" indent="-111240">
                  <a:lnSpc>
                    <a:spcPct val="100000"/>
                  </a:lnSpc>
                  <a:buClr>
                    <a:srgbClr val="000000"/>
                  </a:buClr>
                  <a:buFont typeface="Tahoma"/>
                  <a:buChar char="•"/>
                  <a:tabLst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pic>
            <p:nvPicPr>
              <p:cNvPr id="288" name="j0156799" descr=""/>
              <p:cNvPicPr/>
              <p:nvPr/>
            </p:nvPicPr>
            <p:blipFill>
              <a:blip r:embed="rId1"/>
              <a:stretch/>
            </p:blipFill>
            <p:spPr>
              <a:xfrm>
                <a:off x="6622920" y="3726000"/>
                <a:ext cx="1058040" cy="8697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289" name=""/>
              <p:cNvSpPr/>
              <p:nvPr/>
            </p:nvSpPr>
            <p:spPr>
              <a:xfrm>
                <a:off x="6492600" y="4545000"/>
                <a:ext cx="1348560" cy="291960"/>
              </a:xfrm>
              <a:prstGeom prst="rect">
                <a:avLst/>
              </a:prstGeom>
              <a:gradFill rotWithShape="0">
                <a:gsLst>
                  <a:gs pos="0">
                    <a:srgbClr val="17175e"/>
                  </a:gs>
                  <a:gs pos="50000">
                    <a:srgbClr val="3333cc"/>
                  </a:gs>
                  <a:gs pos="100000">
                    <a:srgbClr val="17175e"/>
                  </a:gs>
                </a:gsLst>
                <a:lin ang="5400000"/>
              </a:gradFill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ccccff"/>
                    </a:solidFill>
                    <a:effectLst/>
                    <a:uFillTx/>
                    <a:latin typeface="Tahoma"/>
                  </a:rPr>
                  <a:t>E-Service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290" name=""/>
          <p:cNvGrpSpPr/>
          <p:nvPr/>
        </p:nvGrpSpPr>
        <p:grpSpPr>
          <a:xfrm>
            <a:off x="5302080" y="1143000"/>
            <a:ext cx="3841200" cy="2706840"/>
            <a:chOff x="5302080" y="1143000"/>
            <a:chExt cx="3841200" cy="2706840"/>
          </a:xfrm>
        </p:grpSpPr>
        <p:pic>
          <p:nvPicPr>
            <p:cNvPr id="291" name="arrow2" descr=""/>
            <p:cNvPicPr/>
            <p:nvPr/>
          </p:nvPicPr>
          <p:blipFill>
            <a:blip r:embed="rId2"/>
            <a:stretch/>
          </p:blipFill>
          <p:spPr>
            <a:xfrm>
              <a:off x="5302080" y="1143000"/>
              <a:ext cx="2101680" cy="270684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292" name=""/>
            <p:cNvGrpSpPr/>
            <p:nvPr/>
          </p:nvGrpSpPr>
          <p:grpSpPr>
            <a:xfrm>
              <a:off x="6539760" y="1906200"/>
              <a:ext cx="2603520" cy="1631520"/>
              <a:chOff x="6539760" y="1906200"/>
              <a:chExt cx="2603520" cy="1631520"/>
            </a:xfrm>
          </p:grpSpPr>
          <p:sp>
            <p:nvSpPr>
              <p:cNvPr id="293" name=""/>
              <p:cNvSpPr/>
              <p:nvPr/>
            </p:nvSpPr>
            <p:spPr>
              <a:xfrm>
                <a:off x="6539760" y="2784240"/>
                <a:ext cx="1256040" cy="288720"/>
              </a:xfrm>
              <a:prstGeom prst="rect">
                <a:avLst/>
              </a:prstGeom>
              <a:gradFill rotWithShape="0">
                <a:gsLst>
                  <a:gs pos="0">
                    <a:srgbClr val="5e5e75"/>
                  </a:gs>
                  <a:gs pos="50000">
                    <a:srgbClr val="ccccff"/>
                  </a:gs>
                  <a:gs pos="100000">
                    <a:srgbClr val="5e5e75"/>
                  </a:gs>
                </a:gsLst>
                <a:lin ang="5400000"/>
              </a:gradFill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100" strike="noStrike" u="none">
                    <a:solidFill>
                      <a:srgbClr val="112459"/>
                    </a:solidFill>
                    <a:effectLst/>
                    <a:uFillTx/>
                    <a:latin typeface="Tahoma"/>
                  </a:rPr>
                  <a:t>Mine &amp; Retain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4" name=""/>
              <p:cNvSpPr/>
              <p:nvPr/>
            </p:nvSpPr>
            <p:spPr>
              <a:xfrm>
                <a:off x="7772400" y="2086560"/>
                <a:ext cx="1370880" cy="14511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 marL="111240" indent="-111240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000b"/>
                    </a:solidFill>
                    <a:effectLst/>
                    <a:uFillTx/>
                    <a:latin typeface="Tahoma"/>
                  </a:rPr>
                  <a:t> Database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marL="111240" indent="-111240">
                  <a:lnSpc>
                    <a:spcPct val="100000"/>
                  </a:lnSpc>
                  <a:buClr>
                    <a:srgbClr val="000000"/>
                  </a:buClr>
                  <a:buFont typeface="Tahoma"/>
                  <a:buChar char="•"/>
                  <a:tabLst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100" strike="noStrike" u="sng">
                    <a:solidFill>
                      <a:srgbClr val="000000"/>
                    </a:solidFill>
                    <a:effectLst/>
                    <a:uFillTx/>
                    <a:latin typeface="Tahoma"/>
                  </a:rPr>
                  <a:t>Mine Database</a:t>
                </a:r>
                <a:r>
                  <a:rPr b="0" lang="en-US" sz="1100" strike="noStrike" u="none">
                    <a:solidFill>
                      <a:srgbClr val="000000"/>
                    </a:solidFill>
                    <a:effectLst/>
                    <a:uFillTx/>
                    <a:latin typeface="Tahoma"/>
                  </a:rPr>
                  <a:t> 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marL="111240" indent="-111240">
                  <a:lnSpc>
                    <a:spcPct val="100000"/>
                  </a:lnSpc>
                  <a:buClr>
                    <a:srgbClr val="000000"/>
                  </a:buClr>
                  <a:buFont typeface="Tahoma"/>
                  <a:buChar char="•"/>
                  <a:tabLst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100" strike="noStrike" u="none">
                    <a:solidFill>
                      <a:srgbClr val="000000"/>
                    </a:solidFill>
                    <a:effectLst/>
                    <a:uFillTx/>
                    <a:latin typeface="Tahoma"/>
                  </a:rPr>
                  <a:t>Customer Profile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marL="111240" indent="-111240">
                  <a:lnSpc>
                    <a:spcPct val="100000"/>
                  </a:lnSpc>
                  <a:buClr>
                    <a:srgbClr val="000000"/>
                  </a:buClr>
                  <a:buFont typeface="Tahoma"/>
                  <a:buChar char="•"/>
                  <a:tabLst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100" strike="noStrike" u="none">
                    <a:solidFill>
                      <a:srgbClr val="000000"/>
                    </a:solidFill>
                    <a:effectLst/>
                    <a:uFillTx/>
                    <a:latin typeface="Tahoma"/>
                  </a:rPr>
                  <a:t>Location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marL="111240" indent="-111240">
                  <a:lnSpc>
                    <a:spcPct val="100000"/>
                  </a:lnSpc>
                  <a:buClr>
                    <a:srgbClr val="000000"/>
                  </a:buClr>
                  <a:buFont typeface="Tahoma"/>
                  <a:buChar char="•"/>
                  <a:tabLst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100" strike="noStrike" u="none">
                    <a:solidFill>
                      <a:srgbClr val="000000"/>
                    </a:solidFill>
                    <a:effectLst/>
                    <a:uFillTx/>
                    <a:latin typeface="Tahoma"/>
                  </a:rPr>
                  <a:t>Habits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marL="111240" indent="-111240">
                  <a:lnSpc>
                    <a:spcPct val="100000"/>
                  </a:lnSpc>
                  <a:buClr>
                    <a:srgbClr val="000000"/>
                  </a:buClr>
                  <a:buFont typeface="Tahoma"/>
                  <a:buChar char="•"/>
                  <a:tabLst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100" strike="noStrike" u="none">
                    <a:solidFill>
                      <a:srgbClr val="000000"/>
                    </a:solidFill>
                    <a:effectLst/>
                    <a:uFillTx/>
                    <a:latin typeface="Tahoma"/>
                  </a:rPr>
                  <a:t>Load Forecasting...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marL="111240" indent="-111240">
                  <a:lnSpc>
                    <a:spcPct val="100000"/>
                  </a:lnSpc>
                  <a:buClr>
                    <a:srgbClr val="000000"/>
                  </a:buClr>
                  <a:buFont typeface="Tahoma"/>
                  <a:buChar char="•"/>
                  <a:tabLst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pic>
            <p:nvPicPr>
              <p:cNvPr id="295" name="j0110849" descr=""/>
              <p:cNvPicPr/>
              <p:nvPr/>
            </p:nvPicPr>
            <p:blipFill>
              <a:blip r:embed="rId3"/>
              <a:stretch/>
            </p:blipFill>
            <p:spPr>
              <a:xfrm>
                <a:off x="6821640" y="1906200"/>
                <a:ext cx="676080" cy="6235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296" name=""/>
              <p:cNvSpPr/>
              <p:nvPr/>
            </p:nvSpPr>
            <p:spPr>
              <a:xfrm>
                <a:off x="6539760" y="2498040"/>
                <a:ext cx="1256040" cy="289080"/>
              </a:xfrm>
              <a:prstGeom prst="rect">
                <a:avLst/>
              </a:prstGeom>
              <a:gradFill rotWithShape="0">
                <a:gsLst>
                  <a:gs pos="0">
                    <a:srgbClr val="17175e"/>
                  </a:gs>
                  <a:gs pos="50000">
                    <a:srgbClr val="3333cc"/>
                  </a:gs>
                  <a:gs pos="100000">
                    <a:srgbClr val="17175e"/>
                  </a:gs>
                </a:gsLst>
                <a:lin ang="5400000"/>
              </a:gradFill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ccccff"/>
                    </a:solidFill>
                    <a:effectLst/>
                    <a:uFillTx/>
                    <a:latin typeface="Tahoma"/>
                  </a:rPr>
                  <a:t>E-Service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297" name=""/>
          <p:cNvGrpSpPr/>
          <p:nvPr/>
        </p:nvGrpSpPr>
        <p:grpSpPr>
          <a:xfrm>
            <a:off x="3614760" y="1014480"/>
            <a:ext cx="1952280" cy="1421640"/>
            <a:chOff x="3614760" y="1014480"/>
            <a:chExt cx="1952280" cy="1421640"/>
          </a:xfrm>
        </p:grpSpPr>
        <p:pic>
          <p:nvPicPr>
            <p:cNvPr id="298" name="belbuilding" descr=""/>
            <p:cNvPicPr/>
            <p:nvPr/>
          </p:nvPicPr>
          <p:blipFill>
            <a:blip r:embed="rId4"/>
            <a:stretch/>
          </p:blipFill>
          <p:spPr>
            <a:xfrm>
              <a:off x="3747600" y="1014480"/>
              <a:ext cx="1685880" cy="8938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99" name=""/>
            <p:cNvSpPr/>
            <p:nvPr/>
          </p:nvSpPr>
          <p:spPr>
            <a:xfrm>
              <a:off x="3614760" y="1899360"/>
              <a:ext cx="1952280" cy="536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3080" indent="-343080">
                <a:lnSpc>
                  <a:spcPct val="100000"/>
                </a:lnSpc>
                <a:spcBef>
                  <a:spcPts val="374"/>
                </a:spcBef>
                <a:spcAft>
                  <a:spcPts val="224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Tahoma"/>
                </a:rPr>
                <a:t>Enron Energy  Services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00" name=""/>
          <p:cNvGrpSpPr/>
          <p:nvPr/>
        </p:nvGrpSpPr>
        <p:grpSpPr>
          <a:xfrm>
            <a:off x="3319560" y="4467240"/>
            <a:ext cx="2690640" cy="1676160"/>
            <a:chOff x="3319560" y="4467240"/>
            <a:chExt cx="2690640" cy="1676160"/>
          </a:xfrm>
        </p:grpSpPr>
        <p:pic>
          <p:nvPicPr>
            <p:cNvPr id="301" name="AB_096" descr=""/>
            <p:cNvPicPr/>
            <p:nvPr/>
          </p:nvPicPr>
          <p:blipFill>
            <a:blip r:embed="rId5"/>
            <a:stretch/>
          </p:blipFill>
          <p:spPr>
            <a:xfrm>
              <a:off x="3960720" y="5072040"/>
              <a:ext cx="1409760" cy="1071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02" name=""/>
            <p:cNvSpPr/>
            <p:nvPr/>
          </p:nvSpPr>
          <p:spPr>
            <a:xfrm>
              <a:off x="3319560" y="4467240"/>
              <a:ext cx="2690640" cy="541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algn="ctr">
                <a:lnSpc>
                  <a:spcPct val="100000"/>
                </a:lnSpc>
                <a:spcBef>
                  <a:spcPts val="275"/>
                </a:spcBef>
                <a:spcAft>
                  <a:spcPts val="162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spcBef>
                  <a:spcPts val="374"/>
                </a:spcBef>
                <a:spcAft>
                  <a:spcPts val="224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Tahoma"/>
                </a:rPr>
                <a:t>Customers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03" name=""/>
          <p:cNvGrpSpPr/>
          <p:nvPr/>
        </p:nvGrpSpPr>
        <p:grpSpPr>
          <a:xfrm>
            <a:off x="3176640" y="2895480"/>
            <a:ext cx="2955600" cy="1577880"/>
            <a:chOff x="3176640" y="2895480"/>
            <a:chExt cx="2955600" cy="1577880"/>
          </a:xfrm>
        </p:grpSpPr>
        <p:graphicFrame>
          <p:nvGraphicFramePr>
            <p:cNvPr id="304" name=""/>
            <p:cNvGraphicFramePr/>
            <p:nvPr/>
          </p:nvGraphicFramePr>
          <p:xfrm>
            <a:off x="4357080" y="3081240"/>
            <a:ext cx="196920" cy="549000"/>
          </p:xfrm>
          <a:graphic>
            <a:graphicData uri="http://schemas.openxmlformats.org/presentationml/2006/ole">
              <p:oleObj r:id="rId6" spid="">
                <p:embed/>
                <p:pic>
                  <p:nvPicPr>
                    <p:cNvPr id="305" name="" descr="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357080" y="3081240"/>
                      <a:ext cx="196920" cy="5490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306" name=""/>
            <p:cNvGraphicFramePr/>
            <p:nvPr/>
          </p:nvGraphicFramePr>
          <p:xfrm>
            <a:off x="5236920" y="3776400"/>
            <a:ext cx="611280" cy="457200"/>
          </p:xfrm>
          <a:graphic>
            <a:graphicData uri="http://schemas.openxmlformats.org/presentationml/2006/ole">
              <p:oleObj r:id="rId8" spid="">
                <p:embed/>
                <p:pic>
                  <p:nvPicPr>
                    <p:cNvPr id="307" name="" descr="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236920" y="3776400"/>
                      <a:ext cx="611280" cy="4572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308" name=""/>
            <p:cNvGraphicFramePr/>
            <p:nvPr/>
          </p:nvGraphicFramePr>
          <p:xfrm>
            <a:off x="3643200" y="3763800"/>
            <a:ext cx="380880" cy="614160"/>
          </p:xfrm>
          <a:graphic>
            <a:graphicData uri="http://schemas.openxmlformats.org/presentationml/2006/ole">
              <p:oleObj r:id="rId10" spid="">
                <p:embed/>
                <p:pic>
                  <p:nvPicPr>
                    <p:cNvPr id="309" name="" descr="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3643200" y="3763800"/>
                      <a:ext cx="380880" cy="6141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310" name=""/>
            <p:cNvGraphicFramePr/>
            <p:nvPr/>
          </p:nvGraphicFramePr>
          <p:xfrm>
            <a:off x="4700520" y="3071520"/>
            <a:ext cx="520560" cy="569880"/>
          </p:xfrm>
          <a:graphic>
            <a:graphicData uri="http://schemas.openxmlformats.org/presentationml/2006/ole">
              <p:oleObj r:id="rId12" spid="">
                <p:embed/>
                <p:pic>
                  <p:nvPicPr>
                    <p:cNvPr id="311" name="" descr=""/>
                    <p:cNvPicPr/>
                    <p:nvPr/>
                  </p:nvPicPr>
                  <p:blipFill>
                    <a:blip r:embed="rId13"/>
                    <a:stretch/>
                  </p:blipFill>
                  <p:spPr>
                    <a:xfrm>
                      <a:off x="4700520" y="3071520"/>
                      <a:ext cx="520560" cy="5698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312" name=""/>
            <p:cNvGraphicFramePr/>
            <p:nvPr/>
          </p:nvGraphicFramePr>
          <p:xfrm>
            <a:off x="5290920" y="3065400"/>
            <a:ext cx="689040" cy="582480"/>
          </p:xfrm>
          <a:graphic>
            <a:graphicData uri="http://schemas.openxmlformats.org/presentationml/2006/ole">
              <p:oleObj r:id="rId14" spid="">
                <p:embed/>
                <p:pic>
                  <p:nvPicPr>
                    <p:cNvPr id="313" name="" descr=""/>
                    <p:cNvPicPr/>
                    <p:nvPr/>
                  </p:nvPicPr>
                  <p:blipFill>
                    <a:blip r:embed="rId15"/>
                    <a:stretch/>
                  </p:blipFill>
                  <p:spPr>
                    <a:xfrm>
                      <a:off x="5290920" y="3065400"/>
                      <a:ext cx="689040" cy="5824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314" name=""/>
            <p:cNvGraphicFramePr/>
            <p:nvPr/>
          </p:nvGraphicFramePr>
          <p:xfrm>
            <a:off x="4279680" y="3735000"/>
            <a:ext cx="857520" cy="565200"/>
          </p:xfrm>
          <a:graphic>
            <a:graphicData uri="http://schemas.openxmlformats.org/presentationml/2006/ole">
              <p:oleObj r:id="rId16" spid="">
                <p:embed/>
                <p:pic>
                  <p:nvPicPr>
                    <p:cNvPr id="315" name="" descr=""/>
                    <p:cNvPicPr/>
                    <p:nvPr/>
                  </p:nvPicPr>
                  <p:blipFill>
                    <a:blip r:embed="rId17"/>
                    <a:stretch/>
                  </p:blipFill>
                  <p:spPr>
                    <a:xfrm>
                      <a:off x="4279680" y="3735000"/>
                      <a:ext cx="857520" cy="5652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pic>
          <p:nvPicPr>
            <p:cNvPr id="316" name="screenshot" descr=""/>
            <p:cNvPicPr/>
            <p:nvPr/>
          </p:nvPicPr>
          <p:blipFill>
            <a:blip r:embed="rId18"/>
            <a:stretch/>
          </p:blipFill>
          <p:spPr>
            <a:xfrm>
              <a:off x="3493800" y="3095280"/>
              <a:ext cx="667080" cy="522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17" name=""/>
            <p:cNvSpPr/>
            <p:nvPr/>
          </p:nvSpPr>
          <p:spPr>
            <a:xfrm>
              <a:off x="3176640" y="2895480"/>
              <a:ext cx="2955600" cy="1577880"/>
            </a:xfrm>
            <a:prstGeom prst="rect">
              <a:avLst/>
            </a:prstGeom>
            <a:noFill/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18" name=""/>
          <p:cNvSpPr/>
          <p:nvPr/>
        </p:nvSpPr>
        <p:spPr>
          <a:xfrm>
            <a:off x="3182760" y="2900520"/>
            <a:ext cx="2954520" cy="1576080"/>
          </a:xfrm>
          <a:prstGeom prst="rect">
            <a:avLst/>
          </a:prstGeom>
          <a:solidFill>
            <a:srgbClr val="142965"/>
          </a:solidFill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ccccff"/>
                </a:solidFill>
                <a:effectLst/>
                <a:uFillTx/>
                <a:latin typeface="Tahoma"/>
              </a:rPr>
              <a:t>Maximize Value!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Value Creation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689B74F-F407-4A32-9A29-B28ED12BECCF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"/>
          <p:cNvGrpSpPr/>
          <p:nvPr/>
        </p:nvGrpSpPr>
        <p:grpSpPr>
          <a:xfrm>
            <a:off x="-709560" y="1309680"/>
            <a:ext cx="4650840" cy="4841640"/>
            <a:chOff x="-709560" y="1309680"/>
            <a:chExt cx="4650840" cy="4841640"/>
          </a:xfrm>
        </p:grpSpPr>
        <p:sp>
          <p:nvSpPr>
            <p:cNvPr id="321" name=""/>
            <p:cNvSpPr/>
            <p:nvPr/>
          </p:nvSpPr>
          <p:spPr>
            <a:xfrm>
              <a:off x="1648440" y="1309680"/>
              <a:ext cx="2292840" cy="4841640"/>
            </a:xfrm>
            <a:custGeom>
              <a:avLst/>
              <a:gdLst>
                <a:gd name="textAreaLeft" fmla="*/ 307080 w 2292840"/>
                <a:gd name="textAreaRight" fmla="*/ 1985760 w 2292840"/>
                <a:gd name="textAreaTop" fmla="*/ 1101600 h 4841640"/>
                <a:gd name="textAreaBottom" fmla="*/ 3574080 h 4841640"/>
                <a:gd name="GluePoint1X" fmla="*/ 0 w 21600"/>
                <a:gd name="GluePoint1Y" fmla="*/ 17 h 21600"/>
                <a:gd name="GluePoint2X" fmla="*/ 2 w 21600"/>
                <a:gd name="GluePoint2Y" fmla="*/ 14 h 21600"/>
                <a:gd name="GluePoint3X" fmla="*/ 22 w 21600"/>
                <a:gd name="GluePoint3Y" fmla="*/ 8 h 21600"/>
                <a:gd name="GluePoint4X" fmla="*/ 2 w 21600"/>
                <a:gd name="GluePoint4Y" fmla="*/ 12 h 21600"/>
                <a:gd name="GluePoint5X" fmla="*/ 22 w 21600"/>
                <a:gd name="GluePoint5Y" fmla="*/ 16 h 216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21600" h="21600">
                  <a:moveTo>
                    <a:pt x="21600" y="0"/>
                  </a:moveTo>
                  <a:arcTo wR="21600" hR="9831" stAng="-5400000" swAng="-5400000"/>
                  <a:lnTo>
                    <a:pt x="0" y="11029"/>
                  </a:lnTo>
                  <a:arcTo wR="21600" hR="9831" stAng="10800000" swAng="-3831491"/>
                  <a:lnTo>
                    <a:pt x="16891" y="21364"/>
                  </a:lnTo>
                  <a:lnTo>
                    <a:pt x="21600" y="20261"/>
                  </a:lnTo>
                  <a:lnTo>
                    <a:pt x="16891" y="18686"/>
                  </a:lnTo>
                  <a:lnTo>
                    <a:pt x="16891" y="19426"/>
                  </a:lnTo>
                  <a:arcTo wR="21600" hR="9831" stAng="6968509" swAng="3736004"/>
                  <a:lnTo>
                    <a:pt x="40" y="10430"/>
                  </a:lnTo>
                  <a:arcTo wR="21600" hR="9831" stAng="-10704513" swAng="5304513"/>
                  <a:close/>
                </a:path>
                <a:path fill="darkenLess" w="21600" h="21600">
                  <a:moveTo>
                    <a:pt x="21600" y="0"/>
                  </a:moveTo>
                  <a:arcTo wR="21600" hR="9831" stAng="-5400000" swAng="-5400000"/>
                  <a:lnTo>
                    <a:pt x="0" y="9831"/>
                  </a:lnTo>
                  <a:arcTo wR="21600" hR="9831" stAng="10800000" swAng="-95487"/>
                  <a:lnTo>
                    <a:pt x="40" y="10430"/>
                  </a:lnTo>
                  <a:arcTo wR="21600" hR="9831" stAng="-10704513" swAng="5304513"/>
                  <a:close/>
                </a:path>
              </a:pathLst>
            </a:custGeom>
            <a:solidFill>
              <a:srgbClr val="112459"/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322" name="j0196520" descr=""/>
            <p:cNvPicPr/>
            <p:nvPr/>
          </p:nvPicPr>
          <p:blipFill>
            <a:blip r:embed="rId1"/>
            <a:stretch/>
          </p:blipFill>
          <p:spPr>
            <a:xfrm>
              <a:off x="1351800" y="4670280"/>
              <a:ext cx="1387080" cy="8748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23" name=""/>
            <p:cNvSpPr/>
            <p:nvPr/>
          </p:nvSpPr>
          <p:spPr>
            <a:xfrm>
              <a:off x="1262520" y="5392440"/>
              <a:ext cx="1789920" cy="304920"/>
            </a:xfrm>
            <a:prstGeom prst="rect">
              <a:avLst/>
            </a:prstGeom>
            <a:gradFill rotWithShape="0">
              <a:gsLst>
                <a:gs pos="0">
                  <a:srgbClr val="17175e"/>
                </a:gs>
                <a:gs pos="50000">
                  <a:srgbClr val="3333cc"/>
                </a:gs>
                <a:gs pos="100000">
                  <a:srgbClr val="17175e"/>
                </a:gs>
              </a:gsLst>
              <a:lin ang="5400000"/>
            </a:gra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ccccff"/>
                  </a:solidFill>
                  <a:effectLst/>
                  <a:uFillTx/>
                  <a:latin typeface="Tahoma"/>
                </a:rPr>
                <a:t>Profit Creation 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" name=""/>
            <p:cNvSpPr/>
            <p:nvPr/>
          </p:nvSpPr>
          <p:spPr>
            <a:xfrm>
              <a:off x="1262520" y="5692680"/>
              <a:ext cx="1789920" cy="304560"/>
            </a:xfrm>
            <a:prstGeom prst="rect">
              <a:avLst/>
            </a:prstGeom>
            <a:gradFill rotWithShape="0">
              <a:gsLst>
                <a:gs pos="0">
                  <a:srgbClr val="5e5e75"/>
                </a:gs>
                <a:gs pos="50000">
                  <a:srgbClr val="ccccff"/>
                </a:gs>
                <a:gs pos="100000">
                  <a:srgbClr val="5e5e75"/>
                </a:gs>
              </a:gsLst>
              <a:lin ang="5400000"/>
            </a:gra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112459"/>
                  </a:solidFill>
                  <a:effectLst/>
                  <a:uFillTx/>
                  <a:latin typeface="Tahoma"/>
                </a:rPr>
                <a:t>Cross Sell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" name=""/>
            <p:cNvSpPr/>
            <p:nvPr/>
          </p:nvSpPr>
          <p:spPr>
            <a:xfrm>
              <a:off x="-709560" y="5338080"/>
              <a:ext cx="2172240" cy="612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736560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000b"/>
                  </a:solidFill>
                  <a:effectLst/>
                  <a:uFillTx/>
                  <a:latin typeface="Tahoma"/>
                </a:rPr>
                <a:t>Value “Alerts”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736560">
                <a:lnSpc>
                  <a:spcPct val="100000"/>
                </a:lnSpc>
                <a:buClr>
                  <a:srgbClr val="000000"/>
                </a:buClr>
                <a:buFont typeface="Tahom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100" strike="noStrike" u="none">
                  <a:solidFill>
                    <a:srgbClr val="000000"/>
                  </a:solidFill>
                  <a:effectLst/>
                  <a:uFillTx/>
                  <a:latin typeface="Tahoma"/>
                </a:rPr>
                <a:t> Up-sell Triggers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736560">
                <a:lnSpc>
                  <a:spcPct val="100000"/>
                </a:lnSpc>
                <a:buClr>
                  <a:srgbClr val="000000"/>
                </a:buClr>
                <a:buFont typeface="Tahom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26" name=""/>
          <p:cNvGrpSpPr/>
          <p:nvPr/>
        </p:nvGrpSpPr>
        <p:grpSpPr>
          <a:xfrm>
            <a:off x="3716280" y="988920"/>
            <a:ext cx="1952280" cy="1421640"/>
            <a:chOff x="3716280" y="988920"/>
            <a:chExt cx="1952280" cy="1421640"/>
          </a:xfrm>
        </p:grpSpPr>
        <p:pic>
          <p:nvPicPr>
            <p:cNvPr id="327" name="belbuilding" descr=""/>
            <p:cNvPicPr/>
            <p:nvPr/>
          </p:nvPicPr>
          <p:blipFill>
            <a:blip r:embed="rId2"/>
            <a:stretch/>
          </p:blipFill>
          <p:spPr>
            <a:xfrm>
              <a:off x="3849120" y="988920"/>
              <a:ext cx="1685880" cy="8938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28" name=""/>
            <p:cNvSpPr/>
            <p:nvPr/>
          </p:nvSpPr>
          <p:spPr>
            <a:xfrm>
              <a:off x="3716280" y="1873800"/>
              <a:ext cx="1952280" cy="536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3080" indent="-343080">
                <a:lnSpc>
                  <a:spcPct val="100000"/>
                </a:lnSpc>
                <a:spcBef>
                  <a:spcPts val="374"/>
                </a:spcBef>
                <a:spcAft>
                  <a:spcPts val="224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Tahoma"/>
                </a:rPr>
                <a:t>Enron Energy  Services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29" name=""/>
          <p:cNvGrpSpPr/>
          <p:nvPr/>
        </p:nvGrpSpPr>
        <p:grpSpPr>
          <a:xfrm>
            <a:off x="3319560" y="4467240"/>
            <a:ext cx="2690640" cy="1676160"/>
            <a:chOff x="3319560" y="4467240"/>
            <a:chExt cx="2690640" cy="1676160"/>
          </a:xfrm>
        </p:grpSpPr>
        <p:pic>
          <p:nvPicPr>
            <p:cNvPr id="330" name="AB_096" descr=""/>
            <p:cNvPicPr/>
            <p:nvPr/>
          </p:nvPicPr>
          <p:blipFill>
            <a:blip r:embed="rId3"/>
            <a:stretch/>
          </p:blipFill>
          <p:spPr>
            <a:xfrm>
              <a:off x="3960720" y="5072040"/>
              <a:ext cx="1409760" cy="1071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31" name=""/>
            <p:cNvSpPr/>
            <p:nvPr/>
          </p:nvSpPr>
          <p:spPr>
            <a:xfrm>
              <a:off x="3319560" y="4467240"/>
              <a:ext cx="2690640" cy="541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algn="ctr">
                <a:lnSpc>
                  <a:spcPct val="100000"/>
                </a:lnSpc>
                <a:spcBef>
                  <a:spcPts val="275"/>
                </a:spcBef>
                <a:spcAft>
                  <a:spcPts val="162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spcBef>
                  <a:spcPts val="374"/>
                </a:spcBef>
                <a:spcAft>
                  <a:spcPts val="224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Tahoma"/>
                </a:rPr>
                <a:t>Customers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32" name=""/>
          <p:cNvGrpSpPr/>
          <p:nvPr/>
        </p:nvGrpSpPr>
        <p:grpSpPr>
          <a:xfrm>
            <a:off x="3176640" y="2895480"/>
            <a:ext cx="2955600" cy="1577880"/>
            <a:chOff x="3176640" y="2895480"/>
            <a:chExt cx="2955600" cy="1577880"/>
          </a:xfrm>
        </p:grpSpPr>
        <p:graphicFrame>
          <p:nvGraphicFramePr>
            <p:cNvPr id="333" name=""/>
            <p:cNvGraphicFramePr/>
            <p:nvPr/>
          </p:nvGraphicFramePr>
          <p:xfrm>
            <a:off x="4357080" y="3081240"/>
            <a:ext cx="196920" cy="549000"/>
          </p:xfrm>
          <a:graphic>
            <a:graphicData uri="http://schemas.openxmlformats.org/presentationml/2006/ole">
              <p:oleObj r:id="rId4" spid="">
                <p:embed/>
                <p:pic>
                  <p:nvPicPr>
                    <p:cNvPr id="334" name="" descr=""/>
                    <p:cNvPicPr/>
                    <p:nvPr/>
                  </p:nvPicPr>
                  <p:blipFill>
                    <a:blip r:embed="rId5"/>
                    <a:stretch/>
                  </p:blipFill>
                  <p:spPr>
                    <a:xfrm>
                      <a:off x="4357080" y="3081240"/>
                      <a:ext cx="196920" cy="5490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335" name=""/>
            <p:cNvGraphicFramePr/>
            <p:nvPr/>
          </p:nvGraphicFramePr>
          <p:xfrm>
            <a:off x="5236920" y="3776400"/>
            <a:ext cx="611280" cy="457200"/>
          </p:xfrm>
          <a:graphic>
            <a:graphicData uri="http://schemas.openxmlformats.org/presentationml/2006/ole">
              <p:oleObj r:id="rId6" spid="">
                <p:embed/>
                <p:pic>
                  <p:nvPicPr>
                    <p:cNvPr id="336" name="" descr="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36920" y="3776400"/>
                      <a:ext cx="611280" cy="4572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337" name=""/>
            <p:cNvGraphicFramePr/>
            <p:nvPr/>
          </p:nvGraphicFramePr>
          <p:xfrm>
            <a:off x="3643200" y="3763800"/>
            <a:ext cx="380880" cy="614160"/>
          </p:xfrm>
          <a:graphic>
            <a:graphicData uri="http://schemas.openxmlformats.org/presentationml/2006/ole">
              <p:oleObj r:id="rId8" spid="">
                <p:embed/>
                <p:pic>
                  <p:nvPicPr>
                    <p:cNvPr id="338" name="" descr="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3643200" y="3763800"/>
                      <a:ext cx="380880" cy="6141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339" name=""/>
            <p:cNvGraphicFramePr/>
            <p:nvPr/>
          </p:nvGraphicFramePr>
          <p:xfrm>
            <a:off x="4700520" y="3071520"/>
            <a:ext cx="520560" cy="569880"/>
          </p:xfrm>
          <a:graphic>
            <a:graphicData uri="http://schemas.openxmlformats.org/presentationml/2006/ole">
              <p:oleObj r:id="rId10" spid="">
                <p:embed/>
                <p:pic>
                  <p:nvPicPr>
                    <p:cNvPr id="340" name="" descr="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4700520" y="3071520"/>
                      <a:ext cx="520560" cy="5698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341" name=""/>
            <p:cNvGraphicFramePr/>
            <p:nvPr/>
          </p:nvGraphicFramePr>
          <p:xfrm>
            <a:off x="5290920" y="3065400"/>
            <a:ext cx="689040" cy="582480"/>
          </p:xfrm>
          <a:graphic>
            <a:graphicData uri="http://schemas.openxmlformats.org/presentationml/2006/ole">
              <p:oleObj r:id="rId12" spid="">
                <p:embed/>
                <p:pic>
                  <p:nvPicPr>
                    <p:cNvPr id="342" name="" descr=""/>
                    <p:cNvPicPr/>
                    <p:nvPr/>
                  </p:nvPicPr>
                  <p:blipFill>
                    <a:blip r:embed="rId13"/>
                    <a:stretch/>
                  </p:blipFill>
                  <p:spPr>
                    <a:xfrm>
                      <a:off x="5290920" y="3065400"/>
                      <a:ext cx="689040" cy="5824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343" name=""/>
            <p:cNvGraphicFramePr/>
            <p:nvPr/>
          </p:nvGraphicFramePr>
          <p:xfrm>
            <a:off x="4279680" y="3735000"/>
            <a:ext cx="857520" cy="565200"/>
          </p:xfrm>
          <a:graphic>
            <a:graphicData uri="http://schemas.openxmlformats.org/presentationml/2006/ole">
              <p:oleObj r:id="rId14" spid="">
                <p:embed/>
                <p:pic>
                  <p:nvPicPr>
                    <p:cNvPr id="344" name="" descr=""/>
                    <p:cNvPicPr/>
                    <p:nvPr/>
                  </p:nvPicPr>
                  <p:blipFill>
                    <a:blip r:embed="rId15"/>
                    <a:stretch/>
                  </p:blipFill>
                  <p:spPr>
                    <a:xfrm>
                      <a:off x="4279680" y="3735000"/>
                      <a:ext cx="857520" cy="5652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pic>
          <p:nvPicPr>
            <p:cNvPr id="345" name="screenshot" descr=""/>
            <p:cNvPicPr/>
            <p:nvPr/>
          </p:nvPicPr>
          <p:blipFill>
            <a:blip r:embed="rId16"/>
            <a:stretch/>
          </p:blipFill>
          <p:spPr>
            <a:xfrm>
              <a:off x="3493800" y="3095280"/>
              <a:ext cx="667080" cy="522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46" name=""/>
            <p:cNvSpPr/>
            <p:nvPr/>
          </p:nvSpPr>
          <p:spPr>
            <a:xfrm>
              <a:off x="3176640" y="2895480"/>
              <a:ext cx="2955600" cy="1577880"/>
            </a:xfrm>
            <a:prstGeom prst="rect">
              <a:avLst/>
            </a:prstGeom>
            <a:noFill/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47" name=""/>
          <p:cNvSpPr/>
          <p:nvPr/>
        </p:nvSpPr>
        <p:spPr>
          <a:xfrm>
            <a:off x="3182760" y="2900520"/>
            <a:ext cx="2954520" cy="1576080"/>
          </a:xfrm>
          <a:prstGeom prst="rect">
            <a:avLst/>
          </a:prstGeom>
          <a:solidFill>
            <a:srgbClr val="142965"/>
          </a:solidFill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ccccff"/>
                </a:solidFill>
                <a:effectLst/>
                <a:uFillTx/>
                <a:latin typeface="Tahoma"/>
              </a:rPr>
              <a:t>Maximize Value!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48" name=""/>
          <p:cNvGrpSpPr/>
          <p:nvPr/>
        </p:nvGrpSpPr>
        <p:grpSpPr>
          <a:xfrm>
            <a:off x="0" y="1857240"/>
            <a:ext cx="3941280" cy="1367280"/>
            <a:chOff x="0" y="1857240"/>
            <a:chExt cx="3941280" cy="1367280"/>
          </a:xfrm>
        </p:grpSpPr>
        <p:sp>
          <p:nvSpPr>
            <p:cNvPr id="349" name=""/>
            <p:cNvSpPr/>
            <p:nvPr/>
          </p:nvSpPr>
          <p:spPr>
            <a:xfrm>
              <a:off x="0" y="2444400"/>
              <a:ext cx="2179080" cy="780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11240" indent="-111240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000b"/>
                  </a:solidFill>
                  <a:effectLst/>
                  <a:uFillTx/>
                  <a:latin typeface="Tahoma"/>
                </a:rPr>
                <a:t>Refine The Mine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11240" indent="-111240">
                <a:lnSpc>
                  <a:spcPct val="100000"/>
                </a:lnSpc>
                <a:buClr>
                  <a:srgbClr val="000000"/>
                </a:buClr>
                <a:buFont typeface="Tahom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100" strike="noStrike" u="sng">
                  <a:solidFill>
                    <a:srgbClr val="000000"/>
                  </a:solidFill>
                  <a:effectLst/>
                  <a:uFillTx/>
                  <a:latin typeface="Tahoma"/>
                </a:rPr>
                <a:t>New Value Creation Tools</a:t>
              </a:r>
              <a:r>
                <a:rPr b="0" lang="en-US" sz="1100" strike="noStrike" u="none">
                  <a:solidFill>
                    <a:srgbClr val="000000"/>
                  </a:solidFill>
                  <a:effectLst/>
                  <a:uFillTx/>
                  <a:latin typeface="Tahoma"/>
                </a:rPr>
                <a:t> 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11240" indent="-111240">
                <a:lnSpc>
                  <a:spcPct val="100000"/>
                </a:lnSpc>
                <a:buClr>
                  <a:srgbClr val="000000"/>
                </a:buClr>
                <a:buFont typeface="Tahom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100" strike="noStrike" u="none">
                  <a:solidFill>
                    <a:srgbClr val="000000"/>
                  </a:solidFill>
                  <a:effectLst/>
                  <a:uFillTx/>
                  <a:latin typeface="Tahoma"/>
                </a:rPr>
                <a:t>Customer Feedback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11240" indent="-111240">
                <a:lnSpc>
                  <a:spcPct val="100000"/>
                </a:lnSpc>
                <a:buClr>
                  <a:srgbClr val="000000"/>
                </a:buClr>
                <a:buFont typeface="Tahom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100" strike="noStrike" u="none">
                  <a:solidFill>
                    <a:srgbClr val="000000"/>
                  </a:solidFill>
                  <a:effectLst/>
                  <a:uFillTx/>
                  <a:latin typeface="Tahoma"/>
                </a:rPr>
                <a:t>Value Success / Failure?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" name=""/>
            <p:cNvSpPr/>
            <p:nvPr/>
          </p:nvSpPr>
          <p:spPr>
            <a:xfrm>
              <a:off x="2365920" y="2707560"/>
              <a:ext cx="1575360" cy="255960"/>
            </a:xfrm>
            <a:prstGeom prst="rect">
              <a:avLst/>
            </a:prstGeom>
            <a:gradFill rotWithShape="0">
              <a:gsLst>
                <a:gs pos="0">
                  <a:srgbClr val="5e5e75"/>
                </a:gs>
                <a:gs pos="50000">
                  <a:srgbClr val="ccccff"/>
                </a:gs>
                <a:gs pos="100000">
                  <a:srgbClr val="5e5e75"/>
                </a:gs>
              </a:gsLst>
              <a:lin ang="5400000"/>
            </a:gra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Tahoma"/>
                </a:rPr>
                <a:t>Profiling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351" name="bd06500_" descr=""/>
            <p:cNvPicPr/>
            <p:nvPr/>
          </p:nvPicPr>
          <p:blipFill>
            <a:blip r:embed="rId17"/>
            <a:stretch/>
          </p:blipFill>
          <p:spPr>
            <a:xfrm>
              <a:off x="2588400" y="1857240"/>
              <a:ext cx="1159560" cy="6411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52" name=""/>
            <p:cNvSpPr/>
            <p:nvPr/>
          </p:nvSpPr>
          <p:spPr>
            <a:xfrm>
              <a:off x="2365920" y="2455560"/>
              <a:ext cx="1575360" cy="255960"/>
            </a:xfrm>
            <a:prstGeom prst="rect">
              <a:avLst/>
            </a:prstGeom>
            <a:gradFill rotWithShape="0">
              <a:gsLst>
                <a:gs pos="0">
                  <a:srgbClr val="17175e"/>
                </a:gs>
                <a:gs pos="50000">
                  <a:srgbClr val="3333cc"/>
                </a:gs>
                <a:gs pos="100000">
                  <a:srgbClr val="17175e"/>
                </a:gs>
              </a:gsLst>
              <a:lin ang="5400000"/>
            </a:gra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Tahoma"/>
                </a:rPr>
                <a:t>Create New Value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Value Creation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AA8157A-F426-462E-ACD6-515E2099C1D0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"/>
          <p:cNvGrpSpPr/>
          <p:nvPr/>
        </p:nvGrpSpPr>
        <p:grpSpPr>
          <a:xfrm>
            <a:off x="5406840" y="1280880"/>
            <a:ext cx="3939120" cy="4638600"/>
            <a:chOff x="5406840" y="1280880"/>
            <a:chExt cx="3939120" cy="4638600"/>
          </a:xfrm>
        </p:grpSpPr>
        <p:sp>
          <p:nvSpPr>
            <p:cNvPr id="355" name=""/>
            <p:cNvSpPr/>
            <p:nvPr/>
          </p:nvSpPr>
          <p:spPr>
            <a:xfrm rot="10800000">
              <a:off x="5406840" y="1280880"/>
              <a:ext cx="1728360" cy="4638600"/>
            </a:xfrm>
            <a:custGeom>
              <a:avLst/>
              <a:gdLst>
                <a:gd name="textAreaLeft" fmla="*/ 231480 w 1728360"/>
                <a:gd name="textAreaRight" fmla="*/ 1496880 w 1728360"/>
                <a:gd name="textAreaTop" fmla="*/ 1055520 h 4638600"/>
                <a:gd name="textAreaBottom" fmla="*/ 3424320 h 4638600"/>
                <a:gd name="GluePoint1X" fmla="*/ 0 w 21600"/>
                <a:gd name="GluePoint1Y" fmla="*/ 17 h 21600"/>
                <a:gd name="GluePoint2X" fmla="*/ 2 w 21600"/>
                <a:gd name="GluePoint2Y" fmla="*/ 14 h 21600"/>
                <a:gd name="GluePoint3X" fmla="*/ 22 w 21600"/>
                <a:gd name="GluePoint3Y" fmla="*/ 8 h 21600"/>
                <a:gd name="GluePoint4X" fmla="*/ 2 w 21600"/>
                <a:gd name="GluePoint4Y" fmla="*/ 12 h 21600"/>
                <a:gd name="GluePoint5X" fmla="*/ 22 w 21600"/>
                <a:gd name="GluePoint5Y" fmla="*/ 16 h 216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21600" h="21600">
                  <a:moveTo>
                    <a:pt x="21600" y="0"/>
                  </a:moveTo>
                  <a:arcTo wR="21600" hR="9831" stAng="-5400000" swAng="-5400000"/>
                  <a:lnTo>
                    <a:pt x="0" y="11029"/>
                  </a:lnTo>
                  <a:arcTo wR="21600" hR="9831" stAng="10800000" swAng="-3831491"/>
                  <a:lnTo>
                    <a:pt x="16891" y="21364"/>
                  </a:lnTo>
                  <a:lnTo>
                    <a:pt x="21600" y="20261"/>
                  </a:lnTo>
                  <a:lnTo>
                    <a:pt x="16891" y="18686"/>
                  </a:lnTo>
                  <a:lnTo>
                    <a:pt x="16891" y="19426"/>
                  </a:lnTo>
                  <a:arcTo wR="21600" hR="9831" stAng="6968509" swAng="3736004"/>
                  <a:lnTo>
                    <a:pt x="40" y="10430"/>
                  </a:lnTo>
                  <a:arcTo wR="21600" hR="9831" stAng="-10704513" swAng="5304513"/>
                  <a:close/>
                </a:path>
                <a:path fill="darkenLess" w="21600" h="21600">
                  <a:moveTo>
                    <a:pt x="21600" y="0"/>
                  </a:moveTo>
                  <a:arcTo wR="21600" hR="9831" stAng="-5400000" swAng="-5400000"/>
                  <a:lnTo>
                    <a:pt x="0" y="9831"/>
                  </a:lnTo>
                  <a:arcTo wR="21600" hR="9831" stAng="10800000" swAng="-95487"/>
                  <a:lnTo>
                    <a:pt x="40" y="10430"/>
                  </a:lnTo>
                  <a:arcTo wR="21600" hR="9831" stAng="-10704513" swAng="5304513"/>
                  <a:close/>
                </a:path>
              </a:pathLst>
            </a:custGeom>
            <a:solidFill>
              <a:srgbClr val="ffffff"/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356" name=""/>
            <p:cNvGrpSpPr/>
            <p:nvPr/>
          </p:nvGrpSpPr>
          <p:grpSpPr>
            <a:xfrm>
              <a:off x="6492600" y="3726000"/>
              <a:ext cx="2853360" cy="1932480"/>
              <a:chOff x="6492600" y="3726000"/>
              <a:chExt cx="2853360" cy="1932480"/>
            </a:xfrm>
          </p:grpSpPr>
          <p:sp>
            <p:nvSpPr>
              <p:cNvPr id="357" name=""/>
              <p:cNvSpPr/>
              <p:nvPr/>
            </p:nvSpPr>
            <p:spPr>
              <a:xfrm>
                <a:off x="6492600" y="4834080"/>
                <a:ext cx="1348560" cy="291960"/>
              </a:xfrm>
              <a:prstGeom prst="rect">
                <a:avLst/>
              </a:prstGeom>
              <a:gradFill rotWithShape="0">
                <a:gsLst>
                  <a:gs pos="0">
                    <a:srgbClr val="5e5e75"/>
                  </a:gs>
                  <a:gs pos="50000">
                    <a:srgbClr val="ccccff"/>
                  </a:gs>
                  <a:gs pos="100000">
                    <a:srgbClr val="5e5e75"/>
                  </a:gs>
                </a:gsLst>
                <a:lin ang="5400000"/>
              </a:gradFill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100" strike="noStrike" u="none">
                    <a:solidFill>
                      <a:srgbClr val="112459"/>
                    </a:solidFill>
                    <a:effectLst/>
                    <a:uFillTx/>
                    <a:latin typeface="Tahoma"/>
                  </a:rPr>
                  <a:t>Manage Exceptions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8" name=""/>
              <p:cNvSpPr/>
              <p:nvPr/>
            </p:nvSpPr>
            <p:spPr>
              <a:xfrm>
                <a:off x="7873920" y="4024440"/>
                <a:ext cx="1472040" cy="1634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 marL="111240" indent="-111240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000b"/>
                    </a:solidFill>
                    <a:effectLst/>
                    <a:uFillTx/>
                    <a:latin typeface="Tahoma"/>
                  </a:rPr>
                  <a:t>Order &amp; Confirmation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marL="111240" indent="-111240">
                  <a:lnSpc>
                    <a:spcPct val="100000"/>
                  </a:lnSpc>
                  <a:buClr>
                    <a:srgbClr val="000000"/>
                  </a:buClr>
                  <a:buFont typeface="Tahoma"/>
                  <a:buChar char="•"/>
                  <a:tabLst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100" strike="noStrike" u="sng">
                    <a:solidFill>
                      <a:srgbClr val="000000"/>
                    </a:solidFill>
                    <a:effectLst/>
                    <a:uFillTx/>
                    <a:latin typeface="Tahoma"/>
                  </a:rPr>
                  <a:t>Systems Are “Go”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marL="111240" indent="-111240">
                  <a:lnSpc>
                    <a:spcPct val="100000"/>
                  </a:lnSpc>
                  <a:buClr>
                    <a:srgbClr val="000000"/>
                  </a:buClr>
                  <a:buFont typeface="Tahoma"/>
                  <a:buChar char="•"/>
                  <a:tabLst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100" strike="noStrike" u="none">
                    <a:solidFill>
                      <a:srgbClr val="000000"/>
                    </a:solidFill>
                    <a:effectLst/>
                    <a:uFillTx/>
                    <a:latin typeface="Tahoma"/>
                  </a:rPr>
                  <a:t>Contracts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marL="111240" indent="-111240">
                  <a:lnSpc>
                    <a:spcPct val="100000"/>
                  </a:lnSpc>
                  <a:buClr>
                    <a:srgbClr val="000000"/>
                  </a:buClr>
                  <a:buFont typeface="Tahoma"/>
                  <a:buChar char="•"/>
                  <a:tabLst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100" strike="noStrike" u="none">
                    <a:solidFill>
                      <a:srgbClr val="000000"/>
                    </a:solidFill>
                    <a:effectLst/>
                    <a:uFillTx/>
                    <a:latin typeface="Tahoma"/>
                  </a:rPr>
                  <a:t>Credit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marL="111240" indent="-111240">
                  <a:lnSpc>
                    <a:spcPct val="100000"/>
                  </a:lnSpc>
                  <a:buClr>
                    <a:srgbClr val="000000"/>
                  </a:buClr>
                  <a:buFont typeface="Tahoma"/>
                  <a:buChar char="•"/>
                  <a:tabLst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100" strike="noStrike" u="none">
                    <a:solidFill>
                      <a:srgbClr val="000000"/>
                    </a:solidFill>
                    <a:effectLst/>
                    <a:uFillTx/>
                    <a:latin typeface="Tahoma"/>
                  </a:rPr>
                  <a:t>Accounting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marL="111240" indent="-111240">
                  <a:lnSpc>
                    <a:spcPct val="100000"/>
                  </a:lnSpc>
                  <a:buClr>
                    <a:srgbClr val="000000"/>
                  </a:buClr>
                  <a:buFont typeface="Tahoma"/>
                  <a:buChar char="•"/>
                  <a:tabLst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100" strike="noStrike" u="none">
                    <a:solidFill>
                      <a:srgbClr val="000000"/>
                    </a:solidFill>
                    <a:effectLst/>
                    <a:uFillTx/>
                    <a:latin typeface="Tahoma"/>
                  </a:rPr>
                  <a:t>Customer Service 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marL="111240" indent="-111240">
                  <a:lnSpc>
                    <a:spcPct val="100000"/>
                  </a:lnSpc>
                  <a:buClr>
                    <a:srgbClr val="000000"/>
                  </a:buClr>
                  <a:buFont typeface="Tahoma"/>
                  <a:buChar char="•"/>
                  <a:tabLst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100" strike="noStrike" u="none">
                    <a:solidFill>
                      <a:srgbClr val="000000"/>
                    </a:solidFill>
                    <a:effectLst/>
                    <a:uFillTx/>
                    <a:latin typeface="Tahoma"/>
                  </a:rPr>
                  <a:t>Service Delivery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marL="111240" indent="-111240">
                  <a:lnSpc>
                    <a:spcPct val="100000"/>
                  </a:lnSpc>
                  <a:buClr>
                    <a:srgbClr val="000000"/>
                  </a:buClr>
                  <a:buFont typeface="Tahoma"/>
                  <a:buChar char="•"/>
                  <a:tabLst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pic>
            <p:nvPicPr>
              <p:cNvPr id="359" name="j0156799" descr=""/>
              <p:cNvPicPr/>
              <p:nvPr/>
            </p:nvPicPr>
            <p:blipFill>
              <a:blip r:embed="rId1"/>
              <a:stretch/>
            </p:blipFill>
            <p:spPr>
              <a:xfrm>
                <a:off x="6622920" y="3726000"/>
                <a:ext cx="1058040" cy="8697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360" name=""/>
              <p:cNvSpPr/>
              <p:nvPr/>
            </p:nvSpPr>
            <p:spPr>
              <a:xfrm>
                <a:off x="6492600" y="4545000"/>
                <a:ext cx="1348560" cy="291960"/>
              </a:xfrm>
              <a:prstGeom prst="rect">
                <a:avLst/>
              </a:prstGeom>
              <a:gradFill rotWithShape="0">
                <a:gsLst>
                  <a:gs pos="0">
                    <a:srgbClr val="17175e"/>
                  </a:gs>
                  <a:gs pos="50000">
                    <a:srgbClr val="3333cc"/>
                  </a:gs>
                  <a:gs pos="100000">
                    <a:srgbClr val="17175e"/>
                  </a:gs>
                </a:gsLst>
                <a:lin ang="5400000"/>
              </a:gradFill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ccccff"/>
                    </a:solidFill>
                    <a:effectLst/>
                    <a:uFillTx/>
                    <a:latin typeface="Tahoma"/>
                  </a:rPr>
                  <a:t>E-Service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361" name=""/>
          <p:cNvGrpSpPr/>
          <p:nvPr/>
        </p:nvGrpSpPr>
        <p:grpSpPr>
          <a:xfrm>
            <a:off x="5302080" y="1143000"/>
            <a:ext cx="3841200" cy="2706840"/>
            <a:chOff x="5302080" y="1143000"/>
            <a:chExt cx="3841200" cy="2706840"/>
          </a:xfrm>
        </p:grpSpPr>
        <p:pic>
          <p:nvPicPr>
            <p:cNvPr id="362" name="arrow2" descr=""/>
            <p:cNvPicPr/>
            <p:nvPr/>
          </p:nvPicPr>
          <p:blipFill>
            <a:blip r:embed="rId2"/>
            <a:stretch/>
          </p:blipFill>
          <p:spPr>
            <a:xfrm>
              <a:off x="5302080" y="1143000"/>
              <a:ext cx="2101680" cy="270684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363" name=""/>
            <p:cNvGrpSpPr/>
            <p:nvPr/>
          </p:nvGrpSpPr>
          <p:grpSpPr>
            <a:xfrm>
              <a:off x="6539760" y="1906200"/>
              <a:ext cx="2603520" cy="1631520"/>
              <a:chOff x="6539760" y="1906200"/>
              <a:chExt cx="2603520" cy="1631520"/>
            </a:xfrm>
          </p:grpSpPr>
          <p:sp>
            <p:nvSpPr>
              <p:cNvPr id="364" name=""/>
              <p:cNvSpPr/>
              <p:nvPr/>
            </p:nvSpPr>
            <p:spPr>
              <a:xfrm>
                <a:off x="6539760" y="2784240"/>
                <a:ext cx="1256040" cy="288720"/>
              </a:xfrm>
              <a:prstGeom prst="rect">
                <a:avLst/>
              </a:prstGeom>
              <a:gradFill rotWithShape="0">
                <a:gsLst>
                  <a:gs pos="0">
                    <a:srgbClr val="5e5e75"/>
                  </a:gs>
                  <a:gs pos="50000">
                    <a:srgbClr val="ccccff"/>
                  </a:gs>
                  <a:gs pos="100000">
                    <a:srgbClr val="5e5e75"/>
                  </a:gs>
                </a:gsLst>
                <a:lin ang="5400000"/>
              </a:gradFill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100" strike="noStrike" u="none">
                    <a:solidFill>
                      <a:srgbClr val="112459"/>
                    </a:solidFill>
                    <a:effectLst/>
                    <a:uFillTx/>
                    <a:latin typeface="Tahoma"/>
                  </a:rPr>
                  <a:t>Mine &amp; Retain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5" name=""/>
              <p:cNvSpPr/>
              <p:nvPr/>
            </p:nvSpPr>
            <p:spPr>
              <a:xfrm>
                <a:off x="7772400" y="2086560"/>
                <a:ext cx="1370880" cy="14511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 marL="111240" indent="-111240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000b"/>
                    </a:solidFill>
                    <a:effectLst/>
                    <a:uFillTx/>
                    <a:latin typeface="Tahoma"/>
                  </a:rPr>
                  <a:t> Database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marL="111240" indent="-111240">
                  <a:lnSpc>
                    <a:spcPct val="100000"/>
                  </a:lnSpc>
                  <a:buClr>
                    <a:srgbClr val="000000"/>
                  </a:buClr>
                  <a:buFont typeface="Tahoma"/>
                  <a:buChar char="•"/>
                  <a:tabLst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100" strike="noStrike" u="sng">
                    <a:solidFill>
                      <a:srgbClr val="000000"/>
                    </a:solidFill>
                    <a:effectLst/>
                    <a:uFillTx/>
                    <a:latin typeface="Tahoma"/>
                  </a:rPr>
                  <a:t>Mine Database</a:t>
                </a:r>
                <a:r>
                  <a:rPr b="0" lang="en-US" sz="1100" strike="noStrike" u="none">
                    <a:solidFill>
                      <a:srgbClr val="000000"/>
                    </a:solidFill>
                    <a:effectLst/>
                    <a:uFillTx/>
                    <a:latin typeface="Tahoma"/>
                  </a:rPr>
                  <a:t> 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marL="111240" indent="-111240">
                  <a:lnSpc>
                    <a:spcPct val="100000"/>
                  </a:lnSpc>
                  <a:buClr>
                    <a:srgbClr val="000000"/>
                  </a:buClr>
                  <a:buFont typeface="Tahoma"/>
                  <a:buChar char="•"/>
                  <a:tabLst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100" strike="noStrike" u="none">
                    <a:solidFill>
                      <a:srgbClr val="000000"/>
                    </a:solidFill>
                    <a:effectLst/>
                    <a:uFillTx/>
                    <a:latin typeface="Tahoma"/>
                  </a:rPr>
                  <a:t>Customer Profile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marL="111240" indent="-111240">
                  <a:lnSpc>
                    <a:spcPct val="100000"/>
                  </a:lnSpc>
                  <a:buClr>
                    <a:srgbClr val="000000"/>
                  </a:buClr>
                  <a:buFont typeface="Tahoma"/>
                  <a:buChar char="•"/>
                  <a:tabLst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100" strike="noStrike" u="none">
                    <a:solidFill>
                      <a:srgbClr val="000000"/>
                    </a:solidFill>
                    <a:effectLst/>
                    <a:uFillTx/>
                    <a:latin typeface="Tahoma"/>
                  </a:rPr>
                  <a:t>Location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marL="111240" indent="-111240">
                  <a:lnSpc>
                    <a:spcPct val="100000"/>
                  </a:lnSpc>
                  <a:buClr>
                    <a:srgbClr val="000000"/>
                  </a:buClr>
                  <a:buFont typeface="Tahoma"/>
                  <a:buChar char="•"/>
                  <a:tabLst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100" strike="noStrike" u="none">
                    <a:solidFill>
                      <a:srgbClr val="000000"/>
                    </a:solidFill>
                    <a:effectLst/>
                    <a:uFillTx/>
                    <a:latin typeface="Tahoma"/>
                  </a:rPr>
                  <a:t>Habits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marL="111240" indent="-111240">
                  <a:lnSpc>
                    <a:spcPct val="100000"/>
                  </a:lnSpc>
                  <a:buClr>
                    <a:srgbClr val="000000"/>
                  </a:buClr>
                  <a:buFont typeface="Tahoma"/>
                  <a:buChar char="•"/>
                  <a:tabLst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100" strike="noStrike" u="none">
                    <a:solidFill>
                      <a:srgbClr val="000000"/>
                    </a:solidFill>
                    <a:effectLst/>
                    <a:uFillTx/>
                    <a:latin typeface="Tahoma"/>
                  </a:rPr>
                  <a:t>Load Forecasting...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marL="111240" indent="-111240">
                  <a:lnSpc>
                    <a:spcPct val="100000"/>
                  </a:lnSpc>
                  <a:buClr>
                    <a:srgbClr val="000000"/>
                  </a:buClr>
                  <a:buFont typeface="Tahoma"/>
                  <a:buChar char="•"/>
                  <a:tabLst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pic>
            <p:nvPicPr>
              <p:cNvPr id="366" name="j0110849" descr=""/>
              <p:cNvPicPr/>
              <p:nvPr/>
            </p:nvPicPr>
            <p:blipFill>
              <a:blip r:embed="rId3"/>
              <a:stretch/>
            </p:blipFill>
            <p:spPr>
              <a:xfrm>
                <a:off x="6821640" y="1906200"/>
                <a:ext cx="676080" cy="6235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367" name=""/>
              <p:cNvSpPr/>
              <p:nvPr/>
            </p:nvSpPr>
            <p:spPr>
              <a:xfrm>
                <a:off x="6539760" y="2498040"/>
                <a:ext cx="1256040" cy="289080"/>
              </a:xfrm>
              <a:prstGeom prst="rect">
                <a:avLst/>
              </a:prstGeom>
              <a:gradFill rotWithShape="0">
                <a:gsLst>
                  <a:gs pos="0">
                    <a:srgbClr val="17175e"/>
                  </a:gs>
                  <a:gs pos="50000">
                    <a:srgbClr val="3333cc"/>
                  </a:gs>
                  <a:gs pos="100000">
                    <a:srgbClr val="17175e"/>
                  </a:gs>
                </a:gsLst>
                <a:lin ang="5400000"/>
              </a:gradFill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ccccff"/>
                    </a:solidFill>
                    <a:effectLst/>
                    <a:uFillTx/>
                    <a:latin typeface="Tahoma"/>
                  </a:rPr>
                  <a:t>E-Service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368" name=""/>
          <p:cNvGrpSpPr/>
          <p:nvPr/>
        </p:nvGrpSpPr>
        <p:grpSpPr>
          <a:xfrm>
            <a:off x="-709560" y="1309680"/>
            <a:ext cx="4650840" cy="4841640"/>
            <a:chOff x="-709560" y="1309680"/>
            <a:chExt cx="4650840" cy="4841640"/>
          </a:xfrm>
        </p:grpSpPr>
        <p:sp>
          <p:nvSpPr>
            <p:cNvPr id="369" name=""/>
            <p:cNvSpPr/>
            <p:nvPr/>
          </p:nvSpPr>
          <p:spPr>
            <a:xfrm>
              <a:off x="1648440" y="1309680"/>
              <a:ext cx="2292840" cy="4841640"/>
            </a:xfrm>
            <a:custGeom>
              <a:avLst/>
              <a:gdLst>
                <a:gd name="textAreaLeft" fmla="*/ 307080 w 2292840"/>
                <a:gd name="textAreaRight" fmla="*/ 1985760 w 2292840"/>
                <a:gd name="textAreaTop" fmla="*/ 1101600 h 4841640"/>
                <a:gd name="textAreaBottom" fmla="*/ 3574080 h 4841640"/>
                <a:gd name="GluePoint1X" fmla="*/ 0 w 21600"/>
                <a:gd name="GluePoint1Y" fmla="*/ 17 h 21600"/>
                <a:gd name="GluePoint2X" fmla="*/ 2 w 21600"/>
                <a:gd name="GluePoint2Y" fmla="*/ 14 h 21600"/>
                <a:gd name="GluePoint3X" fmla="*/ 22 w 21600"/>
                <a:gd name="GluePoint3Y" fmla="*/ 8 h 21600"/>
                <a:gd name="GluePoint4X" fmla="*/ 2 w 21600"/>
                <a:gd name="GluePoint4Y" fmla="*/ 12 h 21600"/>
                <a:gd name="GluePoint5X" fmla="*/ 22 w 21600"/>
                <a:gd name="GluePoint5Y" fmla="*/ 16 h 216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21600" h="21600">
                  <a:moveTo>
                    <a:pt x="21600" y="0"/>
                  </a:moveTo>
                  <a:arcTo wR="21600" hR="9831" stAng="-5400000" swAng="-5400000"/>
                  <a:lnTo>
                    <a:pt x="0" y="11029"/>
                  </a:lnTo>
                  <a:arcTo wR="21600" hR="9831" stAng="10800000" swAng="-3831491"/>
                  <a:lnTo>
                    <a:pt x="16891" y="21364"/>
                  </a:lnTo>
                  <a:lnTo>
                    <a:pt x="21600" y="20261"/>
                  </a:lnTo>
                  <a:lnTo>
                    <a:pt x="16891" y="18686"/>
                  </a:lnTo>
                  <a:lnTo>
                    <a:pt x="16891" y="19426"/>
                  </a:lnTo>
                  <a:arcTo wR="21600" hR="9831" stAng="6968509" swAng="3736004"/>
                  <a:lnTo>
                    <a:pt x="40" y="10430"/>
                  </a:lnTo>
                  <a:arcTo wR="21600" hR="9831" stAng="-10704513" swAng="5304513"/>
                  <a:close/>
                </a:path>
                <a:path fill="darkenLess" w="21600" h="21600">
                  <a:moveTo>
                    <a:pt x="21600" y="0"/>
                  </a:moveTo>
                  <a:arcTo wR="21600" hR="9831" stAng="-5400000" swAng="-5400000"/>
                  <a:lnTo>
                    <a:pt x="0" y="9831"/>
                  </a:lnTo>
                  <a:arcTo wR="21600" hR="9831" stAng="10800000" swAng="-95487"/>
                  <a:lnTo>
                    <a:pt x="40" y="10430"/>
                  </a:lnTo>
                  <a:arcTo wR="21600" hR="9831" stAng="-10704513" swAng="5304513"/>
                  <a:close/>
                </a:path>
              </a:pathLst>
            </a:custGeom>
            <a:solidFill>
              <a:srgbClr val="112459"/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370" name="j0196520" descr=""/>
            <p:cNvPicPr/>
            <p:nvPr/>
          </p:nvPicPr>
          <p:blipFill>
            <a:blip r:embed="rId4"/>
            <a:stretch/>
          </p:blipFill>
          <p:spPr>
            <a:xfrm>
              <a:off x="1351800" y="4670280"/>
              <a:ext cx="1387080" cy="8748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71" name=""/>
            <p:cNvSpPr/>
            <p:nvPr/>
          </p:nvSpPr>
          <p:spPr>
            <a:xfrm>
              <a:off x="1262520" y="5392440"/>
              <a:ext cx="1789920" cy="304920"/>
            </a:xfrm>
            <a:prstGeom prst="rect">
              <a:avLst/>
            </a:prstGeom>
            <a:gradFill rotWithShape="0">
              <a:gsLst>
                <a:gs pos="0">
                  <a:srgbClr val="17175e"/>
                </a:gs>
                <a:gs pos="50000">
                  <a:srgbClr val="3333cc"/>
                </a:gs>
                <a:gs pos="100000">
                  <a:srgbClr val="17175e"/>
                </a:gs>
              </a:gsLst>
              <a:lin ang="5400000"/>
            </a:gra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ccccff"/>
                  </a:solidFill>
                  <a:effectLst/>
                  <a:uFillTx/>
                  <a:latin typeface="Tahoma"/>
                </a:rPr>
                <a:t>Profit Creation 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2" name=""/>
            <p:cNvSpPr/>
            <p:nvPr/>
          </p:nvSpPr>
          <p:spPr>
            <a:xfrm>
              <a:off x="1262520" y="5692680"/>
              <a:ext cx="1789920" cy="304560"/>
            </a:xfrm>
            <a:prstGeom prst="rect">
              <a:avLst/>
            </a:prstGeom>
            <a:gradFill rotWithShape="0">
              <a:gsLst>
                <a:gs pos="0">
                  <a:srgbClr val="5e5e75"/>
                </a:gs>
                <a:gs pos="50000">
                  <a:srgbClr val="ccccff"/>
                </a:gs>
                <a:gs pos="100000">
                  <a:srgbClr val="5e5e75"/>
                </a:gs>
              </a:gsLst>
              <a:lin ang="5400000"/>
            </a:gra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112459"/>
                  </a:solidFill>
                  <a:effectLst/>
                  <a:uFillTx/>
                  <a:latin typeface="Tahoma"/>
                </a:rPr>
                <a:t>Cross Sell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3" name=""/>
            <p:cNvSpPr/>
            <p:nvPr/>
          </p:nvSpPr>
          <p:spPr>
            <a:xfrm>
              <a:off x="-709560" y="5338080"/>
              <a:ext cx="2172240" cy="612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736560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000b"/>
                  </a:solidFill>
                  <a:effectLst/>
                  <a:uFillTx/>
                  <a:latin typeface="Tahoma"/>
                </a:rPr>
                <a:t>Value “Alerts”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736560">
                <a:lnSpc>
                  <a:spcPct val="100000"/>
                </a:lnSpc>
                <a:buClr>
                  <a:srgbClr val="000000"/>
                </a:buClr>
                <a:buFont typeface="Tahom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100" strike="noStrike" u="none">
                  <a:solidFill>
                    <a:srgbClr val="000000"/>
                  </a:solidFill>
                  <a:effectLst/>
                  <a:uFillTx/>
                  <a:latin typeface="Tahoma"/>
                </a:rPr>
                <a:t> Up-sell Triggers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736560">
                <a:lnSpc>
                  <a:spcPct val="100000"/>
                </a:lnSpc>
                <a:buClr>
                  <a:srgbClr val="000000"/>
                </a:buClr>
                <a:buFont typeface="Tahom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74" name=""/>
          <p:cNvGrpSpPr/>
          <p:nvPr/>
        </p:nvGrpSpPr>
        <p:grpSpPr>
          <a:xfrm>
            <a:off x="0" y="1530360"/>
            <a:ext cx="4127040" cy="4335480"/>
            <a:chOff x="0" y="1530360"/>
            <a:chExt cx="4127040" cy="4335480"/>
          </a:xfrm>
        </p:grpSpPr>
        <p:sp>
          <p:nvSpPr>
            <p:cNvPr id="375" name=""/>
            <p:cNvSpPr/>
            <p:nvPr/>
          </p:nvSpPr>
          <p:spPr>
            <a:xfrm>
              <a:off x="2145600" y="1530360"/>
              <a:ext cx="1981440" cy="4335480"/>
            </a:xfrm>
            <a:custGeom>
              <a:avLst/>
              <a:gdLst>
                <a:gd name="textAreaLeft" fmla="*/ 265320 w 1981440"/>
                <a:gd name="textAreaRight" fmla="*/ 1716120 w 1981440"/>
                <a:gd name="textAreaTop" fmla="*/ 986400 h 4335480"/>
                <a:gd name="textAreaBottom" fmla="*/ 3200400 h 4335480"/>
                <a:gd name="GluePoint1X" fmla="*/ 0 w 21600"/>
                <a:gd name="GluePoint1Y" fmla="*/ 17 h 21600"/>
                <a:gd name="GluePoint2X" fmla="*/ 2 w 21600"/>
                <a:gd name="GluePoint2Y" fmla="*/ 14 h 21600"/>
                <a:gd name="GluePoint3X" fmla="*/ 22 w 21600"/>
                <a:gd name="GluePoint3Y" fmla="*/ 8 h 21600"/>
                <a:gd name="GluePoint4X" fmla="*/ 2 w 21600"/>
                <a:gd name="GluePoint4Y" fmla="*/ 12 h 21600"/>
                <a:gd name="GluePoint5X" fmla="*/ 22 w 21600"/>
                <a:gd name="GluePoint5Y" fmla="*/ 16 h 216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21600" h="21600">
                  <a:moveTo>
                    <a:pt x="21600" y="0"/>
                  </a:moveTo>
                  <a:arcTo wR="21600" hR="9831" stAng="-5400000" swAng="-5400000"/>
                  <a:lnTo>
                    <a:pt x="0" y="11029"/>
                  </a:lnTo>
                  <a:arcTo wR="21600" hR="9831" stAng="10800000" swAng="-3831491"/>
                  <a:lnTo>
                    <a:pt x="16891" y="21364"/>
                  </a:lnTo>
                  <a:lnTo>
                    <a:pt x="21600" y="20261"/>
                  </a:lnTo>
                  <a:lnTo>
                    <a:pt x="16891" y="18686"/>
                  </a:lnTo>
                  <a:lnTo>
                    <a:pt x="16891" y="19426"/>
                  </a:lnTo>
                  <a:arcTo wR="21600" hR="9831" stAng="6968509" swAng="3736004"/>
                  <a:lnTo>
                    <a:pt x="40" y="10430"/>
                  </a:lnTo>
                  <a:arcTo wR="21600" hR="9831" stAng="-10704513" swAng="5304513"/>
                  <a:close/>
                </a:path>
                <a:path fill="darkenLess" w="21600" h="21600">
                  <a:moveTo>
                    <a:pt x="21600" y="0"/>
                  </a:moveTo>
                  <a:arcTo wR="21600" hR="9831" stAng="-5400000" swAng="-5400000"/>
                  <a:lnTo>
                    <a:pt x="0" y="9831"/>
                  </a:lnTo>
                  <a:arcTo wR="21600" hR="9831" stAng="10800000" swAng="-95487"/>
                  <a:lnTo>
                    <a:pt x="40" y="10430"/>
                  </a:lnTo>
                  <a:arcTo wR="21600" hR="9831" stAng="-10704513" swAng="5304513"/>
                  <a:close/>
                </a:path>
              </a:pathLst>
            </a:custGeom>
            <a:solidFill>
              <a:srgbClr val="ffffff"/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376" name=""/>
            <p:cNvGrpSpPr/>
            <p:nvPr/>
          </p:nvGrpSpPr>
          <p:grpSpPr>
            <a:xfrm>
              <a:off x="0" y="3101400"/>
              <a:ext cx="2996640" cy="1188000"/>
              <a:chOff x="0" y="3101400"/>
              <a:chExt cx="2996640" cy="1188000"/>
            </a:xfrm>
          </p:grpSpPr>
          <p:sp>
            <p:nvSpPr>
              <p:cNvPr id="377" name=""/>
              <p:cNvSpPr/>
              <p:nvPr/>
            </p:nvSpPr>
            <p:spPr>
              <a:xfrm>
                <a:off x="0" y="3203640"/>
                <a:ext cx="1879200" cy="612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 marL="111240" indent="-111240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000b"/>
                    </a:solidFill>
                    <a:effectLst/>
                    <a:uFillTx/>
                    <a:latin typeface="Tahoma"/>
                  </a:rPr>
                  <a:t>Product Delivery</a:t>
                </a: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Tahoma"/>
                  </a:rPr>
                  <a:t> 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marL="111240" indent="-111240">
                  <a:lnSpc>
                    <a:spcPct val="100000"/>
                  </a:lnSpc>
                  <a:buClr>
                    <a:srgbClr val="000000"/>
                  </a:buClr>
                  <a:buFont typeface="Tahoma"/>
                  <a:buChar char="•"/>
                  <a:tabLst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100" strike="noStrike" u="sng">
                    <a:solidFill>
                      <a:srgbClr val="000000"/>
                    </a:solidFill>
                    <a:effectLst/>
                    <a:uFillTx/>
                    <a:latin typeface="Tahoma"/>
                  </a:rPr>
                  <a:t>Hands Free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marL="111240" indent="-111240">
                  <a:lnSpc>
                    <a:spcPct val="100000"/>
                  </a:lnSpc>
                  <a:buClr>
                    <a:srgbClr val="000000"/>
                  </a:buClr>
                  <a:buFont typeface="Tahoma"/>
                  <a:buChar char="•"/>
                  <a:tabLst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100" strike="noStrike" u="none">
                    <a:solidFill>
                      <a:srgbClr val="000000"/>
                    </a:solidFill>
                    <a:effectLst/>
                    <a:uFillTx/>
                    <a:latin typeface="Tahoma"/>
                  </a:rPr>
                  <a:t>Rapid Response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pic>
            <p:nvPicPr>
              <p:cNvPr id="378" name="j0196520" descr=""/>
              <p:cNvPicPr/>
              <p:nvPr/>
            </p:nvPicPr>
            <p:blipFill>
              <a:blip r:embed="rId5"/>
              <a:stretch/>
            </p:blipFill>
            <p:spPr>
              <a:xfrm>
                <a:off x="1527120" y="3101400"/>
                <a:ext cx="1198440" cy="7830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379" name=""/>
              <p:cNvSpPr/>
              <p:nvPr/>
            </p:nvSpPr>
            <p:spPr>
              <a:xfrm>
                <a:off x="1450080" y="3747960"/>
                <a:ext cx="1546560" cy="272880"/>
              </a:xfrm>
              <a:prstGeom prst="rect">
                <a:avLst/>
              </a:prstGeom>
              <a:gradFill rotWithShape="0">
                <a:gsLst>
                  <a:gs pos="0">
                    <a:srgbClr val="17175e"/>
                  </a:gs>
                  <a:gs pos="50000">
                    <a:srgbClr val="3333cc"/>
                  </a:gs>
                  <a:gs pos="100000">
                    <a:srgbClr val="17175e"/>
                  </a:gs>
                </a:gsLst>
                <a:lin ang="5400000"/>
              </a:gradFill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ccccff"/>
                    </a:solidFill>
                    <a:effectLst/>
                    <a:uFillTx/>
                    <a:latin typeface="Tahoma"/>
                  </a:rPr>
                  <a:t>E-Marketing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0" name=""/>
              <p:cNvSpPr/>
              <p:nvPr/>
            </p:nvSpPr>
            <p:spPr>
              <a:xfrm>
                <a:off x="1450080" y="4016880"/>
                <a:ext cx="1546560" cy="272520"/>
              </a:xfrm>
              <a:prstGeom prst="rect">
                <a:avLst/>
              </a:prstGeom>
              <a:gradFill rotWithShape="0">
                <a:gsLst>
                  <a:gs pos="0">
                    <a:srgbClr val="5e5e75"/>
                  </a:gs>
                  <a:gs pos="50000">
                    <a:srgbClr val="ccccff"/>
                  </a:gs>
                  <a:gs pos="100000">
                    <a:srgbClr val="5e5e75"/>
                  </a:gs>
                </a:gsLst>
                <a:lin ang="5400000"/>
              </a:gradFill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100" strike="noStrike" u="none">
                    <a:solidFill>
                      <a:srgbClr val="112459"/>
                    </a:solidFill>
                    <a:effectLst/>
                    <a:uFillTx/>
                    <a:latin typeface="Tahoma"/>
                  </a:rPr>
                  <a:t>Selling &amp; Training Aids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381" name=""/>
          <p:cNvGrpSpPr/>
          <p:nvPr/>
        </p:nvGrpSpPr>
        <p:grpSpPr>
          <a:xfrm>
            <a:off x="3817800" y="1027080"/>
            <a:ext cx="1952280" cy="1421640"/>
            <a:chOff x="3817800" y="1027080"/>
            <a:chExt cx="1952280" cy="1421640"/>
          </a:xfrm>
        </p:grpSpPr>
        <p:pic>
          <p:nvPicPr>
            <p:cNvPr id="382" name="belbuilding" descr=""/>
            <p:cNvPicPr/>
            <p:nvPr/>
          </p:nvPicPr>
          <p:blipFill>
            <a:blip r:embed="rId6"/>
            <a:stretch/>
          </p:blipFill>
          <p:spPr>
            <a:xfrm>
              <a:off x="3950640" y="1027080"/>
              <a:ext cx="1685880" cy="8938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83" name=""/>
            <p:cNvSpPr/>
            <p:nvPr/>
          </p:nvSpPr>
          <p:spPr>
            <a:xfrm>
              <a:off x="3817800" y="1911960"/>
              <a:ext cx="1952280" cy="536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3080" indent="-343080">
                <a:lnSpc>
                  <a:spcPct val="100000"/>
                </a:lnSpc>
                <a:spcBef>
                  <a:spcPts val="374"/>
                </a:spcBef>
                <a:spcAft>
                  <a:spcPts val="224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Tahoma"/>
                </a:rPr>
                <a:t>Enron Energy  Services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84" name=""/>
          <p:cNvGrpSpPr/>
          <p:nvPr/>
        </p:nvGrpSpPr>
        <p:grpSpPr>
          <a:xfrm>
            <a:off x="3319560" y="4467240"/>
            <a:ext cx="2690640" cy="1676160"/>
            <a:chOff x="3319560" y="4467240"/>
            <a:chExt cx="2690640" cy="1676160"/>
          </a:xfrm>
        </p:grpSpPr>
        <p:pic>
          <p:nvPicPr>
            <p:cNvPr id="385" name="AB_096" descr=""/>
            <p:cNvPicPr/>
            <p:nvPr/>
          </p:nvPicPr>
          <p:blipFill>
            <a:blip r:embed="rId7"/>
            <a:stretch/>
          </p:blipFill>
          <p:spPr>
            <a:xfrm>
              <a:off x="3960720" y="5072040"/>
              <a:ext cx="1409760" cy="1071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86" name=""/>
            <p:cNvSpPr/>
            <p:nvPr/>
          </p:nvSpPr>
          <p:spPr>
            <a:xfrm>
              <a:off x="3319560" y="4467240"/>
              <a:ext cx="2690640" cy="541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algn="ctr">
                <a:lnSpc>
                  <a:spcPct val="100000"/>
                </a:lnSpc>
                <a:spcBef>
                  <a:spcPts val="275"/>
                </a:spcBef>
                <a:spcAft>
                  <a:spcPts val="162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spcBef>
                  <a:spcPts val="374"/>
                </a:spcBef>
                <a:spcAft>
                  <a:spcPts val="224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Tahoma"/>
                </a:rPr>
                <a:t>Customers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87" name=""/>
          <p:cNvGrpSpPr/>
          <p:nvPr/>
        </p:nvGrpSpPr>
        <p:grpSpPr>
          <a:xfrm>
            <a:off x="3176640" y="2895480"/>
            <a:ext cx="2955600" cy="1577880"/>
            <a:chOff x="3176640" y="2895480"/>
            <a:chExt cx="2955600" cy="1577880"/>
          </a:xfrm>
        </p:grpSpPr>
        <p:graphicFrame>
          <p:nvGraphicFramePr>
            <p:cNvPr id="388" name=""/>
            <p:cNvGraphicFramePr/>
            <p:nvPr/>
          </p:nvGraphicFramePr>
          <p:xfrm>
            <a:off x="4357080" y="3081240"/>
            <a:ext cx="196920" cy="549000"/>
          </p:xfrm>
          <a:graphic>
            <a:graphicData uri="http://schemas.openxmlformats.org/presentationml/2006/ole">
              <p:oleObj r:id="rId8" spid="">
                <p:embed/>
                <p:pic>
                  <p:nvPicPr>
                    <p:cNvPr id="389" name="" descr="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357080" y="3081240"/>
                      <a:ext cx="196920" cy="5490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390" name=""/>
            <p:cNvGraphicFramePr/>
            <p:nvPr/>
          </p:nvGraphicFramePr>
          <p:xfrm>
            <a:off x="5236920" y="3776400"/>
            <a:ext cx="611280" cy="457200"/>
          </p:xfrm>
          <a:graphic>
            <a:graphicData uri="http://schemas.openxmlformats.org/presentationml/2006/ole">
              <p:oleObj r:id="rId10" spid="">
                <p:embed/>
                <p:pic>
                  <p:nvPicPr>
                    <p:cNvPr id="391" name="" descr="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5236920" y="3776400"/>
                      <a:ext cx="611280" cy="4572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392" name=""/>
            <p:cNvGraphicFramePr/>
            <p:nvPr/>
          </p:nvGraphicFramePr>
          <p:xfrm>
            <a:off x="3643200" y="3763800"/>
            <a:ext cx="380880" cy="614160"/>
          </p:xfrm>
          <a:graphic>
            <a:graphicData uri="http://schemas.openxmlformats.org/presentationml/2006/ole">
              <p:oleObj r:id="rId12" spid="">
                <p:embed/>
                <p:pic>
                  <p:nvPicPr>
                    <p:cNvPr id="393" name="" descr=""/>
                    <p:cNvPicPr/>
                    <p:nvPr/>
                  </p:nvPicPr>
                  <p:blipFill>
                    <a:blip r:embed="rId13"/>
                    <a:stretch/>
                  </p:blipFill>
                  <p:spPr>
                    <a:xfrm>
                      <a:off x="3643200" y="3763800"/>
                      <a:ext cx="380880" cy="6141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394" name=""/>
            <p:cNvGraphicFramePr/>
            <p:nvPr/>
          </p:nvGraphicFramePr>
          <p:xfrm>
            <a:off x="4700520" y="3071520"/>
            <a:ext cx="520560" cy="569880"/>
          </p:xfrm>
          <a:graphic>
            <a:graphicData uri="http://schemas.openxmlformats.org/presentationml/2006/ole">
              <p:oleObj r:id="rId14" spid="">
                <p:embed/>
                <p:pic>
                  <p:nvPicPr>
                    <p:cNvPr id="395" name="" descr=""/>
                    <p:cNvPicPr/>
                    <p:nvPr/>
                  </p:nvPicPr>
                  <p:blipFill>
                    <a:blip r:embed="rId15"/>
                    <a:stretch/>
                  </p:blipFill>
                  <p:spPr>
                    <a:xfrm>
                      <a:off x="4700520" y="3071520"/>
                      <a:ext cx="520560" cy="5698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396" name=""/>
            <p:cNvGraphicFramePr/>
            <p:nvPr/>
          </p:nvGraphicFramePr>
          <p:xfrm>
            <a:off x="5290920" y="3065400"/>
            <a:ext cx="689040" cy="582480"/>
          </p:xfrm>
          <a:graphic>
            <a:graphicData uri="http://schemas.openxmlformats.org/presentationml/2006/ole">
              <p:oleObj r:id="rId16" spid="">
                <p:embed/>
                <p:pic>
                  <p:nvPicPr>
                    <p:cNvPr id="397" name="" descr=""/>
                    <p:cNvPicPr/>
                    <p:nvPr/>
                  </p:nvPicPr>
                  <p:blipFill>
                    <a:blip r:embed="rId17"/>
                    <a:stretch/>
                  </p:blipFill>
                  <p:spPr>
                    <a:xfrm>
                      <a:off x="5290920" y="3065400"/>
                      <a:ext cx="689040" cy="5824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398" name=""/>
            <p:cNvGraphicFramePr/>
            <p:nvPr/>
          </p:nvGraphicFramePr>
          <p:xfrm>
            <a:off x="4279680" y="3735000"/>
            <a:ext cx="857520" cy="565200"/>
          </p:xfrm>
          <a:graphic>
            <a:graphicData uri="http://schemas.openxmlformats.org/presentationml/2006/ole">
              <p:oleObj r:id="rId18" spid="">
                <p:embed/>
                <p:pic>
                  <p:nvPicPr>
                    <p:cNvPr id="399" name="" descr=""/>
                    <p:cNvPicPr/>
                    <p:nvPr/>
                  </p:nvPicPr>
                  <p:blipFill>
                    <a:blip r:embed="rId19"/>
                    <a:stretch/>
                  </p:blipFill>
                  <p:spPr>
                    <a:xfrm>
                      <a:off x="4279680" y="3735000"/>
                      <a:ext cx="857520" cy="5652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pic>
          <p:nvPicPr>
            <p:cNvPr id="400" name="screenshot" descr=""/>
            <p:cNvPicPr/>
            <p:nvPr/>
          </p:nvPicPr>
          <p:blipFill>
            <a:blip r:embed="rId20"/>
            <a:stretch/>
          </p:blipFill>
          <p:spPr>
            <a:xfrm>
              <a:off x="3493800" y="3095280"/>
              <a:ext cx="667080" cy="522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01" name=""/>
            <p:cNvSpPr/>
            <p:nvPr/>
          </p:nvSpPr>
          <p:spPr>
            <a:xfrm>
              <a:off x="3176640" y="2895480"/>
              <a:ext cx="2955600" cy="1577880"/>
            </a:xfrm>
            <a:prstGeom prst="rect">
              <a:avLst/>
            </a:prstGeom>
            <a:noFill/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02" name=""/>
          <p:cNvGrpSpPr/>
          <p:nvPr/>
        </p:nvGrpSpPr>
        <p:grpSpPr>
          <a:xfrm>
            <a:off x="3790800" y="6067440"/>
            <a:ext cx="4025160" cy="612360"/>
            <a:chOff x="3790800" y="6067440"/>
            <a:chExt cx="4025160" cy="612360"/>
          </a:xfrm>
        </p:grpSpPr>
        <p:sp>
          <p:nvSpPr>
            <p:cNvPr id="403" name=""/>
            <p:cNvSpPr/>
            <p:nvPr/>
          </p:nvSpPr>
          <p:spPr>
            <a:xfrm>
              <a:off x="3790800" y="6158880"/>
              <a:ext cx="1651320" cy="324360"/>
            </a:xfrm>
            <a:prstGeom prst="rect">
              <a:avLst/>
            </a:prstGeom>
            <a:gradFill rotWithShape="0">
              <a:gsLst>
                <a:gs pos="0">
                  <a:srgbClr val="5e5e75"/>
                </a:gs>
                <a:gs pos="50000">
                  <a:srgbClr val="ccccff"/>
                </a:gs>
                <a:gs pos="100000">
                  <a:srgbClr val="5e5e75"/>
                </a:gs>
              </a:gsLst>
              <a:lin ang="5400000"/>
            </a:gra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112459"/>
                  </a:solidFill>
                  <a:effectLst/>
                  <a:uFillTx/>
                  <a:latin typeface="Tahoma"/>
                </a:rPr>
                <a:t>Create Profits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4" name=""/>
            <p:cNvSpPr/>
            <p:nvPr/>
          </p:nvSpPr>
          <p:spPr>
            <a:xfrm>
              <a:off x="5622480" y="6067440"/>
              <a:ext cx="2193480" cy="612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11240" indent="-111240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000b"/>
                  </a:solidFill>
                  <a:effectLst/>
                  <a:uFillTx/>
                  <a:latin typeface="Tahoma"/>
                </a:rPr>
                <a:t>Value Creation </a:t>
              </a: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Tahoma"/>
                </a:rPr>
                <a:t> 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11240" indent="-111240">
                <a:lnSpc>
                  <a:spcPct val="100000"/>
                </a:lnSpc>
                <a:buClr>
                  <a:srgbClr val="000000"/>
                </a:buClr>
                <a:buFont typeface="Tahom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100" strike="noStrike" u="sng">
                  <a:solidFill>
                    <a:srgbClr val="000000"/>
                  </a:solidFill>
                  <a:effectLst/>
                  <a:uFillTx/>
                  <a:latin typeface="Tahoma"/>
                </a:rPr>
                <a:t>Hassle-Free “Menu” Delivery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11240" indent="-111240">
                <a:lnSpc>
                  <a:spcPct val="100000"/>
                </a:lnSpc>
                <a:buClr>
                  <a:srgbClr val="000000"/>
                </a:buClr>
                <a:buFont typeface="Tahom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100" strike="noStrike" u="none">
                  <a:solidFill>
                    <a:srgbClr val="000000"/>
                  </a:solidFill>
                  <a:effectLst/>
                  <a:uFillTx/>
                  <a:latin typeface="Tahoma"/>
                </a:rPr>
                <a:t>Instant Ordering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05" name=""/>
          <p:cNvGrpSpPr/>
          <p:nvPr/>
        </p:nvGrpSpPr>
        <p:grpSpPr>
          <a:xfrm>
            <a:off x="203040" y="1565280"/>
            <a:ext cx="3713040" cy="1074240"/>
            <a:chOff x="203040" y="1565280"/>
            <a:chExt cx="3713040" cy="1074240"/>
          </a:xfrm>
        </p:grpSpPr>
        <p:sp>
          <p:nvSpPr>
            <p:cNvPr id="406" name=""/>
            <p:cNvSpPr/>
            <p:nvPr/>
          </p:nvSpPr>
          <p:spPr>
            <a:xfrm>
              <a:off x="203040" y="1618920"/>
              <a:ext cx="2382120" cy="612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11240" indent="-111240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000b"/>
                  </a:solidFill>
                  <a:effectLst/>
                  <a:uFillTx/>
                  <a:latin typeface="Tahoma"/>
                </a:rPr>
                <a:t>New Products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11240" indent="-111240">
                <a:lnSpc>
                  <a:spcPct val="100000"/>
                </a:lnSpc>
                <a:buClr>
                  <a:srgbClr val="000000"/>
                </a:buClr>
                <a:buFont typeface="Tahom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100" strike="noStrike" u="sng">
                  <a:solidFill>
                    <a:srgbClr val="000000"/>
                  </a:solidFill>
                  <a:effectLst/>
                  <a:uFillTx/>
                  <a:latin typeface="Tahoma"/>
                </a:rPr>
                <a:t>“Tool Box” Approach</a:t>
              </a:r>
              <a:r>
                <a:rPr b="0" lang="en-US" sz="1100" strike="noStrike" u="none">
                  <a:solidFill>
                    <a:srgbClr val="000000"/>
                  </a:solidFill>
                  <a:effectLst/>
                  <a:uFillTx/>
                  <a:latin typeface="Tahoma"/>
                </a:rPr>
                <a:t> 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11240" indent="-111240">
                <a:lnSpc>
                  <a:spcPct val="100000"/>
                </a:lnSpc>
                <a:buClr>
                  <a:srgbClr val="000000"/>
                </a:buClr>
                <a:buFont typeface="Tahom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100" strike="noStrike" u="none">
                  <a:solidFill>
                    <a:srgbClr val="000000"/>
                  </a:solidFill>
                  <a:effectLst/>
                  <a:uFillTx/>
                  <a:latin typeface="Tahoma"/>
                </a:rPr>
                <a:t>Match Needs To Products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7" name=""/>
            <p:cNvSpPr/>
            <p:nvPr/>
          </p:nvSpPr>
          <p:spPr>
            <a:xfrm>
              <a:off x="2435400" y="2391120"/>
              <a:ext cx="1480680" cy="248400"/>
            </a:xfrm>
            <a:prstGeom prst="rect">
              <a:avLst/>
            </a:prstGeom>
            <a:gradFill rotWithShape="0">
              <a:gsLst>
                <a:gs pos="0">
                  <a:srgbClr val="5e5e75"/>
                </a:gs>
                <a:gs pos="50000">
                  <a:srgbClr val="ccccff"/>
                </a:gs>
                <a:gs pos="100000">
                  <a:srgbClr val="5e5e75"/>
                </a:gs>
              </a:gsLst>
              <a:lin ang="5400000"/>
            </a:gra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112459"/>
                  </a:solidFill>
                  <a:effectLst/>
                  <a:uFillTx/>
                  <a:latin typeface="Tahoma"/>
                </a:rPr>
                <a:t>Identify Needs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408" name="bd06500_" descr=""/>
            <p:cNvPicPr/>
            <p:nvPr/>
          </p:nvPicPr>
          <p:blipFill>
            <a:blip r:embed="rId21"/>
            <a:stretch/>
          </p:blipFill>
          <p:spPr>
            <a:xfrm>
              <a:off x="2644560" y="1565280"/>
              <a:ext cx="1090080" cy="6228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09" name=""/>
            <p:cNvSpPr/>
            <p:nvPr/>
          </p:nvSpPr>
          <p:spPr>
            <a:xfrm>
              <a:off x="2435400" y="2146320"/>
              <a:ext cx="1480680" cy="248400"/>
            </a:xfrm>
            <a:prstGeom prst="rect">
              <a:avLst/>
            </a:prstGeom>
            <a:gradFill rotWithShape="0">
              <a:gsLst>
                <a:gs pos="0">
                  <a:srgbClr val="17175e"/>
                </a:gs>
                <a:gs pos="50000">
                  <a:srgbClr val="3333cc"/>
                </a:gs>
                <a:gs pos="100000">
                  <a:srgbClr val="17175e"/>
                </a:gs>
              </a:gsLst>
              <a:lin ang="5400000"/>
            </a:gra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ccccff"/>
                  </a:solidFill>
                  <a:effectLst/>
                  <a:uFillTx/>
                  <a:latin typeface="Tahoma"/>
                </a:rPr>
                <a:t>New Products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10" name=""/>
          <p:cNvSpPr/>
          <p:nvPr/>
        </p:nvSpPr>
        <p:spPr>
          <a:xfrm>
            <a:off x="3182760" y="2900520"/>
            <a:ext cx="2954520" cy="1576080"/>
          </a:xfrm>
          <a:prstGeom prst="rect">
            <a:avLst/>
          </a:prstGeom>
          <a:solidFill>
            <a:srgbClr val="142965"/>
          </a:solidFill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ccccff"/>
                </a:solidFill>
                <a:effectLst/>
                <a:uFillTx/>
                <a:latin typeface="Tahoma"/>
              </a:rPr>
              <a:t>Maximize Value!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11" name=""/>
          <p:cNvGrpSpPr/>
          <p:nvPr/>
        </p:nvGrpSpPr>
        <p:grpSpPr>
          <a:xfrm>
            <a:off x="0" y="1555920"/>
            <a:ext cx="3941280" cy="1367280"/>
            <a:chOff x="0" y="1555920"/>
            <a:chExt cx="3941280" cy="1367280"/>
          </a:xfrm>
        </p:grpSpPr>
        <p:sp>
          <p:nvSpPr>
            <p:cNvPr id="412" name=""/>
            <p:cNvSpPr/>
            <p:nvPr/>
          </p:nvSpPr>
          <p:spPr>
            <a:xfrm>
              <a:off x="0" y="2143080"/>
              <a:ext cx="2179080" cy="780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11240" indent="-111240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000b"/>
                  </a:solidFill>
                  <a:effectLst/>
                  <a:uFillTx/>
                  <a:latin typeface="Tahoma"/>
                </a:rPr>
                <a:t>Refine The Mine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11240" indent="-111240">
                <a:lnSpc>
                  <a:spcPct val="100000"/>
                </a:lnSpc>
                <a:buClr>
                  <a:srgbClr val="000000"/>
                </a:buClr>
                <a:buFont typeface="Tahom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100" strike="noStrike" u="sng">
                  <a:solidFill>
                    <a:srgbClr val="000000"/>
                  </a:solidFill>
                  <a:effectLst/>
                  <a:uFillTx/>
                  <a:latin typeface="Tahoma"/>
                </a:rPr>
                <a:t>New Value Creation Tools</a:t>
              </a:r>
              <a:r>
                <a:rPr b="0" lang="en-US" sz="1100" strike="noStrike" u="none">
                  <a:solidFill>
                    <a:srgbClr val="000000"/>
                  </a:solidFill>
                  <a:effectLst/>
                  <a:uFillTx/>
                  <a:latin typeface="Tahoma"/>
                </a:rPr>
                <a:t> 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11240" indent="-111240">
                <a:lnSpc>
                  <a:spcPct val="100000"/>
                </a:lnSpc>
                <a:buClr>
                  <a:srgbClr val="000000"/>
                </a:buClr>
                <a:buFont typeface="Tahom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100" strike="noStrike" u="none">
                  <a:solidFill>
                    <a:srgbClr val="000000"/>
                  </a:solidFill>
                  <a:effectLst/>
                  <a:uFillTx/>
                  <a:latin typeface="Tahoma"/>
                </a:rPr>
                <a:t>Customer Feedback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11240" indent="-111240">
                <a:lnSpc>
                  <a:spcPct val="100000"/>
                </a:lnSpc>
                <a:buClr>
                  <a:srgbClr val="000000"/>
                </a:buClr>
                <a:buFont typeface="Tahom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100" strike="noStrike" u="none">
                  <a:solidFill>
                    <a:srgbClr val="000000"/>
                  </a:solidFill>
                  <a:effectLst/>
                  <a:uFillTx/>
                  <a:latin typeface="Tahoma"/>
                </a:rPr>
                <a:t>Value Success / Failure?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" name=""/>
            <p:cNvSpPr/>
            <p:nvPr/>
          </p:nvSpPr>
          <p:spPr>
            <a:xfrm>
              <a:off x="2365920" y="2405880"/>
              <a:ext cx="1575360" cy="255960"/>
            </a:xfrm>
            <a:prstGeom prst="rect">
              <a:avLst/>
            </a:prstGeom>
            <a:gradFill rotWithShape="0">
              <a:gsLst>
                <a:gs pos="0">
                  <a:srgbClr val="5e5e75"/>
                </a:gs>
                <a:gs pos="50000">
                  <a:srgbClr val="ccccff"/>
                </a:gs>
                <a:gs pos="100000">
                  <a:srgbClr val="5e5e75"/>
                </a:gs>
              </a:gsLst>
              <a:lin ang="5400000"/>
            </a:gra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Tahoma"/>
                </a:rPr>
                <a:t>Profiling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414" name="bd06500_" descr=""/>
            <p:cNvPicPr/>
            <p:nvPr/>
          </p:nvPicPr>
          <p:blipFill>
            <a:blip r:embed="rId22"/>
            <a:stretch/>
          </p:blipFill>
          <p:spPr>
            <a:xfrm>
              <a:off x="2588400" y="1555920"/>
              <a:ext cx="1159560" cy="6411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15" name=""/>
            <p:cNvSpPr/>
            <p:nvPr/>
          </p:nvSpPr>
          <p:spPr>
            <a:xfrm>
              <a:off x="2365920" y="2154240"/>
              <a:ext cx="1575360" cy="255960"/>
            </a:xfrm>
            <a:prstGeom prst="rect">
              <a:avLst/>
            </a:prstGeom>
            <a:gradFill rotWithShape="0">
              <a:gsLst>
                <a:gs pos="0">
                  <a:srgbClr val="17175e"/>
                </a:gs>
                <a:gs pos="50000">
                  <a:srgbClr val="3333cc"/>
                </a:gs>
                <a:gs pos="100000">
                  <a:srgbClr val="17175e"/>
                </a:gs>
              </a:gsLst>
              <a:lin ang="5400000"/>
            </a:gra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Tahoma"/>
                </a:rPr>
                <a:t>Create New Value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Value Creation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17661A8-756E-49AF-8AF8-3EBE4B46EDD5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2432160" y="3281040"/>
            <a:ext cx="615456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Utility Risk Management</a:t>
            </a:r>
            <a:endParaRPr b="0" lang="en-US" sz="32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 type="subTitle"/>
          </p:nvPr>
        </p:nvSpPr>
        <p:spPr>
          <a:xfrm>
            <a:off x="2432160" y="4454640"/>
            <a:ext cx="6178320" cy="12952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Autofit/>
          </a:bodyPr>
          <a:p>
            <a:pPr indent="0">
              <a:spcBef>
                <a:spcPts val="624"/>
              </a:spcBef>
              <a:spcAft>
                <a:spcPts val="37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Scott Stoness</a:t>
            </a:r>
            <a:endParaRPr b="1" i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95BD9F7-3C10-4763-B477-1A958C0C786C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2235240" y="2122560"/>
            <a:ext cx="6686640" cy="882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EES North America - Risk Management</a:t>
            </a:r>
            <a:endParaRPr b="0" lang="en-US" sz="24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2238120" y="2884320"/>
            <a:ext cx="6561000" cy="35179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Autofit/>
          </a:bodyPr>
          <a:p>
            <a:pPr>
              <a:lnSpc>
                <a:spcPct val="90000"/>
              </a:lnSpc>
              <a:spcBef>
                <a:spcPts val="499"/>
              </a:spcBef>
              <a:spcAft>
                <a:spcPts val="300"/>
              </a:spcAft>
              <a:buClr>
                <a:srgbClr val="0052ca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Risk Management Introduction - Tony Spruiell &amp; Don Black</a:t>
            </a:r>
            <a:endParaRPr b="1" i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spcAft>
                <a:spcPts val="300"/>
              </a:spcAft>
              <a:buClr>
                <a:srgbClr val="0052ca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- Dennis Benevides</a:t>
            </a:r>
            <a:endParaRPr b="1" i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spcAft>
                <a:spcPts val="300"/>
              </a:spcAft>
              <a:buClr>
                <a:srgbClr val="0052ca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- Jess Hewitt</a:t>
            </a:r>
            <a:endParaRPr b="1" i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spcAft>
                <a:spcPts val="300"/>
              </a:spcAft>
              <a:buClr>
                <a:srgbClr val="0052ca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Utility Risk Management - Scott Stoness</a:t>
            </a:r>
            <a:endParaRPr b="1" i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spcAft>
                <a:spcPts val="300"/>
              </a:spcAft>
              <a:buClr>
                <a:srgbClr val="0052ca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Integrated Asset Management - Dave Roberts &amp; Gary Weiss</a:t>
            </a:r>
            <a:endParaRPr b="1" i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spcAft>
                <a:spcPts val="300"/>
              </a:spcAft>
              <a:buClr>
                <a:srgbClr val="0052ca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Performance Measurement Center - Mary Sullivan &amp; Neil Shah</a:t>
            </a:r>
            <a:endParaRPr b="1" i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spcAft>
                <a:spcPts val="300"/>
              </a:spcAft>
              <a:buClr>
                <a:srgbClr val="0052ca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Emissions Credit - Heather Mitchell</a:t>
            </a:r>
            <a:endParaRPr b="1" i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spcAft>
                <a:spcPts val="300"/>
              </a:spcAft>
              <a:buClr>
                <a:srgbClr val="0052ca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Credit - Denise Furey &amp; Jim Harris</a:t>
            </a:r>
            <a:endParaRPr b="1" i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spcAft>
                <a:spcPts val="300"/>
              </a:spcAft>
              <a:buClr>
                <a:srgbClr val="0052ca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Project Gutenberg - Sean Holmes</a:t>
            </a:r>
            <a:endParaRPr b="1" i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r">
              <a:lnSpc>
                <a:spcPct val="90000"/>
              </a:lnSpc>
              <a:spcBef>
                <a:spcPts val="312"/>
              </a:spcBef>
              <a:spcAft>
                <a:spcPts val="187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Tony Spruiell - Vice President - Throughput</a:t>
            </a:r>
            <a:endParaRPr b="1" i="1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r">
              <a:lnSpc>
                <a:spcPct val="90000"/>
              </a:lnSpc>
              <a:spcBef>
                <a:spcPts val="312"/>
              </a:spcBef>
              <a:spcAft>
                <a:spcPts val="187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Don Black - Vice President - Position Management</a:t>
            </a:r>
            <a:endParaRPr b="1" i="1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r">
              <a:lnSpc>
                <a:spcPct val="90000"/>
              </a:lnSpc>
              <a:spcBef>
                <a:spcPts val="312"/>
              </a:spcBef>
              <a:spcAft>
                <a:spcPts val="187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i="1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62EC9CA-90D6-4ECE-8CE7-D0669B157A57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"/>
          <p:cNvSpPr/>
          <p:nvPr/>
        </p:nvSpPr>
        <p:spPr>
          <a:xfrm>
            <a:off x="666720" y="1359000"/>
            <a:ext cx="7655040" cy="140796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1280" indent="-341280">
              <a:lnSpc>
                <a:spcPct val="100000"/>
              </a:lnSpc>
              <a:spcAft>
                <a:spcPts val="751"/>
              </a:spcAft>
              <a:buClr>
                <a:srgbClr val="ff000b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Utility Risk Management &amp; Bear Trap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421" name=""/>
          <p:cNvSpPr/>
          <p:nvPr/>
        </p:nvSpPr>
        <p:spPr>
          <a:xfrm>
            <a:off x="1492200" y="0"/>
            <a:ext cx="7651800" cy="149220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1280" indent="-341280">
              <a:lnSpc>
                <a:spcPct val="100000"/>
              </a:lnSpc>
              <a:spcAft>
                <a:spcPts val="499"/>
              </a:spcAft>
              <a:buClr>
                <a:srgbClr val="ff000b"/>
              </a:buClr>
              <a:buSzPct val="75000"/>
              <a:buFont typeface="Wingdings" charset="2"/>
              <a:buChar char=""/>
              <a:tabLst>
                <a:tab algn="l" pos="3660840"/>
                <a:tab algn="l" pos="40021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1280" indent="-341280">
              <a:lnSpc>
                <a:spcPct val="100000"/>
              </a:lnSpc>
              <a:buClr>
                <a:srgbClr val="ff000b"/>
              </a:buClr>
              <a:buFont typeface="Arial"/>
              <a:buChar char="–"/>
              <a:tabLst>
                <a:tab algn="l" pos="3660840"/>
                <a:tab algn="l" pos="40021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/>
          </p:nvPr>
        </p:nvSpPr>
        <p:spPr>
          <a:xfrm>
            <a:off x="569520" y="1143000"/>
            <a:ext cx="7994520" cy="4821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5000" lnSpcReduction="9999"/>
          </a:bodyPr>
          <a:p>
            <a:pPr marL="343080" indent="-343080">
              <a:spcBef>
                <a:spcPts val="624"/>
              </a:spcBef>
              <a:spcAft>
                <a:spcPts val="37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Summary of Utility Risk Management: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499"/>
              </a:spcBef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Produce forward curves for delivery and bundled rate before deregulation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499"/>
              </a:spcBef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Support Sales/Structuring in new Origination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499"/>
              </a:spcBef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Hedge opportunities related to our positions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24"/>
              </a:spcBef>
              <a:spcAft>
                <a:spcPts val="37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Utility Risk Management Market Facing Support: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499"/>
              </a:spcBef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Standard documentation on top 20 markets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499"/>
              </a:spcBef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Identify markets where we have a different view than the market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499"/>
              </a:spcBef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Ensure curves match modeling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499"/>
              </a:spcBef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Ensure pre-approval is defined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499"/>
              </a:spcBef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Ensure booking is predefined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499"/>
              </a:spcBef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Model common products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24"/>
              </a:spcBef>
              <a:spcAft>
                <a:spcPts val="62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Organization more focused/Accountable: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499"/>
              </a:spcBef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Support Group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–</a:t>
            </a:r>
            <a:r>
              <a:rPr b="0" lang="en-US" sz="1600" strike="noStrike" u="none">
                <a:solidFill>
                  <a:srgbClr val="ff000b"/>
                </a:solidFill>
                <a:effectLst/>
                <a:uFillTx/>
                <a:latin typeface="Arial"/>
              </a:rPr>
              <a:t>  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Roger Yang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499"/>
              </a:spcBef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Systems Improvement Group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–</a:t>
            </a:r>
            <a:r>
              <a:rPr b="0" lang="en-US" sz="1600" strike="noStrike" u="none">
                <a:solidFill>
                  <a:srgbClr val="ff000b"/>
                </a:solidFill>
                <a:effectLst/>
                <a:uFillTx/>
                <a:latin typeface="Arial"/>
              </a:rPr>
              <a:t>  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Colin Carlsen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499"/>
              </a:spcBef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Hedging Group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–</a:t>
            </a:r>
            <a:r>
              <a:rPr b="0" lang="en-US" sz="1600" strike="noStrike" u="none">
                <a:solidFill>
                  <a:srgbClr val="ff000b"/>
                </a:solidFill>
                <a:effectLst/>
                <a:uFillTx/>
                <a:latin typeface="Arial"/>
              </a:rPr>
              <a:t>  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Savage / Anderson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499"/>
              </a:spcBef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Curve Support Group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–</a:t>
            </a:r>
            <a:r>
              <a:rPr b="0" lang="en-US" sz="1600" strike="noStrike" u="none">
                <a:solidFill>
                  <a:srgbClr val="ff000b"/>
                </a:solidFill>
                <a:effectLst/>
                <a:uFillTx/>
                <a:latin typeface="Arial"/>
              </a:rPr>
              <a:t>  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Rudolph / Bachmeier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499"/>
              </a:spcBef>
              <a:spcAft>
                <a:spcPts val="300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0">
              <a:spcBef>
                <a:spcPts val="624"/>
              </a:spcBef>
              <a:spcAft>
                <a:spcPts val="374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0">
              <a:spcBef>
                <a:spcPts val="624"/>
              </a:spcBef>
              <a:spcAft>
                <a:spcPts val="374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24"/>
              </a:spcBef>
              <a:spcAft>
                <a:spcPts val="374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58C0D06-A7E0-4C72-AF70-79D731E9C60D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Tariff Risk Pricing Status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/>
          </p:nvPr>
        </p:nvSpPr>
        <p:spPr>
          <a:xfrm>
            <a:off x="569520" y="1220760"/>
            <a:ext cx="7994520" cy="4821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&gt; 1,000 curves developed looking forward 15 years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&gt; 400 curves with significant positions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 year view of retail Index produced daily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Turnaround new curve 2 weeks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All pricing done against curves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10’s of billions of deals priced against curves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Positions by utility/rate available daily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Curves reviewed periodically for changes Exposure to interest rates measured, limits defined, hedged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9EEF062-4EF8-4AE3-A498-6E17695534F6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"/>
          <p:cNvSpPr/>
          <p:nvPr/>
        </p:nvSpPr>
        <p:spPr>
          <a:xfrm>
            <a:off x="836640" y="1523880"/>
            <a:ext cx="7678800" cy="120492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lvl="1" marL="681120" indent="-223920">
              <a:lnSpc>
                <a:spcPct val="100000"/>
              </a:lnSpc>
              <a:spcAft>
                <a:spcPts val="561"/>
              </a:spcAft>
              <a:buClr>
                <a:srgbClr val="000000"/>
              </a:buClr>
              <a:buSzPct val="7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Improvements Planned to Support Origination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427" name="PlaceHolder 2"/>
          <p:cNvSpPr>
            <a:spLocks noGrp="1"/>
          </p:cNvSpPr>
          <p:nvPr>
            <p:ph/>
          </p:nvPr>
        </p:nvSpPr>
        <p:spPr>
          <a:xfrm>
            <a:off x="569520" y="1220760"/>
            <a:ext cx="7994520" cy="4821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Improve systems ==&gt; offer more products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Differentiate T, D, CTC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68480" indent="-235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150000"/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V@R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68480" indent="-235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150000"/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Volatility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68480" indent="-235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150000"/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Position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 alternate products ==&gt; allow business to grow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Retail index products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System to tract options needed ==&gt; Allows option sales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Dedicated Metrics Person ==&gt; Ensures feedback in Market Support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BABDA31-265D-493A-9E29-C9E782D437F5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Utility Risk Management 2001 Preferences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/>
          </p:nvPr>
        </p:nvSpPr>
        <p:spPr>
          <a:xfrm>
            <a:off x="569520" y="903240"/>
            <a:ext cx="7994520" cy="4821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5000" lnSpcReduction="19999"/>
          </a:bodyPr>
          <a:p>
            <a:pPr marL="343080" indent="-343080">
              <a:spcBef>
                <a:spcPts val="437"/>
              </a:spcBef>
              <a:spcAft>
                <a:spcPts val="26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Retail index offers superior in Non Top 20 States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400"/>
              </a:spcBef>
              <a:spcAft>
                <a:spcPts val="238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Non deregulated utilities are more difficult to hedge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400"/>
              </a:spcBef>
              <a:spcAft>
                <a:spcPts val="238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Retail index product results in less risk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68480" indent="-235080">
              <a:spcBef>
                <a:spcPts val="400"/>
              </a:spcBef>
              <a:spcAft>
                <a:spcPts val="238"/>
              </a:spcAft>
              <a:buClr>
                <a:srgbClr val="095ba6"/>
              </a:buClr>
              <a:buSzPct val="150000"/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Nation’s long to pension fund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68480" indent="-235080">
              <a:spcBef>
                <a:spcPts val="400"/>
              </a:spcBef>
              <a:spcAft>
                <a:spcPts val="238"/>
              </a:spcAft>
              <a:buClr>
                <a:srgbClr val="095ba6"/>
              </a:buClr>
              <a:buSzPct val="150000"/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Leverage historical Enron Relationship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37"/>
              </a:spcBef>
              <a:spcAft>
                <a:spcPts val="26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Retail index offer preferable to Wholesale Index Offer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400"/>
              </a:spcBef>
              <a:spcAft>
                <a:spcPts val="238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 index is equivalent to a fixed c/kWh fixed-for-floating offer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400"/>
              </a:spcBef>
              <a:spcAft>
                <a:spcPts val="238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Fixed c/kWh has greater pricing risk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400"/>
              </a:spcBef>
              <a:spcAft>
                <a:spcPts val="238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Fixed-for-floating swap riskier that retail index offer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37"/>
              </a:spcBef>
              <a:spcAft>
                <a:spcPts val="26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Pricing structures based on discount off tariff or synthetic tariff preferable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400"/>
              </a:spcBef>
              <a:spcAft>
                <a:spcPts val="238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Less risk in pricing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37"/>
              </a:spcBef>
              <a:spcAft>
                <a:spcPts val="26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Options with fixed start dates preferable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400"/>
              </a:spcBef>
              <a:spcAft>
                <a:spcPts val="238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Options with dates that depend on deregulation riskier than fixed dates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37"/>
              </a:spcBef>
              <a:spcAft>
                <a:spcPts val="26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Prefer products that increase long position on Curves with large positions or those rated as Yellow by Gov. Aff.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400"/>
              </a:spcBef>
              <a:spcAft>
                <a:spcPts val="238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ComEd (IL) , Illinois Power (IL), Ohio Power (Oh), SPS (Tx), Duke (SC/NC), PSI (IN) are curves rated as yellow by Gov. Aff. curve validation process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68480" indent="-235080">
              <a:spcBef>
                <a:spcPts val="400"/>
              </a:spcBef>
              <a:spcAft>
                <a:spcPts val="238"/>
              </a:spcAft>
              <a:buClr>
                <a:srgbClr val="095ba6"/>
              </a:buClr>
              <a:buSzPct val="150000"/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Green = Consistent with Gov. Aff. View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68480" indent="-235080">
              <a:spcBef>
                <a:spcPts val="400"/>
              </a:spcBef>
              <a:spcAft>
                <a:spcPts val="238"/>
              </a:spcAft>
              <a:buClr>
                <a:srgbClr val="095ba6"/>
              </a:buClr>
              <a:buSzPct val="150000"/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Yellow = More aggressive than Gov. Aff. View but within the range of reasonable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68480" indent="-235080">
              <a:spcBef>
                <a:spcPts val="400"/>
              </a:spcBef>
              <a:spcAft>
                <a:spcPts val="238"/>
              </a:spcAft>
              <a:buClr>
                <a:srgbClr val="095ba6"/>
              </a:buClr>
              <a:buSzPct val="150000"/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Red = Considered improbable by Gov. Aff.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400"/>
              </a:spcBef>
              <a:spcAft>
                <a:spcPts val="238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SCE/PG&amp;E (CA)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308ECFE-2381-458C-80D6-1D88396AF5CD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Yellow Curves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431" name=""/>
          <p:cNvSpPr/>
          <p:nvPr/>
        </p:nvSpPr>
        <p:spPr>
          <a:xfrm>
            <a:off x="3247920" y="-249120"/>
            <a:ext cx="1438560" cy="2228760"/>
          </a:xfrm>
          <a:custGeom>
            <a:avLst/>
            <a:gdLst/>
            <a:ahLst/>
            <a:rect l="l" t="t" r="r" b="b"/>
            <a:pathLst>
              <a:path w="822" h="1170">
                <a:moveTo>
                  <a:pt x="260" y="1155"/>
                </a:moveTo>
                <a:lnTo>
                  <a:pt x="216" y="1155"/>
                </a:lnTo>
                <a:lnTo>
                  <a:pt x="144" y="1141"/>
                </a:lnTo>
                <a:lnTo>
                  <a:pt x="87" y="1141"/>
                </a:lnTo>
                <a:lnTo>
                  <a:pt x="29" y="1126"/>
                </a:lnTo>
                <a:lnTo>
                  <a:pt x="0" y="1126"/>
                </a:lnTo>
                <a:lnTo>
                  <a:pt x="15" y="1054"/>
                </a:lnTo>
                <a:lnTo>
                  <a:pt x="15" y="967"/>
                </a:lnTo>
                <a:lnTo>
                  <a:pt x="29" y="866"/>
                </a:lnTo>
                <a:lnTo>
                  <a:pt x="43" y="765"/>
                </a:lnTo>
                <a:lnTo>
                  <a:pt x="43" y="708"/>
                </a:lnTo>
                <a:lnTo>
                  <a:pt x="58" y="607"/>
                </a:lnTo>
                <a:lnTo>
                  <a:pt x="72" y="520"/>
                </a:lnTo>
                <a:lnTo>
                  <a:pt x="72" y="419"/>
                </a:lnTo>
                <a:lnTo>
                  <a:pt x="87" y="361"/>
                </a:lnTo>
                <a:lnTo>
                  <a:pt x="101" y="275"/>
                </a:lnTo>
                <a:lnTo>
                  <a:pt x="116" y="188"/>
                </a:lnTo>
                <a:lnTo>
                  <a:pt x="130" y="87"/>
                </a:lnTo>
                <a:lnTo>
                  <a:pt x="159" y="0"/>
                </a:lnTo>
                <a:lnTo>
                  <a:pt x="202" y="0"/>
                </a:lnTo>
                <a:lnTo>
                  <a:pt x="245" y="15"/>
                </a:lnTo>
                <a:lnTo>
                  <a:pt x="289" y="15"/>
                </a:lnTo>
                <a:lnTo>
                  <a:pt x="332" y="29"/>
                </a:lnTo>
                <a:lnTo>
                  <a:pt x="390" y="29"/>
                </a:lnTo>
                <a:lnTo>
                  <a:pt x="433" y="29"/>
                </a:lnTo>
                <a:lnTo>
                  <a:pt x="476" y="44"/>
                </a:lnTo>
                <a:lnTo>
                  <a:pt x="534" y="44"/>
                </a:lnTo>
                <a:lnTo>
                  <a:pt x="519" y="73"/>
                </a:lnTo>
                <a:lnTo>
                  <a:pt x="519" y="101"/>
                </a:lnTo>
                <a:lnTo>
                  <a:pt x="519" y="116"/>
                </a:lnTo>
                <a:lnTo>
                  <a:pt x="519" y="130"/>
                </a:lnTo>
                <a:lnTo>
                  <a:pt x="505" y="145"/>
                </a:lnTo>
                <a:lnTo>
                  <a:pt x="519" y="145"/>
                </a:lnTo>
                <a:lnTo>
                  <a:pt x="519" y="159"/>
                </a:lnTo>
                <a:lnTo>
                  <a:pt x="519" y="159"/>
                </a:lnTo>
                <a:lnTo>
                  <a:pt x="534" y="174"/>
                </a:lnTo>
                <a:lnTo>
                  <a:pt x="534" y="174"/>
                </a:lnTo>
                <a:lnTo>
                  <a:pt x="534" y="174"/>
                </a:lnTo>
                <a:lnTo>
                  <a:pt x="534" y="174"/>
                </a:lnTo>
                <a:lnTo>
                  <a:pt x="534" y="202"/>
                </a:lnTo>
                <a:lnTo>
                  <a:pt x="548" y="188"/>
                </a:lnTo>
                <a:lnTo>
                  <a:pt x="548" y="174"/>
                </a:lnTo>
                <a:lnTo>
                  <a:pt x="548" y="174"/>
                </a:lnTo>
                <a:lnTo>
                  <a:pt x="577" y="174"/>
                </a:lnTo>
                <a:lnTo>
                  <a:pt x="577" y="174"/>
                </a:lnTo>
                <a:lnTo>
                  <a:pt x="592" y="174"/>
                </a:lnTo>
                <a:lnTo>
                  <a:pt x="592" y="174"/>
                </a:lnTo>
                <a:lnTo>
                  <a:pt x="606" y="174"/>
                </a:lnTo>
                <a:lnTo>
                  <a:pt x="606" y="188"/>
                </a:lnTo>
                <a:lnTo>
                  <a:pt x="606" y="217"/>
                </a:lnTo>
                <a:lnTo>
                  <a:pt x="620" y="260"/>
                </a:lnTo>
                <a:lnTo>
                  <a:pt x="620" y="275"/>
                </a:lnTo>
                <a:lnTo>
                  <a:pt x="620" y="289"/>
                </a:lnTo>
                <a:lnTo>
                  <a:pt x="635" y="303"/>
                </a:lnTo>
                <a:lnTo>
                  <a:pt x="635" y="332"/>
                </a:lnTo>
                <a:lnTo>
                  <a:pt x="635" y="347"/>
                </a:lnTo>
                <a:lnTo>
                  <a:pt x="620" y="347"/>
                </a:lnTo>
                <a:lnTo>
                  <a:pt x="620" y="361"/>
                </a:lnTo>
                <a:lnTo>
                  <a:pt x="620" y="361"/>
                </a:lnTo>
                <a:lnTo>
                  <a:pt x="620" y="361"/>
                </a:lnTo>
                <a:lnTo>
                  <a:pt x="635" y="361"/>
                </a:lnTo>
                <a:lnTo>
                  <a:pt x="635" y="361"/>
                </a:lnTo>
                <a:lnTo>
                  <a:pt x="635" y="361"/>
                </a:lnTo>
                <a:lnTo>
                  <a:pt x="664" y="347"/>
                </a:lnTo>
                <a:lnTo>
                  <a:pt x="707" y="332"/>
                </a:lnTo>
                <a:lnTo>
                  <a:pt x="721" y="332"/>
                </a:lnTo>
                <a:lnTo>
                  <a:pt x="736" y="347"/>
                </a:lnTo>
                <a:lnTo>
                  <a:pt x="750" y="347"/>
                </a:lnTo>
                <a:lnTo>
                  <a:pt x="750" y="361"/>
                </a:lnTo>
                <a:lnTo>
                  <a:pt x="765" y="361"/>
                </a:lnTo>
                <a:lnTo>
                  <a:pt x="794" y="376"/>
                </a:lnTo>
                <a:lnTo>
                  <a:pt x="822" y="376"/>
                </a:lnTo>
                <a:lnTo>
                  <a:pt x="822" y="390"/>
                </a:lnTo>
                <a:lnTo>
                  <a:pt x="808" y="405"/>
                </a:lnTo>
                <a:lnTo>
                  <a:pt x="765" y="462"/>
                </a:lnTo>
                <a:lnTo>
                  <a:pt x="707" y="506"/>
                </a:lnTo>
                <a:lnTo>
                  <a:pt x="664" y="563"/>
                </a:lnTo>
                <a:lnTo>
                  <a:pt x="635" y="592"/>
                </a:lnTo>
                <a:lnTo>
                  <a:pt x="592" y="650"/>
                </a:lnTo>
                <a:lnTo>
                  <a:pt x="534" y="693"/>
                </a:lnTo>
                <a:lnTo>
                  <a:pt x="491" y="737"/>
                </a:lnTo>
                <a:lnTo>
                  <a:pt x="447" y="780"/>
                </a:lnTo>
                <a:lnTo>
                  <a:pt x="447" y="866"/>
                </a:lnTo>
                <a:lnTo>
                  <a:pt x="433" y="967"/>
                </a:lnTo>
                <a:lnTo>
                  <a:pt x="433" y="1054"/>
                </a:lnTo>
                <a:lnTo>
                  <a:pt x="418" y="1126"/>
                </a:lnTo>
                <a:lnTo>
                  <a:pt x="418" y="1170"/>
                </a:lnTo>
                <a:lnTo>
                  <a:pt x="346" y="1170"/>
                </a:lnTo>
                <a:lnTo>
                  <a:pt x="274" y="1155"/>
                </a:lnTo>
                <a:lnTo>
                  <a:pt x="260" y="1155"/>
                </a:ln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2" name=""/>
          <p:cNvSpPr/>
          <p:nvPr/>
        </p:nvSpPr>
        <p:spPr>
          <a:xfrm>
            <a:off x="520560" y="4616280"/>
            <a:ext cx="4621320" cy="4097520"/>
          </a:xfrm>
          <a:custGeom>
            <a:avLst/>
            <a:gdLst/>
            <a:ahLst/>
            <a:rect l="l" t="t" r="r" b="b"/>
            <a:pathLst>
              <a:path w="2640" h="2151">
                <a:moveTo>
                  <a:pt x="173" y="130"/>
                </a:moveTo>
                <a:lnTo>
                  <a:pt x="188" y="130"/>
                </a:lnTo>
                <a:lnTo>
                  <a:pt x="202" y="145"/>
                </a:lnTo>
                <a:lnTo>
                  <a:pt x="202" y="159"/>
                </a:lnTo>
                <a:lnTo>
                  <a:pt x="217" y="159"/>
                </a:lnTo>
                <a:lnTo>
                  <a:pt x="217" y="159"/>
                </a:lnTo>
                <a:lnTo>
                  <a:pt x="231" y="174"/>
                </a:lnTo>
                <a:lnTo>
                  <a:pt x="231" y="188"/>
                </a:lnTo>
                <a:lnTo>
                  <a:pt x="260" y="188"/>
                </a:lnTo>
                <a:lnTo>
                  <a:pt x="274" y="202"/>
                </a:lnTo>
                <a:lnTo>
                  <a:pt x="274" y="202"/>
                </a:lnTo>
                <a:lnTo>
                  <a:pt x="274" y="217"/>
                </a:lnTo>
                <a:lnTo>
                  <a:pt x="303" y="231"/>
                </a:lnTo>
                <a:lnTo>
                  <a:pt x="303" y="231"/>
                </a:lnTo>
                <a:lnTo>
                  <a:pt x="318" y="246"/>
                </a:lnTo>
                <a:lnTo>
                  <a:pt x="303" y="275"/>
                </a:lnTo>
                <a:lnTo>
                  <a:pt x="303" y="289"/>
                </a:lnTo>
                <a:lnTo>
                  <a:pt x="318" y="318"/>
                </a:lnTo>
                <a:lnTo>
                  <a:pt x="318" y="332"/>
                </a:lnTo>
                <a:lnTo>
                  <a:pt x="318" y="332"/>
                </a:lnTo>
                <a:lnTo>
                  <a:pt x="318" y="347"/>
                </a:lnTo>
                <a:lnTo>
                  <a:pt x="318" y="376"/>
                </a:lnTo>
                <a:lnTo>
                  <a:pt x="318" y="390"/>
                </a:lnTo>
                <a:lnTo>
                  <a:pt x="332" y="390"/>
                </a:lnTo>
                <a:lnTo>
                  <a:pt x="332" y="390"/>
                </a:lnTo>
                <a:lnTo>
                  <a:pt x="332" y="433"/>
                </a:lnTo>
                <a:lnTo>
                  <a:pt x="332" y="433"/>
                </a:lnTo>
                <a:lnTo>
                  <a:pt x="332" y="448"/>
                </a:lnTo>
                <a:lnTo>
                  <a:pt x="346" y="448"/>
                </a:lnTo>
                <a:lnTo>
                  <a:pt x="346" y="462"/>
                </a:lnTo>
                <a:lnTo>
                  <a:pt x="361" y="491"/>
                </a:lnTo>
                <a:lnTo>
                  <a:pt x="361" y="506"/>
                </a:lnTo>
                <a:lnTo>
                  <a:pt x="375" y="520"/>
                </a:lnTo>
                <a:lnTo>
                  <a:pt x="375" y="549"/>
                </a:lnTo>
                <a:lnTo>
                  <a:pt x="390" y="563"/>
                </a:lnTo>
                <a:lnTo>
                  <a:pt x="419" y="592"/>
                </a:lnTo>
                <a:lnTo>
                  <a:pt x="433" y="607"/>
                </a:lnTo>
                <a:lnTo>
                  <a:pt x="447" y="621"/>
                </a:lnTo>
                <a:lnTo>
                  <a:pt x="462" y="636"/>
                </a:lnTo>
                <a:lnTo>
                  <a:pt x="462" y="636"/>
                </a:lnTo>
                <a:lnTo>
                  <a:pt x="462" y="664"/>
                </a:lnTo>
                <a:lnTo>
                  <a:pt x="462" y="664"/>
                </a:lnTo>
                <a:lnTo>
                  <a:pt x="462" y="679"/>
                </a:lnTo>
                <a:lnTo>
                  <a:pt x="462" y="679"/>
                </a:lnTo>
                <a:lnTo>
                  <a:pt x="462" y="693"/>
                </a:lnTo>
                <a:lnTo>
                  <a:pt x="476" y="708"/>
                </a:lnTo>
                <a:lnTo>
                  <a:pt x="505" y="722"/>
                </a:lnTo>
                <a:lnTo>
                  <a:pt x="519" y="751"/>
                </a:lnTo>
                <a:lnTo>
                  <a:pt x="519" y="765"/>
                </a:lnTo>
                <a:lnTo>
                  <a:pt x="519" y="765"/>
                </a:lnTo>
                <a:lnTo>
                  <a:pt x="519" y="780"/>
                </a:lnTo>
                <a:lnTo>
                  <a:pt x="548" y="780"/>
                </a:lnTo>
                <a:lnTo>
                  <a:pt x="563" y="780"/>
                </a:lnTo>
                <a:lnTo>
                  <a:pt x="563" y="809"/>
                </a:lnTo>
                <a:lnTo>
                  <a:pt x="577" y="809"/>
                </a:lnTo>
                <a:lnTo>
                  <a:pt x="577" y="823"/>
                </a:lnTo>
                <a:lnTo>
                  <a:pt x="563" y="838"/>
                </a:lnTo>
                <a:lnTo>
                  <a:pt x="548" y="838"/>
                </a:lnTo>
                <a:lnTo>
                  <a:pt x="548" y="852"/>
                </a:lnTo>
                <a:lnTo>
                  <a:pt x="548" y="866"/>
                </a:lnTo>
                <a:lnTo>
                  <a:pt x="548" y="866"/>
                </a:lnTo>
                <a:lnTo>
                  <a:pt x="548" y="881"/>
                </a:lnTo>
                <a:lnTo>
                  <a:pt x="548" y="895"/>
                </a:lnTo>
                <a:lnTo>
                  <a:pt x="577" y="895"/>
                </a:lnTo>
                <a:lnTo>
                  <a:pt x="592" y="895"/>
                </a:lnTo>
                <a:lnTo>
                  <a:pt x="592" y="895"/>
                </a:lnTo>
                <a:lnTo>
                  <a:pt x="577" y="910"/>
                </a:lnTo>
                <a:lnTo>
                  <a:pt x="577" y="924"/>
                </a:lnTo>
                <a:lnTo>
                  <a:pt x="620" y="953"/>
                </a:lnTo>
                <a:lnTo>
                  <a:pt x="635" y="953"/>
                </a:lnTo>
                <a:lnTo>
                  <a:pt x="635" y="953"/>
                </a:lnTo>
                <a:lnTo>
                  <a:pt x="664" y="982"/>
                </a:lnTo>
                <a:lnTo>
                  <a:pt x="664" y="982"/>
                </a:lnTo>
                <a:lnTo>
                  <a:pt x="664" y="996"/>
                </a:lnTo>
                <a:lnTo>
                  <a:pt x="664" y="1011"/>
                </a:lnTo>
                <a:lnTo>
                  <a:pt x="664" y="1025"/>
                </a:lnTo>
                <a:lnTo>
                  <a:pt x="721" y="1083"/>
                </a:lnTo>
                <a:lnTo>
                  <a:pt x="736" y="1097"/>
                </a:lnTo>
                <a:lnTo>
                  <a:pt x="750" y="1112"/>
                </a:lnTo>
                <a:lnTo>
                  <a:pt x="750" y="1112"/>
                </a:lnTo>
                <a:lnTo>
                  <a:pt x="750" y="1126"/>
                </a:lnTo>
                <a:lnTo>
                  <a:pt x="750" y="1141"/>
                </a:lnTo>
                <a:lnTo>
                  <a:pt x="750" y="1141"/>
                </a:lnTo>
                <a:lnTo>
                  <a:pt x="765" y="1155"/>
                </a:lnTo>
                <a:lnTo>
                  <a:pt x="779" y="1170"/>
                </a:lnTo>
                <a:lnTo>
                  <a:pt x="779" y="1184"/>
                </a:lnTo>
                <a:lnTo>
                  <a:pt x="794" y="1198"/>
                </a:lnTo>
                <a:lnTo>
                  <a:pt x="808" y="1213"/>
                </a:lnTo>
                <a:lnTo>
                  <a:pt x="822" y="1242"/>
                </a:lnTo>
                <a:lnTo>
                  <a:pt x="851" y="1271"/>
                </a:lnTo>
                <a:lnTo>
                  <a:pt x="851" y="1271"/>
                </a:lnTo>
                <a:lnTo>
                  <a:pt x="851" y="1285"/>
                </a:lnTo>
                <a:lnTo>
                  <a:pt x="851" y="1285"/>
                </a:lnTo>
                <a:lnTo>
                  <a:pt x="851" y="1328"/>
                </a:lnTo>
                <a:lnTo>
                  <a:pt x="866" y="1343"/>
                </a:lnTo>
                <a:lnTo>
                  <a:pt x="866" y="1357"/>
                </a:lnTo>
                <a:lnTo>
                  <a:pt x="880" y="1372"/>
                </a:lnTo>
                <a:lnTo>
                  <a:pt x="880" y="1386"/>
                </a:lnTo>
                <a:lnTo>
                  <a:pt x="880" y="1401"/>
                </a:lnTo>
                <a:lnTo>
                  <a:pt x="880" y="1415"/>
                </a:lnTo>
                <a:lnTo>
                  <a:pt x="880" y="1429"/>
                </a:lnTo>
                <a:lnTo>
                  <a:pt x="851" y="1444"/>
                </a:lnTo>
                <a:lnTo>
                  <a:pt x="851" y="1444"/>
                </a:lnTo>
                <a:lnTo>
                  <a:pt x="851" y="1458"/>
                </a:lnTo>
                <a:lnTo>
                  <a:pt x="866" y="1473"/>
                </a:lnTo>
                <a:lnTo>
                  <a:pt x="837" y="1487"/>
                </a:lnTo>
                <a:lnTo>
                  <a:pt x="837" y="1487"/>
                </a:lnTo>
                <a:lnTo>
                  <a:pt x="837" y="1502"/>
                </a:lnTo>
                <a:lnTo>
                  <a:pt x="837" y="1502"/>
                </a:lnTo>
                <a:lnTo>
                  <a:pt x="851" y="1530"/>
                </a:lnTo>
                <a:lnTo>
                  <a:pt x="851" y="1545"/>
                </a:lnTo>
                <a:lnTo>
                  <a:pt x="851" y="1559"/>
                </a:lnTo>
                <a:lnTo>
                  <a:pt x="866" y="1574"/>
                </a:lnTo>
                <a:lnTo>
                  <a:pt x="880" y="1603"/>
                </a:lnTo>
                <a:lnTo>
                  <a:pt x="895" y="1617"/>
                </a:lnTo>
                <a:lnTo>
                  <a:pt x="909" y="1617"/>
                </a:lnTo>
                <a:lnTo>
                  <a:pt x="923" y="1632"/>
                </a:lnTo>
                <a:lnTo>
                  <a:pt x="938" y="1632"/>
                </a:lnTo>
                <a:lnTo>
                  <a:pt x="952" y="1632"/>
                </a:lnTo>
                <a:lnTo>
                  <a:pt x="952" y="1646"/>
                </a:lnTo>
                <a:lnTo>
                  <a:pt x="981" y="1660"/>
                </a:lnTo>
                <a:lnTo>
                  <a:pt x="996" y="1675"/>
                </a:lnTo>
                <a:lnTo>
                  <a:pt x="996" y="1689"/>
                </a:lnTo>
                <a:lnTo>
                  <a:pt x="1010" y="1689"/>
                </a:lnTo>
                <a:lnTo>
                  <a:pt x="1010" y="1704"/>
                </a:lnTo>
                <a:lnTo>
                  <a:pt x="1010" y="1704"/>
                </a:lnTo>
                <a:lnTo>
                  <a:pt x="1010" y="1704"/>
                </a:lnTo>
                <a:lnTo>
                  <a:pt x="1010" y="1718"/>
                </a:lnTo>
                <a:lnTo>
                  <a:pt x="1024" y="1718"/>
                </a:lnTo>
                <a:lnTo>
                  <a:pt x="1024" y="1733"/>
                </a:lnTo>
                <a:lnTo>
                  <a:pt x="1053" y="1733"/>
                </a:lnTo>
                <a:lnTo>
                  <a:pt x="1068" y="1747"/>
                </a:lnTo>
                <a:lnTo>
                  <a:pt x="1068" y="1747"/>
                </a:lnTo>
                <a:lnTo>
                  <a:pt x="1082" y="1747"/>
                </a:lnTo>
                <a:lnTo>
                  <a:pt x="1125" y="1776"/>
                </a:lnTo>
                <a:lnTo>
                  <a:pt x="1140" y="1776"/>
                </a:lnTo>
                <a:lnTo>
                  <a:pt x="1154" y="1776"/>
                </a:lnTo>
                <a:lnTo>
                  <a:pt x="1169" y="1776"/>
                </a:lnTo>
                <a:lnTo>
                  <a:pt x="1169" y="1776"/>
                </a:lnTo>
                <a:lnTo>
                  <a:pt x="1197" y="1790"/>
                </a:lnTo>
                <a:lnTo>
                  <a:pt x="1197" y="1805"/>
                </a:lnTo>
                <a:lnTo>
                  <a:pt x="1197" y="1819"/>
                </a:lnTo>
                <a:lnTo>
                  <a:pt x="1212" y="1819"/>
                </a:lnTo>
                <a:lnTo>
                  <a:pt x="1212" y="1819"/>
                </a:lnTo>
                <a:lnTo>
                  <a:pt x="1226" y="1834"/>
                </a:lnTo>
                <a:lnTo>
                  <a:pt x="1241" y="1834"/>
                </a:lnTo>
                <a:lnTo>
                  <a:pt x="1255" y="1848"/>
                </a:lnTo>
                <a:lnTo>
                  <a:pt x="1255" y="1848"/>
                </a:lnTo>
                <a:lnTo>
                  <a:pt x="1270" y="1863"/>
                </a:lnTo>
                <a:lnTo>
                  <a:pt x="1270" y="1863"/>
                </a:lnTo>
                <a:lnTo>
                  <a:pt x="1284" y="1863"/>
                </a:lnTo>
                <a:lnTo>
                  <a:pt x="1284" y="1877"/>
                </a:lnTo>
                <a:lnTo>
                  <a:pt x="1313" y="1877"/>
                </a:lnTo>
                <a:lnTo>
                  <a:pt x="1327" y="1877"/>
                </a:lnTo>
                <a:lnTo>
                  <a:pt x="1356" y="1891"/>
                </a:lnTo>
                <a:lnTo>
                  <a:pt x="1371" y="1906"/>
                </a:lnTo>
                <a:lnTo>
                  <a:pt x="1385" y="1920"/>
                </a:lnTo>
                <a:lnTo>
                  <a:pt x="1428" y="1935"/>
                </a:lnTo>
                <a:lnTo>
                  <a:pt x="1457" y="1949"/>
                </a:lnTo>
                <a:lnTo>
                  <a:pt x="1472" y="1935"/>
                </a:lnTo>
                <a:lnTo>
                  <a:pt x="1486" y="1964"/>
                </a:lnTo>
                <a:lnTo>
                  <a:pt x="1529" y="1992"/>
                </a:lnTo>
                <a:lnTo>
                  <a:pt x="1544" y="1992"/>
                </a:lnTo>
                <a:lnTo>
                  <a:pt x="1544" y="1992"/>
                </a:lnTo>
                <a:lnTo>
                  <a:pt x="1558" y="1992"/>
                </a:lnTo>
                <a:lnTo>
                  <a:pt x="1573" y="2007"/>
                </a:lnTo>
                <a:lnTo>
                  <a:pt x="1587" y="2007"/>
                </a:lnTo>
                <a:lnTo>
                  <a:pt x="1645" y="2021"/>
                </a:lnTo>
                <a:lnTo>
                  <a:pt x="1659" y="2021"/>
                </a:lnTo>
                <a:lnTo>
                  <a:pt x="1674" y="2036"/>
                </a:lnTo>
                <a:lnTo>
                  <a:pt x="1674" y="2036"/>
                </a:lnTo>
                <a:lnTo>
                  <a:pt x="1688" y="2036"/>
                </a:lnTo>
                <a:lnTo>
                  <a:pt x="1717" y="2036"/>
                </a:lnTo>
                <a:lnTo>
                  <a:pt x="1731" y="2036"/>
                </a:lnTo>
                <a:lnTo>
                  <a:pt x="1746" y="2036"/>
                </a:lnTo>
                <a:lnTo>
                  <a:pt x="1746" y="2036"/>
                </a:lnTo>
                <a:lnTo>
                  <a:pt x="1760" y="2021"/>
                </a:lnTo>
                <a:lnTo>
                  <a:pt x="1789" y="2021"/>
                </a:lnTo>
                <a:lnTo>
                  <a:pt x="1818" y="1992"/>
                </a:lnTo>
                <a:lnTo>
                  <a:pt x="1832" y="1992"/>
                </a:lnTo>
                <a:lnTo>
                  <a:pt x="1847" y="1992"/>
                </a:lnTo>
                <a:lnTo>
                  <a:pt x="1875" y="1992"/>
                </a:lnTo>
                <a:lnTo>
                  <a:pt x="1904" y="1992"/>
                </a:lnTo>
                <a:lnTo>
                  <a:pt x="1933" y="2007"/>
                </a:lnTo>
                <a:lnTo>
                  <a:pt x="1976" y="2036"/>
                </a:lnTo>
                <a:lnTo>
                  <a:pt x="2020" y="2065"/>
                </a:lnTo>
                <a:lnTo>
                  <a:pt x="2020" y="2079"/>
                </a:lnTo>
                <a:lnTo>
                  <a:pt x="2063" y="2122"/>
                </a:lnTo>
                <a:lnTo>
                  <a:pt x="2077" y="2137"/>
                </a:lnTo>
                <a:lnTo>
                  <a:pt x="2106" y="2151"/>
                </a:lnTo>
                <a:lnTo>
                  <a:pt x="2106" y="2151"/>
                </a:lnTo>
                <a:lnTo>
                  <a:pt x="2121" y="2122"/>
                </a:lnTo>
                <a:lnTo>
                  <a:pt x="2121" y="2122"/>
                </a:lnTo>
                <a:lnTo>
                  <a:pt x="2121" y="2122"/>
                </a:lnTo>
                <a:lnTo>
                  <a:pt x="2121" y="2108"/>
                </a:lnTo>
                <a:lnTo>
                  <a:pt x="2121" y="2093"/>
                </a:lnTo>
                <a:lnTo>
                  <a:pt x="2121" y="2093"/>
                </a:lnTo>
                <a:lnTo>
                  <a:pt x="2135" y="2079"/>
                </a:lnTo>
                <a:lnTo>
                  <a:pt x="2135" y="2065"/>
                </a:lnTo>
                <a:lnTo>
                  <a:pt x="2178" y="1992"/>
                </a:lnTo>
                <a:lnTo>
                  <a:pt x="2236" y="1992"/>
                </a:lnTo>
                <a:lnTo>
                  <a:pt x="2279" y="1992"/>
                </a:lnTo>
                <a:lnTo>
                  <a:pt x="2279" y="1992"/>
                </a:lnTo>
                <a:lnTo>
                  <a:pt x="2279" y="1992"/>
                </a:lnTo>
                <a:lnTo>
                  <a:pt x="2279" y="1964"/>
                </a:lnTo>
                <a:lnTo>
                  <a:pt x="2279" y="1964"/>
                </a:lnTo>
                <a:lnTo>
                  <a:pt x="2265" y="1949"/>
                </a:lnTo>
                <a:lnTo>
                  <a:pt x="2251" y="1935"/>
                </a:lnTo>
                <a:lnTo>
                  <a:pt x="2222" y="1906"/>
                </a:lnTo>
                <a:lnTo>
                  <a:pt x="2178" y="1863"/>
                </a:lnTo>
                <a:lnTo>
                  <a:pt x="2178" y="1863"/>
                </a:lnTo>
                <a:lnTo>
                  <a:pt x="2236" y="1863"/>
                </a:lnTo>
                <a:lnTo>
                  <a:pt x="2236" y="1819"/>
                </a:lnTo>
                <a:lnTo>
                  <a:pt x="2409" y="1819"/>
                </a:lnTo>
                <a:lnTo>
                  <a:pt x="2438" y="1805"/>
                </a:lnTo>
                <a:lnTo>
                  <a:pt x="2438" y="1805"/>
                </a:lnTo>
                <a:lnTo>
                  <a:pt x="2467" y="1761"/>
                </a:lnTo>
                <a:lnTo>
                  <a:pt x="2481" y="1761"/>
                </a:lnTo>
                <a:lnTo>
                  <a:pt x="2481" y="1761"/>
                </a:lnTo>
                <a:lnTo>
                  <a:pt x="2481" y="1747"/>
                </a:lnTo>
                <a:lnTo>
                  <a:pt x="2510" y="1718"/>
                </a:lnTo>
                <a:lnTo>
                  <a:pt x="2525" y="1718"/>
                </a:lnTo>
                <a:lnTo>
                  <a:pt x="2510" y="1747"/>
                </a:lnTo>
                <a:lnTo>
                  <a:pt x="2525" y="1747"/>
                </a:lnTo>
                <a:lnTo>
                  <a:pt x="2525" y="1761"/>
                </a:lnTo>
                <a:lnTo>
                  <a:pt x="2525" y="1790"/>
                </a:lnTo>
                <a:lnTo>
                  <a:pt x="2539" y="1805"/>
                </a:lnTo>
                <a:lnTo>
                  <a:pt x="2539" y="1790"/>
                </a:lnTo>
                <a:lnTo>
                  <a:pt x="2553" y="1747"/>
                </a:lnTo>
                <a:lnTo>
                  <a:pt x="2553" y="1733"/>
                </a:lnTo>
                <a:lnTo>
                  <a:pt x="2568" y="1689"/>
                </a:lnTo>
                <a:lnTo>
                  <a:pt x="2568" y="1675"/>
                </a:lnTo>
                <a:lnTo>
                  <a:pt x="2568" y="1660"/>
                </a:lnTo>
                <a:lnTo>
                  <a:pt x="2553" y="1660"/>
                </a:lnTo>
                <a:lnTo>
                  <a:pt x="2568" y="1646"/>
                </a:lnTo>
                <a:lnTo>
                  <a:pt x="2568" y="1632"/>
                </a:lnTo>
                <a:lnTo>
                  <a:pt x="2553" y="1632"/>
                </a:lnTo>
                <a:lnTo>
                  <a:pt x="2568" y="1617"/>
                </a:lnTo>
                <a:lnTo>
                  <a:pt x="2568" y="1603"/>
                </a:lnTo>
                <a:lnTo>
                  <a:pt x="2568" y="1588"/>
                </a:lnTo>
                <a:lnTo>
                  <a:pt x="2597" y="1545"/>
                </a:lnTo>
                <a:lnTo>
                  <a:pt x="2611" y="1530"/>
                </a:lnTo>
                <a:lnTo>
                  <a:pt x="2626" y="1516"/>
                </a:lnTo>
                <a:lnTo>
                  <a:pt x="2626" y="1487"/>
                </a:lnTo>
                <a:lnTo>
                  <a:pt x="2640" y="1473"/>
                </a:lnTo>
                <a:lnTo>
                  <a:pt x="2626" y="1458"/>
                </a:lnTo>
                <a:lnTo>
                  <a:pt x="2611" y="1444"/>
                </a:lnTo>
                <a:lnTo>
                  <a:pt x="2568" y="1429"/>
                </a:lnTo>
                <a:lnTo>
                  <a:pt x="2539" y="1458"/>
                </a:lnTo>
                <a:lnTo>
                  <a:pt x="2539" y="1429"/>
                </a:lnTo>
                <a:lnTo>
                  <a:pt x="2510" y="1429"/>
                </a:lnTo>
                <a:lnTo>
                  <a:pt x="2496" y="1429"/>
                </a:lnTo>
                <a:lnTo>
                  <a:pt x="2452" y="1444"/>
                </a:lnTo>
                <a:lnTo>
                  <a:pt x="2438" y="1458"/>
                </a:lnTo>
                <a:lnTo>
                  <a:pt x="2395" y="1458"/>
                </a:lnTo>
                <a:lnTo>
                  <a:pt x="2366" y="1458"/>
                </a:lnTo>
                <a:lnTo>
                  <a:pt x="2352" y="1458"/>
                </a:lnTo>
                <a:lnTo>
                  <a:pt x="2337" y="1473"/>
                </a:lnTo>
                <a:lnTo>
                  <a:pt x="2308" y="1473"/>
                </a:lnTo>
                <a:lnTo>
                  <a:pt x="2294" y="1487"/>
                </a:lnTo>
                <a:lnTo>
                  <a:pt x="2294" y="1502"/>
                </a:lnTo>
                <a:lnTo>
                  <a:pt x="2279" y="1559"/>
                </a:lnTo>
                <a:lnTo>
                  <a:pt x="2279" y="1588"/>
                </a:lnTo>
                <a:lnTo>
                  <a:pt x="2265" y="1617"/>
                </a:lnTo>
                <a:lnTo>
                  <a:pt x="2265" y="1632"/>
                </a:lnTo>
                <a:lnTo>
                  <a:pt x="2251" y="1646"/>
                </a:lnTo>
                <a:lnTo>
                  <a:pt x="2251" y="1675"/>
                </a:lnTo>
                <a:lnTo>
                  <a:pt x="2222" y="1689"/>
                </a:lnTo>
                <a:lnTo>
                  <a:pt x="2207" y="1704"/>
                </a:lnTo>
                <a:lnTo>
                  <a:pt x="2207" y="1733"/>
                </a:lnTo>
                <a:lnTo>
                  <a:pt x="2178" y="1747"/>
                </a:lnTo>
                <a:lnTo>
                  <a:pt x="2150" y="1747"/>
                </a:lnTo>
                <a:lnTo>
                  <a:pt x="2150" y="1747"/>
                </a:lnTo>
                <a:lnTo>
                  <a:pt x="2135" y="1747"/>
                </a:lnTo>
                <a:lnTo>
                  <a:pt x="2135" y="1733"/>
                </a:lnTo>
                <a:lnTo>
                  <a:pt x="2121" y="1733"/>
                </a:lnTo>
                <a:lnTo>
                  <a:pt x="2092" y="1733"/>
                </a:lnTo>
                <a:lnTo>
                  <a:pt x="2077" y="1733"/>
                </a:lnTo>
                <a:lnTo>
                  <a:pt x="2063" y="1733"/>
                </a:lnTo>
                <a:lnTo>
                  <a:pt x="2049" y="1747"/>
                </a:lnTo>
                <a:lnTo>
                  <a:pt x="2020" y="1747"/>
                </a:lnTo>
                <a:lnTo>
                  <a:pt x="2005" y="1747"/>
                </a:lnTo>
                <a:lnTo>
                  <a:pt x="1962" y="1761"/>
                </a:lnTo>
                <a:lnTo>
                  <a:pt x="1919" y="1776"/>
                </a:lnTo>
                <a:lnTo>
                  <a:pt x="1890" y="1776"/>
                </a:lnTo>
                <a:lnTo>
                  <a:pt x="1875" y="1761"/>
                </a:lnTo>
                <a:lnTo>
                  <a:pt x="1847" y="1733"/>
                </a:lnTo>
                <a:lnTo>
                  <a:pt x="1847" y="1733"/>
                </a:lnTo>
                <a:lnTo>
                  <a:pt x="1847" y="1733"/>
                </a:lnTo>
                <a:lnTo>
                  <a:pt x="1818" y="1733"/>
                </a:lnTo>
                <a:lnTo>
                  <a:pt x="1789" y="1718"/>
                </a:lnTo>
                <a:lnTo>
                  <a:pt x="1774" y="1718"/>
                </a:lnTo>
                <a:lnTo>
                  <a:pt x="1774" y="1704"/>
                </a:lnTo>
                <a:lnTo>
                  <a:pt x="1760" y="1689"/>
                </a:lnTo>
                <a:lnTo>
                  <a:pt x="1760" y="1689"/>
                </a:lnTo>
                <a:lnTo>
                  <a:pt x="1746" y="1675"/>
                </a:lnTo>
                <a:lnTo>
                  <a:pt x="1746" y="1675"/>
                </a:lnTo>
                <a:lnTo>
                  <a:pt x="1731" y="1675"/>
                </a:lnTo>
                <a:lnTo>
                  <a:pt x="1731" y="1675"/>
                </a:lnTo>
                <a:lnTo>
                  <a:pt x="1731" y="1660"/>
                </a:lnTo>
                <a:lnTo>
                  <a:pt x="1702" y="1588"/>
                </a:lnTo>
                <a:lnTo>
                  <a:pt x="1702" y="1574"/>
                </a:lnTo>
                <a:lnTo>
                  <a:pt x="1688" y="1559"/>
                </a:lnTo>
                <a:lnTo>
                  <a:pt x="1659" y="1545"/>
                </a:lnTo>
                <a:lnTo>
                  <a:pt x="1659" y="1530"/>
                </a:lnTo>
                <a:lnTo>
                  <a:pt x="1630" y="1487"/>
                </a:lnTo>
                <a:lnTo>
                  <a:pt x="1630" y="1473"/>
                </a:lnTo>
                <a:lnTo>
                  <a:pt x="1630" y="1458"/>
                </a:lnTo>
                <a:lnTo>
                  <a:pt x="1645" y="1444"/>
                </a:lnTo>
                <a:lnTo>
                  <a:pt x="1645" y="1429"/>
                </a:lnTo>
                <a:lnTo>
                  <a:pt x="1645" y="1429"/>
                </a:lnTo>
                <a:lnTo>
                  <a:pt x="1616" y="1386"/>
                </a:lnTo>
                <a:lnTo>
                  <a:pt x="1601" y="1357"/>
                </a:lnTo>
                <a:lnTo>
                  <a:pt x="1601" y="1343"/>
                </a:lnTo>
                <a:lnTo>
                  <a:pt x="1616" y="1300"/>
                </a:lnTo>
                <a:lnTo>
                  <a:pt x="1616" y="1227"/>
                </a:lnTo>
                <a:lnTo>
                  <a:pt x="1616" y="1213"/>
                </a:lnTo>
                <a:lnTo>
                  <a:pt x="1601" y="1198"/>
                </a:lnTo>
                <a:lnTo>
                  <a:pt x="1601" y="1184"/>
                </a:lnTo>
                <a:lnTo>
                  <a:pt x="1601" y="1155"/>
                </a:lnTo>
                <a:lnTo>
                  <a:pt x="1601" y="1112"/>
                </a:lnTo>
                <a:lnTo>
                  <a:pt x="1601" y="1112"/>
                </a:lnTo>
                <a:lnTo>
                  <a:pt x="1601" y="1097"/>
                </a:lnTo>
                <a:lnTo>
                  <a:pt x="1616" y="1083"/>
                </a:lnTo>
                <a:lnTo>
                  <a:pt x="1616" y="1069"/>
                </a:lnTo>
                <a:lnTo>
                  <a:pt x="1630" y="1054"/>
                </a:lnTo>
                <a:lnTo>
                  <a:pt x="1630" y="1040"/>
                </a:lnTo>
                <a:lnTo>
                  <a:pt x="1630" y="1025"/>
                </a:lnTo>
                <a:lnTo>
                  <a:pt x="1659" y="1040"/>
                </a:lnTo>
                <a:lnTo>
                  <a:pt x="1659" y="1040"/>
                </a:lnTo>
                <a:lnTo>
                  <a:pt x="1674" y="1025"/>
                </a:lnTo>
                <a:lnTo>
                  <a:pt x="1674" y="1011"/>
                </a:lnTo>
                <a:lnTo>
                  <a:pt x="1674" y="996"/>
                </a:lnTo>
                <a:lnTo>
                  <a:pt x="1674" y="996"/>
                </a:lnTo>
                <a:lnTo>
                  <a:pt x="1674" y="996"/>
                </a:lnTo>
                <a:lnTo>
                  <a:pt x="1674" y="1011"/>
                </a:lnTo>
                <a:lnTo>
                  <a:pt x="1659" y="1011"/>
                </a:lnTo>
                <a:lnTo>
                  <a:pt x="1659" y="1011"/>
                </a:lnTo>
                <a:lnTo>
                  <a:pt x="1659" y="996"/>
                </a:lnTo>
                <a:lnTo>
                  <a:pt x="1674" y="982"/>
                </a:lnTo>
                <a:lnTo>
                  <a:pt x="1645" y="982"/>
                </a:lnTo>
                <a:lnTo>
                  <a:pt x="1616" y="953"/>
                </a:lnTo>
                <a:lnTo>
                  <a:pt x="1573" y="953"/>
                </a:lnTo>
                <a:lnTo>
                  <a:pt x="1544" y="939"/>
                </a:lnTo>
                <a:lnTo>
                  <a:pt x="1515" y="939"/>
                </a:lnTo>
                <a:lnTo>
                  <a:pt x="1500" y="910"/>
                </a:lnTo>
                <a:lnTo>
                  <a:pt x="1472" y="866"/>
                </a:lnTo>
                <a:lnTo>
                  <a:pt x="1457" y="780"/>
                </a:lnTo>
                <a:lnTo>
                  <a:pt x="1428" y="765"/>
                </a:lnTo>
                <a:lnTo>
                  <a:pt x="1414" y="737"/>
                </a:lnTo>
                <a:lnTo>
                  <a:pt x="1385" y="693"/>
                </a:lnTo>
                <a:lnTo>
                  <a:pt x="1356" y="621"/>
                </a:lnTo>
                <a:lnTo>
                  <a:pt x="1342" y="607"/>
                </a:lnTo>
                <a:lnTo>
                  <a:pt x="1342" y="592"/>
                </a:lnTo>
                <a:lnTo>
                  <a:pt x="1313" y="563"/>
                </a:lnTo>
                <a:lnTo>
                  <a:pt x="1298" y="534"/>
                </a:lnTo>
                <a:lnTo>
                  <a:pt x="1226" y="534"/>
                </a:lnTo>
                <a:lnTo>
                  <a:pt x="1212" y="534"/>
                </a:lnTo>
                <a:lnTo>
                  <a:pt x="1197" y="534"/>
                </a:lnTo>
                <a:lnTo>
                  <a:pt x="1183" y="534"/>
                </a:lnTo>
                <a:lnTo>
                  <a:pt x="1140" y="607"/>
                </a:lnTo>
                <a:lnTo>
                  <a:pt x="1097" y="607"/>
                </a:lnTo>
                <a:lnTo>
                  <a:pt x="1068" y="563"/>
                </a:lnTo>
                <a:lnTo>
                  <a:pt x="1039" y="534"/>
                </a:lnTo>
                <a:lnTo>
                  <a:pt x="1024" y="506"/>
                </a:lnTo>
                <a:lnTo>
                  <a:pt x="1010" y="419"/>
                </a:lnTo>
                <a:lnTo>
                  <a:pt x="967" y="376"/>
                </a:lnTo>
                <a:lnTo>
                  <a:pt x="938" y="347"/>
                </a:lnTo>
                <a:lnTo>
                  <a:pt x="923" y="318"/>
                </a:lnTo>
                <a:lnTo>
                  <a:pt x="909" y="304"/>
                </a:lnTo>
                <a:lnTo>
                  <a:pt x="895" y="289"/>
                </a:lnTo>
                <a:lnTo>
                  <a:pt x="895" y="289"/>
                </a:lnTo>
                <a:lnTo>
                  <a:pt x="880" y="275"/>
                </a:lnTo>
                <a:lnTo>
                  <a:pt x="736" y="246"/>
                </a:lnTo>
                <a:lnTo>
                  <a:pt x="721" y="304"/>
                </a:lnTo>
                <a:lnTo>
                  <a:pt x="664" y="289"/>
                </a:lnTo>
                <a:lnTo>
                  <a:pt x="491" y="246"/>
                </a:lnTo>
                <a:lnTo>
                  <a:pt x="188" y="44"/>
                </a:lnTo>
                <a:lnTo>
                  <a:pt x="202" y="29"/>
                </a:lnTo>
                <a:lnTo>
                  <a:pt x="0" y="0"/>
                </a:lnTo>
                <a:lnTo>
                  <a:pt x="15" y="15"/>
                </a:lnTo>
                <a:lnTo>
                  <a:pt x="15" y="29"/>
                </a:lnTo>
                <a:lnTo>
                  <a:pt x="15" y="44"/>
                </a:lnTo>
                <a:lnTo>
                  <a:pt x="15" y="58"/>
                </a:lnTo>
                <a:lnTo>
                  <a:pt x="15" y="73"/>
                </a:lnTo>
                <a:lnTo>
                  <a:pt x="15" y="73"/>
                </a:lnTo>
                <a:lnTo>
                  <a:pt x="29" y="73"/>
                </a:lnTo>
                <a:lnTo>
                  <a:pt x="29" y="87"/>
                </a:lnTo>
                <a:lnTo>
                  <a:pt x="29" y="116"/>
                </a:lnTo>
                <a:lnTo>
                  <a:pt x="43" y="159"/>
                </a:lnTo>
                <a:lnTo>
                  <a:pt x="43" y="174"/>
                </a:lnTo>
                <a:lnTo>
                  <a:pt x="43" y="188"/>
                </a:lnTo>
                <a:lnTo>
                  <a:pt x="43" y="188"/>
                </a:lnTo>
                <a:lnTo>
                  <a:pt x="43" y="202"/>
                </a:lnTo>
                <a:lnTo>
                  <a:pt x="43" y="202"/>
                </a:lnTo>
                <a:lnTo>
                  <a:pt x="43" y="231"/>
                </a:lnTo>
                <a:lnTo>
                  <a:pt x="43" y="246"/>
                </a:lnTo>
                <a:lnTo>
                  <a:pt x="43" y="260"/>
                </a:lnTo>
                <a:lnTo>
                  <a:pt x="58" y="260"/>
                </a:lnTo>
                <a:lnTo>
                  <a:pt x="58" y="260"/>
                </a:lnTo>
                <a:lnTo>
                  <a:pt x="58" y="275"/>
                </a:lnTo>
                <a:lnTo>
                  <a:pt x="58" y="304"/>
                </a:lnTo>
                <a:lnTo>
                  <a:pt x="58" y="332"/>
                </a:lnTo>
                <a:lnTo>
                  <a:pt x="58" y="332"/>
                </a:lnTo>
                <a:lnTo>
                  <a:pt x="72" y="347"/>
                </a:lnTo>
                <a:lnTo>
                  <a:pt x="87" y="347"/>
                </a:lnTo>
                <a:lnTo>
                  <a:pt x="87" y="361"/>
                </a:lnTo>
                <a:lnTo>
                  <a:pt x="101" y="376"/>
                </a:lnTo>
                <a:lnTo>
                  <a:pt x="116" y="390"/>
                </a:lnTo>
                <a:lnTo>
                  <a:pt x="116" y="390"/>
                </a:lnTo>
                <a:lnTo>
                  <a:pt x="130" y="419"/>
                </a:lnTo>
                <a:lnTo>
                  <a:pt x="130" y="419"/>
                </a:lnTo>
                <a:lnTo>
                  <a:pt x="144" y="448"/>
                </a:lnTo>
                <a:lnTo>
                  <a:pt x="144" y="448"/>
                </a:lnTo>
                <a:lnTo>
                  <a:pt x="173" y="506"/>
                </a:lnTo>
                <a:lnTo>
                  <a:pt x="173" y="520"/>
                </a:lnTo>
                <a:lnTo>
                  <a:pt x="173" y="534"/>
                </a:lnTo>
                <a:lnTo>
                  <a:pt x="173" y="534"/>
                </a:lnTo>
                <a:lnTo>
                  <a:pt x="173" y="534"/>
                </a:lnTo>
                <a:lnTo>
                  <a:pt x="159" y="549"/>
                </a:lnTo>
                <a:lnTo>
                  <a:pt x="159" y="549"/>
                </a:lnTo>
                <a:lnTo>
                  <a:pt x="144" y="563"/>
                </a:lnTo>
                <a:lnTo>
                  <a:pt x="144" y="563"/>
                </a:lnTo>
                <a:lnTo>
                  <a:pt x="159" y="563"/>
                </a:lnTo>
                <a:lnTo>
                  <a:pt x="144" y="578"/>
                </a:lnTo>
                <a:lnTo>
                  <a:pt x="144" y="563"/>
                </a:lnTo>
                <a:lnTo>
                  <a:pt x="116" y="563"/>
                </a:lnTo>
                <a:lnTo>
                  <a:pt x="72" y="549"/>
                </a:lnTo>
                <a:lnTo>
                  <a:pt x="72" y="563"/>
                </a:lnTo>
                <a:lnTo>
                  <a:pt x="72" y="578"/>
                </a:lnTo>
                <a:lnTo>
                  <a:pt x="87" y="563"/>
                </a:lnTo>
                <a:lnTo>
                  <a:pt x="101" y="592"/>
                </a:lnTo>
                <a:lnTo>
                  <a:pt x="116" y="607"/>
                </a:lnTo>
                <a:lnTo>
                  <a:pt x="116" y="607"/>
                </a:lnTo>
                <a:lnTo>
                  <a:pt x="116" y="636"/>
                </a:lnTo>
                <a:lnTo>
                  <a:pt x="116" y="636"/>
                </a:lnTo>
                <a:lnTo>
                  <a:pt x="130" y="636"/>
                </a:lnTo>
                <a:lnTo>
                  <a:pt x="144" y="650"/>
                </a:lnTo>
                <a:lnTo>
                  <a:pt x="144" y="664"/>
                </a:lnTo>
                <a:lnTo>
                  <a:pt x="159" y="664"/>
                </a:lnTo>
                <a:lnTo>
                  <a:pt x="173" y="679"/>
                </a:lnTo>
                <a:lnTo>
                  <a:pt x="173" y="693"/>
                </a:lnTo>
                <a:lnTo>
                  <a:pt x="188" y="693"/>
                </a:lnTo>
                <a:lnTo>
                  <a:pt x="202" y="708"/>
                </a:lnTo>
                <a:lnTo>
                  <a:pt x="231" y="679"/>
                </a:lnTo>
                <a:lnTo>
                  <a:pt x="231" y="693"/>
                </a:lnTo>
                <a:lnTo>
                  <a:pt x="217" y="708"/>
                </a:lnTo>
                <a:lnTo>
                  <a:pt x="231" y="722"/>
                </a:lnTo>
                <a:lnTo>
                  <a:pt x="245" y="751"/>
                </a:lnTo>
                <a:lnTo>
                  <a:pt x="260" y="765"/>
                </a:lnTo>
                <a:lnTo>
                  <a:pt x="274" y="780"/>
                </a:lnTo>
                <a:lnTo>
                  <a:pt x="274" y="780"/>
                </a:lnTo>
                <a:lnTo>
                  <a:pt x="289" y="794"/>
                </a:lnTo>
                <a:lnTo>
                  <a:pt x="289" y="838"/>
                </a:lnTo>
                <a:lnTo>
                  <a:pt x="289" y="852"/>
                </a:lnTo>
                <a:lnTo>
                  <a:pt x="289" y="881"/>
                </a:lnTo>
                <a:lnTo>
                  <a:pt x="274" y="910"/>
                </a:lnTo>
                <a:lnTo>
                  <a:pt x="274" y="924"/>
                </a:lnTo>
                <a:lnTo>
                  <a:pt x="260" y="939"/>
                </a:lnTo>
                <a:lnTo>
                  <a:pt x="274" y="924"/>
                </a:lnTo>
                <a:lnTo>
                  <a:pt x="274" y="924"/>
                </a:lnTo>
                <a:lnTo>
                  <a:pt x="274" y="939"/>
                </a:lnTo>
                <a:lnTo>
                  <a:pt x="289" y="939"/>
                </a:lnTo>
                <a:lnTo>
                  <a:pt x="303" y="953"/>
                </a:lnTo>
                <a:lnTo>
                  <a:pt x="303" y="953"/>
                </a:lnTo>
                <a:lnTo>
                  <a:pt x="303" y="968"/>
                </a:lnTo>
                <a:lnTo>
                  <a:pt x="318" y="968"/>
                </a:lnTo>
                <a:lnTo>
                  <a:pt x="318" y="982"/>
                </a:lnTo>
                <a:lnTo>
                  <a:pt x="332" y="996"/>
                </a:lnTo>
                <a:lnTo>
                  <a:pt x="361" y="1025"/>
                </a:lnTo>
                <a:lnTo>
                  <a:pt x="375" y="1040"/>
                </a:lnTo>
                <a:lnTo>
                  <a:pt x="404" y="1083"/>
                </a:lnTo>
                <a:lnTo>
                  <a:pt x="404" y="1083"/>
                </a:lnTo>
                <a:lnTo>
                  <a:pt x="433" y="1112"/>
                </a:lnTo>
                <a:lnTo>
                  <a:pt x="433" y="1155"/>
                </a:lnTo>
                <a:lnTo>
                  <a:pt x="447" y="1170"/>
                </a:lnTo>
                <a:lnTo>
                  <a:pt x="447" y="1170"/>
                </a:lnTo>
                <a:lnTo>
                  <a:pt x="462" y="1170"/>
                </a:lnTo>
                <a:lnTo>
                  <a:pt x="476" y="1155"/>
                </a:lnTo>
                <a:lnTo>
                  <a:pt x="491" y="1155"/>
                </a:lnTo>
                <a:lnTo>
                  <a:pt x="505" y="1141"/>
                </a:lnTo>
                <a:lnTo>
                  <a:pt x="505" y="1126"/>
                </a:lnTo>
                <a:lnTo>
                  <a:pt x="505" y="1112"/>
                </a:lnTo>
                <a:lnTo>
                  <a:pt x="491" y="1097"/>
                </a:lnTo>
                <a:lnTo>
                  <a:pt x="491" y="1083"/>
                </a:lnTo>
                <a:lnTo>
                  <a:pt x="476" y="1069"/>
                </a:lnTo>
                <a:lnTo>
                  <a:pt x="476" y="1054"/>
                </a:lnTo>
                <a:lnTo>
                  <a:pt x="462" y="1040"/>
                </a:lnTo>
                <a:lnTo>
                  <a:pt x="447" y="1025"/>
                </a:lnTo>
                <a:lnTo>
                  <a:pt x="433" y="1025"/>
                </a:lnTo>
                <a:lnTo>
                  <a:pt x="419" y="1025"/>
                </a:lnTo>
                <a:lnTo>
                  <a:pt x="404" y="1011"/>
                </a:lnTo>
                <a:lnTo>
                  <a:pt x="404" y="996"/>
                </a:lnTo>
                <a:lnTo>
                  <a:pt x="404" y="982"/>
                </a:lnTo>
                <a:lnTo>
                  <a:pt x="404" y="953"/>
                </a:lnTo>
                <a:lnTo>
                  <a:pt x="404" y="924"/>
                </a:lnTo>
                <a:lnTo>
                  <a:pt x="390" y="910"/>
                </a:lnTo>
                <a:lnTo>
                  <a:pt x="390" y="910"/>
                </a:lnTo>
                <a:lnTo>
                  <a:pt x="390" y="881"/>
                </a:lnTo>
                <a:lnTo>
                  <a:pt x="390" y="866"/>
                </a:lnTo>
                <a:lnTo>
                  <a:pt x="375" y="852"/>
                </a:lnTo>
                <a:lnTo>
                  <a:pt x="375" y="838"/>
                </a:lnTo>
                <a:lnTo>
                  <a:pt x="375" y="823"/>
                </a:lnTo>
                <a:lnTo>
                  <a:pt x="375" y="794"/>
                </a:lnTo>
                <a:lnTo>
                  <a:pt x="375" y="780"/>
                </a:lnTo>
                <a:lnTo>
                  <a:pt x="375" y="780"/>
                </a:lnTo>
                <a:lnTo>
                  <a:pt x="361" y="751"/>
                </a:lnTo>
                <a:lnTo>
                  <a:pt x="346" y="722"/>
                </a:lnTo>
                <a:lnTo>
                  <a:pt x="346" y="722"/>
                </a:lnTo>
                <a:lnTo>
                  <a:pt x="346" y="751"/>
                </a:lnTo>
                <a:lnTo>
                  <a:pt x="346" y="751"/>
                </a:lnTo>
                <a:lnTo>
                  <a:pt x="346" y="751"/>
                </a:lnTo>
                <a:lnTo>
                  <a:pt x="332" y="737"/>
                </a:lnTo>
                <a:lnTo>
                  <a:pt x="332" y="737"/>
                </a:lnTo>
                <a:lnTo>
                  <a:pt x="332" y="722"/>
                </a:lnTo>
                <a:lnTo>
                  <a:pt x="332" y="708"/>
                </a:lnTo>
                <a:lnTo>
                  <a:pt x="332" y="693"/>
                </a:lnTo>
                <a:lnTo>
                  <a:pt x="332" y="693"/>
                </a:lnTo>
                <a:lnTo>
                  <a:pt x="318" y="679"/>
                </a:lnTo>
                <a:lnTo>
                  <a:pt x="318" y="664"/>
                </a:lnTo>
                <a:lnTo>
                  <a:pt x="303" y="650"/>
                </a:lnTo>
                <a:lnTo>
                  <a:pt x="289" y="607"/>
                </a:lnTo>
                <a:lnTo>
                  <a:pt x="274" y="578"/>
                </a:lnTo>
                <a:lnTo>
                  <a:pt x="289" y="563"/>
                </a:lnTo>
                <a:lnTo>
                  <a:pt x="274" y="549"/>
                </a:lnTo>
                <a:lnTo>
                  <a:pt x="274" y="534"/>
                </a:lnTo>
                <a:lnTo>
                  <a:pt x="274" y="534"/>
                </a:lnTo>
                <a:lnTo>
                  <a:pt x="274" y="534"/>
                </a:lnTo>
                <a:lnTo>
                  <a:pt x="274" y="534"/>
                </a:lnTo>
                <a:lnTo>
                  <a:pt x="274" y="534"/>
                </a:lnTo>
                <a:lnTo>
                  <a:pt x="260" y="520"/>
                </a:lnTo>
                <a:lnTo>
                  <a:pt x="260" y="506"/>
                </a:lnTo>
                <a:lnTo>
                  <a:pt x="260" y="477"/>
                </a:lnTo>
                <a:lnTo>
                  <a:pt x="260" y="491"/>
                </a:lnTo>
                <a:lnTo>
                  <a:pt x="245" y="477"/>
                </a:lnTo>
                <a:lnTo>
                  <a:pt x="245" y="477"/>
                </a:lnTo>
                <a:lnTo>
                  <a:pt x="231" y="477"/>
                </a:lnTo>
                <a:lnTo>
                  <a:pt x="231" y="448"/>
                </a:lnTo>
                <a:lnTo>
                  <a:pt x="231" y="419"/>
                </a:lnTo>
                <a:lnTo>
                  <a:pt x="202" y="390"/>
                </a:lnTo>
                <a:lnTo>
                  <a:pt x="202" y="376"/>
                </a:lnTo>
                <a:lnTo>
                  <a:pt x="188" y="376"/>
                </a:lnTo>
                <a:lnTo>
                  <a:pt x="188" y="361"/>
                </a:lnTo>
                <a:lnTo>
                  <a:pt x="173" y="361"/>
                </a:lnTo>
                <a:lnTo>
                  <a:pt x="173" y="347"/>
                </a:lnTo>
                <a:lnTo>
                  <a:pt x="173" y="332"/>
                </a:lnTo>
                <a:lnTo>
                  <a:pt x="173" y="318"/>
                </a:lnTo>
                <a:lnTo>
                  <a:pt x="159" y="318"/>
                </a:lnTo>
                <a:lnTo>
                  <a:pt x="173" y="275"/>
                </a:lnTo>
                <a:lnTo>
                  <a:pt x="173" y="246"/>
                </a:lnTo>
                <a:lnTo>
                  <a:pt x="173" y="231"/>
                </a:lnTo>
                <a:lnTo>
                  <a:pt x="173" y="217"/>
                </a:lnTo>
                <a:lnTo>
                  <a:pt x="173" y="202"/>
                </a:lnTo>
                <a:lnTo>
                  <a:pt x="173" y="174"/>
                </a:lnTo>
                <a:lnTo>
                  <a:pt x="173" y="159"/>
                </a:lnTo>
                <a:lnTo>
                  <a:pt x="173" y="145"/>
                </a:lnTo>
                <a:lnTo>
                  <a:pt x="173" y="130"/>
                </a:ln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3" name=""/>
          <p:cNvSpPr/>
          <p:nvPr/>
        </p:nvSpPr>
        <p:spPr>
          <a:xfrm>
            <a:off x="1479600" y="-826920"/>
            <a:ext cx="1339920" cy="2474640"/>
          </a:xfrm>
          <a:custGeom>
            <a:avLst/>
            <a:gdLst/>
            <a:ahLst/>
            <a:rect l="l" t="t" r="r" b="b"/>
            <a:pathLst>
              <a:path w="765" h="1299">
                <a:moveTo>
                  <a:pt x="260" y="1256"/>
                </a:moveTo>
                <a:lnTo>
                  <a:pt x="318" y="1270"/>
                </a:lnTo>
                <a:lnTo>
                  <a:pt x="375" y="1285"/>
                </a:lnTo>
                <a:lnTo>
                  <a:pt x="448" y="1299"/>
                </a:lnTo>
                <a:lnTo>
                  <a:pt x="462" y="1198"/>
                </a:lnTo>
                <a:lnTo>
                  <a:pt x="491" y="1112"/>
                </a:lnTo>
                <a:lnTo>
                  <a:pt x="520" y="1025"/>
                </a:lnTo>
                <a:lnTo>
                  <a:pt x="549" y="938"/>
                </a:lnTo>
                <a:lnTo>
                  <a:pt x="577" y="837"/>
                </a:lnTo>
                <a:lnTo>
                  <a:pt x="592" y="751"/>
                </a:lnTo>
                <a:lnTo>
                  <a:pt x="621" y="650"/>
                </a:lnTo>
                <a:lnTo>
                  <a:pt x="649" y="563"/>
                </a:lnTo>
                <a:lnTo>
                  <a:pt x="678" y="477"/>
                </a:lnTo>
                <a:lnTo>
                  <a:pt x="707" y="390"/>
                </a:lnTo>
                <a:lnTo>
                  <a:pt x="736" y="289"/>
                </a:lnTo>
                <a:lnTo>
                  <a:pt x="765" y="202"/>
                </a:lnTo>
                <a:lnTo>
                  <a:pt x="765" y="202"/>
                </a:lnTo>
                <a:lnTo>
                  <a:pt x="765" y="202"/>
                </a:lnTo>
                <a:lnTo>
                  <a:pt x="722" y="188"/>
                </a:lnTo>
                <a:lnTo>
                  <a:pt x="678" y="173"/>
                </a:lnTo>
                <a:lnTo>
                  <a:pt x="635" y="159"/>
                </a:lnTo>
                <a:lnTo>
                  <a:pt x="592" y="145"/>
                </a:lnTo>
                <a:lnTo>
                  <a:pt x="549" y="116"/>
                </a:lnTo>
                <a:lnTo>
                  <a:pt x="491" y="101"/>
                </a:lnTo>
                <a:lnTo>
                  <a:pt x="448" y="87"/>
                </a:lnTo>
                <a:lnTo>
                  <a:pt x="419" y="72"/>
                </a:lnTo>
                <a:lnTo>
                  <a:pt x="375" y="44"/>
                </a:lnTo>
                <a:lnTo>
                  <a:pt x="332" y="29"/>
                </a:lnTo>
                <a:lnTo>
                  <a:pt x="289" y="0"/>
                </a:lnTo>
                <a:lnTo>
                  <a:pt x="246" y="87"/>
                </a:lnTo>
                <a:lnTo>
                  <a:pt x="202" y="188"/>
                </a:lnTo>
                <a:lnTo>
                  <a:pt x="159" y="274"/>
                </a:lnTo>
                <a:lnTo>
                  <a:pt x="116" y="347"/>
                </a:lnTo>
                <a:lnTo>
                  <a:pt x="87" y="433"/>
                </a:lnTo>
                <a:lnTo>
                  <a:pt x="44" y="534"/>
                </a:lnTo>
                <a:lnTo>
                  <a:pt x="0" y="592"/>
                </a:lnTo>
                <a:lnTo>
                  <a:pt x="15" y="606"/>
                </a:lnTo>
                <a:lnTo>
                  <a:pt x="15" y="606"/>
                </a:lnTo>
                <a:lnTo>
                  <a:pt x="15" y="606"/>
                </a:lnTo>
                <a:lnTo>
                  <a:pt x="15" y="621"/>
                </a:lnTo>
                <a:lnTo>
                  <a:pt x="15" y="621"/>
                </a:lnTo>
                <a:lnTo>
                  <a:pt x="0" y="621"/>
                </a:lnTo>
                <a:lnTo>
                  <a:pt x="0" y="621"/>
                </a:lnTo>
                <a:lnTo>
                  <a:pt x="0" y="635"/>
                </a:lnTo>
                <a:lnTo>
                  <a:pt x="0" y="635"/>
                </a:lnTo>
                <a:lnTo>
                  <a:pt x="0" y="650"/>
                </a:lnTo>
                <a:lnTo>
                  <a:pt x="15" y="650"/>
                </a:lnTo>
                <a:lnTo>
                  <a:pt x="15" y="650"/>
                </a:lnTo>
                <a:lnTo>
                  <a:pt x="29" y="664"/>
                </a:lnTo>
                <a:lnTo>
                  <a:pt x="15" y="664"/>
                </a:lnTo>
                <a:lnTo>
                  <a:pt x="29" y="679"/>
                </a:lnTo>
                <a:lnTo>
                  <a:pt x="29" y="693"/>
                </a:lnTo>
                <a:lnTo>
                  <a:pt x="44" y="679"/>
                </a:lnTo>
                <a:lnTo>
                  <a:pt x="44" y="679"/>
                </a:lnTo>
                <a:lnTo>
                  <a:pt x="44" y="693"/>
                </a:lnTo>
                <a:lnTo>
                  <a:pt x="44" y="708"/>
                </a:lnTo>
                <a:lnTo>
                  <a:pt x="44" y="708"/>
                </a:lnTo>
                <a:lnTo>
                  <a:pt x="44" y="722"/>
                </a:lnTo>
                <a:lnTo>
                  <a:pt x="44" y="722"/>
                </a:lnTo>
                <a:lnTo>
                  <a:pt x="58" y="722"/>
                </a:lnTo>
                <a:lnTo>
                  <a:pt x="58" y="736"/>
                </a:lnTo>
                <a:lnTo>
                  <a:pt x="58" y="736"/>
                </a:lnTo>
                <a:lnTo>
                  <a:pt x="58" y="751"/>
                </a:lnTo>
                <a:lnTo>
                  <a:pt x="58" y="751"/>
                </a:lnTo>
                <a:lnTo>
                  <a:pt x="44" y="751"/>
                </a:lnTo>
                <a:lnTo>
                  <a:pt x="58" y="780"/>
                </a:lnTo>
                <a:lnTo>
                  <a:pt x="44" y="780"/>
                </a:lnTo>
                <a:lnTo>
                  <a:pt x="44" y="780"/>
                </a:lnTo>
                <a:lnTo>
                  <a:pt x="58" y="780"/>
                </a:lnTo>
                <a:lnTo>
                  <a:pt x="72" y="780"/>
                </a:lnTo>
                <a:lnTo>
                  <a:pt x="72" y="794"/>
                </a:lnTo>
                <a:lnTo>
                  <a:pt x="72" y="794"/>
                </a:lnTo>
                <a:lnTo>
                  <a:pt x="72" y="809"/>
                </a:lnTo>
                <a:lnTo>
                  <a:pt x="72" y="809"/>
                </a:lnTo>
                <a:lnTo>
                  <a:pt x="72" y="809"/>
                </a:lnTo>
                <a:lnTo>
                  <a:pt x="72" y="823"/>
                </a:lnTo>
                <a:lnTo>
                  <a:pt x="72" y="823"/>
                </a:lnTo>
                <a:lnTo>
                  <a:pt x="87" y="823"/>
                </a:lnTo>
                <a:lnTo>
                  <a:pt x="87" y="823"/>
                </a:lnTo>
                <a:lnTo>
                  <a:pt x="87" y="837"/>
                </a:lnTo>
                <a:lnTo>
                  <a:pt x="101" y="866"/>
                </a:lnTo>
                <a:lnTo>
                  <a:pt x="101" y="881"/>
                </a:lnTo>
                <a:lnTo>
                  <a:pt x="101" y="881"/>
                </a:lnTo>
                <a:lnTo>
                  <a:pt x="116" y="881"/>
                </a:lnTo>
                <a:lnTo>
                  <a:pt x="116" y="881"/>
                </a:lnTo>
                <a:lnTo>
                  <a:pt x="116" y="895"/>
                </a:lnTo>
                <a:lnTo>
                  <a:pt x="116" y="895"/>
                </a:lnTo>
                <a:lnTo>
                  <a:pt x="116" y="910"/>
                </a:lnTo>
                <a:lnTo>
                  <a:pt x="116" y="924"/>
                </a:lnTo>
                <a:lnTo>
                  <a:pt x="130" y="924"/>
                </a:lnTo>
                <a:lnTo>
                  <a:pt x="130" y="924"/>
                </a:lnTo>
                <a:lnTo>
                  <a:pt x="116" y="938"/>
                </a:lnTo>
                <a:lnTo>
                  <a:pt x="130" y="953"/>
                </a:lnTo>
                <a:lnTo>
                  <a:pt x="130" y="967"/>
                </a:lnTo>
                <a:lnTo>
                  <a:pt x="130" y="967"/>
                </a:lnTo>
                <a:lnTo>
                  <a:pt x="145" y="967"/>
                </a:lnTo>
                <a:lnTo>
                  <a:pt x="145" y="982"/>
                </a:lnTo>
                <a:lnTo>
                  <a:pt x="145" y="996"/>
                </a:lnTo>
                <a:lnTo>
                  <a:pt x="145" y="996"/>
                </a:lnTo>
                <a:lnTo>
                  <a:pt x="145" y="996"/>
                </a:lnTo>
                <a:lnTo>
                  <a:pt x="145" y="996"/>
                </a:lnTo>
                <a:lnTo>
                  <a:pt x="159" y="1025"/>
                </a:lnTo>
                <a:lnTo>
                  <a:pt x="159" y="1025"/>
                </a:lnTo>
                <a:lnTo>
                  <a:pt x="159" y="1025"/>
                </a:lnTo>
                <a:lnTo>
                  <a:pt x="159" y="1025"/>
                </a:lnTo>
                <a:lnTo>
                  <a:pt x="159" y="1040"/>
                </a:lnTo>
                <a:lnTo>
                  <a:pt x="173" y="1040"/>
                </a:lnTo>
                <a:lnTo>
                  <a:pt x="173" y="1040"/>
                </a:lnTo>
                <a:lnTo>
                  <a:pt x="173" y="1068"/>
                </a:lnTo>
                <a:lnTo>
                  <a:pt x="173" y="1068"/>
                </a:lnTo>
                <a:lnTo>
                  <a:pt x="173" y="1068"/>
                </a:lnTo>
                <a:lnTo>
                  <a:pt x="173" y="1097"/>
                </a:lnTo>
                <a:lnTo>
                  <a:pt x="173" y="1097"/>
                </a:lnTo>
                <a:lnTo>
                  <a:pt x="173" y="1112"/>
                </a:lnTo>
                <a:lnTo>
                  <a:pt x="173" y="1112"/>
                </a:lnTo>
                <a:lnTo>
                  <a:pt x="173" y="1112"/>
                </a:lnTo>
                <a:lnTo>
                  <a:pt x="173" y="1126"/>
                </a:lnTo>
                <a:lnTo>
                  <a:pt x="173" y="1141"/>
                </a:lnTo>
                <a:lnTo>
                  <a:pt x="159" y="1141"/>
                </a:lnTo>
                <a:lnTo>
                  <a:pt x="159" y="1155"/>
                </a:lnTo>
                <a:lnTo>
                  <a:pt x="159" y="1155"/>
                </a:lnTo>
                <a:lnTo>
                  <a:pt x="159" y="1169"/>
                </a:lnTo>
                <a:lnTo>
                  <a:pt x="159" y="1169"/>
                </a:lnTo>
                <a:lnTo>
                  <a:pt x="173" y="1184"/>
                </a:lnTo>
                <a:lnTo>
                  <a:pt x="159" y="1198"/>
                </a:lnTo>
                <a:lnTo>
                  <a:pt x="173" y="1198"/>
                </a:lnTo>
                <a:lnTo>
                  <a:pt x="173" y="1213"/>
                </a:lnTo>
                <a:lnTo>
                  <a:pt x="188" y="1213"/>
                </a:lnTo>
                <a:lnTo>
                  <a:pt x="173" y="1227"/>
                </a:lnTo>
                <a:lnTo>
                  <a:pt x="260" y="1256"/>
                </a:ln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4" name=""/>
          <p:cNvSpPr/>
          <p:nvPr/>
        </p:nvSpPr>
        <p:spPr>
          <a:xfrm>
            <a:off x="520560" y="-1954080"/>
            <a:ext cx="1465560" cy="3463920"/>
          </a:xfrm>
          <a:custGeom>
            <a:avLst/>
            <a:gdLst/>
            <a:ahLst/>
            <a:rect l="l" t="t" r="r" b="b"/>
            <a:pathLst>
              <a:path w="837" h="1819">
                <a:moveTo>
                  <a:pt x="260" y="1617"/>
                </a:moveTo>
                <a:lnTo>
                  <a:pt x="303" y="1646"/>
                </a:lnTo>
                <a:lnTo>
                  <a:pt x="375" y="1675"/>
                </a:lnTo>
                <a:lnTo>
                  <a:pt x="419" y="1704"/>
                </a:lnTo>
                <a:lnTo>
                  <a:pt x="476" y="1718"/>
                </a:lnTo>
                <a:lnTo>
                  <a:pt x="534" y="1747"/>
                </a:lnTo>
                <a:lnTo>
                  <a:pt x="592" y="1776"/>
                </a:lnTo>
                <a:lnTo>
                  <a:pt x="721" y="1819"/>
                </a:lnTo>
                <a:lnTo>
                  <a:pt x="736" y="1805"/>
                </a:lnTo>
                <a:lnTo>
                  <a:pt x="721" y="1805"/>
                </a:lnTo>
                <a:lnTo>
                  <a:pt x="721" y="1790"/>
                </a:lnTo>
                <a:lnTo>
                  <a:pt x="707" y="1790"/>
                </a:lnTo>
                <a:lnTo>
                  <a:pt x="721" y="1776"/>
                </a:lnTo>
                <a:lnTo>
                  <a:pt x="707" y="1761"/>
                </a:lnTo>
                <a:lnTo>
                  <a:pt x="707" y="1761"/>
                </a:lnTo>
                <a:lnTo>
                  <a:pt x="707" y="1747"/>
                </a:lnTo>
                <a:lnTo>
                  <a:pt x="707" y="1747"/>
                </a:lnTo>
                <a:lnTo>
                  <a:pt x="707" y="1733"/>
                </a:lnTo>
                <a:lnTo>
                  <a:pt x="721" y="1733"/>
                </a:lnTo>
                <a:lnTo>
                  <a:pt x="721" y="1718"/>
                </a:lnTo>
                <a:lnTo>
                  <a:pt x="721" y="1704"/>
                </a:lnTo>
                <a:lnTo>
                  <a:pt x="721" y="1704"/>
                </a:lnTo>
                <a:lnTo>
                  <a:pt x="721" y="1704"/>
                </a:lnTo>
                <a:lnTo>
                  <a:pt x="721" y="1689"/>
                </a:lnTo>
                <a:lnTo>
                  <a:pt x="721" y="1689"/>
                </a:lnTo>
                <a:lnTo>
                  <a:pt x="721" y="1660"/>
                </a:lnTo>
                <a:lnTo>
                  <a:pt x="721" y="1660"/>
                </a:lnTo>
                <a:lnTo>
                  <a:pt x="721" y="1660"/>
                </a:lnTo>
                <a:lnTo>
                  <a:pt x="721" y="1632"/>
                </a:lnTo>
                <a:lnTo>
                  <a:pt x="721" y="1632"/>
                </a:lnTo>
                <a:lnTo>
                  <a:pt x="707" y="1632"/>
                </a:lnTo>
                <a:lnTo>
                  <a:pt x="707" y="1617"/>
                </a:lnTo>
                <a:lnTo>
                  <a:pt x="707" y="1617"/>
                </a:lnTo>
                <a:lnTo>
                  <a:pt x="707" y="1617"/>
                </a:lnTo>
                <a:lnTo>
                  <a:pt x="707" y="1617"/>
                </a:lnTo>
                <a:lnTo>
                  <a:pt x="693" y="1588"/>
                </a:lnTo>
                <a:lnTo>
                  <a:pt x="693" y="1588"/>
                </a:lnTo>
                <a:lnTo>
                  <a:pt x="693" y="1588"/>
                </a:lnTo>
                <a:lnTo>
                  <a:pt x="693" y="1588"/>
                </a:lnTo>
                <a:lnTo>
                  <a:pt x="693" y="1574"/>
                </a:lnTo>
                <a:lnTo>
                  <a:pt x="693" y="1559"/>
                </a:lnTo>
                <a:lnTo>
                  <a:pt x="678" y="1559"/>
                </a:lnTo>
                <a:lnTo>
                  <a:pt x="678" y="1559"/>
                </a:lnTo>
                <a:lnTo>
                  <a:pt x="678" y="1545"/>
                </a:lnTo>
                <a:lnTo>
                  <a:pt x="664" y="1530"/>
                </a:lnTo>
                <a:lnTo>
                  <a:pt x="678" y="1516"/>
                </a:lnTo>
                <a:lnTo>
                  <a:pt x="678" y="1516"/>
                </a:lnTo>
                <a:lnTo>
                  <a:pt x="664" y="1516"/>
                </a:lnTo>
                <a:lnTo>
                  <a:pt x="664" y="1502"/>
                </a:lnTo>
                <a:lnTo>
                  <a:pt x="664" y="1487"/>
                </a:lnTo>
                <a:lnTo>
                  <a:pt x="664" y="1487"/>
                </a:lnTo>
                <a:lnTo>
                  <a:pt x="664" y="1473"/>
                </a:lnTo>
                <a:lnTo>
                  <a:pt x="664" y="1473"/>
                </a:lnTo>
                <a:lnTo>
                  <a:pt x="649" y="1473"/>
                </a:lnTo>
                <a:lnTo>
                  <a:pt x="649" y="1473"/>
                </a:lnTo>
                <a:lnTo>
                  <a:pt x="649" y="1458"/>
                </a:lnTo>
                <a:lnTo>
                  <a:pt x="635" y="1429"/>
                </a:lnTo>
                <a:lnTo>
                  <a:pt x="635" y="1415"/>
                </a:lnTo>
                <a:lnTo>
                  <a:pt x="635" y="1415"/>
                </a:lnTo>
                <a:lnTo>
                  <a:pt x="620" y="1415"/>
                </a:lnTo>
                <a:lnTo>
                  <a:pt x="620" y="1415"/>
                </a:lnTo>
                <a:lnTo>
                  <a:pt x="620" y="1401"/>
                </a:lnTo>
                <a:lnTo>
                  <a:pt x="620" y="1401"/>
                </a:lnTo>
                <a:lnTo>
                  <a:pt x="620" y="1401"/>
                </a:lnTo>
                <a:lnTo>
                  <a:pt x="620" y="1386"/>
                </a:lnTo>
                <a:lnTo>
                  <a:pt x="620" y="1386"/>
                </a:lnTo>
                <a:lnTo>
                  <a:pt x="620" y="1372"/>
                </a:lnTo>
                <a:lnTo>
                  <a:pt x="606" y="1372"/>
                </a:lnTo>
                <a:lnTo>
                  <a:pt x="592" y="1372"/>
                </a:lnTo>
                <a:lnTo>
                  <a:pt x="592" y="1372"/>
                </a:lnTo>
                <a:lnTo>
                  <a:pt x="606" y="1372"/>
                </a:lnTo>
                <a:lnTo>
                  <a:pt x="592" y="1343"/>
                </a:lnTo>
                <a:lnTo>
                  <a:pt x="606" y="1343"/>
                </a:lnTo>
                <a:lnTo>
                  <a:pt x="606" y="1343"/>
                </a:lnTo>
                <a:lnTo>
                  <a:pt x="606" y="1328"/>
                </a:lnTo>
                <a:lnTo>
                  <a:pt x="606" y="1328"/>
                </a:lnTo>
                <a:lnTo>
                  <a:pt x="606" y="1314"/>
                </a:lnTo>
                <a:lnTo>
                  <a:pt x="592" y="1314"/>
                </a:lnTo>
                <a:lnTo>
                  <a:pt x="592" y="1314"/>
                </a:lnTo>
                <a:lnTo>
                  <a:pt x="592" y="1300"/>
                </a:lnTo>
                <a:lnTo>
                  <a:pt x="592" y="1300"/>
                </a:lnTo>
                <a:lnTo>
                  <a:pt x="592" y="1285"/>
                </a:lnTo>
                <a:lnTo>
                  <a:pt x="592" y="1271"/>
                </a:lnTo>
                <a:lnTo>
                  <a:pt x="592" y="1271"/>
                </a:lnTo>
                <a:lnTo>
                  <a:pt x="577" y="1285"/>
                </a:lnTo>
                <a:lnTo>
                  <a:pt x="577" y="1271"/>
                </a:lnTo>
                <a:lnTo>
                  <a:pt x="563" y="1256"/>
                </a:lnTo>
                <a:lnTo>
                  <a:pt x="577" y="1256"/>
                </a:lnTo>
                <a:lnTo>
                  <a:pt x="563" y="1242"/>
                </a:lnTo>
                <a:lnTo>
                  <a:pt x="563" y="1242"/>
                </a:lnTo>
                <a:lnTo>
                  <a:pt x="548" y="1242"/>
                </a:lnTo>
                <a:lnTo>
                  <a:pt x="548" y="1227"/>
                </a:lnTo>
                <a:lnTo>
                  <a:pt x="548" y="1227"/>
                </a:lnTo>
                <a:lnTo>
                  <a:pt x="548" y="1213"/>
                </a:lnTo>
                <a:lnTo>
                  <a:pt x="548" y="1213"/>
                </a:lnTo>
                <a:lnTo>
                  <a:pt x="563" y="1213"/>
                </a:lnTo>
                <a:lnTo>
                  <a:pt x="563" y="1213"/>
                </a:lnTo>
                <a:lnTo>
                  <a:pt x="563" y="1198"/>
                </a:lnTo>
                <a:lnTo>
                  <a:pt x="563" y="1198"/>
                </a:lnTo>
                <a:lnTo>
                  <a:pt x="563" y="1198"/>
                </a:lnTo>
                <a:lnTo>
                  <a:pt x="548" y="1184"/>
                </a:lnTo>
                <a:lnTo>
                  <a:pt x="592" y="1126"/>
                </a:lnTo>
                <a:lnTo>
                  <a:pt x="635" y="1025"/>
                </a:lnTo>
                <a:lnTo>
                  <a:pt x="664" y="939"/>
                </a:lnTo>
                <a:lnTo>
                  <a:pt x="707" y="866"/>
                </a:lnTo>
                <a:lnTo>
                  <a:pt x="750" y="780"/>
                </a:lnTo>
                <a:lnTo>
                  <a:pt x="794" y="679"/>
                </a:lnTo>
                <a:lnTo>
                  <a:pt x="837" y="592"/>
                </a:lnTo>
                <a:lnTo>
                  <a:pt x="794" y="578"/>
                </a:lnTo>
                <a:lnTo>
                  <a:pt x="750" y="549"/>
                </a:lnTo>
                <a:lnTo>
                  <a:pt x="707" y="534"/>
                </a:lnTo>
                <a:lnTo>
                  <a:pt x="664" y="506"/>
                </a:lnTo>
                <a:lnTo>
                  <a:pt x="664" y="506"/>
                </a:lnTo>
                <a:lnTo>
                  <a:pt x="635" y="477"/>
                </a:lnTo>
                <a:lnTo>
                  <a:pt x="592" y="462"/>
                </a:lnTo>
                <a:lnTo>
                  <a:pt x="548" y="433"/>
                </a:lnTo>
                <a:lnTo>
                  <a:pt x="519" y="405"/>
                </a:lnTo>
                <a:lnTo>
                  <a:pt x="476" y="376"/>
                </a:lnTo>
                <a:lnTo>
                  <a:pt x="433" y="347"/>
                </a:lnTo>
                <a:lnTo>
                  <a:pt x="390" y="318"/>
                </a:lnTo>
                <a:lnTo>
                  <a:pt x="361" y="289"/>
                </a:lnTo>
                <a:lnTo>
                  <a:pt x="318" y="260"/>
                </a:lnTo>
                <a:lnTo>
                  <a:pt x="289" y="231"/>
                </a:lnTo>
                <a:lnTo>
                  <a:pt x="245" y="202"/>
                </a:lnTo>
                <a:lnTo>
                  <a:pt x="202" y="174"/>
                </a:lnTo>
                <a:lnTo>
                  <a:pt x="173" y="130"/>
                </a:lnTo>
                <a:lnTo>
                  <a:pt x="144" y="101"/>
                </a:lnTo>
                <a:lnTo>
                  <a:pt x="101" y="73"/>
                </a:lnTo>
                <a:lnTo>
                  <a:pt x="72" y="44"/>
                </a:lnTo>
                <a:lnTo>
                  <a:pt x="29" y="0"/>
                </a:lnTo>
                <a:lnTo>
                  <a:pt x="29" y="15"/>
                </a:lnTo>
                <a:lnTo>
                  <a:pt x="29" y="29"/>
                </a:lnTo>
                <a:lnTo>
                  <a:pt x="29" y="73"/>
                </a:lnTo>
                <a:lnTo>
                  <a:pt x="29" y="87"/>
                </a:lnTo>
                <a:lnTo>
                  <a:pt x="29" y="73"/>
                </a:lnTo>
                <a:lnTo>
                  <a:pt x="43" y="87"/>
                </a:lnTo>
                <a:lnTo>
                  <a:pt x="43" y="87"/>
                </a:lnTo>
                <a:lnTo>
                  <a:pt x="43" y="73"/>
                </a:lnTo>
                <a:lnTo>
                  <a:pt x="43" y="87"/>
                </a:lnTo>
                <a:lnTo>
                  <a:pt x="43" y="87"/>
                </a:lnTo>
                <a:lnTo>
                  <a:pt x="29" y="87"/>
                </a:lnTo>
                <a:lnTo>
                  <a:pt x="29" y="116"/>
                </a:lnTo>
                <a:lnTo>
                  <a:pt x="15" y="145"/>
                </a:lnTo>
                <a:lnTo>
                  <a:pt x="15" y="145"/>
                </a:lnTo>
                <a:lnTo>
                  <a:pt x="15" y="145"/>
                </a:lnTo>
                <a:lnTo>
                  <a:pt x="15" y="159"/>
                </a:lnTo>
                <a:lnTo>
                  <a:pt x="29" y="159"/>
                </a:lnTo>
                <a:lnTo>
                  <a:pt x="43" y="159"/>
                </a:lnTo>
                <a:lnTo>
                  <a:pt x="72" y="159"/>
                </a:lnTo>
                <a:lnTo>
                  <a:pt x="72" y="159"/>
                </a:lnTo>
                <a:lnTo>
                  <a:pt x="72" y="159"/>
                </a:lnTo>
                <a:lnTo>
                  <a:pt x="87" y="159"/>
                </a:lnTo>
                <a:lnTo>
                  <a:pt x="87" y="159"/>
                </a:lnTo>
                <a:lnTo>
                  <a:pt x="87" y="159"/>
                </a:lnTo>
                <a:lnTo>
                  <a:pt x="101" y="145"/>
                </a:lnTo>
                <a:lnTo>
                  <a:pt x="116" y="145"/>
                </a:lnTo>
                <a:lnTo>
                  <a:pt x="130" y="159"/>
                </a:lnTo>
                <a:lnTo>
                  <a:pt x="159" y="159"/>
                </a:lnTo>
                <a:lnTo>
                  <a:pt x="159" y="159"/>
                </a:lnTo>
                <a:lnTo>
                  <a:pt x="159" y="174"/>
                </a:lnTo>
                <a:lnTo>
                  <a:pt x="159" y="188"/>
                </a:lnTo>
                <a:lnTo>
                  <a:pt x="159" y="188"/>
                </a:lnTo>
                <a:lnTo>
                  <a:pt x="159" y="202"/>
                </a:lnTo>
                <a:lnTo>
                  <a:pt x="159" y="202"/>
                </a:lnTo>
                <a:lnTo>
                  <a:pt x="144" y="231"/>
                </a:lnTo>
                <a:lnTo>
                  <a:pt x="144" y="231"/>
                </a:lnTo>
                <a:lnTo>
                  <a:pt x="144" y="246"/>
                </a:lnTo>
                <a:lnTo>
                  <a:pt x="144" y="260"/>
                </a:lnTo>
                <a:lnTo>
                  <a:pt x="144" y="260"/>
                </a:lnTo>
                <a:lnTo>
                  <a:pt x="144" y="275"/>
                </a:lnTo>
                <a:lnTo>
                  <a:pt x="144" y="289"/>
                </a:lnTo>
                <a:lnTo>
                  <a:pt x="144" y="318"/>
                </a:lnTo>
                <a:lnTo>
                  <a:pt x="144" y="332"/>
                </a:lnTo>
                <a:lnTo>
                  <a:pt x="144" y="361"/>
                </a:lnTo>
                <a:lnTo>
                  <a:pt x="130" y="419"/>
                </a:lnTo>
                <a:lnTo>
                  <a:pt x="130" y="433"/>
                </a:lnTo>
                <a:lnTo>
                  <a:pt x="130" y="433"/>
                </a:lnTo>
                <a:lnTo>
                  <a:pt x="130" y="433"/>
                </a:lnTo>
                <a:lnTo>
                  <a:pt x="116" y="462"/>
                </a:lnTo>
                <a:lnTo>
                  <a:pt x="116" y="477"/>
                </a:lnTo>
                <a:lnTo>
                  <a:pt x="116" y="491"/>
                </a:lnTo>
                <a:lnTo>
                  <a:pt x="116" y="491"/>
                </a:lnTo>
                <a:lnTo>
                  <a:pt x="116" y="491"/>
                </a:lnTo>
                <a:lnTo>
                  <a:pt x="116" y="506"/>
                </a:lnTo>
                <a:lnTo>
                  <a:pt x="116" y="520"/>
                </a:lnTo>
                <a:lnTo>
                  <a:pt x="116" y="520"/>
                </a:lnTo>
                <a:lnTo>
                  <a:pt x="116" y="520"/>
                </a:lnTo>
                <a:lnTo>
                  <a:pt x="101" y="549"/>
                </a:lnTo>
                <a:lnTo>
                  <a:pt x="101" y="563"/>
                </a:lnTo>
                <a:lnTo>
                  <a:pt x="101" y="563"/>
                </a:lnTo>
                <a:lnTo>
                  <a:pt x="101" y="578"/>
                </a:lnTo>
                <a:lnTo>
                  <a:pt x="130" y="607"/>
                </a:lnTo>
                <a:lnTo>
                  <a:pt x="144" y="650"/>
                </a:lnTo>
                <a:lnTo>
                  <a:pt x="144" y="650"/>
                </a:lnTo>
                <a:lnTo>
                  <a:pt x="159" y="664"/>
                </a:lnTo>
                <a:lnTo>
                  <a:pt x="159" y="679"/>
                </a:lnTo>
                <a:lnTo>
                  <a:pt x="159" y="679"/>
                </a:lnTo>
                <a:lnTo>
                  <a:pt x="144" y="693"/>
                </a:lnTo>
                <a:lnTo>
                  <a:pt x="144" y="693"/>
                </a:lnTo>
                <a:lnTo>
                  <a:pt x="130" y="708"/>
                </a:lnTo>
                <a:lnTo>
                  <a:pt x="116" y="722"/>
                </a:lnTo>
                <a:lnTo>
                  <a:pt x="116" y="751"/>
                </a:lnTo>
                <a:lnTo>
                  <a:pt x="116" y="751"/>
                </a:lnTo>
                <a:lnTo>
                  <a:pt x="101" y="751"/>
                </a:lnTo>
                <a:lnTo>
                  <a:pt x="101" y="751"/>
                </a:lnTo>
                <a:lnTo>
                  <a:pt x="101" y="765"/>
                </a:lnTo>
                <a:lnTo>
                  <a:pt x="101" y="765"/>
                </a:lnTo>
                <a:lnTo>
                  <a:pt x="101" y="765"/>
                </a:lnTo>
                <a:lnTo>
                  <a:pt x="87" y="780"/>
                </a:lnTo>
                <a:lnTo>
                  <a:pt x="87" y="780"/>
                </a:lnTo>
                <a:lnTo>
                  <a:pt x="72" y="780"/>
                </a:lnTo>
                <a:lnTo>
                  <a:pt x="72" y="794"/>
                </a:lnTo>
                <a:lnTo>
                  <a:pt x="72" y="794"/>
                </a:lnTo>
                <a:lnTo>
                  <a:pt x="72" y="794"/>
                </a:lnTo>
                <a:lnTo>
                  <a:pt x="72" y="794"/>
                </a:lnTo>
                <a:lnTo>
                  <a:pt x="58" y="794"/>
                </a:lnTo>
                <a:lnTo>
                  <a:pt x="58" y="794"/>
                </a:lnTo>
                <a:lnTo>
                  <a:pt x="43" y="794"/>
                </a:lnTo>
                <a:lnTo>
                  <a:pt x="43" y="809"/>
                </a:lnTo>
                <a:lnTo>
                  <a:pt x="43" y="809"/>
                </a:lnTo>
                <a:lnTo>
                  <a:pt x="43" y="838"/>
                </a:lnTo>
                <a:lnTo>
                  <a:pt x="43" y="838"/>
                </a:lnTo>
                <a:lnTo>
                  <a:pt x="58" y="838"/>
                </a:lnTo>
                <a:lnTo>
                  <a:pt x="58" y="852"/>
                </a:lnTo>
                <a:lnTo>
                  <a:pt x="43" y="852"/>
                </a:lnTo>
                <a:lnTo>
                  <a:pt x="43" y="852"/>
                </a:lnTo>
                <a:lnTo>
                  <a:pt x="29" y="852"/>
                </a:lnTo>
                <a:lnTo>
                  <a:pt x="29" y="866"/>
                </a:lnTo>
                <a:lnTo>
                  <a:pt x="43" y="881"/>
                </a:lnTo>
                <a:lnTo>
                  <a:pt x="43" y="895"/>
                </a:lnTo>
                <a:lnTo>
                  <a:pt x="43" y="910"/>
                </a:lnTo>
                <a:lnTo>
                  <a:pt x="43" y="939"/>
                </a:lnTo>
                <a:lnTo>
                  <a:pt x="43" y="939"/>
                </a:lnTo>
                <a:lnTo>
                  <a:pt x="43" y="939"/>
                </a:lnTo>
                <a:lnTo>
                  <a:pt x="43" y="939"/>
                </a:lnTo>
                <a:lnTo>
                  <a:pt x="43" y="939"/>
                </a:lnTo>
                <a:lnTo>
                  <a:pt x="58" y="939"/>
                </a:lnTo>
                <a:lnTo>
                  <a:pt x="58" y="939"/>
                </a:lnTo>
                <a:lnTo>
                  <a:pt x="58" y="953"/>
                </a:lnTo>
                <a:lnTo>
                  <a:pt x="43" y="953"/>
                </a:lnTo>
                <a:lnTo>
                  <a:pt x="43" y="968"/>
                </a:lnTo>
                <a:lnTo>
                  <a:pt x="29" y="982"/>
                </a:lnTo>
                <a:lnTo>
                  <a:pt x="29" y="982"/>
                </a:lnTo>
                <a:lnTo>
                  <a:pt x="29" y="996"/>
                </a:lnTo>
                <a:lnTo>
                  <a:pt x="29" y="996"/>
                </a:lnTo>
                <a:lnTo>
                  <a:pt x="15" y="1011"/>
                </a:lnTo>
                <a:lnTo>
                  <a:pt x="29" y="1025"/>
                </a:lnTo>
                <a:lnTo>
                  <a:pt x="15" y="1040"/>
                </a:lnTo>
                <a:lnTo>
                  <a:pt x="15" y="1040"/>
                </a:lnTo>
                <a:lnTo>
                  <a:pt x="29" y="1054"/>
                </a:lnTo>
                <a:lnTo>
                  <a:pt x="43" y="1054"/>
                </a:lnTo>
                <a:lnTo>
                  <a:pt x="43" y="1054"/>
                </a:lnTo>
                <a:lnTo>
                  <a:pt x="43" y="1069"/>
                </a:lnTo>
                <a:lnTo>
                  <a:pt x="43" y="1069"/>
                </a:lnTo>
                <a:lnTo>
                  <a:pt x="43" y="1069"/>
                </a:lnTo>
                <a:lnTo>
                  <a:pt x="29" y="1069"/>
                </a:lnTo>
                <a:lnTo>
                  <a:pt x="43" y="1083"/>
                </a:lnTo>
                <a:lnTo>
                  <a:pt x="58" y="1083"/>
                </a:lnTo>
                <a:lnTo>
                  <a:pt x="58" y="1083"/>
                </a:lnTo>
                <a:lnTo>
                  <a:pt x="58" y="1097"/>
                </a:lnTo>
                <a:lnTo>
                  <a:pt x="58" y="1097"/>
                </a:lnTo>
                <a:lnTo>
                  <a:pt x="58" y="1112"/>
                </a:lnTo>
                <a:lnTo>
                  <a:pt x="43" y="1112"/>
                </a:lnTo>
                <a:lnTo>
                  <a:pt x="43" y="1126"/>
                </a:lnTo>
                <a:lnTo>
                  <a:pt x="43" y="1126"/>
                </a:lnTo>
                <a:lnTo>
                  <a:pt x="43" y="1126"/>
                </a:lnTo>
                <a:lnTo>
                  <a:pt x="29" y="1141"/>
                </a:lnTo>
                <a:lnTo>
                  <a:pt x="29" y="1155"/>
                </a:lnTo>
                <a:lnTo>
                  <a:pt x="15" y="1155"/>
                </a:lnTo>
                <a:lnTo>
                  <a:pt x="29" y="1170"/>
                </a:lnTo>
                <a:lnTo>
                  <a:pt x="29" y="1170"/>
                </a:lnTo>
                <a:lnTo>
                  <a:pt x="43" y="1155"/>
                </a:lnTo>
                <a:lnTo>
                  <a:pt x="43" y="1170"/>
                </a:lnTo>
                <a:lnTo>
                  <a:pt x="43" y="1184"/>
                </a:lnTo>
                <a:lnTo>
                  <a:pt x="43" y="1184"/>
                </a:lnTo>
                <a:lnTo>
                  <a:pt x="43" y="1198"/>
                </a:lnTo>
                <a:lnTo>
                  <a:pt x="43" y="1198"/>
                </a:lnTo>
                <a:lnTo>
                  <a:pt x="29" y="1184"/>
                </a:lnTo>
                <a:lnTo>
                  <a:pt x="15" y="1184"/>
                </a:lnTo>
                <a:lnTo>
                  <a:pt x="15" y="1184"/>
                </a:lnTo>
                <a:lnTo>
                  <a:pt x="29" y="1198"/>
                </a:lnTo>
                <a:lnTo>
                  <a:pt x="29" y="1198"/>
                </a:lnTo>
                <a:lnTo>
                  <a:pt x="29" y="1198"/>
                </a:lnTo>
                <a:lnTo>
                  <a:pt x="15" y="1198"/>
                </a:lnTo>
                <a:lnTo>
                  <a:pt x="15" y="1198"/>
                </a:lnTo>
                <a:lnTo>
                  <a:pt x="0" y="1198"/>
                </a:lnTo>
                <a:lnTo>
                  <a:pt x="0" y="1198"/>
                </a:lnTo>
                <a:lnTo>
                  <a:pt x="0" y="1213"/>
                </a:lnTo>
                <a:lnTo>
                  <a:pt x="0" y="1227"/>
                </a:lnTo>
                <a:lnTo>
                  <a:pt x="15" y="1256"/>
                </a:lnTo>
                <a:lnTo>
                  <a:pt x="29" y="1256"/>
                </a:lnTo>
                <a:lnTo>
                  <a:pt x="29" y="1256"/>
                </a:lnTo>
                <a:lnTo>
                  <a:pt x="29" y="1242"/>
                </a:lnTo>
                <a:lnTo>
                  <a:pt x="43" y="1256"/>
                </a:lnTo>
                <a:lnTo>
                  <a:pt x="43" y="1271"/>
                </a:lnTo>
                <a:lnTo>
                  <a:pt x="58" y="1256"/>
                </a:lnTo>
                <a:lnTo>
                  <a:pt x="72" y="1271"/>
                </a:lnTo>
                <a:lnTo>
                  <a:pt x="72" y="1285"/>
                </a:lnTo>
                <a:lnTo>
                  <a:pt x="72" y="1285"/>
                </a:lnTo>
                <a:lnTo>
                  <a:pt x="58" y="1285"/>
                </a:lnTo>
                <a:lnTo>
                  <a:pt x="58" y="1285"/>
                </a:lnTo>
                <a:lnTo>
                  <a:pt x="72" y="1285"/>
                </a:lnTo>
                <a:lnTo>
                  <a:pt x="72" y="1300"/>
                </a:lnTo>
                <a:lnTo>
                  <a:pt x="72" y="1314"/>
                </a:lnTo>
                <a:lnTo>
                  <a:pt x="72" y="1314"/>
                </a:lnTo>
                <a:lnTo>
                  <a:pt x="72" y="1314"/>
                </a:lnTo>
                <a:lnTo>
                  <a:pt x="43" y="1314"/>
                </a:lnTo>
                <a:lnTo>
                  <a:pt x="43" y="1314"/>
                </a:lnTo>
                <a:lnTo>
                  <a:pt x="72" y="1343"/>
                </a:lnTo>
                <a:lnTo>
                  <a:pt x="72" y="1343"/>
                </a:lnTo>
                <a:lnTo>
                  <a:pt x="87" y="1343"/>
                </a:lnTo>
                <a:lnTo>
                  <a:pt x="87" y="1343"/>
                </a:lnTo>
                <a:lnTo>
                  <a:pt x="87" y="1343"/>
                </a:lnTo>
                <a:lnTo>
                  <a:pt x="101" y="1343"/>
                </a:lnTo>
                <a:lnTo>
                  <a:pt x="101" y="1357"/>
                </a:lnTo>
                <a:lnTo>
                  <a:pt x="116" y="1357"/>
                </a:lnTo>
                <a:lnTo>
                  <a:pt x="130" y="1357"/>
                </a:lnTo>
                <a:lnTo>
                  <a:pt x="116" y="1372"/>
                </a:lnTo>
                <a:lnTo>
                  <a:pt x="116" y="1386"/>
                </a:lnTo>
                <a:lnTo>
                  <a:pt x="130" y="1386"/>
                </a:lnTo>
                <a:lnTo>
                  <a:pt x="130" y="1386"/>
                </a:lnTo>
                <a:lnTo>
                  <a:pt x="144" y="1386"/>
                </a:lnTo>
                <a:lnTo>
                  <a:pt x="130" y="1386"/>
                </a:lnTo>
                <a:lnTo>
                  <a:pt x="130" y="1401"/>
                </a:lnTo>
                <a:lnTo>
                  <a:pt x="130" y="1401"/>
                </a:lnTo>
                <a:lnTo>
                  <a:pt x="130" y="1415"/>
                </a:lnTo>
                <a:lnTo>
                  <a:pt x="116" y="1415"/>
                </a:lnTo>
                <a:lnTo>
                  <a:pt x="116" y="1415"/>
                </a:lnTo>
                <a:lnTo>
                  <a:pt x="116" y="1429"/>
                </a:lnTo>
                <a:lnTo>
                  <a:pt x="116" y="1444"/>
                </a:lnTo>
                <a:lnTo>
                  <a:pt x="130" y="1444"/>
                </a:lnTo>
                <a:lnTo>
                  <a:pt x="130" y="1458"/>
                </a:lnTo>
                <a:lnTo>
                  <a:pt x="144" y="1458"/>
                </a:lnTo>
                <a:lnTo>
                  <a:pt x="144" y="1444"/>
                </a:lnTo>
                <a:lnTo>
                  <a:pt x="159" y="1458"/>
                </a:lnTo>
                <a:lnTo>
                  <a:pt x="159" y="1458"/>
                </a:lnTo>
                <a:lnTo>
                  <a:pt x="159" y="1444"/>
                </a:lnTo>
                <a:lnTo>
                  <a:pt x="159" y="1444"/>
                </a:lnTo>
                <a:lnTo>
                  <a:pt x="159" y="1458"/>
                </a:lnTo>
                <a:lnTo>
                  <a:pt x="159" y="1458"/>
                </a:lnTo>
                <a:lnTo>
                  <a:pt x="159" y="1473"/>
                </a:lnTo>
                <a:lnTo>
                  <a:pt x="159" y="1473"/>
                </a:lnTo>
                <a:lnTo>
                  <a:pt x="159" y="1473"/>
                </a:lnTo>
                <a:lnTo>
                  <a:pt x="159" y="1487"/>
                </a:lnTo>
                <a:lnTo>
                  <a:pt x="159" y="1487"/>
                </a:lnTo>
                <a:lnTo>
                  <a:pt x="159" y="1502"/>
                </a:lnTo>
                <a:lnTo>
                  <a:pt x="159" y="1502"/>
                </a:lnTo>
                <a:lnTo>
                  <a:pt x="159" y="1516"/>
                </a:lnTo>
                <a:lnTo>
                  <a:pt x="159" y="1516"/>
                </a:lnTo>
                <a:lnTo>
                  <a:pt x="173" y="1502"/>
                </a:lnTo>
                <a:lnTo>
                  <a:pt x="188" y="1502"/>
                </a:lnTo>
                <a:lnTo>
                  <a:pt x="188" y="1502"/>
                </a:lnTo>
                <a:lnTo>
                  <a:pt x="188" y="1502"/>
                </a:lnTo>
                <a:lnTo>
                  <a:pt x="173" y="1530"/>
                </a:lnTo>
                <a:lnTo>
                  <a:pt x="173" y="1530"/>
                </a:lnTo>
                <a:lnTo>
                  <a:pt x="173" y="1530"/>
                </a:lnTo>
                <a:lnTo>
                  <a:pt x="173" y="1545"/>
                </a:lnTo>
                <a:lnTo>
                  <a:pt x="173" y="1545"/>
                </a:lnTo>
                <a:lnTo>
                  <a:pt x="173" y="1545"/>
                </a:lnTo>
                <a:lnTo>
                  <a:pt x="188" y="1559"/>
                </a:lnTo>
                <a:lnTo>
                  <a:pt x="202" y="1559"/>
                </a:lnTo>
                <a:lnTo>
                  <a:pt x="202" y="1559"/>
                </a:lnTo>
                <a:lnTo>
                  <a:pt x="202" y="1559"/>
                </a:lnTo>
                <a:lnTo>
                  <a:pt x="202" y="1559"/>
                </a:lnTo>
                <a:lnTo>
                  <a:pt x="202" y="1574"/>
                </a:lnTo>
                <a:lnTo>
                  <a:pt x="188" y="1559"/>
                </a:lnTo>
                <a:lnTo>
                  <a:pt x="173" y="1559"/>
                </a:lnTo>
                <a:lnTo>
                  <a:pt x="173" y="1559"/>
                </a:lnTo>
                <a:lnTo>
                  <a:pt x="173" y="1574"/>
                </a:lnTo>
                <a:lnTo>
                  <a:pt x="173" y="1574"/>
                </a:lnTo>
                <a:lnTo>
                  <a:pt x="188" y="1574"/>
                </a:lnTo>
                <a:lnTo>
                  <a:pt x="188" y="1588"/>
                </a:lnTo>
                <a:lnTo>
                  <a:pt x="260" y="1617"/>
                </a:ln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35" name=""/>
          <p:cNvGrpSpPr/>
          <p:nvPr/>
        </p:nvGrpSpPr>
        <p:grpSpPr>
          <a:xfrm>
            <a:off x="996480" y="1213560"/>
            <a:ext cx="7018920" cy="4931640"/>
            <a:chOff x="996480" y="1213560"/>
            <a:chExt cx="7018920" cy="4931640"/>
          </a:xfrm>
        </p:grpSpPr>
        <p:sp>
          <p:nvSpPr>
            <p:cNvPr id="436" name=""/>
            <p:cNvSpPr/>
            <p:nvPr/>
          </p:nvSpPr>
          <p:spPr>
            <a:xfrm rot="21138600">
              <a:off x="2917440" y="3114720"/>
              <a:ext cx="1003320" cy="906480"/>
            </a:xfrm>
            <a:custGeom>
              <a:avLst/>
              <a:gdLst/>
              <a:ahLst/>
              <a:rect l="l" t="t" r="r" b="b"/>
              <a:pathLst>
                <a:path w="634" h="519">
                  <a:moveTo>
                    <a:pt x="404" y="490"/>
                  </a:moveTo>
                  <a:lnTo>
                    <a:pt x="332" y="476"/>
                  </a:lnTo>
                  <a:lnTo>
                    <a:pt x="259" y="462"/>
                  </a:lnTo>
                  <a:lnTo>
                    <a:pt x="187" y="447"/>
                  </a:lnTo>
                  <a:lnTo>
                    <a:pt x="86" y="433"/>
                  </a:lnTo>
                  <a:lnTo>
                    <a:pt x="0" y="418"/>
                  </a:lnTo>
                  <a:lnTo>
                    <a:pt x="14" y="375"/>
                  </a:lnTo>
                  <a:lnTo>
                    <a:pt x="29" y="288"/>
                  </a:lnTo>
                  <a:lnTo>
                    <a:pt x="43" y="202"/>
                  </a:lnTo>
                  <a:lnTo>
                    <a:pt x="72" y="101"/>
                  </a:lnTo>
                  <a:lnTo>
                    <a:pt x="86" y="0"/>
                  </a:lnTo>
                  <a:lnTo>
                    <a:pt x="144" y="14"/>
                  </a:lnTo>
                  <a:lnTo>
                    <a:pt x="216" y="28"/>
                  </a:lnTo>
                  <a:lnTo>
                    <a:pt x="288" y="43"/>
                  </a:lnTo>
                  <a:lnTo>
                    <a:pt x="346" y="57"/>
                  </a:lnTo>
                  <a:lnTo>
                    <a:pt x="418" y="72"/>
                  </a:lnTo>
                  <a:lnTo>
                    <a:pt x="476" y="72"/>
                  </a:lnTo>
                  <a:lnTo>
                    <a:pt x="548" y="86"/>
                  </a:lnTo>
                  <a:lnTo>
                    <a:pt x="634" y="101"/>
                  </a:lnTo>
                  <a:lnTo>
                    <a:pt x="620" y="202"/>
                  </a:lnTo>
                  <a:lnTo>
                    <a:pt x="606" y="288"/>
                  </a:lnTo>
                  <a:lnTo>
                    <a:pt x="591" y="389"/>
                  </a:lnTo>
                  <a:lnTo>
                    <a:pt x="577" y="490"/>
                  </a:lnTo>
                  <a:lnTo>
                    <a:pt x="577" y="519"/>
                  </a:lnTo>
                  <a:lnTo>
                    <a:pt x="490" y="505"/>
                  </a:lnTo>
                  <a:lnTo>
                    <a:pt x="404" y="490"/>
                  </a:lnTo>
                  <a:close/>
                </a:path>
              </a:pathLst>
            </a:custGeom>
            <a:solidFill>
              <a:srgbClr val="339966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7" name=""/>
            <p:cNvSpPr/>
            <p:nvPr/>
          </p:nvSpPr>
          <p:spPr>
            <a:xfrm rot="21138600">
              <a:off x="1568160" y="2654280"/>
              <a:ext cx="952560" cy="1595520"/>
            </a:xfrm>
            <a:custGeom>
              <a:avLst/>
              <a:gdLst/>
              <a:ahLst/>
              <a:rect l="l" t="t" r="r" b="b"/>
              <a:pathLst>
                <a:path w="534" h="880">
                  <a:moveTo>
                    <a:pt x="246" y="779"/>
                  </a:moveTo>
                  <a:lnTo>
                    <a:pt x="188" y="693"/>
                  </a:lnTo>
                  <a:lnTo>
                    <a:pt x="145" y="620"/>
                  </a:lnTo>
                  <a:lnTo>
                    <a:pt x="116" y="548"/>
                  </a:lnTo>
                  <a:lnTo>
                    <a:pt x="72" y="476"/>
                  </a:lnTo>
                  <a:lnTo>
                    <a:pt x="29" y="389"/>
                  </a:lnTo>
                  <a:lnTo>
                    <a:pt x="0" y="317"/>
                  </a:lnTo>
                  <a:lnTo>
                    <a:pt x="29" y="202"/>
                  </a:lnTo>
                  <a:lnTo>
                    <a:pt x="72" y="115"/>
                  </a:lnTo>
                  <a:lnTo>
                    <a:pt x="101" y="0"/>
                  </a:lnTo>
                  <a:lnTo>
                    <a:pt x="145" y="14"/>
                  </a:lnTo>
                  <a:lnTo>
                    <a:pt x="217" y="43"/>
                  </a:lnTo>
                  <a:lnTo>
                    <a:pt x="289" y="72"/>
                  </a:lnTo>
                  <a:lnTo>
                    <a:pt x="318" y="86"/>
                  </a:lnTo>
                  <a:lnTo>
                    <a:pt x="361" y="101"/>
                  </a:lnTo>
                  <a:lnTo>
                    <a:pt x="433" y="130"/>
                  </a:lnTo>
                  <a:lnTo>
                    <a:pt x="505" y="144"/>
                  </a:lnTo>
                  <a:lnTo>
                    <a:pt x="534" y="159"/>
                  </a:lnTo>
                  <a:lnTo>
                    <a:pt x="505" y="260"/>
                  </a:lnTo>
                  <a:lnTo>
                    <a:pt x="476" y="346"/>
                  </a:lnTo>
                  <a:lnTo>
                    <a:pt x="462" y="447"/>
                  </a:lnTo>
                  <a:lnTo>
                    <a:pt x="433" y="534"/>
                  </a:lnTo>
                  <a:lnTo>
                    <a:pt x="404" y="620"/>
                  </a:lnTo>
                  <a:lnTo>
                    <a:pt x="404" y="678"/>
                  </a:lnTo>
                  <a:lnTo>
                    <a:pt x="375" y="765"/>
                  </a:lnTo>
                  <a:lnTo>
                    <a:pt x="361" y="779"/>
                  </a:lnTo>
                  <a:lnTo>
                    <a:pt x="361" y="779"/>
                  </a:lnTo>
                  <a:lnTo>
                    <a:pt x="361" y="779"/>
                  </a:lnTo>
                  <a:lnTo>
                    <a:pt x="347" y="765"/>
                  </a:lnTo>
                  <a:lnTo>
                    <a:pt x="347" y="765"/>
                  </a:lnTo>
                  <a:lnTo>
                    <a:pt x="332" y="750"/>
                  </a:lnTo>
                  <a:lnTo>
                    <a:pt x="318" y="765"/>
                  </a:lnTo>
                  <a:lnTo>
                    <a:pt x="318" y="765"/>
                  </a:lnTo>
                  <a:lnTo>
                    <a:pt x="318" y="779"/>
                  </a:lnTo>
                  <a:lnTo>
                    <a:pt x="318" y="794"/>
                  </a:lnTo>
                  <a:lnTo>
                    <a:pt x="303" y="837"/>
                  </a:lnTo>
                  <a:lnTo>
                    <a:pt x="303" y="851"/>
                  </a:lnTo>
                  <a:lnTo>
                    <a:pt x="303" y="866"/>
                  </a:lnTo>
                  <a:lnTo>
                    <a:pt x="303" y="880"/>
                  </a:lnTo>
                  <a:lnTo>
                    <a:pt x="246" y="779"/>
                  </a:lnTo>
                </a:path>
              </a:pathLst>
            </a:custGeom>
            <a:solidFill>
              <a:srgbClr val="339966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8" name=""/>
            <p:cNvSpPr/>
            <p:nvPr/>
          </p:nvSpPr>
          <p:spPr>
            <a:xfrm rot="21138600">
              <a:off x="7461360" y="1287000"/>
              <a:ext cx="498240" cy="863640"/>
            </a:xfrm>
            <a:custGeom>
              <a:avLst/>
              <a:gdLst/>
              <a:ahLst/>
              <a:rect l="l" t="t" r="r" b="b"/>
              <a:pathLst>
                <a:path w="303" h="476">
                  <a:moveTo>
                    <a:pt x="29" y="346"/>
                  </a:moveTo>
                  <a:lnTo>
                    <a:pt x="0" y="260"/>
                  </a:lnTo>
                  <a:lnTo>
                    <a:pt x="0" y="245"/>
                  </a:lnTo>
                  <a:lnTo>
                    <a:pt x="14" y="260"/>
                  </a:lnTo>
                  <a:lnTo>
                    <a:pt x="14" y="245"/>
                  </a:lnTo>
                  <a:lnTo>
                    <a:pt x="14" y="245"/>
                  </a:lnTo>
                  <a:lnTo>
                    <a:pt x="29" y="245"/>
                  </a:lnTo>
                  <a:lnTo>
                    <a:pt x="29" y="245"/>
                  </a:lnTo>
                  <a:lnTo>
                    <a:pt x="29" y="231"/>
                  </a:lnTo>
                  <a:lnTo>
                    <a:pt x="29" y="231"/>
                  </a:lnTo>
                  <a:lnTo>
                    <a:pt x="29" y="216"/>
                  </a:lnTo>
                  <a:lnTo>
                    <a:pt x="29" y="216"/>
                  </a:lnTo>
                  <a:lnTo>
                    <a:pt x="43" y="202"/>
                  </a:lnTo>
                  <a:lnTo>
                    <a:pt x="29" y="159"/>
                  </a:lnTo>
                  <a:lnTo>
                    <a:pt x="29" y="144"/>
                  </a:lnTo>
                  <a:lnTo>
                    <a:pt x="29" y="144"/>
                  </a:lnTo>
                  <a:lnTo>
                    <a:pt x="29" y="130"/>
                  </a:lnTo>
                  <a:lnTo>
                    <a:pt x="43" y="115"/>
                  </a:lnTo>
                  <a:lnTo>
                    <a:pt x="29" y="86"/>
                  </a:lnTo>
                  <a:lnTo>
                    <a:pt x="58" y="14"/>
                  </a:lnTo>
                  <a:lnTo>
                    <a:pt x="58" y="0"/>
                  </a:lnTo>
                  <a:lnTo>
                    <a:pt x="72" y="0"/>
                  </a:lnTo>
                  <a:lnTo>
                    <a:pt x="72" y="14"/>
                  </a:lnTo>
                  <a:lnTo>
                    <a:pt x="87" y="14"/>
                  </a:lnTo>
                  <a:lnTo>
                    <a:pt x="87" y="29"/>
                  </a:lnTo>
                  <a:lnTo>
                    <a:pt x="101" y="29"/>
                  </a:lnTo>
                  <a:lnTo>
                    <a:pt x="130" y="14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73" y="14"/>
                  </a:lnTo>
                  <a:lnTo>
                    <a:pt x="202" y="86"/>
                  </a:lnTo>
                  <a:lnTo>
                    <a:pt x="216" y="159"/>
                  </a:lnTo>
                  <a:lnTo>
                    <a:pt x="245" y="159"/>
                  </a:lnTo>
                  <a:lnTo>
                    <a:pt x="245" y="173"/>
                  </a:lnTo>
                  <a:lnTo>
                    <a:pt x="245" y="187"/>
                  </a:lnTo>
                  <a:lnTo>
                    <a:pt x="260" y="187"/>
                  </a:lnTo>
                  <a:lnTo>
                    <a:pt x="274" y="202"/>
                  </a:lnTo>
                  <a:lnTo>
                    <a:pt x="274" y="187"/>
                  </a:lnTo>
                  <a:lnTo>
                    <a:pt x="289" y="187"/>
                  </a:lnTo>
                  <a:lnTo>
                    <a:pt x="289" y="187"/>
                  </a:lnTo>
                  <a:lnTo>
                    <a:pt x="289" y="187"/>
                  </a:lnTo>
                  <a:lnTo>
                    <a:pt x="289" y="202"/>
                  </a:lnTo>
                  <a:lnTo>
                    <a:pt x="289" y="216"/>
                  </a:lnTo>
                  <a:lnTo>
                    <a:pt x="289" y="216"/>
                  </a:lnTo>
                  <a:lnTo>
                    <a:pt x="303" y="216"/>
                  </a:lnTo>
                  <a:lnTo>
                    <a:pt x="303" y="231"/>
                  </a:lnTo>
                  <a:lnTo>
                    <a:pt x="303" y="231"/>
                  </a:lnTo>
                  <a:lnTo>
                    <a:pt x="303" y="245"/>
                  </a:lnTo>
                  <a:lnTo>
                    <a:pt x="289" y="245"/>
                  </a:lnTo>
                  <a:lnTo>
                    <a:pt x="289" y="245"/>
                  </a:lnTo>
                  <a:lnTo>
                    <a:pt x="274" y="260"/>
                  </a:lnTo>
                  <a:lnTo>
                    <a:pt x="274" y="260"/>
                  </a:lnTo>
                  <a:lnTo>
                    <a:pt x="274" y="260"/>
                  </a:lnTo>
                  <a:lnTo>
                    <a:pt x="260" y="274"/>
                  </a:lnTo>
                  <a:lnTo>
                    <a:pt x="245" y="274"/>
                  </a:lnTo>
                  <a:lnTo>
                    <a:pt x="245" y="288"/>
                  </a:lnTo>
                  <a:lnTo>
                    <a:pt x="245" y="288"/>
                  </a:lnTo>
                  <a:lnTo>
                    <a:pt x="231" y="303"/>
                  </a:lnTo>
                  <a:lnTo>
                    <a:pt x="231" y="303"/>
                  </a:lnTo>
                  <a:lnTo>
                    <a:pt x="231" y="303"/>
                  </a:lnTo>
                  <a:lnTo>
                    <a:pt x="202" y="303"/>
                  </a:lnTo>
                  <a:lnTo>
                    <a:pt x="202" y="303"/>
                  </a:lnTo>
                  <a:lnTo>
                    <a:pt x="202" y="303"/>
                  </a:lnTo>
                  <a:lnTo>
                    <a:pt x="188" y="303"/>
                  </a:lnTo>
                  <a:lnTo>
                    <a:pt x="188" y="288"/>
                  </a:lnTo>
                  <a:lnTo>
                    <a:pt x="188" y="288"/>
                  </a:lnTo>
                  <a:lnTo>
                    <a:pt x="188" y="288"/>
                  </a:lnTo>
                  <a:lnTo>
                    <a:pt x="173" y="303"/>
                  </a:lnTo>
                  <a:lnTo>
                    <a:pt x="173" y="317"/>
                  </a:lnTo>
                  <a:lnTo>
                    <a:pt x="173" y="332"/>
                  </a:lnTo>
                  <a:lnTo>
                    <a:pt x="173" y="332"/>
                  </a:lnTo>
                  <a:lnTo>
                    <a:pt x="173" y="346"/>
                  </a:lnTo>
                  <a:lnTo>
                    <a:pt x="173" y="346"/>
                  </a:lnTo>
                  <a:lnTo>
                    <a:pt x="159" y="346"/>
                  </a:lnTo>
                  <a:lnTo>
                    <a:pt x="159" y="361"/>
                  </a:lnTo>
                  <a:lnTo>
                    <a:pt x="159" y="375"/>
                  </a:lnTo>
                  <a:lnTo>
                    <a:pt x="144" y="375"/>
                  </a:lnTo>
                  <a:lnTo>
                    <a:pt x="144" y="375"/>
                  </a:lnTo>
                  <a:lnTo>
                    <a:pt x="144" y="375"/>
                  </a:lnTo>
                  <a:lnTo>
                    <a:pt x="144" y="375"/>
                  </a:lnTo>
                  <a:lnTo>
                    <a:pt x="144" y="389"/>
                  </a:lnTo>
                  <a:lnTo>
                    <a:pt x="130" y="389"/>
                  </a:lnTo>
                  <a:lnTo>
                    <a:pt x="130" y="389"/>
                  </a:lnTo>
                  <a:lnTo>
                    <a:pt x="130" y="375"/>
                  </a:lnTo>
                  <a:lnTo>
                    <a:pt x="115" y="375"/>
                  </a:lnTo>
                  <a:lnTo>
                    <a:pt x="115" y="389"/>
                  </a:lnTo>
                  <a:lnTo>
                    <a:pt x="101" y="404"/>
                  </a:lnTo>
                  <a:lnTo>
                    <a:pt x="101" y="418"/>
                  </a:lnTo>
                  <a:lnTo>
                    <a:pt x="101" y="433"/>
                  </a:lnTo>
                  <a:lnTo>
                    <a:pt x="87" y="462"/>
                  </a:lnTo>
                  <a:lnTo>
                    <a:pt x="72" y="476"/>
                  </a:lnTo>
                  <a:lnTo>
                    <a:pt x="72" y="476"/>
                  </a:lnTo>
                  <a:lnTo>
                    <a:pt x="58" y="462"/>
                  </a:lnTo>
                  <a:lnTo>
                    <a:pt x="43" y="447"/>
                  </a:lnTo>
                  <a:lnTo>
                    <a:pt x="43" y="433"/>
                  </a:lnTo>
                  <a:lnTo>
                    <a:pt x="29" y="346"/>
                  </a:lnTo>
                  <a:close/>
                </a:path>
              </a:pathLst>
            </a:custGeom>
            <a:solidFill>
              <a:srgbClr val="339966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9" name=""/>
            <p:cNvSpPr/>
            <p:nvPr/>
          </p:nvSpPr>
          <p:spPr>
            <a:xfrm rot="21138600">
              <a:off x="7461360" y="1287000"/>
              <a:ext cx="498240" cy="863640"/>
            </a:xfrm>
            <a:custGeom>
              <a:avLst/>
              <a:gdLst/>
              <a:ahLst/>
              <a:rect l="l" t="t" r="r" b="b"/>
              <a:pathLst>
                <a:path w="303" h="476">
                  <a:moveTo>
                    <a:pt x="29" y="346"/>
                  </a:moveTo>
                  <a:lnTo>
                    <a:pt x="0" y="260"/>
                  </a:lnTo>
                  <a:lnTo>
                    <a:pt x="0" y="245"/>
                  </a:lnTo>
                  <a:lnTo>
                    <a:pt x="14" y="260"/>
                  </a:lnTo>
                  <a:lnTo>
                    <a:pt x="14" y="245"/>
                  </a:lnTo>
                  <a:lnTo>
                    <a:pt x="14" y="245"/>
                  </a:lnTo>
                  <a:lnTo>
                    <a:pt x="29" y="245"/>
                  </a:lnTo>
                  <a:lnTo>
                    <a:pt x="29" y="245"/>
                  </a:lnTo>
                  <a:lnTo>
                    <a:pt x="29" y="231"/>
                  </a:lnTo>
                  <a:lnTo>
                    <a:pt x="29" y="231"/>
                  </a:lnTo>
                  <a:lnTo>
                    <a:pt x="29" y="216"/>
                  </a:lnTo>
                  <a:lnTo>
                    <a:pt x="29" y="216"/>
                  </a:lnTo>
                  <a:lnTo>
                    <a:pt x="43" y="202"/>
                  </a:lnTo>
                  <a:lnTo>
                    <a:pt x="29" y="159"/>
                  </a:lnTo>
                  <a:lnTo>
                    <a:pt x="29" y="144"/>
                  </a:lnTo>
                  <a:lnTo>
                    <a:pt x="29" y="144"/>
                  </a:lnTo>
                  <a:lnTo>
                    <a:pt x="29" y="130"/>
                  </a:lnTo>
                  <a:lnTo>
                    <a:pt x="43" y="115"/>
                  </a:lnTo>
                  <a:lnTo>
                    <a:pt x="29" y="86"/>
                  </a:lnTo>
                  <a:lnTo>
                    <a:pt x="58" y="14"/>
                  </a:lnTo>
                  <a:lnTo>
                    <a:pt x="58" y="0"/>
                  </a:lnTo>
                  <a:lnTo>
                    <a:pt x="72" y="0"/>
                  </a:lnTo>
                  <a:lnTo>
                    <a:pt x="72" y="14"/>
                  </a:lnTo>
                  <a:lnTo>
                    <a:pt x="87" y="14"/>
                  </a:lnTo>
                  <a:lnTo>
                    <a:pt x="87" y="29"/>
                  </a:lnTo>
                  <a:lnTo>
                    <a:pt x="101" y="29"/>
                  </a:lnTo>
                  <a:lnTo>
                    <a:pt x="130" y="14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73" y="14"/>
                  </a:lnTo>
                  <a:lnTo>
                    <a:pt x="202" y="86"/>
                  </a:lnTo>
                  <a:lnTo>
                    <a:pt x="216" y="159"/>
                  </a:lnTo>
                  <a:lnTo>
                    <a:pt x="245" y="159"/>
                  </a:lnTo>
                  <a:lnTo>
                    <a:pt x="245" y="173"/>
                  </a:lnTo>
                  <a:lnTo>
                    <a:pt x="245" y="187"/>
                  </a:lnTo>
                  <a:lnTo>
                    <a:pt x="260" y="187"/>
                  </a:lnTo>
                  <a:lnTo>
                    <a:pt x="274" y="202"/>
                  </a:lnTo>
                  <a:lnTo>
                    <a:pt x="274" y="187"/>
                  </a:lnTo>
                  <a:lnTo>
                    <a:pt x="289" y="187"/>
                  </a:lnTo>
                  <a:lnTo>
                    <a:pt x="289" y="187"/>
                  </a:lnTo>
                  <a:lnTo>
                    <a:pt x="289" y="187"/>
                  </a:lnTo>
                  <a:lnTo>
                    <a:pt x="289" y="202"/>
                  </a:lnTo>
                  <a:lnTo>
                    <a:pt x="289" y="216"/>
                  </a:lnTo>
                  <a:lnTo>
                    <a:pt x="289" y="216"/>
                  </a:lnTo>
                  <a:lnTo>
                    <a:pt x="303" y="216"/>
                  </a:lnTo>
                  <a:lnTo>
                    <a:pt x="303" y="231"/>
                  </a:lnTo>
                  <a:lnTo>
                    <a:pt x="303" y="231"/>
                  </a:lnTo>
                  <a:lnTo>
                    <a:pt x="303" y="245"/>
                  </a:lnTo>
                  <a:lnTo>
                    <a:pt x="289" y="245"/>
                  </a:lnTo>
                  <a:lnTo>
                    <a:pt x="289" y="245"/>
                  </a:lnTo>
                  <a:lnTo>
                    <a:pt x="274" y="260"/>
                  </a:lnTo>
                  <a:lnTo>
                    <a:pt x="274" y="260"/>
                  </a:lnTo>
                  <a:lnTo>
                    <a:pt x="274" y="260"/>
                  </a:lnTo>
                  <a:lnTo>
                    <a:pt x="260" y="274"/>
                  </a:lnTo>
                  <a:lnTo>
                    <a:pt x="245" y="274"/>
                  </a:lnTo>
                  <a:lnTo>
                    <a:pt x="245" y="288"/>
                  </a:lnTo>
                  <a:lnTo>
                    <a:pt x="245" y="288"/>
                  </a:lnTo>
                  <a:lnTo>
                    <a:pt x="231" y="303"/>
                  </a:lnTo>
                  <a:lnTo>
                    <a:pt x="231" y="303"/>
                  </a:lnTo>
                  <a:lnTo>
                    <a:pt x="231" y="303"/>
                  </a:lnTo>
                  <a:lnTo>
                    <a:pt x="202" y="303"/>
                  </a:lnTo>
                  <a:lnTo>
                    <a:pt x="202" y="303"/>
                  </a:lnTo>
                  <a:lnTo>
                    <a:pt x="202" y="303"/>
                  </a:lnTo>
                  <a:lnTo>
                    <a:pt x="188" y="303"/>
                  </a:lnTo>
                  <a:lnTo>
                    <a:pt x="188" y="288"/>
                  </a:lnTo>
                  <a:lnTo>
                    <a:pt x="188" y="288"/>
                  </a:lnTo>
                  <a:lnTo>
                    <a:pt x="188" y="288"/>
                  </a:lnTo>
                  <a:lnTo>
                    <a:pt x="173" y="303"/>
                  </a:lnTo>
                  <a:lnTo>
                    <a:pt x="173" y="317"/>
                  </a:lnTo>
                  <a:lnTo>
                    <a:pt x="173" y="332"/>
                  </a:lnTo>
                  <a:lnTo>
                    <a:pt x="173" y="332"/>
                  </a:lnTo>
                  <a:lnTo>
                    <a:pt x="173" y="346"/>
                  </a:lnTo>
                  <a:lnTo>
                    <a:pt x="173" y="346"/>
                  </a:lnTo>
                  <a:lnTo>
                    <a:pt x="159" y="346"/>
                  </a:lnTo>
                  <a:lnTo>
                    <a:pt x="159" y="361"/>
                  </a:lnTo>
                  <a:lnTo>
                    <a:pt x="159" y="375"/>
                  </a:lnTo>
                  <a:lnTo>
                    <a:pt x="144" y="375"/>
                  </a:lnTo>
                  <a:lnTo>
                    <a:pt x="144" y="375"/>
                  </a:lnTo>
                  <a:lnTo>
                    <a:pt x="144" y="375"/>
                  </a:lnTo>
                  <a:lnTo>
                    <a:pt x="144" y="375"/>
                  </a:lnTo>
                  <a:lnTo>
                    <a:pt x="144" y="389"/>
                  </a:lnTo>
                  <a:lnTo>
                    <a:pt x="130" y="389"/>
                  </a:lnTo>
                  <a:lnTo>
                    <a:pt x="130" y="389"/>
                  </a:lnTo>
                  <a:lnTo>
                    <a:pt x="130" y="375"/>
                  </a:lnTo>
                  <a:lnTo>
                    <a:pt x="115" y="375"/>
                  </a:lnTo>
                  <a:lnTo>
                    <a:pt x="115" y="389"/>
                  </a:lnTo>
                  <a:lnTo>
                    <a:pt x="101" y="404"/>
                  </a:lnTo>
                  <a:lnTo>
                    <a:pt x="101" y="418"/>
                  </a:lnTo>
                  <a:lnTo>
                    <a:pt x="101" y="433"/>
                  </a:lnTo>
                  <a:lnTo>
                    <a:pt x="87" y="462"/>
                  </a:lnTo>
                  <a:lnTo>
                    <a:pt x="72" y="476"/>
                  </a:lnTo>
                  <a:lnTo>
                    <a:pt x="72" y="476"/>
                  </a:lnTo>
                  <a:lnTo>
                    <a:pt x="58" y="462"/>
                  </a:lnTo>
                  <a:lnTo>
                    <a:pt x="43" y="447"/>
                  </a:lnTo>
                  <a:lnTo>
                    <a:pt x="43" y="433"/>
                  </a:lnTo>
                  <a:lnTo>
                    <a:pt x="29" y="346"/>
                  </a:lnTo>
                </a:path>
              </a:pathLst>
            </a:custGeom>
            <a:solidFill>
              <a:srgbClr val="339966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0" name=""/>
            <p:cNvSpPr/>
            <p:nvPr/>
          </p:nvSpPr>
          <p:spPr>
            <a:xfrm rot="21138600">
              <a:off x="7410600" y="1789200"/>
              <a:ext cx="212400" cy="522360"/>
            </a:xfrm>
            <a:custGeom>
              <a:avLst/>
              <a:gdLst/>
              <a:ahLst/>
              <a:rect l="l" t="t" r="r" b="b"/>
              <a:pathLst>
                <a:path w="130" h="288">
                  <a:moveTo>
                    <a:pt x="130" y="216"/>
                  </a:moveTo>
                  <a:lnTo>
                    <a:pt x="130" y="216"/>
                  </a:lnTo>
                  <a:lnTo>
                    <a:pt x="116" y="202"/>
                  </a:lnTo>
                  <a:lnTo>
                    <a:pt x="101" y="187"/>
                  </a:lnTo>
                  <a:lnTo>
                    <a:pt x="101" y="173"/>
                  </a:lnTo>
                  <a:lnTo>
                    <a:pt x="87" y="86"/>
                  </a:lnTo>
                  <a:lnTo>
                    <a:pt x="58" y="0"/>
                  </a:lnTo>
                  <a:lnTo>
                    <a:pt x="44" y="0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29" y="57"/>
                  </a:lnTo>
                  <a:lnTo>
                    <a:pt x="44" y="72"/>
                  </a:lnTo>
                  <a:lnTo>
                    <a:pt x="29" y="86"/>
                  </a:lnTo>
                  <a:lnTo>
                    <a:pt x="15" y="101"/>
                  </a:lnTo>
                  <a:lnTo>
                    <a:pt x="15" y="115"/>
                  </a:lnTo>
                  <a:lnTo>
                    <a:pt x="15" y="144"/>
                  </a:lnTo>
                  <a:lnTo>
                    <a:pt x="0" y="202"/>
                  </a:lnTo>
                  <a:lnTo>
                    <a:pt x="0" y="259"/>
                  </a:lnTo>
                  <a:lnTo>
                    <a:pt x="0" y="274"/>
                  </a:lnTo>
                  <a:lnTo>
                    <a:pt x="15" y="288"/>
                  </a:lnTo>
                  <a:lnTo>
                    <a:pt x="101" y="259"/>
                  </a:lnTo>
                  <a:lnTo>
                    <a:pt x="116" y="245"/>
                  </a:lnTo>
                  <a:lnTo>
                    <a:pt x="130" y="245"/>
                  </a:lnTo>
                  <a:lnTo>
                    <a:pt x="130" y="245"/>
                  </a:lnTo>
                  <a:lnTo>
                    <a:pt x="130" y="216"/>
                  </a:lnTo>
                  <a:close/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1" name=""/>
            <p:cNvSpPr/>
            <p:nvPr/>
          </p:nvSpPr>
          <p:spPr>
            <a:xfrm rot="21138600">
              <a:off x="7410600" y="1789200"/>
              <a:ext cx="212400" cy="522360"/>
            </a:xfrm>
            <a:custGeom>
              <a:avLst/>
              <a:gdLst/>
              <a:ahLst/>
              <a:rect l="l" t="t" r="r" b="b"/>
              <a:pathLst>
                <a:path w="130" h="288">
                  <a:moveTo>
                    <a:pt x="130" y="216"/>
                  </a:moveTo>
                  <a:lnTo>
                    <a:pt x="130" y="216"/>
                  </a:lnTo>
                  <a:lnTo>
                    <a:pt x="116" y="202"/>
                  </a:lnTo>
                  <a:lnTo>
                    <a:pt x="101" y="187"/>
                  </a:lnTo>
                  <a:lnTo>
                    <a:pt x="101" y="173"/>
                  </a:lnTo>
                  <a:lnTo>
                    <a:pt x="87" y="86"/>
                  </a:lnTo>
                  <a:lnTo>
                    <a:pt x="58" y="0"/>
                  </a:lnTo>
                  <a:lnTo>
                    <a:pt x="44" y="0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29" y="57"/>
                  </a:lnTo>
                  <a:lnTo>
                    <a:pt x="44" y="72"/>
                  </a:lnTo>
                  <a:lnTo>
                    <a:pt x="29" y="86"/>
                  </a:lnTo>
                  <a:lnTo>
                    <a:pt x="15" y="101"/>
                  </a:lnTo>
                  <a:lnTo>
                    <a:pt x="15" y="115"/>
                  </a:lnTo>
                  <a:lnTo>
                    <a:pt x="15" y="144"/>
                  </a:lnTo>
                  <a:lnTo>
                    <a:pt x="0" y="202"/>
                  </a:lnTo>
                  <a:lnTo>
                    <a:pt x="0" y="259"/>
                  </a:lnTo>
                  <a:lnTo>
                    <a:pt x="0" y="274"/>
                  </a:lnTo>
                  <a:lnTo>
                    <a:pt x="15" y="288"/>
                  </a:lnTo>
                  <a:lnTo>
                    <a:pt x="101" y="259"/>
                  </a:lnTo>
                  <a:lnTo>
                    <a:pt x="116" y="245"/>
                  </a:lnTo>
                  <a:lnTo>
                    <a:pt x="130" y="245"/>
                  </a:lnTo>
                  <a:lnTo>
                    <a:pt x="130" y="245"/>
                  </a:lnTo>
                  <a:lnTo>
                    <a:pt x="130" y="216"/>
                  </a:lnTo>
                </a:path>
              </a:pathLst>
            </a:custGeom>
            <a:solidFill>
              <a:srgbClr val="339966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2" name=""/>
            <p:cNvSpPr/>
            <p:nvPr/>
          </p:nvSpPr>
          <p:spPr>
            <a:xfrm rot="21138600">
              <a:off x="7249680" y="1886040"/>
              <a:ext cx="238320" cy="444240"/>
            </a:xfrm>
            <a:custGeom>
              <a:avLst/>
              <a:gdLst/>
              <a:ahLst/>
              <a:rect l="l" t="t" r="r" b="b"/>
              <a:pathLst>
                <a:path w="145" h="245">
                  <a:moveTo>
                    <a:pt x="116" y="245"/>
                  </a:moveTo>
                  <a:lnTo>
                    <a:pt x="101" y="231"/>
                  </a:lnTo>
                  <a:lnTo>
                    <a:pt x="101" y="216"/>
                  </a:lnTo>
                  <a:lnTo>
                    <a:pt x="101" y="159"/>
                  </a:lnTo>
                  <a:lnTo>
                    <a:pt x="116" y="101"/>
                  </a:lnTo>
                  <a:lnTo>
                    <a:pt x="116" y="72"/>
                  </a:lnTo>
                  <a:lnTo>
                    <a:pt x="116" y="58"/>
                  </a:lnTo>
                  <a:lnTo>
                    <a:pt x="130" y="43"/>
                  </a:lnTo>
                  <a:lnTo>
                    <a:pt x="145" y="29"/>
                  </a:lnTo>
                  <a:lnTo>
                    <a:pt x="130" y="14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58"/>
                  </a:lnTo>
                  <a:lnTo>
                    <a:pt x="15" y="72"/>
                  </a:lnTo>
                  <a:lnTo>
                    <a:pt x="15" y="86"/>
                  </a:lnTo>
                  <a:lnTo>
                    <a:pt x="15" y="101"/>
                  </a:lnTo>
                  <a:lnTo>
                    <a:pt x="15" y="101"/>
                  </a:lnTo>
                  <a:lnTo>
                    <a:pt x="15" y="115"/>
                  </a:lnTo>
                  <a:lnTo>
                    <a:pt x="29" y="144"/>
                  </a:lnTo>
                  <a:lnTo>
                    <a:pt x="29" y="159"/>
                  </a:lnTo>
                  <a:lnTo>
                    <a:pt x="29" y="173"/>
                  </a:lnTo>
                  <a:lnTo>
                    <a:pt x="29" y="159"/>
                  </a:lnTo>
                  <a:lnTo>
                    <a:pt x="44" y="173"/>
                  </a:lnTo>
                  <a:lnTo>
                    <a:pt x="44" y="245"/>
                  </a:lnTo>
                  <a:lnTo>
                    <a:pt x="58" y="245"/>
                  </a:lnTo>
                  <a:lnTo>
                    <a:pt x="116" y="245"/>
                  </a:lnTo>
                  <a:close/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" name=""/>
            <p:cNvSpPr/>
            <p:nvPr/>
          </p:nvSpPr>
          <p:spPr>
            <a:xfrm rot="21138600">
              <a:off x="7249680" y="1886040"/>
              <a:ext cx="238320" cy="444240"/>
            </a:xfrm>
            <a:custGeom>
              <a:avLst/>
              <a:gdLst/>
              <a:ahLst/>
              <a:rect l="l" t="t" r="r" b="b"/>
              <a:pathLst>
                <a:path w="145" h="245">
                  <a:moveTo>
                    <a:pt x="116" y="245"/>
                  </a:moveTo>
                  <a:lnTo>
                    <a:pt x="101" y="231"/>
                  </a:lnTo>
                  <a:lnTo>
                    <a:pt x="101" y="216"/>
                  </a:lnTo>
                  <a:lnTo>
                    <a:pt x="101" y="159"/>
                  </a:lnTo>
                  <a:lnTo>
                    <a:pt x="116" y="101"/>
                  </a:lnTo>
                  <a:lnTo>
                    <a:pt x="116" y="72"/>
                  </a:lnTo>
                  <a:lnTo>
                    <a:pt x="116" y="58"/>
                  </a:lnTo>
                  <a:lnTo>
                    <a:pt x="130" y="43"/>
                  </a:lnTo>
                  <a:lnTo>
                    <a:pt x="145" y="29"/>
                  </a:lnTo>
                  <a:lnTo>
                    <a:pt x="130" y="14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58"/>
                  </a:lnTo>
                  <a:lnTo>
                    <a:pt x="15" y="72"/>
                  </a:lnTo>
                  <a:lnTo>
                    <a:pt x="15" y="86"/>
                  </a:lnTo>
                  <a:lnTo>
                    <a:pt x="15" y="101"/>
                  </a:lnTo>
                  <a:lnTo>
                    <a:pt x="15" y="101"/>
                  </a:lnTo>
                  <a:lnTo>
                    <a:pt x="15" y="115"/>
                  </a:lnTo>
                  <a:lnTo>
                    <a:pt x="29" y="144"/>
                  </a:lnTo>
                  <a:lnTo>
                    <a:pt x="29" y="159"/>
                  </a:lnTo>
                  <a:lnTo>
                    <a:pt x="29" y="173"/>
                  </a:lnTo>
                  <a:lnTo>
                    <a:pt x="29" y="159"/>
                  </a:lnTo>
                  <a:lnTo>
                    <a:pt x="44" y="173"/>
                  </a:lnTo>
                  <a:lnTo>
                    <a:pt x="44" y="245"/>
                  </a:lnTo>
                  <a:lnTo>
                    <a:pt x="58" y="245"/>
                  </a:lnTo>
                  <a:lnTo>
                    <a:pt x="116" y="245"/>
                  </a:lnTo>
                </a:path>
              </a:pathLst>
            </a:custGeom>
            <a:solidFill>
              <a:srgbClr val="339966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" name=""/>
            <p:cNvSpPr/>
            <p:nvPr/>
          </p:nvSpPr>
          <p:spPr>
            <a:xfrm rot="21138600">
              <a:off x="7259760" y="2654280"/>
              <a:ext cx="188640" cy="446040"/>
            </a:xfrm>
            <a:custGeom>
              <a:avLst/>
              <a:gdLst/>
              <a:ahLst/>
              <a:rect l="l" t="t" r="r" b="b"/>
              <a:pathLst>
                <a:path w="115" h="246">
                  <a:moveTo>
                    <a:pt x="0" y="188"/>
                  </a:moveTo>
                  <a:lnTo>
                    <a:pt x="14" y="203"/>
                  </a:lnTo>
                  <a:lnTo>
                    <a:pt x="29" y="217"/>
                  </a:lnTo>
                  <a:lnTo>
                    <a:pt x="29" y="217"/>
                  </a:lnTo>
                  <a:lnTo>
                    <a:pt x="43" y="217"/>
                  </a:lnTo>
                  <a:lnTo>
                    <a:pt x="57" y="217"/>
                  </a:lnTo>
                  <a:lnTo>
                    <a:pt x="57" y="231"/>
                  </a:lnTo>
                  <a:lnTo>
                    <a:pt x="57" y="246"/>
                  </a:lnTo>
                  <a:lnTo>
                    <a:pt x="72" y="231"/>
                  </a:lnTo>
                  <a:lnTo>
                    <a:pt x="86" y="203"/>
                  </a:lnTo>
                  <a:lnTo>
                    <a:pt x="86" y="188"/>
                  </a:lnTo>
                  <a:lnTo>
                    <a:pt x="101" y="174"/>
                  </a:lnTo>
                  <a:lnTo>
                    <a:pt x="101" y="174"/>
                  </a:lnTo>
                  <a:lnTo>
                    <a:pt x="101" y="174"/>
                  </a:lnTo>
                  <a:lnTo>
                    <a:pt x="101" y="159"/>
                  </a:lnTo>
                  <a:lnTo>
                    <a:pt x="101" y="130"/>
                  </a:lnTo>
                  <a:lnTo>
                    <a:pt x="101" y="130"/>
                  </a:lnTo>
                  <a:lnTo>
                    <a:pt x="115" y="130"/>
                  </a:lnTo>
                  <a:lnTo>
                    <a:pt x="115" y="130"/>
                  </a:lnTo>
                  <a:lnTo>
                    <a:pt x="115" y="102"/>
                  </a:lnTo>
                  <a:lnTo>
                    <a:pt x="115" y="102"/>
                  </a:lnTo>
                  <a:lnTo>
                    <a:pt x="115" y="87"/>
                  </a:lnTo>
                  <a:lnTo>
                    <a:pt x="101" y="87"/>
                  </a:lnTo>
                  <a:lnTo>
                    <a:pt x="86" y="87"/>
                  </a:lnTo>
                  <a:lnTo>
                    <a:pt x="86" y="73"/>
                  </a:lnTo>
                  <a:lnTo>
                    <a:pt x="86" y="73"/>
                  </a:lnTo>
                  <a:lnTo>
                    <a:pt x="86" y="58"/>
                  </a:lnTo>
                  <a:lnTo>
                    <a:pt x="101" y="58"/>
                  </a:lnTo>
                  <a:lnTo>
                    <a:pt x="101" y="29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14" y="29"/>
                  </a:lnTo>
                  <a:lnTo>
                    <a:pt x="0" y="44"/>
                  </a:lnTo>
                  <a:lnTo>
                    <a:pt x="14" y="44"/>
                  </a:lnTo>
                  <a:lnTo>
                    <a:pt x="14" y="58"/>
                  </a:lnTo>
                  <a:lnTo>
                    <a:pt x="0" y="58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4" y="87"/>
                  </a:lnTo>
                  <a:lnTo>
                    <a:pt x="14" y="87"/>
                  </a:lnTo>
                  <a:lnTo>
                    <a:pt x="14" y="102"/>
                  </a:lnTo>
                  <a:lnTo>
                    <a:pt x="29" y="102"/>
                  </a:lnTo>
                  <a:lnTo>
                    <a:pt x="43" y="116"/>
                  </a:lnTo>
                  <a:lnTo>
                    <a:pt x="29" y="145"/>
                  </a:lnTo>
                  <a:lnTo>
                    <a:pt x="29" y="145"/>
                  </a:lnTo>
                  <a:lnTo>
                    <a:pt x="29" y="145"/>
                  </a:lnTo>
                  <a:lnTo>
                    <a:pt x="29" y="159"/>
                  </a:lnTo>
                  <a:lnTo>
                    <a:pt x="14" y="159"/>
                  </a:lnTo>
                  <a:lnTo>
                    <a:pt x="0" y="159"/>
                  </a:lnTo>
                  <a:lnTo>
                    <a:pt x="0" y="174"/>
                  </a:lnTo>
                  <a:lnTo>
                    <a:pt x="0" y="188"/>
                  </a:lnTo>
                  <a:lnTo>
                    <a:pt x="0" y="188"/>
                  </a:lnTo>
                  <a:close/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5" name=""/>
            <p:cNvSpPr/>
            <p:nvPr/>
          </p:nvSpPr>
          <p:spPr>
            <a:xfrm rot="21138600">
              <a:off x="7259760" y="2654280"/>
              <a:ext cx="188640" cy="446040"/>
            </a:xfrm>
            <a:custGeom>
              <a:avLst/>
              <a:gdLst/>
              <a:ahLst/>
              <a:rect l="l" t="t" r="r" b="b"/>
              <a:pathLst>
                <a:path w="115" h="246">
                  <a:moveTo>
                    <a:pt x="0" y="188"/>
                  </a:moveTo>
                  <a:lnTo>
                    <a:pt x="14" y="203"/>
                  </a:lnTo>
                  <a:lnTo>
                    <a:pt x="29" y="217"/>
                  </a:lnTo>
                  <a:lnTo>
                    <a:pt x="29" y="217"/>
                  </a:lnTo>
                  <a:lnTo>
                    <a:pt x="43" y="217"/>
                  </a:lnTo>
                  <a:lnTo>
                    <a:pt x="57" y="217"/>
                  </a:lnTo>
                  <a:lnTo>
                    <a:pt x="57" y="231"/>
                  </a:lnTo>
                  <a:lnTo>
                    <a:pt x="57" y="246"/>
                  </a:lnTo>
                  <a:lnTo>
                    <a:pt x="72" y="231"/>
                  </a:lnTo>
                  <a:lnTo>
                    <a:pt x="86" y="203"/>
                  </a:lnTo>
                  <a:lnTo>
                    <a:pt x="86" y="188"/>
                  </a:lnTo>
                  <a:lnTo>
                    <a:pt x="101" y="174"/>
                  </a:lnTo>
                  <a:lnTo>
                    <a:pt x="101" y="174"/>
                  </a:lnTo>
                  <a:lnTo>
                    <a:pt x="101" y="174"/>
                  </a:lnTo>
                  <a:lnTo>
                    <a:pt x="101" y="159"/>
                  </a:lnTo>
                  <a:lnTo>
                    <a:pt x="101" y="130"/>
                  </a:lnTo>
                  <a:lnTo>
                    <a:pt x="101" y="130"/>
                  </a:lnTo>
                  <a:lnTo>
                    <a:pt x="115" y="130"/>
                  </a:lnTo>
                  <a:lnTo>
                    <a:pt x="115" y="130"/>
                  </a:lnTo>
                  <a:lnTo>
                    <a:pt x="115" y="102"/>
                  </a:lnTo>
                  <a:lnTo>
                    <a:pt x="115" y="102"/>
                  </a:lnTo>
                  <a:lnTo>
                    <a:pt x="115" y="87"/>
                  </a:lnTo>
                  <a:lnTo>
                    <a:pt x="101" y="87"/>
                  </a:lnTo>
                  <a:lnTo>
                    <a:pt x="86" y="87"/>
                  </a:lnTo>
                  <a:lnTo>
                    <a:pt x="86" y="73"/>
                  </a:lnTo>
                  <a:lnTo>
                    <a:pt x="86" y="73"/>
                  </a:lnTo>
                  <a:lnTo>
                    <a:pt x="86" y="58"/>
                  </a:lnTo>
                  <a:lnTo>
                    <a:pt x="101" y="58"/>
                  </a:lnTo>
                  <a:lnTo>
                    <a:pt x="101" y="29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14" y="29"/>
                  </a:lnTo>
                  <a:lnTo>
                    <a:pt x="0" y="44"/>
                  </a:lnTo>
                  <a:lnTo>
                    <a:pt x="14" y="44"/>
                  </a:lnTo>
                  <a:lnTo>
                    <a:pt x="14" y="58"/>
                  </a:lnTo>
                  <a:lnTo>
                    <a:pt x="0" y="58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4" y="87"/>
                  </a:lnTo>
                  <a:lnTo>
                    <a:pt x="14" y="87"/>
                  </a:lnTo>
                  <a:lnTo>
                    <a:pt x="14" y="102"/>
                  </a:lnTo>
                  <a:lnTo>
                    <a:pt x="29" y="102"/>
                  </a:lnTo>
                  <a:lnTo>
                    <a:pt x="43" y="116"/>
                  </a:lnTo>
                  <a:lnTo>
                    <a:pt x="29" y="145"/>
                  </a:lnTo>
                  <a:lnTo>
                    <a:pt x="29" y="145"/>
                  </a:lnTo>
                  <a:lnTo>
                    <a:pt x="29" y="145"/>
                  </a:lnTo>
                  <a:lnTo>
                    <a:pt x="29" y="159"/>
                  </a:lnTo>
                  <a:lnTo>
                    <a:pt x="14" y="159"/>
                  </a:lnTo>
                  <a:lnTo>
                    <a:pt x="0" y="159"/>
                  </a:lnTo>
                  <a:lnTo>
                    <a:pt x="0" y="174"/>
                  </a:lnTo>
                  <a:lnTo>
                    <a:pt x="0" y="188"/>
                  </a:lnTo>
                  <a:lnTo>
                    <a:pt x="0" y="188"/>
                  </a:lnTo>
                </a:path>
              </a:pathLst>
            </a:custGeom>
            <a:solidFill>
              <a:srgbClr val="339966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6" name=""/>
            <p:cNvSpPr/>
            <p:nvPr/>
          </p:nvSpPr>
          <p:spPr>
            <a:xfrm rot="21138600">
              <a:off x="7356600" y="2225520"/>
              <a:ext cx="473040" cy="236520"/>
            </a:xfrm>
            <a:custGeom>
              <a:avLst/>
              <a:gdLst/>
              <a:ahLst/>
              <a:rect l="l" t="t" r="r" b="b"/>
              <a:pathLst>
                <a:path w="288" h="130">
                  <a:moveTo>
                    <a:pt x="14" y="130"/>
                  </a:moveTo>
                  <a:lnTo>
                    <a:pt x="0" y="130"/>
                  </a:lnTo>
                  <a:lnTo>
                    <a:pt x="14" y="43"/>
                  </a:lnTo>
                  <a:lnTo>
                    <a:pt x="72" y="43"/>
                  </a:lnTo>
                  <a:lnTo>
                    <a:pt x="158" y="14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202" y="14"/>
                  </a:lnTo>
                  <a:lnTo>
                    <a:pt x="216" y="14"/>
                  </a:lnTo>
                  <a:lnTo>
                    <a:pt x="202" y="29"/>
                  </a:lnTo>
                  <a:lnTo>
                    <a:pt x="202" y="43"/>
                  </a:lnTo>
                  <a:lnTo>
                    <a:pt x="202" y="43"/>
                  </a:lnTo>
                  <a:lnTo>
                    <a:pt x="202" y="43"/>
                  </a:lnTo>
                  <a:lnTo>
                    <a:pt x="202" y="58"/>
                  </a:lnTo>
                  <a:lnTo>
                    <a:pt x="202" y="58"/>
                  </a:lnTo>
                  <a:lnTo>
                    <a:pt x="216" y="58"/>
                  </a:lnTo>
                  <a:lnTo>
                    <a:pt x="216" y="58"/>
                  </a:lnTo>
                  <a:lnTo>
                    <a:pt x="230" y="72"/>
                  </a:lnTo>
                  <a:lnTo>
                    <a:pt x="230" y="87"/>
                  </a:lnTo>
                  <a:lnTo>
                    <a:pt x="245" y="101"/>
                  </a:lnTo>
                  <a:lnTo>
                    <a:pt x="259" y="101"/>
                  </a:lnTo>
                  <a:lnTo>
                    <a:pt x="274" y="101"/>
                  </a:lnTo>
                  <a:lnTo>
                    <a:pt x="274" y="101"/>
                  </a:lnTo>
                  <a:lnTo>
                    <a:pt x="274" y="87"/>
                  </a:lnTo>
                  <a:lnTo>
                    <a:pt x="274" y="72"/>
                  </a:lnTo>
                  <a:lnTo>
                    <a:pt x="274" y="72"/>
                  </a:lnTo>
                  <a:lnTo>
                    <a:pt x="288" y="72"/>
                  </a:lnTo>
                  <a:lnTo>
                    <a:pt x="288" y="87"/>
                  </a:lnTo>
                  <a:lnTo>
                    <a:pt x="288" y="101"/>
                  </a:lnTo>
                  <a:lnTo>
                    <a:pt x="274" y="115"/>
                  </a:lnTo>
                  <a:lnTo>
                    <a:pt x="259" y="115"/>
                  </a:lnTo>
                  <a:lnTo>
                    <a:pt x="245" y="115"/>
                  </a:lnTo>
                  <a:lnTo>
                    <a:pt x="245" y="130"/>
                  </a:lnTo>
                  <a:lnTo>
                    <a:pt x="230" y="115"/>
                  </a:lnTo>
                  <a:lnTo>
                    <a:pt x="230" y="115"/>
                  </a:lnTo>
                  <a:lnTo>
                    <a:pt x="216" y="130"/>
                  </a:lnTo>
                  <a:lnTo>
                    <a:pt x="202" y="130"/>
                  </a:lnTo>
                  <a:lnTo>
                    <a:pt x="202" y="130"/>
                  </a:lnTo>
                  <a:lnTo>
                    <a:pt x="202" y="130"/>
                  </a:lnTo>
                  <a:lnTo>
                    <a:pt x="187" y="115"/>
                  </a:lnTo>
                  <a:lnTo>
                    <a:pt x="173" y="115"/>
                  </a:lnTo>
                  <a:lnTo>
                    <a:pt x="173" y="101"/>
                  </a:lnTo>
                  <a:lnTo>
                    <a:pt x="173" y="101"/>
                  </a:lnTo>
                  <a:lnTo>
                    <a:pt x="158" y="87"/>
                  </a:lnTo>
                  <a:lnTo>
                    <a:pt x="129" y="101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14" y="130"/>
                  </a:lnTo>
                  <a:close/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" name=""/>
            <p:cNvSpPr/>
            <p:nvPr/>
          </p:nvSpPr>
          <p:spPr>
            <a:xfrm rot="21138600">
              <a:off x="7356600" y="2225520"/>
              <a:ext cx="473040" cy="236520"/>
            </a:xfrm>
            <a:custGeom>
              <a:avLst/>
              <a:gdLst/>
              <a:ahLst/>
              <a:rect l="l" t="t" r="r" b="b"/>
              <a:pathLst>
                <a:path w="288" h="130">
                  <a:moveTo>
                    <a:pt x="14" y="130"/>
                  </a:moveTo>
                  <a:lnTo>
                    <a:pt x="0" y="130"/>
                  </a:lnTo>
                  <a:lnTo>
                    <a:pt x="14" y="43"/>
                  </a:lnTo>
                  <a:lnTo>
                    <a:pt x="72" y="43"/>
                  </a:lnTo>
                  <a:lnTo>
                    <a:pt x="158" y="14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202" y="14"/>
                  </a:lnTo>
                  <a:lnTo>
                    <a:pt x="216" y="14"/>
                  </a:lnTo>
                  <a:lnTo>
                    <a:pt x="202" y="29"/>
                  </a:lnTo>
                  <a:lnTo>
                    <a:pt x="202" y="43"/>
                  </a:lnTo>
                  <a:lnTo>
                    <a:pt x="202" y="43"/>
                  </a:lnTo>
                  <a:lnTo>
                    <a:pt x="202" y="43"/>
                  </a:lnTo>
                  <a:lnTo>
                    <a:pt x="202" y="58"/>
                  </a:lnTo>
                  <a:lnTo>
                    <a:pt x="202" y="58"/>
                  </a:lnTo>
                  <a:lnTo>
                    <a:pt x="216" y="58"/>
                  </a:lnTo>
                  <a:lnTo>
                    <a:pt x="216" y="58"/>
                  </a:lnTo>
                  <a:lnTo>
                    <a:pt x="230" y="72"/>
                  </a:lnTo>
                  <a:lnTo>
                    <a:pt x="230" y="87"/>
                  </a:lnTo>
                  <a:lnTo>
                    <a:pt x="245" y="101"/>
                  </a:lnTo>
                  <a:lnTo>
                    <a:pt x="259" y="101"/>
                  </a:lnTo>
                  <a:lnTo>
                    <a:pt x="274" y="101"/>
                  </a:lnTo>
                  <a:lnTo>
                    <a:pt x="274" y="101"/>
                  </a:lnTo>
                  <a:lnTo>
                    <a:pt x="274" y="87"/>
                  </a:lnTo>
                  <a:lnTo>
                    <a:pt x="274" y="72"/>
                  </a:lnTo>
                  <a:lnTo>
                    <a:pt x="274" y="72"/>
                  </a:lnTo>
                  <a:lnTo>
                    <a:pt x="288" y="72"/>
                  </a:lnTo>
                  <a:lnTo>
                    <a:pt x="288" y="87"/>
                  </a:lnTo>
                  <a:lnTo>
                    <a:pt x="288" y="101"/>
                  </a:lnTo>
                  <a:lnTo>
                    <a:pt x="274" y="115"/>
                  </a:lnTo>
                  <a:lnTo>
                    <a:pt x="259" y="115"/>
                  </a:lnTo>
                  <a:lnTo>
                    <a:pt x="245" y="115"/>
                  </a:lnTo>
                  <a:lnTo>
                    <a:pt x="245" y="130"/>
                  </a:lnTo>
                  <a:lnTo>
                    <a:pt x="230" y="115"/>
                  </a:lnTo>
                  <a:lnTo>
                    <a:pt x="230" y="115"/>
                  </a:lnTo>
                  <a:lnTo>
                    <a:pt x="216" y="130"/>
                  </a:lnTo>
                  <a:lnTo>
                    <a:pt x="202" y="130"/>
                  </a:lnTo>
                  <a:lnTo>
                    <a:pt x="202" y="130"/>
                  </a:lnTo>
                  <a:lnTo>
                    <a:pt x="202" y="130"/>
                  </a:lnTo>
                  <a:lnTo>
                    <a:pt x="187" y="115"/>
                  </a:lnTo>
                  <a:lnTo>
                    <a:pt x="173" y="115"/>
                  </a:lnTo>
                  <a:lnTo>
                    <a:pt x="173" y="101"/>
                  </a:lnTo>
                  <a:lnTo>
                    <a:pt x="173" y="101"/>
                  </a:lnTo>
                  <a:lnTo>
                    <a:pt x="158" y="87"/>
                  </a:lnTo>
                  <a:lnTo>
                    <a:pt x="129" y="101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14" y="130"/>
                  </a:lnTo>
                </a:path>
              </a:pathLst>
            </a:custGeom>
            <a:solidFill>
              <a:srgbClr val="339966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8" name=""/>
            <p:cNvSpPr/>
            <p:nvPr/>
          </p:nvSpPr>
          <p:spPr>
            <a:xfrm rot="21138600">
              <a:off x="7585200" y="2377800"/>
              <a:ext cx="93600" cy="156960"/>
            </a:xfrm>
            <a:custGeom>
              <a:avLst/>
              <a:gdLst/>
              <a:ahLst/>
              <a:rect l="l" t="t" r="r" b="b"/>
              <a:pathLst>
                <a:path w="58" h="86">
                  <a:moveTo>
                    <a:pt x="15" y="86"/>
                  </a:moveTo>
                  <a:lnTo>
                    <a:pt x="44" y="72"/>
                  </a:lnTo>
                  <a:lnTo>
                    <a:pt x="44" y="72"/>
                  </a:lnTo>
                  <a:lnTo>
                    <a:pt x="58" y="57"/>
                  </a:lnTo>
                  <a:lnTo>
                    <a:pt x="58" y="43"/>
                  </a:lnTo>
                  <a:lnTo>
                    <a:pt x="58" y="28"/>
                  </a:lnTo>
                  <a:lnTo>
                    <a:pt x="44" y="28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29" y="0"/>
                  </a:lnTo>
                  <a:lnTo>
                    <a:pt x="0" y="14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5" y="86"/>
                  </a:lnTo>
                  <a:close/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9" name=""/>
            <p:cNvSpPr/>
            <p:nvPr/>
          </p:nvSpPr>
          <p:spPr>
            <a:xfrm rot="21138600">
              <a:off x="7585200" y="2377800"/>
              <a:ext cx="93600" cy="156960"/>
            </a:xfrm>
            <a:custGeom>
              <a:avLst/>
              <a:gdLst/>
              <a:ahLst/>
              <a:rect l="l" t="t" r="r" b="b"/>
              <a:pathLst>
                <a:path w="58" h="86">
                  <a:moveTo>
                    <a:pt x="15" y="86"/>
                  </a:moveTo>
                  <a:lnTo>
                    <a:pt x="44" y="72"/>
                  </a:lnTo>
                  <a:lnTo>
                    <a:pt x="44" y="72"/>
                  </a:lnTo>
                  <a:lnTo>
                    <a:pt x="58" y="57"/>
                  </a:lnTo>
                  <a:lnTo>
                    <a:pt x="58" y="43"/>
                  </a:lnTo>
                  <a:lnTo>
                    <a:pt x="58" y="28"/>
                  </a:lnTo>
                  <a:lnTo>
                    <a:pt x="44" y="28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29" y="0"/>
                  </a:lnTo>
                  <a:lnTo>
                    <a:pt x="0" y="14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5" y="86"/>
                  </a:lnTo>
                </a:path>
              </a:pathLst>
            </a:custGeom>
            <a:solidFill>
              <a:srgbClr val="339966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0" name=""/>
            <p:cNvSpPr/>
            <p:nvPr/>
          </p:nvSpPr>
          <p:spPr>
            <a:xfrm rot="21138600">
              <a:off x="7404120" y="2422440"/>
              <a:ext cx="214200" cy="235080"/>
            </a:xfrm>
            <a:custGeom>
              <a:avLst/>
              <a:gdLst/>
              <a:ahLst/>
              <a:rect l="l" t="t" r="r" b="b"/>
              <a:pathLst>
                <a:path w="130" h="130">
                  <a:moveTo>
                    <a:pt x="0" y="130"/>
                  </a:moveTo>
                  <a:lnTo>
                    <a:pt x="15" y="130"/>
                  </a:lnTo>
                  <a:lnTo>
                    <a:pt x="29" y="115"/>
                  </a:lnTo>
                  <a:lnTo>
                    <a:pt x="43" y="101"/>
                  </a:lnTo>
                  <a:lnTo>
                    <a:pt x="58" y="101"/>
                  </a:lnTo>
                  <a:lnTo>
                    <a:pt x="58" y="87"/>
                  </a:lnTo>
                  <a:lnTo>
                    <a:pt x="87" y="87"/>
                  </a:lnTo>
                  <a:lnTo>
                    <a:pt x="101" y="87"/>
                  </a:lnTo>
                  <a:lnTo>
                    <a:pt x="130" y="72"/>
                  </a:lnTo>
                  <a:lnTo>
                    <a:pt x="130" y="58"/>
                  </a:lnTo>
                  <a:lnTo>
                    <a:pt x="130" y="58"/>
                  </a:lnTo>
                  <a:lnTo>
                    <a:pt x="115" y="0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0" y="29"/>
                  </a:lnTo>
                  <a:lnTo>
                    <a:pt x="0" y="101"/>
                  </a:lnTo>
                  <a:lnTo>
                    <a:pt x="15" y="101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" name=""/>
            <p:cNvSpPr/>
            <p:nvPr/>
          </p:nvSpPr>
          <p:spPr>
            <a:xfrm rot="21138600">
              <a:off x="7404120" y="2422440"/>
              <a:ext cx="214200" cy="235080"/>
            </a:xfrm>
            <a:custGeom>
              <a:avLst/>
              <a:gdLst/>
              <a:ahLst/>
              <a:rect l="l" t="t" r="r" b="b"/>
              <a:pathLst>
                <a:path w="130" h="130">
                  <a:moveTo>
                    <a:pt x="0" y="130"/>
                  </a:moveTo>
                  <a:lnTo>
                    <a:pt x="15" y="130"/>
                  </a:lnTo>
                  <a:lnTo>
                    <a:pt x="29" y="115"/>
                  </a:lnTo>
                  <a:lnTo>
                    <a:pt x="43" y="101"/>
                  </a:lnTo>
                  <a:lnTo>
                    <a:pt x="58" y="101"/>
                  </a:lnTo>
                  <a:lnTo>
                    <a:pt x="58" y="87"/>
                  </a:lnTo>
                  <a:lnTo>
                    <a:pt x="87" y="87"/>
                  </a:lnTo>
                  <a:lnTo>
                    <a:pt x="101" y="87"/>
                  </a:lnTo>
                  <a:lnTo>
                    <a:pt x="130" y="72"/>
                  </a:lnTo>
                  <a:lnTo>
                    <a:pt x="130" y="58"/>
                  </a:lnTo>
                  <a:lnTo>
                    <a:pt x="130" y="58"/>
                  </a:lnTo>
                  <a:lnTo>
                    <a:pt x="115" y="0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0" y="29"/>
                  </a:lnTo>
                  <a:lnTo>
                    <a:pt x="0" y="101"/>
                  </a:lnTo>
                  <a:lnTo>
                    <a:pt x="15" y="101"/>
                  </a:lnTo>
                  <a:lnTo>
                    <a:pt x="0" y="130"/>
                  </a:lnTo>
                  <a:lnTo>
                    <a:pt x="0" y="130"/>
                  </a:lnTo>
                </a:path>
              </a:pathLst>
            </a:custGeom>
            <a:solidFill>
              <a:srgbClr val="339966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2" name=""/>
            <p:cNvSpPr/>
            <p:nvPr/>
          </p:nvSpPr>
          <p:spPr>
            <a:xfrm rot="21138600">
              <a:off x="6565680" y="2604600"/>
              <a:ext cx="758520" cy="524160"/>
            </a:xfrm>
            <a:custGeom>
              <a:avLst/>
              <a:gdLst/>
              <a:ahLst/>
              <a:rect l="l" t="t" r="r" b="b"/>
              <a:pathLst>
                <a:path w="462" h="288">
                  <a:moveTo>
                    <a:pt x="332" y="0"/>
                  </a:moveTo>
                  <a:lnTo>
                    <a:pt x="260" y="14"/>
                  </a:lnTo>
                  <a:lnTo>
                    <a:pt x="188" y="29"/>
                  </a:lnTo>
                  <a:lnTo>
                    <a:pt x="116" y="43"/>
                  </a:lnTo>
                  <a:lnTo>
                    <a:pt x="58" y="43"/>
                  </a:lnTo>
                  <a:lnTo>
                    <a:pt x="44" y="14"/>
                  </a:lnTo>
                  <a:lnTo>
                    <a:pt x="44" y="29"/>
                  </a:lnTo>
                  <a:lnTo>
                    <a:pt x="29" y="29"/>
                  </a:lnTo>
                  <a:lnTo>
                    <a:pt x="15" y="43"/>
                  </a:lnTo>
                  <a:lnTo>
                    <a:pt x="0" y="57"/>
                  </a:lnTo>
                  <a:lnTo>
                    <a:pt x="15" y="187"/>
                  </a:lnTo>
                  <a:lnTo>
                    <a:pt x="15" y="288"/>
                  </a:lnTo>
                  <a:lnTo>
                    <a:pt x="101" y="274"/>
                  </a:lnTo>
                  <a:lnTo>
                    <a:pt x="390" y="231"/>
                  </a:lnTo>
                  <a:lnTo>
                    <a:pt x="390" y="231"/>
                  </a:lnTo>
                  <a:lnTo>
                    <a:pt x="404" y="216"/>
                  </a:lnTo>
                  <a:lnTo>
                    <a:pt x="419" y="216"/>
                  </a:lnTo>
                  <a:lnTo>
                    <a:pt x="419" y="216"/>
                  </a:lnTo>
                  <a:lnTo>
                    <a:pt x="433" y="216"/>
                  </a:lnTo>
                  <a:lnTo>
                    <a:pt x="448" y="216"/>
                  </a:lnTo>
                  <a:lnTo>
                    <a:pt x="448" y="202"/>
                  </a:lnTo>
                  <a:lnTo>
                    <a:pt x="448" y="202"/>
                  </a:lnTo>
                  <a:lnTo>
                    <a:pt x="448" y="202"/>
                  </a:lnTo>
                  <a:lnTo>
                    <a:pt x="462" y="173"/>
                  </a:lnTo>
                  <a:lnTo>
                    <a:pt x="448" y="159"/>
                  </a:lnTo>
                  <a:lnTo>
                    <a:pt x="433" y="159"/>
                  </a:lnTo>
                  <a:lnTo>
                    <a:pt x="433" y="144"/>
                  </a:lnTo>
                  <a:lnTo>
                    <a:pt x="433" y="144"/>
                  </a:lnTo>
                  <a:lnTo>
                    <a:pt x="419" y="130"/>
                  </a:lnTo>
                  <a:lnTo>
                    <a:pt x="419" y="130"/>
                  </a:lnTo>
                  <a:lnTo>
                    <a:pt x="419" y="115"/>
                  </a:lnTo>
                  <a:lnTo>
                    <a:pt x="433" y="115"/>
                  </a:lnTo>
                  <a:lnTo>
                    <a:pt x="433" y="101"/>
                  </a:lnTo>
                  <a:lnTo>
                    <a:pt x="419" y="101"/>
                  </a:lnTo>
                  <a:lnTo>
                    <a:pt x="433" y="86"/>
                  </a:lnTo>
                  <a:lnTo>
                    <a:pt x="448" y="57"/>
                  </a:lnTo>
                  <a:lnTo>
                    <a:pt x="448" y="57"/>
                  </a:lnTo>
                  <a:lnTo>
                    <a:pt x="448" y="43"/>
                  </a:lnTo>
                  <a:lnTo>
                    <a:pt x="419" y="43"/>
                  </a:lnTo>
                  <a:lnTo>
                    <a:pt x="419" y="29"/>
                  </a:lnTo>
                  <a:lnTo>
                    <a:pt x="419" y="14"/>
                  </a:lnTo>
                  <a:lnTo>
                    <a:pt x="404" y="14"/>
                  </a:lnTo>
                  <a:lnTo>
                    <a:pt x="419" y="14"/>
                  </a:lnTo>
                  <a:lnTo>
                    <a:pt x="404" y="14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32" y="0"/>
                  </a:lnTo>
                  <a:close/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3" name=""/>
            <p:cNvSpPr/>
            <p:nvPr/>
          </p:nvSpPr>
          <p:spPr>
            <a:xfrm rot="21138600">
              <a:off x="6565680" y="2604600"/>
              <a:ext cx="758520" cy="524160"/>
            </a:xfrm>
            <a:custGeom>
              <a:avLst/>
              <a:gdLst/>
              <a:ahLst/>
              <a:rect l="l" t="t" r="r" b="b"/>
              <a:pathLst>
                <a:path w="462" h="288">
                  <a:moveTo>
                    <a:pt x="332" y="0"/>
                  </a:moveTo>
                  <a:lnTo>
                    <a:pt x="260" y="14"/>
                  </a:lnTo>
                  <a:lnTo>
                    <a:pt x="188" y="29"/>
                  </a:lnTo>
                  <a:lnTo>
                    <a:pt x="116" y="43"/>
                  </a:lnTo>
                  <a:lnTo>
                    <a:pt x="58" y="43"/>
                  </a:lnTo>
                  <a:lnTo>
                    <a:pt x="44" y="14"/>
                  </a:lnTo>
                  <a:lnTo>
                    <a:pt x="44" y="29"/>
                  </a:lnTo>
                  <a:lnTo>
                    <a:pt x="29" y="29"/>
                  </a:lnTo>
                  <a:lnTo>
                    <a:pt x="15" y="43"/>
                  </a:lnTo>
                  <a:lnTo>
                    <a:pt x="0" y="57"/>
                  </a:lnTo>
                  <a:lnTo>
                    <a:pt x="15" y="187"/>
                  </a:lnTo>
                  <a:lnTo>
                    <a:pt x="15" y="288"/>
                  </a:lnTo>
                  <a:lnTo>
                    <a:pt x="101" y="274"/>
                  </a:lnTo>
                  <a:lnTo>
                    <a:pt x="390" y="231"/>
                  </a:lnTo>
                  <a:lnTo>
                    <a:pt x="390" y="231"/>
                  </a:lnTo>
                  <a:lnTo>
                    <a:pt x="404" y="216"/>
                  </a:lnTo>
                  <a:lnTo>
                    <a:pt x="419" y="216"/>
                  </a:lnTo>
                  <a:lnTo>
                    <a:pt x="419" y="216"/>
                  </a:lnTo>
                  <a:lnTo>
                    <a:pt x="433" y="216"/>
                  </a:lnTo>
                  <a:lnTo>
                    <a:pt x="448" y="216"/>
                  </a:lnTo>
                  <a:lnTo>
                    <a:pt x="448" y="202"/>
                  </a:lnTo>
                  <a:lnTo>
                    <a:pt x="448" y="202"/>
                  </a:lnTo>
                  <a:lnTo>
                    <a:pt x="448" y="202"/>
                  </a:lnTo>
                  <a:lnTo>
                    <a:pt x="462" y="173"/>
                  </a:lnTo>
                  <a:lnTo>
                    <a:pt x="448" y="159"/>
                  </a:lnTo>
                  <a:lnTo>
                    <a:pt x="433" y="159"/>
                  </a:lnTo>
                  <a:lnTo>
                    <a:pt x="433" y="144"/>
                  </a:lnTo>
                  <a:lnTo>
                    <a:pt x="433" y="144"/>
                  </a:lnTo>
                  <a:lnTo>
                    <a:pt x="419" y="130"/>
                  </a:lnTo>
                  <a:lnTo>
                    <a:pt x="419" y="130"/>
                  </a:lnTo>
                  <a:lnTo>
                    <a:pt x="419" y="115"/>
                  </a:lnTo>
                  <a:lnTo>
                    <a:pt x="433" y="115"/>
                  </a:lnTo>
                  <a:lnTo>
                    <a:pt x="433" y="101"/>
                  </a:lnTo>
                  <a:lnTo>
                    <a:pt x="419" y="101"/>
                  </a:lnTo>
                  <a:lnTo>
                    <a:pt x="433" y="86"/>
                  </a:lnTo>
                  <a:lnTo>
                    <a:pt x="448" y="57"/>
                  </a:lnTo>
                  <a:lnTo>
                    <a:pt x="448" y="57"/>
                  </a:lnTo>
                  <a:lnTo>
                    <a:pt x="448" y="43"/>
                  </a:lnTo>
                  <a:lnTo>
                    <a:pt x="419" y="43"/>
                  </a:lnTo>
                  <a:lnTo>
                    <a:pt x="419" y="29"/>
                  </a:lnTo>
                  <a:lnTo>
                    <a:pt x="419" y="14"/>
                  </a:lnTo>
                  <a:lnTo>
                    <a:pt x="404" y="14"/>
                  </a:lnTo>
                  <a:lnTo>
                    <a:pt x="419" y="14"/>
                  </a:lnTo>
                  <a:lnTo>
                    <a:pt x="404" y="14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32" y="0"/>
                  </a:lnTo>
                </a:path>
              </a:pathLst>
            </a:custGeom>
            <a:solidFill>
              <a:srgbClr val="339966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4" name=""/>
            <p:cNvSpPr/>
            <p:nvPr/>
          </p:nvSpPr>
          <p:spPr>
            <a:xfrm rot="21138600">
              <a:off x="6773760" y="3009600"/>
              <a:ext cx="617760" cy="338040"/>
            </a:xfrm>
            <a:custGeom>
              <a:avLst/>
              <a:gdLst/>
              <a:ahLst/>
              <a:rect l="l" t="t" r="r" b="b"/>
              <a:pathLst>
                <a:path w="375" h="187">
                  <a:moveTo>
                    <a:pt x="289" y="0"/>
                  </a:moveTo>
                  <a:lnTo>
                    <a:pt x="0" y="43"/>
                  </a:lnTo>
                  <a:lnTo>
                    <a:pt x="0" y="43"/>
                  </a:lnTo>
                  <a:lnTo>
                    <a:pt x="15" y="101"/>
                  </a:lnTo>
                  <a:lnTo>
                    <a:pt x="15" y="101"/>
                  </a:lnTo>
                  <a:lnTo>
                    <a:pt x="29" y="86"/>
                  </a:lnTo>
                  <a:lnTo>
                    <a:pt x="29" y="72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58" y="57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58" y="57"/>
                  </a:lnTo>
                  <a:lnTo>
                    <a:pt x="72" y="57"/>
                  </a:lnTo>
                  <a:lnTo>
                    <a:pt x="72" y="57"/>
                  </a:lnTo>
                  <a:lnTo>
                    <a:pt x="87" y="57"/>
                  </a:lnTo>
                  <a:lnTo>
                    <a:pt x="87" y="57"/>
                  </a:lnTo>
                  <a:lnTo>
                    <a:pt x="87" y="57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101" y="43"/>
                  </a:lnTo>
                  <a:lnTo>
                    <a:pt x="101" y="29"/>
                  </a:lnTo>
                  <a:lnTo>
                    <a:pt x="116" y="43"/>
                  </a:lnTo>
                  <a:lnTo>
                    <a:pt x="130" y="43"/>
                  </a:lnTo>
                  <a:lnTo>
                    <a:pt x="130" y="43"/>
                  </a:lnTo>
                  <a:lnTo>
                    <a:pt x="130" y="43"/>
                  </a:lnTo>
                  <a:lnTo>
                    <a:pt x="130" y="57"/>
                  </a:lnTo>
                  <a:lnTo>
                    <a:pt x="130" y="43"/>
                  </a:lnTo>
                  <a:lnTo>
                    <a:pt x="130" y="57"/>
                  </a:lnTo>
                  <a:lnTo>
                    <a:pt x="145" y="57"/>
                  </a:lnTo>
                  <a:lnTo>
                    <a:pt x="145" y="57"/>
                  </a:lnTo>
                  <a:lnTo>
                    <a:pt x="145" y="57"/>
                  </a:lnTo>
                  <a:lnTo>
                    <a:pt x="145" y="72"/>
                  </a:lnTo>
                  <a:lnTo>
                    <a:pt x="159" y="72"/>
                  </a:lnTo>
                  <a:lnTo>
                    <a:pt x="173" y="72"/>
                  </a:lnTo>
                  <a:lnTo>
                    <a:pt x="159" y="86"/>
                  </a:lnTo>
                  <a:lnTo>
                    <a:pt x="173" y="86"/>
                  </a:lnTo>
                  <a:lnTo>
                    <a:pt x="188" y="86"/>
                  </a:lnTo>
                  <a:lnTo>
                    <a:pt x="188" y="101"/>
                  </a:lnTo>
                  <a:lnTo>
                    <a:pt x="202" y="101"/>
                  </a:lnTo>
                  <a:lnTo>
                    <a:pt x="202" y="101"/>
                  </a:lnTo>
                  <a:lnTo>
                    <a:pt x="217" y="101"/>
                  </a:lnTo>
                  <a:lnTo>
                    <a:pt x="202" y="115"/>
                  </a:lnTo>
                  <a:lnTo>
                    <a:pt x="202" y="115"/>
                  </a:lnTo>
                  <a:lnTo>
                    <a:pt x="202" y="115"/>
                  </a:lnTo>
                  <a:lnTo>
                    <a:pt x="202" y="130"/>
                  </a:lnTo>
                  <a:lnTo>
                    <a:pt x="202" y="144"/>
                  </a:lnTo>
                  <a:lnTo>
                    <a:pt x="202" y="144"/>
                  </a:lnTo>
                  <a:lnTo>
                    <a:pt x="202" y="158"/>
                  </a:lnTo>
                  <a:lnTo>
                    <a:pt x="202" y="158"/>
                  </a:lnTo>
                  <a:lnTo>
                    <a:pt x="217" y="158"/>
                  </a:lnTo>
                  <a:lnTo>
                    <a:pt x="231" y="158"/>
                  </a:lnTo>
                  <a:lnTo>
                    <a:pt x="246" y="158"/>
                  </a:lnTo>
                  <a:lnTo>
                    <a:pt x="246" y="158"/>
                  </a:lnTo>
                  <a:lnTo>
                    <a:pt x="260" y="173"/>
                  </a:lnTo>
                  <a:lnTo>
                    <a:pt x="260" y="173"/>
                  </a:lnTo>
                  <a:lnTo>
                    <a:pt x="274" y="173"/>
                  </a:lnTo>
                  <a:lnTo>
                    <a:pt x="274" y="158"/>
                  </a:lnTo>
                  <a:lnTo>
                    <a:pt x="260" y="144"/>
                  </a:lnTo>
                  <a:lnTo>
                    <a:pt x="260" y="144"/>
                  </a:lnTo>
                  <a:lnTo>
                    <a:pt x="260" y="144"/>
                  </a:lnTo>
                  <a:lnTo>
                    <a:pt x="260" y="130"/>
                  </a:lnTo>
                  <a:lnTo>
                    <a:pt x="260" y="115"/>
                  </a:lnTo>
                  <a:lnTo>
                    <a:pt x="246" y="72"/>
                  </a:lnTo>
                  <a:lnTo>
                    <a:pt x="246" y="72"/>
                  </a:lnTo>
                  <a:lnTo>
                    <a:pt x="260" y="57"/>
                  </a:lnTo>
                  <a:lnTo>
                    <a:pt x="274" y="43"/>
                  </a:lnTo>
                  <a:lnTo>
                    <a:pt x="274" y="29"/>
                  </a:lnTo>
                  <a:lnTo>
                    <a:pt x="274" y="29"/>
                  </a:lnTo>
                  <a:lnTo>
                    <a:pt x="289" y="29"/>
                  </a:lnTo>
                  <a:lnTo>
                    <a:pt x="289" y="29"/>
                  </a:lnTo>
                  <a:lnTo>
                    <a:pt x="289" y="29"/>
                  </a:lnTo>
                  <a:lnTo>
                    <a:pt x="289" y="43"/>
                  </a:lnTo>
                  <a:lnTo>
                    <a:pt x="289" y="43"/>
                  </a:lnTo>
                  <a:lnTo>
                    <a:pt x="274" y="43"/>
                  </a:lnTo>
                  <a:lnTo>
                    <a:pt x="274" y="57"/>
                  </a:lnTo>
                  <a:lnTo>
                    <a:pt x="274" y="72"/>
                  </a:lnTo>
                  <a:lnTo>
                    <a:pt x="274" y="72"/>
                  </a:lnTo>
                  <a:lnTo>
                    <a:pt x="274" y="72"/>
                  </a:lnTo>
                  <a:lnTo>
                    <a:pt x="274" y="86"/>
                  </a:lnTo>
                  <a:lnTo>
                    <a:pt x="274" y="101"/>
                  </a:lnTo>
                  <a:lnTo>
                    <a:pt x="289" y="101"/>
                  </a:lnTo>
                  <a:lnTo>
                    <a:pt x="289" y="101"/>
                  </a:lnTo>
                  <a:lnTo>
                    <a:pt x="289" y="101"/>
                  </a:lnTo>
                  <a:lnTo>
                    <a:pt x="289" y="115"/>
                  </a:lnTo>
                  <a:lnTo>
                    <a:pt x="289" y="130"/>
                  </a:lnTo>
                  <a:lnTo>
                    <a:pt x="274" y="130"/>
                  </a:lnTo>
                  <a:lnTo>
                    <a:pt x="274" y="144"/>
                  </a:lnTo>
                  <a:lnTo>
                    <a:pt x="289" y="144"/>
                  </a:lnTo>
                  <a:lnTo>
                    <a:pt x="289" y="158"/>
                  </a:lnTo>
                  <a:lnTo>
                    <a:pt x="303" y="158"/>
                  </a:lnTo>
                  <a:lnTo>
                    <a:pt x="318" y="158"/>
                  </a:lnTo>
                  <a:lnTo>
                    <a:pt x="318" y="173"/>
                  </a:lnTo>
                  <a:lnTo>
                    <a:pt x="318" y="187"/>
                  </a:lnTo>
                  <a:lnTo>
                    <a:pt x="332" y="187"/>
                  </a:lnTo>
                  <a:lnTo>
                    <a:pt x="361" y="173"/>
                  </a:lnTo>
                  <a:lnTo>
                    <a:pt x="361" y="158"/>
                  </a:lnTo>
                  <a:lnTo>
                    <a:pt x="375" y="144"/>
                  </a:lnTo>
                  <a:lnTo>
                    <a:pt x="375" y="130"/>
                  </a:lnTo>
                  <a:lnTo>
                    <a:pt x="318" y="130"/>
                  </a:lnTo>
                  <a:lnTo>
                    <a:pt x="289" y="0"/>
                  </a:lnTo>
                  <a:lnTo>
                    <a:pt x="289" y="0"/>
                  </a:lnTo>
                  <a:close/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5" name=""/>
            <p:cNvSpPr/>
            <p:nvPr/>
          </p:nvSpPr>
          <p:spPr>
            <a:xfrm rot="21138600">
              <a:off x="6773760" y="3009600"/>
              <a:ext cx="617760" cy="338040"/>
            </a:xfrm>
            <a:custGeom>
              <a:avLst/>
              <a:gdLst/>
              <a:ahLst/>
              <a:rect l="l" t="t" r="r" b="b"/>
              <a:pathLst>
                <a:path w="375" h="187">
                  <a:moveTo>
                    <a:pt x="289" y="0"/>
                  </a:moveTo>
                  <a:lnTo>
                    <a:pt x="0" y="43"/>
                  </a:lnTo>
                  <a:lnTo>
                    <a:pt x="0" y="43"/>
                  </a:lnTo>
                  <a:lnTo>
                    <a:pt x="15" y="101"/>
                  </a:lnTo>
                  <a:lnTo>
                    <a:pt x="15" y="101"/>
                  </a:lnTo>
                  <a:lnTo>
                    <a:pt x="29" y="86"/>
                  </a:lnTo>
                  <a:lnTo>
                    <a:pt x="29" y="72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58" y="57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58" y="57"/>
                  </a:lnTo>
                  <a:lnTo>
                    <a:pt x="72" y="57"/>
                  </a:lnTo>
                  <a:lnTo>
                    <a:pt x="72" y="57"/>
                  </a:lnTo>
                  <a:lnTo>
                    <a:pt x="87" y="57"/>
                  </a:lnTo>
                  <a:lnTo>
                    <a:pt x="87" y="57"/>
                  </a:lnTo>
                  <a:lnTo>
                    <a:pt x="87" y="57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101" y="43"/>
                  </a:lnTo>
                  <a:lnTo>
                    <a:pt x="101" y="29"/>
                  </a:lnTo>
                  <a:lnTo>
                    <a:pt x="116" y="43"/>
                  </a:lnTo>
                  <a:lnTo>
                    <a:pt x="130" y="43"/>
                  </a:lnTo>
                  <a:lnTo>
                    <a:pt x="130" y="43"/>
                  </a:lnTo>
                  <a:lnTo>
                    <a:pt x="130" y="43"/>
                  </a:lnTo>
                  <a:lnTo>
                    <a:pt x="130" y="57"/>
                  </a:lnTo>
                  <a:lnTo>
                    <a:pt x="130" y="43"/>
                  </a:lnTo>
                  <a:lnTo>
                    <a:pt x="130" y="57"/>
                  </a:lnTo>
                  <a:lnTo>
                    <a:pt x="145" y="57"/>
                  </a:lnTo>
                  <a:lnTo>
                    <a:pt x="145" y="57"/>
                  </a:lnTo>
                  <a:lnTo>
                    <a:pt x="145" y="57"/>
                  </a:lnTo>
                  <a:lnTo>
                    <a:pt x="145" y="72"/>
                  </a:lnTo>
                  <a:lnTo>
                    <a:pt x="159" y="72"/>
                  </a:lnTo>
                  <a:lnTo>
                    <a:pt x="173" y="72"/>
                  </a:lnTo>
                  <a:lnTo>
                    <a:pt x="159" y="86"/>
                  </a:lnTo>
                  <a:lnTo>
                    <a:pt x="173" y="86"/>
                  </a:lnTo>
                  <a:lnTo>
                    <a:pt x="188" y="86"/>
                  </a:lnTo>
                  <a:lnTo>
                    <a:pt x="188" y="101"/>
                  </a:lnTo>
                  <a:lnTo>
                    <a:pt x="202" y="101"/>
                  </a:lnTo>
                  <a:lnTo>
                    <a:pt x="202" y="101"/>
                  </a:lnTo>
                  <a:lnTo>
                    <a:pt x="217" y="101"/>
                  </a:lnTo>
                  <a:lnTo>
                    <a:pt x="202" y="115"/>
                  </a:lnTo>
                  <a:lnTo>
                    <a:pt x="202" y="115"/>
                  </a:lnTo>
                  <a:lnTo>
                    <a:pt x="202" y="115"/>
                  </a:lnTo>
                  <a:lnTo>
                    <a:pt x="202" y="130"/>
                  </a:lnTo>
                  <a:lnTo>
                    <a:pt x="202" y="144"/>
                  </a:lnTo>
                  <a:lnTo>
                    <a:pt x="202" y="144"/>
                  </a:lnTo>
                  <a:lnTo>
                    <a:pt x="202" y="158"/>
                  </a:lnTo>
                  <a:lnTo>
                    <a:pt x="202" y="158"/>
                  </a:lnTo>
                  <a:lnTo>
                    <a:pt x="217" y="158"/>
                  </a:lnTo>
                  <a:lnTo>
                    <a:pt x="231" y="158"/>
                  </a:lnTo>
                  <a:lnTo>
                    <a:pt x="246" y="158"/>
                  </a:lnTo>
                  <a:lnTo>
                    <a:pt x="246" y="158"/>
                  </a:lnTo>
                  <a:lnTo>
                    <a:pt x="260" y="173"/>
                  </a:lnTo>
                  <a:lnTo>
                    <a:pt x="260" y="173"/>
                  </a:lnTo>
                  <a:lnTo>
                    <a:pt x="274" y="173"/>
                  </a:lnTo>
                  <a:lnTo>
                    <a:pt x="274" y="158"/>
                  </a:lnTo>
                  <a:lnTo>
                    <a:pt x="260" y="144"/>
                  </a:lnTo>
                  <a:lnTo>
                    <a:pt x="260" y="144"/>
                  </a:lnTo>
                  <a:lnTo>
                    <a:pt x="260" y="144"/>
                  </a:lnTo>
                  <a:lnTo>
                    <a:pt x="260" y="130"/>
                  </a:lnTo>
                  <a:lnTo>
                    <a:pt x="260" y="115"/>
                  </a:lnTo>
                  <a:lnTo>
                    <a:pt x="246" y="72"/>
                  </a:lnTo>
                  <a:lnTo>
                    <a:pt x="246" y="72"/>
                  </a:lnTo>
                  <a:lnTo>
                    <a:pt x="260" y="57"/>
                  </a:lnTo>
                  <a:lnTo>
                    <a:pt x="274" y="43"/>
                  </a:lnTo>
                  <a:lnTo>
                    <a:pt x="274" y="29"/>
                  </a:lnTo>
                  <a:lnTo>
                    <a:pt x="274" y="29"/>
                  </a:lnTo>
                  <a:lnTo>
                    <a:pt x="289" y="29"/>
                  </a:lnTo>
                  <a:lnTo>
                    <a:pt x="289" y="29"/>
                  </a:lnTo>
                  <a:lnTo>
                    <a:pt x="289" y="29"/>
                  </a:lnTo>
                  <a:lnTo>
                    <a:pt x="289" y="43"/>
                  </a:lnTo>
                  <a:lnTo>
                    <a:pt x="289" y="43"/>
                  </a:lnTo>
                  <a:lnTo>
                    <a:pt x="274" y="43"/>
                  </a:lnTo>
                  <a:lnTo>
                    <a:pt x="274" y="57"/>
                  </a:lnTo>
                  <a:lnTo>
                    <a:pt x="274" y="72"/>
                  </a:lnTo>
                  <a:lnTo>
                    <a:pt x="274" y="72"/>
                  </a:lnTo>
                  <a:lnTo>
                    <a:pt x="274" y="72"/>
                  </a:lnTo>
                  <a:lnTo>
                    <a:pt x="274" y="86"/>
                  </a:lnTo>
                  <a:lnTo>
                    <a:pt x="274" y="101"/>
                  </a:lnTo>
                  <a:lnTo>
                    <a:pt x="289" y="101"/>
                  </a:lnTo>
                  <a:lnTo>
                    <a:pt x="289" y="101"/>
                  </a:lnTo>
                  <a:lnTo>
                    <a:pt x="289" y="101"/>
                  </a:lnTo>
                  <a:lnTo>
                    <a:pt x="289" y="115"/>
                  </a:lnTo>
                  <a:lnTo>
                    <a:pt x="289" y="130"/>
                  </a:lnTo>
                  <a:lnTo>
                    <a:pt x="274" y="130"/>
                  </a:lnTo>
                  <a:lnTo>
                    <a:pt x="274" y="144"/>
                  </a:lnTo>
                  <a:lnTo>
                    <a:pt x="289" y="144"/>
                  </a:lnTo>
                  <a:lnTo>
                    <a:pt x="289" y="158"/>
                  </a:lnTo>
                  <a:lnTo>
                    <a:pt x="303" y="158"/>
                  </a:lnTo>
                  <a:lnTo>
                    <a:pt x="318" y="158"/>
                  </a:lnTo>
                  <a:lnTo>
                    <a:pt x="318" y="173"/>
                  </a:lnTo>
                  <a:lnTo>
                    <a:pt x="318" y="187"/>
                  </a:lnTo>
                  <a:lnTo>
                    <a:pt x="332" y="187"/>
                  </a:lnTo>
                  <a:lnTo>
                    <a:pt x="361" y="173"/>
                  </a:lnTo>
                  <a:lnTo>
                    <a:pt x="361" y="158"/>
                  </a:lnTo>
                  <a:lnTo>
                    <a:pt x="375" y="144"/>
                  </a:lnTo>
                  <a:lnTo>
                    <a:pt x="375" y="130"/>
                  </a:lnTo>
                  <a:lnTo>
                    <a:pt x="318" y="130"/>
                  </a:lnTo>
                  <a:lnTo>
                    <a:pt x="289" y="0"/>
                  </a:lnTo>
                  <a:lnTo>
                    <a:pt x="289" y="0"/>
                  </a:lnTo>
                </a:path>
              </a:pathLst>
            </a:custGeom>
            <a:solidFill>
              <a:srgbClr val="339966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" name=""/>
            <p:cNvSpPr/>
            <p:nvPr/>
          </p:nvSpPr>
          <p:spPr>
            <a:xfrm rot="21138600">
              <a:off x="7108560" y="3185640"/>
              <a:ext cx="27000" cy="27000"/>
            </a:xfrm>
            <a:custGeom>
              <a:avLst/>
              <a:gdLst/>
              <a:ahLst/>
              <a:rect l="l" t="t" r="r" b="b"/>
              <a:pathLst>
                <a:path w="15" h="14"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" name=""/>
            <p:cNvSpPr/>
            <p:nvPr/>
          </p:nvSpPr>
          <p:spPr>
            <a:xfrm rot="21138600">
              <a:off x="7108560" y="3185640"/>
              <a:ext cx="27000" cy="27000"/>
            </a:xfrm>
            <a:custGeom>
              <a:avLst/>
              <a:gdLst/>
              <a:ahLst/>
              <a:rect l="l" t="t" r="r" b="b"/>
              <a:pathLst>
                <a:path w="15" h="14"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0" y="14"/>
                  </a:lnTo>
                  <a:lnTo>
                    <a:pt x="0" y="14"/>
                  </a:lnTo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" name=""/>
            <p:cNvSpPr/>
            <p:nvPr/>
          </p:nvSpPr>
          <p:spPr>
            <a:xfrm rot="21138600">
              <a:off x="6408360" y="2979720"/>
              <a:ext cx="615960" cy="654120"/>
            </a:xfrm>
            <a:custGeom>
              <a:avLst/>
              <a:gdLst/>
              <a:ahLst/>
              <a:rect l="l" t="t" r="r" b="b"/>
              <a:pathLst>
                <a:path w="375" h="361">
                  <a:moveTo>
                    <a:pt x="0" y="246"/>
                  </a:moveTo>
                  <a:lnTo>
                    <a:pt x="14" y="246"/>
                  </a:lnTo>
                  <a:lnTo>
                    <a:pt x="28" y="231"/>
                  </a:lnTo>
                  <a:lnTo>
                    <a:pt x="28" y="231"/>
                  </a:lnTo>
                  <a:lnTo>
                    <a:pt x="28" y="202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3" y="202"/>
                  </a:lnTo>
                  <a:lnTo>
                    <a:pt x="57" y="188"/>
                  </a:lnTo>
                  <a:lnTo>
                    <a:pt x="57" y="188"/>
                  </a:lnTo>
                  <a:lnTo>
                    <a:pt x="57" y="174"/>
                  </a:lnTo>
                  <a:lnTo>
                    <a:pt x="57" y="174"/>
                  </a:lnTo>
                  <a:lnTo>
                    <a:pt x="57" y="159"/>
                  </a:lnTo>
                  <a:lnTo>
                    <a:pt x="57" y="159"/>
                  </a:lnTo>
                  <a:lnTo>
                    <a:pt x="72" y="159"/>
                  </a:lnTo>
                  <a:lnTo>
                    <a:pt x="86" y="145"/>
                  </a:lnTo>
                  <a:lnTo>
                    <a:pt x="86" y="145"/>
                  </a:lnTo>
                  <a:lnTo>
                    <a:pt x="100" y="145"/>
                  </a:lnTo>
                  <a:lnTo>
                    <a:pt x="129" y="116"/>
                  </a:lnTo>
                  <a:lnTo>
                    <a:pt x="129" y="101"/>
                  </a:lnTo>
                  <a:lnTo>
                    <a:pt x="115" y="101"/>
                  </a:lnTo>
                  <a:lnTo>
                    <a:pt x="129" y="87"/>
                  </a:lnTo>
                  <a:lnTo>
                    <a:pt x="129" y="87"/>
                  </a:lnTo>
                  <a:lnTo>
                    <a:pt x="129" y="87"/>
                  </a:lnTo>
                  <a:lnTo>
                    <a:pt x="129" y="58"/>
                  </a:lnTo>
                  <a:lnTo>
                    <a:pt x="144" y="44"/>
                  </a:lnTo>
                  <a:lnTo>
                    <a:pt x="129" y="29"/>
                  </a:lnTo>
                  <a:lnTo>
                    <a:pt x="129" y="29"/>
                  </a:lnTo>
                  <a:lnTo>
                    <a:pt x="129" y="15"/>
                  </a:lnTo>
                  <a:lnTo>
                    <a:pt x="129" y="15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4" y="101"/>
                  </a:lnTo>
                  <a:lnTo>
                    <a:pt x="230" y="87"/>
                  </a:lnTo>
                  <a:lnTo>
                    <a:pt x="230" y="87"/>
                  </a:lnTo>
                  <a:lnTo>
                    <a:pt x="245" y="145"/>
                  </a:lnTo>
                  <a:lnTo>
                    <a:pt x="245" y="145"/>
                  </a:lnTo>
                  <a:lnTo>
                    <a:pt x="259" y="130"/>
                  </a:lnTo>
                  <a:lnTo>
                    <a:pt x="259" y="116"/>
                  </a:lnTo>
                  <a:lnTo>
                    <a:pt x="274" y="116"/>
                  </a:lnTo>
                  <a:lnTo>
                    <a:pt x="274" y="116"/>
                  </a:lnTo>
                  <a:lnTo>
                    <a:pt x="288" y="101"/>
                  </a:lnTo>
                  <a:lnTo>
                    <a:pt x="288" y="87"/>
                  </a:lnTo>
                  <a:lnTo>
                    <a:pt x="288" y="87"/>
                  </a:lnTo>
                  <a:lnTo>
                    <a:pt x="288" y="101"/>
                  </a:lnTo>
                  <a:lnTo>
                    <a:pt x="302" y="101"/>
                  </a:lnTo>
                  <a:lnTo>
                    <a:pt x="302" y="101"/>
                  </a:lnTo>
                  <a:lnTo>
                    <a:pt x="317" y="101"/>
                  </a:lnTo>
                  <a:lnTo>
                    <a:pt x="317" y="101"/>
                  </a:lnTo>
                  <a:lnTo>
                    <a:pt x="317" y="101"/>
                  </a:lnTo>
                  <a:lnTo>
                    <a:pt x="317" y="87"/>
                  </a:lnTo>
                  <a:lnTo>
                    <a:pt x="317" y="87"/>
                  </a:lnTo>
                  <a:lnTo>
                    <a:pt x="331" y="87"/>
                  </a:lnTo>
                  <a:lnTo>
                    <a:pt x="331" y="73"/>
                  </a:lnTo>
                  <a:lnTo>
                    <a:pt x="346" y="87"/>
                  </a:lnTo>
                  <a:lnTo>
                    <a:pt x="360" y="87"/>
                  </a:lnTo>
                  <a:lnTo>
                    <a:pt x="360" y="87"/>
                  </a:lnTo>
                  <a:lnTo>
                    <a:pt x="360" y="87"/>
                  </a:lnTo>
                  <a:lnTo>
                    <a:pt x="360" y="101"/>
                  </a:lnTo>
                  <a:lnTo>
                    <a:pt x="360" y="87"/>
                  </a:lnTo>
                  <a:lnTo>
                    <a:pt x="360" y="101"/>
                  </a:lnTo>
                  <a:lnTo>
                    <a:pt x="375" y="101"/>
                  </a:lnTo>
                  <a:lnTo>
                    <a:pt x="375" y="101"/>
                  </a:lnTo>
                  <a:lnTo>
                    <a:pt x="375" y="101"/>
                  </a:lnTo>
                  <a:lnTo>
                    <a:pt x="375" y="116"/>
                  </a:lnTo>
                  <a:lnTo>
                    <a:pt x="375" y="130"/>
                  </a:lnTo>
                  <a:lnTo>
                    <a:pt x="331" y="101"/>
                  </a:lnTo>
                  <a:lnTo>
                    <a:pt x="317" y="145"/>
                  </a:lnTo>
                  <a:lnTo>
                    <a:pt x="317" y="159"/>
                  </a:lnTo>
                  <a:lnTo>
                    <a:pt x="302" y="159"/>
                  </a:lnTo>
                  <a:lnTo>
                    <a:pt x="302" y="159"/>
                  </a:lnTo>
                  <a:lnTo>
                    <a:pt x="288" y="174"/>
                  </a:lnTo>
                  <a:lnTo>
                    <a:pt x="288" y="174"/>
                  </a:lnTo>
                  <a:lnTo>
                    <a:pt x="259" y="217"/>
                  </a:lnTo>
                  <a:lnTo>
                    <a:pt x="245" y="217"/>
                  </a:lnTo>
                  <a:lnTo>
                    <a:pt x="245" y="202"/>
                  </a:lnTo>
                  <a:lnTo>
                    <a:pt x="230" y="202"/>
                  </a:lnTo>
                  <a:lnTo>
                    <a:pt x="230" y="231"/>
                  </a:lnTo>
                  <a:lnTo>
                    <a:pt x="230" y="231"/>
                  </a:lnTo>
                  <a:lnTo>
                    <a:pt x="230" y="246"/>
                  </a:lnTo>
                  <a:lnTo>
                    <a:pt x="216" y="260"/>
                  </a:lnTo>
                  <a:lnTo>
                    <a:pt x="216" y="275"/>
                  </a:lnTo>
                  <a:lnTo>
                    <a:pt x="201" y="289"/>
                  </a:lnTo>
                  <a:lnTo>
                    <a:pt x="187" y="304"/>
                  </a:lnTo>
                  <a:lnTo>
                    <a:pt x="201" y="318"/>
                  </a:lnTo>
                  <a:lnTo>
                    <a:pt x="187" y="318"/>
                  </a:lnTo>
                  <a:lnTo>
                    <a:pt x="187" y="318"/>
                  </a:lnTo>
                  <a:lnTo>
                    <a:pt x="187" y="332"/>
                  </a:lnTo>
                  <a:lnTo>
                    <a:pt x="173" y="332"/>
                  </a:lnTo>
                  <a:lnTo>
                    <a:pt x="158" y="347"/>
                  </a:lnTo>
                  <a:lnTo>
                    <a:pt x="144" y="332"/>
                  </a:lnTo>
                  <a:lnTo>
                    <a:pt x="144" y="347"/>
                  </a:lnTo>
                  <a:lnTo>
                    <a:pt x="144" y="347"/>
                  </a:lnTo>
                  <a:lnTo>
                    <a:pt x="144" y="347"/>
                  </a:lnTo>
                  <a:lnTo>
                    <a:pt x="115" y="361"/>
                  </a:lnTo>
                  <a:lnTo>
                    <a:pt x="100" y="347"/>
                  </a:lnTo>
                  <a:lnTo>
                    <a:pt x="100" y="361"/>
                  </a:lnTo>
                  <a:lnTo>
                    <a:pt x="86" y="361"/>
                  </a:lnTo>
                  <a:lnTo>
                    <a:pt x="72" y="361"/>
                  </a:lnTo>
                  <a:lnTo>
                    <a:pt x="57" y="347"/>
                  </a:lnTo>
                  <a:lnTo>
                    <a:pt x="57" y="347"/>
                  </a:lnTo>
                  <a:lnTo>
                    <a:pt x="57" y="347"/>
                  </a:lnTo>
                  <a:lnTo>
                    <a:pt x="57" y="332"/>
                  </a:lnTo>
                  <a:lnTo>
                    <a:pt x="57" y="332"/>
                  </a:lnTo>
                  <a:lnTo>
                    <a:pt x="43" y="332"/>
                  </a:lnTo>
                  <a:lnTo>
                    <a:pt x="43" y="332"/>
                  </a:lnTo>
                  <a:lnTo>
                    <a:pt x="28" y="318"/>
                  </a:lnTo>
                  <a:lnTo>
                    <a:pt x="28" y="318"/>
                  </a:lnTo>
                  <a:lnTo>
                    <a:pt x="14" y="304"/>
                  </a:lnTo>
                  <a:lnTo>
                    <a:pt x="14" y="289"/>
                  </a:lnTo>
                  <a:lnTo>
                    <a:pt x="0" y="275"/>
                  </a:lnTo>
                  <a:lnTo>
                    <a:pt x="0" y="260"/>
                  </a:lnTo>
                  <a:lnTo>
                    <a:pt x="0" y="246"/>
                  </a:lnTo>
                  <a:lnTo>
                    <a:pt x="0" y="246"/>
                  </a:lnTo>
                  <a:close/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" name=""/>
            <p:cNvSpPr/>
            <p:nvPr/>
          </p:nvSpPr>
          <p:spPr>
            <a:xfrm rot="21138600">
              <a:off x="6408360" y="2979720"/>
              <a:ext cx="615960" cy="654120"/>
            </a:xfrm>
            <a:custGeom>
              <a:avLst/>
              <a:gdLst/>
              <a:ahLst/>
              <a:rect l="l" t="t" r="r" b="b"/>
              <a:pathLst>
                <a:path w="375" h="361">
                  <a:moveTo>
                    <a:pt x="0" y="246"/>
                  </a:moveTo>
                  <a:lnTo>
                    <a:pt x="14" y="246"/>
                  </a:lnTo>
                  <a:lnTo>
                    <a:pt x="28" y="231"/>
                  </a:lnTo>
                  <a:lnTo>
                    <a:pt x="28" y="231"/>
                  </a:lnTo>
                  <a:lnTo>
                    <a:pt x="28" y="202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3" y="202"/>
                  </a:lnTo>
                  <a:lnTo>
                    <a:pt x="57" y="188"/>
                  </a:lnTo>
                  <a:lnTo>
                    <a:pt x="57" y="188"/>
                  </a:lnTo>
                  <a:lnTo>
                    <a:pt x="57" y="174"/>
                  </a:lnTo>
                  <a:lnTo>
                    <a:pt x="57" y="174"/>
                  </a:lnTo>
                  <a:lnTo>
                    <a:pt x="57" y="159"/>
                  </a:lnTo>
                  <a:lnTo>
                    <a:pt x="57" y="159"/>
                  </a:lnTo>
                  <a:lnTo>
                    <a:pt x="72" y="159"/>
                  </a:lnTo>
                  <a:lnTo>
                    <a:pt x="86" y="145"/>
                  </a:lnTo>
                  <a:lnTo>
                    <a:pt x="86" y="145"/>
                  </a:lnTo>
                  <a:lnTo>
                    <a:pt x="100" y="145"/>
                  </a:lnTo>
                  <a:lnTo>
                    <a:pt x="129" y="116"/>
                  </a:lnTo>
                  <a:lnTo>
                    <a:pt x="129" y="101"/>
                  </a:lnTo>
                  <a:lnTo>
                    <a:pt x="115" y="101"/>
                  </a:lnTo>
                  <a:lnTo>
                    <a:pt x="129" y="87"/>
                  </a:lnTo>
                  <a:lnTo>
                    <a:pt x="129" y="87"/>
                  </a:lnTo>
                  <a:lnTo>
                    <a:pt x="129" y="87"/>
                  </a:lnTo>
                  <a:lnTo>
                    <a:pt x="129" y="58"/>
                  </a:lnTo>
                  <a:lnTo>
                    <a:pt x="144" y="44"/>
                  </a:lnTo>
                  <a:lnTo>
                    <a:pt x="129" y="29"/>
                  </a:lnTo>
                  <a:lnTo>
                    <a:pt x="129" y="29"/>
                  </a:lnTo>
                  <a:lnTo>
                    <a:pt x="129" y="15"/>
                  </a:lnTo>
                  <a:lnTo>
                    <a:pt x="129" y="15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4" y="101"/>
                  </a:lnTo>
                  <a:lnTo>
                    <a:pt x="230" y="87"/>
                  </a:lnTo>
                  <a:lnTo>
                    <a:pt x="230" y="87"/>
                  </a:lnTo>
                  <a:lnTo>
                    <a:pt x="245" y="145"/>
                  </a:lnTo>
                  <a:lnTo>
                    <a:pt x="245" y="145"/>
                  </a:lnTo>
                  <a:lnTo>
                    <a:pt x="259" y="130"/>
                  </a:lnTo>
                  <a:lnTo>
                    <a:pt x="259" y="116"/>
                  </a:lnTo>
                  <a:lnTo>
                    <a:pt x="274" y="116"/>
                  </a:lnTo>
                  <a:lnTo>
                    <a:pt x="274" y="116"/>
                  </a:lnTo>
                  <a:lnTo>
                    <a:pt x="288" y="101"/>
                  </a:lnTo>
                  <a:lnTo>
                    <a:pt x="288" y="87"/>
                  </a:lnTo>
                  <a:lnTo>
                    <a:pt x="288" y="87"/>
                  </a:lnTo>
                  <a:lnTo>
                    <a:pt x="288" y="101"/>
                  </a:lnTo>
                  <a:lnTo>
                    <a:pt x="302" y="101"/>
                  </a:lnTo>
                  <a:lnTo>
                    <a:pt x="302" y="101"/>
                  </a:lnTo>
                  <a:lnTo>
                    <a:pt x="317" y="101"/>
                  </a:lnTo>
                  <a:lnTo>
                    <a:pt x="317" y="101"/>
                  </a:lnTo>
                  <a:lnTo>
                    <a:pt x="317" y="101"/>
                  </a:lnTo>
                  <a:lnTo>
                    <a:pt x="317" y="87"/>
                  </a:lnTo>
                  <a:lnTo>
                    <a:pt x="317" y="87"/>
                  </a:lnTo>
                  <a:lnTo>
                    <a:pt x="331" y="87"/>
                  </a:lnTo>
                  <a:lnTo>
                    <a:pt x="331" y="73"/>
                  </a:lnTo>
                  <a:lnTo>
                    <a:pt x="346" y="87"/>
                  </a:lnTo>
                  <a:lnTo>
                    <a:pt x="360" y="87"/>
                  </a:lnTo>
                  <a:lnTo>
                    <a:pt x="360" y="87"/>
                  </a:lnTo>
                  <a:lnTo>
                    <a:pt x="360" y="87"/>
                  </a:lnTo>
                  <a:lnTo>
                    <a:pt x="360" y="101"/>
                  </a:lnTo>
                  <a:lnTo>
                    <a:pt x="360" y="87"/>
                  </a:lnTo>
                  <a:lnTo>
                    <a:pt x="360" y="101"/>
                  </a:lnTo>
                  <a:lnTo>
                    <a:pt x="375" y="101"/>
                  </a:lnTo>
                  <a:lnTo>
                    <a:pt x="375" y="101"/>
                  </a:lnTo>
                  <a:lnTo>
                    <a:pt x="375" y="101"/>
                  </a:lnTo>
                  <a:lnTo>
                    <a:pt x="375" y="116"/>
                  </a:lnTo>
                  <a:lnTo>
                    <a:pt x="375" y="130"/>
                  </a:lnTo>
                  <a:lnTo>
                    <a:pt x="331" y="101"/>
                  </a:lnTo>
                  <a:lnTo>
                    <a:pt x="317" y="145"/>
                  </a:lnTo>
                  <a:lnTo>
                    <a:pt x="317" y="159"/>
                  </a:lnTo>
                  <a:lnTo>
                    <a:pt x="302" y="159"/>
                  </a:lnTo>
                  <a:lnTo>
                    <a:pt x="302" y="159"/>
                  </a:lnTo>
                  <a:lnTo>
                    <a:pt x="288" y="174"/>
                  </a:lnTo>
                  <a:lnTo>
                    <a:pt x="288" y="174"/>
                  </a:lnTo>
                  <a:lnTo>
                    <a:pt x="259" y="217"/>
                  </a:lnTo>
                  <a:lnTo>
                    <a:pt x="245" y="217"/>
                  </a:lnTo>
                  <a:lnTo>
                    <a:pt x="245" y="202"/>
                  </a:lnTo>
                  <a:lnTo>
                    <a:pt x="230" y="202"/>
                  </a:lnTo>
                  <a:lnTo>
                    <a:pt x="230" y="231"/>
                  </a:lnTo>
                  <a:lnTo>
                    <a:pt x="230" y="231"/>
                  </a:lnTo>
                  <a:lnTo>
                    <a:pt x="230" y="246"/>
                  </a:lnTo>
                  <a:lnTo>
                    <a:pt x="216" y="260"/>
                  </a:lnTo>
                  <a:lnTo>
                    <a:pt x="216" y="275"/>
                  </a:lnTo>
                  <a:lnTo>
                    <a:pt x="201" y="289"/>
                  </a:lnTo>
                  <a:lnTo>
                    <a:pt x="187" y="304"/>
                  </a:lnTo>
                  <a:lnTo>
                    <a:pt x="201" y="318"/>
                  </a:lnTo>
                  <a:lnTo>
                    <a:pt x="187" y="318"/>
                  </a:lnTo>
                  <a:lnTo>
                    <a:pt x="187" y="318"/>
                  </a:lnTo>
                  <a:lnTo>
                    <a:pt x="187" y="332"/>
                  </a:lnTo>
                  <a:lnTo>
                    <a:pt x="173" y="332"/>
                  </a:lnTo>
                  <a:lnTo>
                    <a:pt x="158" y="347"/>
                  </a:lnTo>
                  <a:lnTo>
                    <a:pt x="144" y="332"/>
                  </a:lnTo>
                  <a:lnTo>
                    <a:pt x="144" y="347"/>
                  </a:lnTo>
                  <a:lnTo>
                    <a:pt x="144" y="347"/>
                  </a:lnTo>
                  <a:lnTo>
                    <a:pt x="144" y="347"/>
                  </a:lnTo>
                  <a:lnTo>
                    <a:pt x="115" y="361"/>
                  </a:lnTo>
                  <a:lnTo>
                    <a:pt x="100" y="347"/>
                  </a:lnTo>
                  <a:lnTo>
                    <a:pt x="100" y="361"/>
                  </a:lnTo>
                  <a:lnTo>
                    <a:pt x="86" y="361"/>
                  </a:lnTo>
                  <a:lnTo>
                    <a:pt x="72" y="361"/>
                  </a:lnTo>
                  <a:lnTo>
                    <a:pt x="57" y="347"/>
                  </a:lnTo>
                  <a:lnTo>
                    <a:pt x="57" y="347"/>
                  </a:lnTo>
                  <a:lnTo>
                    <a:pt x="57" y="347"/>
                  </a:lnTo>
                  <a:lnTo>
                    <a:pt x="57" y="332"/>
                  </a:lnTo>
                  <a:lnTo>
                    <a:pt x="57" y="332"/>
                  </a:lnTo>
                  <a:lnTo>
                    <a:pt x="43" y="332"/>
                  </a:lnTo>
                  <a:lnTo>
                    <a:pt x="43" y="332"/>
                  </a:lnTo>
                  <a:lnTo>
                    <a:pt x="28" y="318"/>
                  </a:lnTo>
                  <a:lnTo>
                    <a:pt x="28" y="318"/>
                  </a:lnTo>
                  <a:lnTo>
                    <a:pt x="14" y="304"/>
                  </a:lnTo>
                  <a:lnTo>
                    <a:pt x="14" y="289"/>
                  </a:lnTo>
                  <a:lnTo>
                    <a:pt x="0" y="275"/>
                  </a:lnTo>
                  <a:lnTo>
                    <a:pt x="0" y="260"/>
                  </a:lnTo>
                  <a:lnTo>
                    <a:pt x="0" y="246"/>
                  </a:lnTo>
                  <a:lnTo>
                    <a:pt x="0" y="246"/>
                  </a:lnTo>
                </a:path>
              </a:pathLst>
            </a:custGeom>
            <a:solidFill>
              <a:srgbClr val="339966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0" name=""/>
            <p:cNvSpPr/>
            <p:nvPr/>
          </p:nvSpPr>
          <p:spPr>
            <a:xfrm rot="21138600">
              <a:off x="6052680" y="2792520"/>
              <a:ext cx="567000" cy="682560"/>
            </a:xfrm>
            <a:custGeom>
              <a:avLst/>
              <a:gdLst/>
              <a:ahLst/>
              <a:rect l="l" t="t" r="r" b="b"/>
              <a:pathLst>
                <a:path w="346" h="376">
                  <a:moveTo>
                    <a:pt x="14" y="318"/>
                  </a:moveTo>
                  <a:lnTo>
                    <a:pt x="14" y="188"/>
                  </a:lnTo>
                  <a:lnTo>
                    <a:pt x="0" y="58"/>
                  </a:lnTo>
                  <a:lnTo>
                    <a:pt x="101" y="44"/>
                  </a:lnTo>
                  <a:lnTo>
                    <a:pt x="129" y="58"/>
                  </a:lnTo>
                  <a:lnTo>
                    <a:pt x="144" y="58"/>
                  </a:lnTo>
                  <a:lnTo>
                    <a:pt x="144" y="58"/>
                  </a:lnTo>
                  <a:lnTo>
                    <a:pt x="158" y="58"/>
                  </a:lnTo>
                  <a:lnTo>
                    <a:pt x="158" y="58"/>
                  </a:lnTo>
                  <a:lnTo>
                    <a:pt x="187" y="73"/>
                  </a:lnTo>
                  <a:lnTo>
                    <a:pt x="216" y="58"/>
                  </a:lnTo>
                  <a:lnTo>
                    <a:pt x="230" y="58"/>
                  </a:lnTo>
                  <a:lnTo>
                    <a:pt x="288" y="15"/>
                  </a:lnTo>
                  <a:lnTo>
                    <a:pt x="302" y="0"/>
                  </a:lnTo>
                  <a:lnTo>
                    <a:pt x="331" y="0"/>
                  </a:lnTo>
                  <a:lnTo>
                    <a:pt x="346" y="130"/>
                  </a:lnTo>
                  <a:lnTo>
                    <a:pt x="346" y="130"/>
                  </a:lnTo>
                  <a:lnTo>
                    <a:pt x="331" y="145"/>
                  </a:lnTo>
                  <a:lnTo>
                    <a:pt x="331" y="145"/>
                  </a:lnTo>
                  <a:lnTo>
                    <a:pt x="331" y="159"/>
                  </a:lnTo>
                  <a:lnTo>
                    <a:pt x="331" y="159"/>
                  </a:lnTo>
                  <a:lnTo>
                    <a:pt x="346" y="174"/>
                  </a:lnTo>
                  <a:lnTo>
                    <a:pt x="331" y="188"/>
                  </a:lnTo>
                  <a:lnTo>
                    <a:pt x="331" y="217"/>
                  </a:lnTo>
                  <a:lnTo>
                    <a:pt x="331" y="217"/>
                  </a:lnTo>
                  <a:lnTo>
                    <a:pt x="331" y="217"/>
                  </a:lnTo>
                  <a:lnTo>
                    <a:pt x="317" y="231"/>
                  </a:lnTo>
                  <a:lnTo>
                    <a:pt x="331" y="231"/>
                  </a:lnTo>
                  <a:lnTo>
                    <a:pt x="331" y="246"/>
                  </a:lnTo>
                  <a:lnTo>
                    <a:pt x="302" y="275"/>
                  </a:lnTo>
                  <a:lnTo>
                    <a:pt x="288" y="275"/>
                  </a:lnTo>
                  <a:lnTo>
                    <a:pt x="288" y="275"/>
                  </a:lnTo>
                  <a:lnTo>
                    <a:pt x="274" y="289"/>
                  </a:lnTo>
                  <a:lnTo>
                    <a:pt x="259" y="289"/>
                  </a:lnTo>
                  <a:lnTo>
                    <a:pt x="259" y="289"/>
                  </a:lnTo>
                  <a:lnTo>
                    <a:pt x="259" y="304"/>
                  </a:lnTo>
                  <a:lnTo>
                    <a:pt x="259" y="304"/>
                  </a:lnTo>
                  <a:lnTo>
                    <a:pt x="259" y="318"/>
                  </a:lnTo>
                  <a:lnTo>
                    <a:pt x="259" y="318"/>
                  </a:lnTo>
                  <a:lnTo>
                    <a:pt x="245" y="332"/>
                  </a:lnTo>
                  <a:lnTo>
                    <a:pt x="245" y="318"/>
                  </a:lnTo>
                  <a:lnTo>
                    <a:pt x="245" y="318"/>
                  </a:lnTo>
                  <a:lnTo>
                    <a:pt x="230" y="332"/>
                  </a:lnTo>
                  <a:lnTo>
                    <a:pt x="230" y="361"/>
                  </a:lnTo>
                  <a:lnTo>
                    <a:pt x="230" y="361"/>
                  </a:lnTo>
                  <a:lnTo>
                    <a:pt x="216" y="376"/>
                  </a:lnTo>
                  <a:lnTo>
                    <a:pt x="202" y="376"/>
                  </a:lnTo>
                  <a:lnTo>
                    <a:pt x="187" y="361"/>
                  </a:lnTo>
                  <a:lnTo>
                    <a:pt x="173" y="361"/>
                  </a:lnTo>
                  <a:lnTo>
                    <a:pt x="173" y="347"/>
                  </a:lnTo>
                  <a:lnTo>
                    <a:pt x="158" y="347"/>
                  </a:lnTo>
                  <a:lnTo>
                    <a:pt x="158" y="361"/>
                  </a:lnTo>
                  <a:lnTo>
                    <a:pt x="144" y="361"/>
                  </a:lnTo>
                  <a:lnTo>
                    <a:pt x="129" y="361"/>
                  </a:lnTo>
                  <a:lnTo>
                    <a:pt x="115" y="361"/>
                  </a:lnTo>
                  <a:lnTo>
                    <a:pt x="115" y="361"/>
                  </a:lnTo>
                  <a:lnTo>
                    <a:pt x="101" y="361"/>
                  </a:lnTo>
                  <a:lnTo>
                    <a:pt x="101" y="347"/>
                  </a:lnTo>
                  <a:lnTo>
                    <a:pt x="72" y="347"/>
                  </a:lnTo>
                  <a:lnTo>
                    <a:pt x="57" y="332"/>
                  </a:lnTo>
                  <a:lnTo>
                    <a:pt x="43" y="318"/>
                  </a:lnTo>
                  <a:lnTo>
                    <a:pt x="28" y="318"/>
                  </a:lnTo>
                  <a:lnTo>
                    <a:pt x="28" y="318"/>
                  </a:lnTo>
                  <a:lnTo>
                    <a:pt x="14" y="318"/>
                  </a:lnTo>
                  <a:lnTo>
                    <a:pt x="14" y="318"/>
                  </a:lnTo>
                  <a:close/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1" name=""/>
            <p:cNvSpPr/>
            <p:nvPr/>
          </p:nvSpPr>
          <p:spPr>
            <a:xfrm rot="21138600">
              <a:off x="6052680" y="2792520"/>
              <a:ext cx="567000" cy="682560"/>
            </a:xfrm>
            <a:custGeom>
              <a:avLst/>
              <a:gdLst/>
              <a:ahLst/>
              <a:rect l="l" t="t" r="r" b="b"/>
              <a:pathLst>
                <a:path w="346" h="376">
                  <a:moveTo>
                    <a:pt x="14" y="318"/>
                  </a:moveTo>
                  <a:lnTo>
                    <a:pt x="14" y="188"/>
                  </a:lnTo>
                  <a:lnTo>
                    <a:pt x="0" y="58"/>
                  </a:lnTo>
                  <a:lnTo>
                    <a:pt x="101" y="44"/>
                  </a:lnTo>
                  <a:lnTo>
                    <a:pt x="129" y="58"/>
                  </a:lnTo>
                  <a:lnTo>
                    <a:pt x="144" y="58"/>
                  </a:lnTo>
                  <a:lnTo>
                    <a:pt x="144" y="58"/>
                  </a:lnTo>
                  <a:lnTo>
                    <a:pt x="158" y="58"/>
                  </a:lnTo>
                  <a:lnTo>
                    <a:pt x="158" y="58"/>
                  </a:lnTo>
                  <a:lnTo>
                    <a:pt x="187" y="73"/>
                  </a:lnTo>
                  <a:lnTo>
                    <a:pt x="216" y="58"/>
                  </a:lnTo>
                  <a:lnTo>
                    <a:pt x="230" y="58"/>
                  </a:lnTo>
                  <a:lnTo>
                    <a:pt x="288" y="15"/>
                  </a:lnTo>
                  <a:lnTo>
                    <a:pt x="302" y="0"/>
                  </a:lnTo>
                  <a:lnTo>
                    <a:pt x="331" y="0"/>
                  </a:lnTo>
                  <a:lnTo>
                    <a:pt x="346" y="130"/>
                  </a:lnTo>
                  <a:lnTo>
                    <a:pt x="346" y="130"/>
                  </a:lnTo>
                  <a:lnTo>
                    <a:pt x="331" y="145"/>
                  </a:lnTo>
                  <a:lnTo>
                    <a:pt x="331" y="145"/>
                  </a:lnTo>
                  <a:lnTo>
                    <a:pt x="331" y="159"/>
                  </a:lnTo>
                  <a:lnTo>
                    <a:pt x="331" y="159"/>
                  </a:lnTo>
                  <a:lnTo>
                    <a:pt x="346" y="174"/>
                  </a:lnTo>
                  <a:lnTo>
                    <a:pt x="331" y="188"/>
                  </a:lnTo>
                  <a:lnTo>
                    <a:pt x="331" y="217"/>
                  </a:lnTo>
                  <a:lnTo>
                    <a:pt x="331" y="217"/>
                  </a:lnTo>
                  <a:lnTo>
                    <a:pt x="331" y="217"/>
                  </a:lnTo>
                  <a:lnTo>
                    <a:pt x="317" y="231"/>
                  </a:lnTo>
                  <a:lnTo>
                    <a:pt x="331" y="231"/>
                  </a:lnTo>
                  <a:lnTo>
                    <a:pt x="331" y="246"/>
                  </a:lnTo>
                  <a:lnTo>
                    <a:pt x="302" y="275"/>
                  </a:lnTo>
                  <a:lnTo>
                    <a:pt x="288" y="275"/>
                  </a:lnTo>
                  <a:lnTo>
                    <a:pt x="288" y="275"/>
                  </a:lnTo>
                  <a:lnTo>
                    <a:pt x="274" y="289"/>
                  </a:lnTo>
                  <a:lnTo>
                    <a:pt x="259" y="289"/>
                  </a:lnTo>
                  <a:lnTo>
                    <a:pt x="259" y="289"/>
                  </a:lnTo>
                  <a:lnTo>
                    <a:pt x="259" y="304"/>
                  </a:lnTo>
                  <a:lnTo>
                    <a:pt x="259" y="304"/>
                  </a:lnTo>
                  <a:lnTo>
                    <a:pt x="259" y="318"/>
                  </a:lnTo>
                  <a:lnTo>
                    <a:pt x="259" y="318"/>
                  </a:lnTo>
                  <a:lnTo>
                    <a:pt x="245" y="332"/>
                  </a:lnTo>
                  <a:lnTo>
                    <a:pt x="245" y="318"/>
                  </a:lnTo>
                  <a:lnTo>
                    <a:pt x="245" y="318"/>
                  </a:lnTo>
                  <a:lnTo>
                    <a:pt x="230" y="332"/>
                  </a:lnTo>
                  <a:lnTo>
                    <a:pt x="230" y="361"/>
                  </a:lnTo>
                  <a:lnTo>
                    <a:pt x="230" y="361"/>
                  </a:lnTo>
                  <a:lnTo>
                    <a:pt x="216" y="376"/>
                  </a:lnTo>
                  <a:lnTo>
                    <a:pt x="202" y="376"/>
                  </a:lnTo>
                  <a:lnTo>
                    <a:pt x="187" y="361"/>
                  </a:lnTo>
                  <a:lnTo>
                    <a:pt x="173" y="361"/>
                  </a:lnTo>
                  <a:lnTo>
                    <a:pt x="173" y="347"/>
                  </a:lnTo>
                  <a:lnTo>
                    <a:pt x="158" y="347"/>
                  </a:lnTo>
                  <a:lnTo>
                    <a:pt x="158" y="361"/>
                  </a:lnTo>
                  <a:lnTo>
                    <a:pt x="144" y="361"/>
                  </a:lnTo>
                  <a:lnTo>
                    <a:pt x="129" y="361"/>
                  </a:lnTo>
                  <a:lnTo>
                    <a:pt x="115" y="361"/>
                  </a:lnTo>
                  <a:lnTo>
                    <a:pt x="115" y="361"/>
                  </a:lnTo>
                  <a:lnTo>
                    <a:pt x="101" y="361"/>
                  </a:lnTo>
                  <a:lnTo>
                    <a:pt x="101" y="347"/>
                  </a:lnTo>
                  <a:lnTo>
                    <a:pt x="72" y="347"/>
                  </a:lnTo>
                  <a:lnTo>
                    <a:pt x="57" y="332"/>
                  </a:lnTo>
                  <a:lnTo>
                    <a:pt x="43" y="318"/>
                  </a:lnTo>
                  <a:lnTo>
                    <a:pt x="28" y="318"/>
                  </a:lnTo>
                  <a:lnTo>
                    <a:pt x="28" y="318"/>
                  </a:lnTo>
                  <a:lnTo>
                    <a:pt x="14" y="318"/>
                  </a:lnTo>
                  <a:lnTo>
                    <a:pt x="14" y="318"/>
                  </a:lnTo>
                </a:path>
              </a:pathLst>
            </a:custGeom>
            <a:solidFill>
              <a:srgbClr val="ffff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2" name=""/>
            <p:cNvSpPr/>
            <p:nvPr/>
          </p:nvSpPr>
          <p:spPr>
            <a:xfrm rot="21138600">
              <a:off x="5668920" y="2936880"/>
              <a:ext cx="425520" cy="757080"/>
            </a:xfrm>
            <a:custGeom>
              <a:avLst/>
              <a:gdLst/>
              <a:ahLst/>
              <a:rect l="l" t="t" r="r" b="b"/>
              <a:pathLst>
                <a:path w="260" h="418">
                  <a:moveTo>
                    <a:pt x="44" y="260"/>
                  </a:moveTo>
                  <a:lnTo>
                    <a:pt x="44" y="130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58" y="29"/>
                  </a:lnTo>
                  <a:lnTo>
                    <a:pt x="72" y="29"/>
                  </a:lnTo>
                  <a:lnTo>
                    <a:pt x="87" y="14"/>
                  </a:lnTo>
                  <a:lnTo>
                    <a:pt x="159" y="14"/>
                  </a:lnTo>
                  <a:lnTo>
                    <a:pt x="246" y="0"/>
                  </a:lnTo>
                  <a:lnTo>
                    <a:pt x="246" y="14"/>
                  </a:lnTo>
                  <a:lnTo>
                    <a:pt x="260" y="144"/>
                  </a:lnTo>
                  <a:lnTo>
                    <a:pt x="260" y="274"/>
                  </a:lnTo>
                  <a:lnTo>
                    <a:pt x="260" y="274"/>
                  </a:lnTo>
                  <a:lnTo>
                    <a:pt x="260" y="288"/>
                  </a:lnTo>
                  <a:lnTo>
                    <a:pt x="260" y="288"/>
                  </a:lnTo>
                  <a:lnTo>
                    <a:pt x="260" y="303"/>
                  </a:lnTo>
                  <a:lnTo>
                    <a:pt x="260" y="303"/>
                  </a:lnTo>
                  <a:lnTo>
                    <a:pt x="260" y="303"/>
                  </a:lnTo>
                  <a:lnTo>
                    <a:pt x="246" y="317"/>
                  </a:lnTo>
                  <a:lnTo>
                    <a:pt x="231" y="317"/>
                  </a:lnTo>
                  <a:lnTo>
                    <a:pt x="231" y="317"/>
                  </a:lnTo>
                  <a:lnTo>
                    <a:pt x="217" y="317"/>
                  </a:lnTo>
                  <a:lnTo>
                    <a:pt x="217" y="332"/>
                  </a:lnTo>
                  <a:lnTo>
                    <a:pt x="202" y="346"/>
                  </a:lnTo>
                  <a:lnTo>
                    <a:pt x="202" y="361"/>
                  </a:lnTo>
                  <a:lnTo>
                    <a:pt x="188" y="361"/>
                  </a:lnTo>
                  <a:lnTo>
                    <a:pt x="173" y="375"/>
                  </a:lnTo>
                  <a:lnTo>
                    <a:pt x="173" y="390"/>
                  </a:lnTo>
                  <a:lnTo>
                    <a:pt x="173" y="404"/>
                  </a:lnTo>
                  <a:lnTo>
                    <a:pt x="145" y="390"/>
                  </a:lnTo>
                  <a:lnTo>
                    <a:pt x="145" y="375"/>
                  </a:lnTo>
                  <a:lnTo>
                    <a:pt x="145" y="375"/>
                  </a:lnTo>
                  <a:lnTo>
                    <a:pt x="145" y="375"/>
                  </a:lnTo>
                  <a:lnTo>
                    <a:pt x="130" y="390"/>
                  </a:lnTo>
                  <a:lnTo>
                    <a:pt x="130" y="390"/>
                  </a:lnTo>
                  <a:lnTo>
                    <a:pt x="130" y="390"/>
                  </a:lnTo>
                  <a:lnTo>
                    <a:pt x="130" y="404"/>
                  </a:lnTo>
                  <a:lnTo>
                    <a:pt x="130" y="404"/>
                  </a:lnTo>
                  <a:lnTo>
                    <a:pt x="116" y="418"/>
                  </a:lnTo>
                  <a:lnTo>
                    <a:pt x="116" y="404"/>
                  </a:lnTo>
                  <a:lnTo>
                    <a:pt x="116" y="404"/>
                  </a:lnTo>
                  <a:lnTo>
                    <a:pt x="101" y="404"/>
                  </a:lnTo>
                  <a:lnTo>
                    <a:pt x="87" y="404"/>
                  </a:lnTo>
                  <a:lnTo>
                    <a:pt x="87" y="418"/>
                  </a:lnTo>
                  <a:lnTo>
                    <a:pt x="58" y="404"/>
                  </a:lnTo>
                  <a:lnTo>
                    <a:pt x="44" y="404"/>
                  </a:lnTo>
                  <a:lnTo>
                    <a:pt x="44" y="404"/>
                  </a:lnTo>
                  <a:lnTo>
                    <a:pt x="44" y="418"/>
                  </a:lnTo>
                  <a:lnTo>
                    <a:pt x="44" y="418"/>
                  </a:lnTo>
                  <a:lnTo>
                    <a:pt x="29" y="404"/>
                  </a:lnTo>
                  <a:lnTo>
                    <a:pt x="29" y="418"/>
                  </a:lnTo>
                  <a:lnTo>
                    <a:pt x="15" y="404"/>
                  </a:lnTo>
                  <a:lnTo>
                    <a:pt x="15" y="404"/>
                  </a:lnTo>
                  <a:lnTo>
                    <a:pt x="15" y="418"/>
                  </a:lnTo>
                  <a:lnTo>
                    <a:pt x="15" y="418"/>
                  </a:lnTo>
                  <a:lnTo>
                    <a:pt x="0" y="418"/>
                  </a:lnTo>
                  <a:lnTo>
                    <a:pt x="0" y="418"/>
                  </a:lnTo>
                  <a:lnTo>
                    <a:pt x="0" y="418"/>
                  </a:lnTo>
                  <a:lnTo>
                    <a:pt x="0" y="418"/>
                  </a:lnTo>
                  <a:lnTo>
                    <a:pt x="0" y="418"/>
                  </a:lnTo>
                  <a:lnTo>
                    <a:pt x="0" y="404"/>
                  </a:lnTo>
                  <a:lnTo>
                    <a:pt x="0" y="390"/>
                  </a:lnTo>
                  <a:lnTo>
                    <a:pt x="15" y="390"/>
                  </a:lnTo>
                  <a:lnTo>
                    <a:pt x="0" y="390"/>
                  </a:lnTo>
                  <a:lnTo>
                    <a:pt x="15" y="390"/>
                  </a:lnTo>
                  <a:lnTo>
                    <a:pt x="15" y="375"/>
                  </a:lnTo>
                  <a:lnTo>
                    <a:pt x="15" y="375"/>
                  </a:lnTo>
                  <a:lnTo>
                    <a:pt x="15" y="375"/>
                  </a:lnTo>
                  <a:lnTo>
                    <a:pt x="29" y="346"/>
                  </a:lnTo>
                  <a:lnTo>
                    <a:pt x="44" y="346"/>
                  </a:lnTo>
                  <a:lnTo>
                    <a:pt x="29" y="346"/>
                  </a:lnTo>
                  <a:lnTo>
                    <a:pt x="44" y="317"/>
                  </a:lnTo>
                  <a:lnTo>
                    <a:pt x="44" y="303"/>
                  </a:lnTo>
                  <a:lnTo>
                    <a:pt x="44" y="303"/>
                  </a:lnTo>
                  <a:lnTo>
                    <a:pt x="29" y="288"/>
                  </a:lnTo>
                  <a:lnTo>
                    <a:pt x="44" y="274"/>
                  </a:lnTo>
                  <a:lnTo>
                    <a:pt x="44" y="260"/>
                  </a:lnTo>
                  <a:lnTo>
                    <a:pt x="44" y="260"/>
                  </a:lnTo>
                  <a:close/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3" name=""/>
            <p:cNvSpPr/>
            <p:nvPr/>
          </p:nvSpPr>
          <p:spPr>
            <a:xfrm rot="21138600">
              <a:off x="5668920" y="2936880"/>
              <a:ext cx="425520" cy="757080"/>
            </a:xfrm>
            <a:custGeom>
              <a:avLst/>
              <a:gdLst/>
              <a:ahLst/>
              <a:rect l="l" t="t" r="r" b="b"/>
              <a:pathLst>
                <a:path w="260" h="418">
                  <a:moveTo>
                    <a:pt x="44" y="260"/>
                  </a:moveTo>
                  <a:lnTo>
                    <a:pt x="44" y="130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58" y="29"/>
                  </a:lnTo>
                  <a:lnTo>
                    <a:pt x="72" y="29"/>
                  </a:lnTo>
                  <a:lnTo>
                    <a:pt x="87" y="14"/>
                  </a:lnTo>
                  <a:lnTo>
                    <a:pt x="159" y="14"/>
                  </a:lnTo>
                  <a:lnTo>
                    <a:pt x="246" y="0"/>
                  </a:lnTo>
                  <a:lnTo>
                    <a:pt x="246" y="14"/>
                  </a:lnTo>
                  <a:lnTo>
                    <a:pt x="260" y="144"/>
                  </a:lnTo>
                  <a:lnTo>
                    <a:pt x="260" y="274"/>
                  </a:lnTo>
                  <a:lnTo>
                    <a:pt x="260" y="274"/>
                  </a:lnTo>
                  <a:lnTo>
                    <a:pt x="260" y="288"/>
                  </a:lnTo>
                  <a:lnTo>
                    <a:pt x="260" y="288"/>
                  </a:lnTo>
                  <a:lnTo>
                    <a:pt x="260" y="303"/>
                  </a:lnTo>
                  <a:lnTo>
                    <a:pt x="260" y="303"/>
                  </a:lnTo>
                  <a:lnTo>
                    <a:pt x="260" y="303"/>
                  </a:lnTo>
                  <a:lnTo>
                    <a:pt x="246" y="317"/>
                  </a:lnTo>
                  <a:lnTo>
                    <a:pt x="231" y="317"/>
                  </a:lnTo>
                  <a:lnTo>
                    <a:pt x="231" y="317"/>
                  </a:lnTo>
                  <a:lnTo>
                    <a:pt x="217" y="317"/>
                  </a:lnTo>
                  <a:lnTo>
                    <a:pt x="217" y="332"/>
                  </a:lnTo>
                  <a:lnTo>
                    <a:pt x="202" y="346"/>
                  </a:lnTo>
                  <a:lnTo>
                    <a:pt x="202" y="361"/>
                  </a:lnTo>
                  <a:lnTo>
                    <a:pt x="188" y="361"/>
                  </a:lnTo>
                  <a:lnTo>
                    <a:pt x="173" y="375"/>
                  </a:lnTo>
                  <a:lnTo>
                    <a:pt x="173" y="390"/>
                  </a:lnTo>
                  <a:lnTo>
                    <a:pt x="173" y="404"/>
                  </a:lnTo>
                  <a:lnTo>
                    <a:pt x="145" y="390"/>
                  </a:lnTo>
                  <a:lnTo>
                    <a:pt x="145" y="375"/>
                  </a:lnTo>
                  <a:lnTo>
                    <a:pt x="145" y="375"/>
                  </a:lnTo>
                  <a:lnTo>
                    <a:pt x="145" y="375"/>
                  </a:lnTo>
                  <a:lnTo>
                    <a:pt x="130" y="390"/>
                  </a:lnTo>
                  <a:lnTo>
                    <a:pt x="130" y="390"/>
                  </a:lnTo>
                  <a:lnTo>
                    <a:pt x="130" y="390"/>
                  </a:lnTo>
                  <a:lnTo>
                    <a:pt x="130" y="404"/>
                  </a:lnTo>
                  <a:lnTo>
                    <a:pt x="130" y="404"/>
                  </a:lnTo>
                  <a:lnTo>
                    <a:pt x="116" y="418"/>
                  </a:lnTo>
                  <a:lnTo>
                    <a:pt x="116" y="404"/>
                  </a:lnTo>
                  <a:lnTo>
                    <a:pt x="116" y="404"/>
                  </a:lnTo>
                  <a:lnTo>
                    <a:pt x="101" y="404"/>
                  </a:lnTo>
                  <a:lnTo>
                    <a:pt x="87" y="404"/>
                  </a:lnTo>
                  <a:lnTo>
                    <a:pt x="87" y="418"/>
                  </a:lnTo>
                  <a:lnTo>
                    <a:pt x="58" y="404"/>
                  </a:lnTo>
                  <a:lnTo>
                    <a:pt x="44" y="404"/>
                  </a:lnTo>
                  <a:lnTo>
                    <a:pt x="44" y="404"/>
                  </a:lnTo>
                  <a:lnTo>
                    <a:pt x="44" y="418"/>
                  </a:lnTo>
                  <a:lnTo>
                    <a:pt x="44" y="418"/>
                  </a:lnTo>
                  <a:lnTo>
                    <a:pt x="29" y="404"/>
                  </a:lnTo>
                  <a:lnTo>
                    <a:pt x="29" y="418"/>
                  </a:lnTo>
                  <a:lnTo>
                    <a:pt x="15" y="404"/>
                  </a:lnTo>
                  <a:lnTo>
                    <a:pt x="15" y="404"/>
                  </a:lnTo>
                  <a:lnTo>
                    <a:pt x="15" y="418"/>
                  </a:lnTo>
                  <a:lnTo>
                    <a:pt x="15" y="418"/>
                  </a:lnTo>
                  <a:lnTo>
                    <a:pt x="0" y="418"/>
                  </a:lnTo>
                  <a:lnTo>
                    <a:pt x="0" y="418"/>
                  </a:lnTo>
                  <a:lnTo>
                    <a:pt x="0" y="418"/>
                  </a:lnTo>
                  <a:lnTo>
                    <a:pt x="0" y="418"/>
                  </a:lnTo>
                  <a:lnTo>
                    <a:pt x="0" y="418"/>
                  </a:lnTo>
                  <a:lnTo>
                    <a:pt x="0" y="404"/>
                  </a:lnTo>
                  <a:lnTo>
                    <a:pt x="0" y="390"/>
                  </a:lnTo>
                  <a:lnTo>
                    <a:pt x="15" y="390"/>
                  </a:lnTo>
                  <a:lnTo>
                    <a:pt x="0" y="390"/>
                  </a:lnTo>
                  <a:lnTo>
                    <a:pt x="15" y="390"/>
                  </a:lnTo>
                  <a:lnTo>
                    <a:pt x="15" y="375"/>
                  </a:lnTo>
                  <a:lnTo>
                    <a:pt x="15" y="375"/>
                  </a:lnTo>
                  <a:lnTo>
                    <a:pt x="15" y="375"/>
                  </a:lnTo>
                  <a:lnTo>
                    <a:pt x="29" y="346"/>
                  </a:lnTo>
                  <a:lnTo>
                    <a:pt x="44" y="346"/>
                  </a:lnTo>
                  <a:lnTo>
                    <a:pt x="29" y="346"/>
                  </a:lnTo>
                  <a:lnTo>
                    <a:pt x="44" y="317"/>
                  </a:lnTo>
                  <a:lnTo>
                    <a:pt x="44" y="303"/>
                  </a:lnTo>
                  <a:lnTo>
                    <a:pt x="44" y="303"/>
                  </a:lnTo>
                  <a:lnTo>
                    <a:pt x="29" y="288"/>
                  </a:lnTo>
                  <a:lnTo>
                    <a:pt x="44" y="274"/>
                  </a:lnTo>
                  <a:lnTo>
                    <a:pt x="44" y="260"/>
                  </a:lnTo>
                  <a:lnTo>
                    <a:pt x="44" y="260"/>
                  </a:lnTo>
                </a:path>
              </a:pathLst>
            </a:custGeom>
            <a:solidFill>
              <a:srgbClr val="ffff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4" name=""/>
            <p:cNvSpPr/>
            <p:nvPr/>
          </p:nvSpPr>
          <p:spPr>
            <a:xfrm rot="21138600">
              <a:off x="5226120" y="2882520"/>
              <a:ext cx="523800" cy="1020960"/>
            </a:xfrm>
            <a:custGeom>
              <a:avLst/>
              <a:gdLst/>
              <a:ahLst/>
              <a:rect l="l" t="t" r="r" b="b"/>
              <a:pathLst>
                <a:path w="318" h="563">
                  <a:moveTo>
                    <a:pt x="0" y="217"/>
                  </a:moveTo>
                  <a:lnTo>
                    <a:pt x="0" y="245"/>
                  </a:lnTo>
                  <a:lnTo>
                    <a:pt x="15" y="289"/>
                  </a:lnTo>
                  <a:lnTo>
                    <a:pt x="29" y="303"/>
                  </a:lnTo>
                  <a:lnTo>
                    <a:pt x="44" y="318"/>
                  </a:lnTo>
                  <a:lnTo>
                    <a:pt x="58" y="332"/>
                  </a:lnTo>
                  <a:lnTo>
                    <a:pt x="72" y="361"/>
                  </a:lnTo>
                  <a:lnTo>
                    <a:pt x="72" y="375"/>
                  </a:lnTo>
                  <a:lnTo>
                    <a:pt x="72" y="375"/>
                  </a:lnTo>
                  <a:lnTo>
                    <a:pt x="87" y="361"/>
                  </a:lnTo>
                  <a:lnTo>
                    <a:pt x="101" y="361"/>
                  </a:lnTo>
                  <a:lnTo>
                    <a:pt x="116" y="375"/>
                  </a:lnTo>
                  <a:lnTo>
                    <a:pt x="116" y="375"/>
                  </a:lnTo>
                  <a:lnTo>
                    <a:pt x="101" y="390"/>
                  </a:lnTo>
                  <a:lnTo>
                    <a:pt x="101" y="390"/>
                  </a:lnTo>
                  <a:lnTo>
                    <a:pt x="87" y="419"/>
                  </a:lnTo>
                  <a:lnTo>
                    <a:pt x="87" y="433"/>
                  </a:lnTo>
                  <a:lnTo>
                    <a:pt x="116" y="462"/>
                  </a:lnTo>
                  <a:lnTo>
                    <a:pt x="130" y="462"/>
                  </a:lnTo>
                  <a:lnTo>
                    <a:pt x="159" y="491"/>
                  </a:lnTo>
                  <a:lnTo>
                    <a:pt x="159" y="505"/>
                  </a:lnTo>
                  <a:lnTo>
                    <a:pt x="173" y="520"/>
                  </a:lnTo>
                  <a:lnTo>
                    <a:pt x="159" y="534"/>
                  </a:lnTo>
                  <a:lnTo>
                    <a:pt x="159" y="534"/>
                  </a:lnTo>
                  <a:lnTo>
                    <a:pt x="173" y="563"/>
                  </a:lnTo>
                  <a:lnTo>
                    <a:pt x="173" y="563"/>
                  </a:lnTo>
                  <a:lnTo>
                    <a:pt x="173" y="549"/>
                  </a:lnTo>
                  <a:lnTo>
                    <a:pt x="188" y="549"/>
                  </a:lnTo>
                  <a:lnTo>
                    <a:pt x="188" y="563"/>
                  </a:lnTo>
                  <a:lnTo>
                    <a:pt x="188" y="563"/>
                  </a:lnTo>
                  <a:lnTo>
                    <a:pt x="188" y="563"/>
                  </a:lnTo>
                  <a:lnTo>
                    <a:pt x="188" y="549"/>
                  </a:lnTo>
                  <a:lnTo>
                    <a:pt x="202" y="534"/>
                  </a:lnTo>
                  <a:lnTo>
                    <a:pt x="245" y="549"/>
                  </a:lnTo>
                  <a:lnTo>
                    <a:pt x="245" y="549"/>
                  </a:lnTo>
                  <a:lnTo>
                    <a:pt x="245" y="534"/>
                  </a:lnTo>
                  <a:lnTo>
                    <a:pt x="245" y="520"/>
                  </a:lnTo>
                  <a:lnTo>
                    <a:pt x="274" y="505"/>
                  </a:lnTo>
                  <a:lnTo>
                    <a:pt x="274" y="491"/>
                  </a:lnTo>
                  <a:lnTo>
                    <a:pt x="274" y="476"/>
                  </a:lnTo>
                  <a:lnTo>
                    <a:pt x="274" y="476"/>
                  </a:lnTo>
                  <a:lnTo>
                    <a:pt x="274" y="476"/>
                  </a:lnTo>
                  <a:lnTo>
                    <a:pt x="274" y="476"/>
                  </a:lnTo>
                  <a:lnTo>
                    <a:pt x="274" y="476"/>
                  </a:lnTo>
                  <a:lnTo>
                    <a:pt x="274" y="462"/>
                  </a:lnTo>
                  <a:lnTo>
                    <a:pt x="274" y="448"/>
                  </a:lnTo>
                  <a:lnTo>
                    <a:pt x="289" y="448"/>
                  </a:lnTo>
                  <a:lnTo>
                    <a:pt x="274" y="448"/>
                  </a:lnTo>
                  <a:lnTo>
                    <a:pt x="289" y="448"/>
                  </a:lnTo>
                  <a:lnTo>
                    <a:pt x="289" y="433"/>
                  </a:lnTo>
                  <a:lnTo>
                    <a:pt x="289" y="433"/>
                  </a:lnTo>
                  <a:lnTo>
                    <a:pt x="289" y="433"/>
                  </a:lnTo>
                  <a:lnTo>
                    <a:pt x="303" y="404"/>
                  </a:lnTo>
                  <a:lnTo>
                    <a:pt x="318" y="404"/>
                  </a:lnTo>
                  <a:lnTo>
                    <a:pt x="303" y="404"/>
                  </a:lnTo>
                  <a:lnTo>
                    <a:pt x="318" y="375"/>
                  </a:lnTo>
                  <a:lnTo>
                    <a:pt x="318" y="361"/>
                  </a:lnTo>
                  <a:lnTo>
                    <a:pt x="318" y="361"/>
                  </a:lnTo>
                  <a:lnTo>
                    <a:pt x="303" y="346"/>
                  </a:lnTo>
                  <a:lnTo>
                    <a:pt x="318" y="332"/>
                  </a:lnTo>
                  <a:lnTo>
                    <a:pt x="318" y="318"/>
                  </a:lnTo>
                  <a:lnTo>
                    <a:pt x="318" y="318"/>
                  </a:lnTo>
                  <a:lnTo>
                    <a:pt x="318" y="188"/>
                  </a:lnTo>
                  <a:lnTo>
                    <a:pt x="318" y="72"/>
                  </a:lnTo>
                  <a:lnTo>
                    <a:pt x="303" y="72"/>
                  </a:lnTo>
                  <a:lnTo>
                    <a:pt x="303" y="43"/>
                  </a:lnTo>
                  <a:lnTo>
                    <a:pt x="289" y="14"/>
                  </a:lnTo>
                  <a:lnTo>
                    <a:pt x="289" y="0"/>
                  </a:lnTo>
                  <a:lnTo>
                    <a:pt x="173" y="0"/>
                  </a:lnTo>
                  <a:lnTo>
                    <a:pt x="72" y="0"/>
                  </a:lnTo>
                  <a:lnTo>
                    <a:pt x="87" y="14"/>
                  </a:lnTo>
                  <a:lnTo>
                    <a:pt x="87" y="29"/>
                  </a:lnTo>
                  <a:lnTo>
                    <a:pt x="101" y="43"/>
                  </a:lnTo>
                  <a:lnTo>
                    <a:pt x="116" y="43"/>
                  </a:lnTo>
                  <a:lnTo>
                    <a:pt x="101" y="72"/>
                  </a:lnTo>
                  <a:lnTo>
                    <a:pt x="101" y="72"/>
                  </a:lnTo>
                  <a:lnTo>
                    <a:pt x="87" y="87"/>
                  </a:lnTo>
                  <a:lnTo>
                    <a:pt x="72" y="101"/>
                  </a:lnTo>
                  <a:lnTo>
                    <a:pt x="44" y="116"/>
                  </a:lnTo>
                  <a:lnTo>
                    <a:pt x="29" y="130"/>
                  </a:lnTo>
                  <a:lnTo>
                    <a:pt x="44" y="144"/>
                  </a:lnTo>
                  <a:lnTo>
                    <a:pt x="44" y="159"/>
                  </a:lnTo>
                  <a:lnTo>
                    <a:pt x="29" y="173"/>
                  </a:lnTo>
                  <a:lnTo>
                    <a:pt x="29" y="188"/>
                  </a:lnTo>
                  <a:lnTo>
                    <a:pt x="15" y="202"/>
                  </a:lnTo>
                  <a:lnTo>
                    <a:pt x="15" y="217"/>
                  </a:lnTo>
                  <a:lnTo>
                    <a:pt x="0" y="217"/>
                  </a:lnTo>
                  <a:close/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5" name=""/>
            <p:cNvSpPr/>
            <p:nvPr/>
          </p:nvSpPr>
          <p:spPr>
            <a:xfrm rot="21138600">
              <a:off x="5226120" y="2882520"/>
              <a:ext cx="523800" cy="1020960"/>
            </a:xfrm>
            <a:custGeom>
              <a:avLst/>
              <a:gdLst/>
              <a:ahLst/>
              <a:rect l="l" t="t" r="r" b="b"/>
              <a:pathLst>
                <a:path w="318" h="563">
                  <a:moveTo>
                    <a:pt x="0" y="217"/>
                  </a:moveTo>
                  <a:lnTo>
                    <a:pt x="0" y="245"/>
                  </a:lnTo>
                  <a:lnTo>
                    <a:pt x="15" y="289"/>
                  </a:lnTo>
                  <a:lnTo>
                    <a:pt x="29" y="303"/>
                  </a:lnTo>
                  <a:lnTo>
                    <a:pt x="44" y="318"/>
                  </a:lnTo>
                  <a:lnTo>
                    <a:pt x="58" y="332"/>
                  </a:lnTo>
                  <a:lnTo>
                    <a:pt x="72" y="361"/>
                  </a:lnTo>
                  <a:lnTo>
                    <a:pt x="72" y="375"/>
                  </a:lnTo>
                  <a:lnTo>
                    <a:pt x="72" y="375"/>
                  </a:lnTo>
                  <a:lnTo>
                    <a:pt x="87" y="361"/>
                  </a:lnTo>
                  <a:lnTo>
                    <a:pt x="101" y="361"/>
                  </a:lnTo>
                  <a:lnTo>
                    <a:pt x="116" y="375"/>
                  </a:lnTo>
                  <a:lnTo>
                    <a:pt x="116" y="375"/>
                  </a:lnTo>
                  <a:lnTo>
                    <a:pt x="101" y="390"/>
                  </a:lnTo>
                  <a:lnTo>
                    <a:pt x="101" y="390"/>
                  </a:lnTo>
                  <a:lnTo>
                    <a:pt x="87" y="419"/>
                  </a:lnTo>
                  <a:lnTo>
                    <a:pt x="87" y="433"/>
                  </a:lnTo>
                  <a:lnTo>
                    <a:pt x="116" y="462"/>
                  </a:lnTo>
                  <a:lnTo>
                    <a:pt x="130" y="462"/>
                  </a:lnTo>
                  <a:lnTo>
                    <a:pt x="159" y="491"/>
                  </a:lnTo>
                  <a:lnTo>
                    <a:pt x="159" y="505"/>
                  </a:lnTo>
                  <a:lnTo>
                    <a:pt x="173" y="520"/>
                  </a:lnTo>
                  <a:lnTo>
                    <a:pt x="159" y="534"/>
                  </a:lnTo>
                  <a:lnTo>
                    <a:pt x="159" y="534"/>
                  </a:lnTo>
                  <a:lnTo>
                    <a:pt x="173" y="563"/>
                  </a:lnTo>
                  <a:lnTo>
                    <a:pt x="173" y="563"/>
                  </a:lnTo>
                  <a:lnTo>
                    <a:pt x="173" y="549"/>
                  </a:lnTo>
                  <a:lnTo>
                    <a:pt x="188" y="549"/>
                  </a:lnTo>
                  <a:lnTo>
                    <a:pt x="188" y="563"/>
                  </a:lnTo>
                  <a:lnTo>
                    <a:pt x="188" y="563"/>
                  </a:lnTo>
                  <a:lnTo>
                    <a:pt x="188" y="563"/>
                  </a:lnTo>
                  <a:lnTo>
                    <a:pt x="188" y="549"/>
                  </a:lnTo>
                  <a:lnTo>
                    <a:pt x="202" y="534"/>
                  </a:lnTo>
                  <a:lnTo>
                    <a:pt x="245" y="549"/>
                  </a:lnTo>
                  <a:lnTo>
                    <a:pt x="245" y="549"/>
                  </a:lnTo>
                  <a:lnTo>
                    <a:pt x="245" y="534"/>
                  </a:lnTo>
                  <a:lnTo>
                    <a:pt x="245" y="520"/>
                  </a:lnTo>
                  <a:lnTo>
                    <a:pt x="274" y="505"/>
                  </a:lnTo>
                  <a:lnTo>
                    <a:pt x="274" y="491"/>
                  </a:lnTo>
                  <a:lnTo>
                    <a:pt x="274" y="476"/>
                  </a:lnTo>
                  <a:lnTo>
                    <a:pt x="274" y="476"/>
                  </a:lnTo>
                  <a:lnTo>
                    <a:pt x="274" y="476"/>
                  </a:lnTo>
                  <a:lnTo>
                    <a:pt x="274" y="476"/>
                  </a:lnTo>
                  <a:lnTo>
                    <a:pt x="274" y="476"/>
                  </a:lnTo>
                  <a:lnTo>
                    <a:pt x="274" y="462"/>
                  </a:lnTo>
                  <a:lnTo>
                    <a:pt x="274" y="448"/>
                  </a:lnTo>
                  <a:lnTo>
                    <a:pt x="289" y="448"/>
                  </a:lnTo>
                  <a:lnTo>
                    <a:pt x="274" y="448"/>
                  </a:lnTo>
                  <a:lnTo>
                    <a:pt x="289" y="448"/>
                  </a:lnTo>
                  <a:lnTo>
                    <a:pt x="289" y="433"/>
                  </a:lnTo>
                  <a:lnTo>
                    <a:pt x="289" y="433"/>
                  </a:lnTo>
                  <a:lnTo>
                    <a:pt x="289" y="433"/>
                  </a:lnTo>
                  <a:lnTo>
                    <a:pt x="303" y="404"/>
                  </a:lnTo>
                  <a:lnTo>
                    <a:pt x="318" y="404"/>
                  </a:lnTo>
                  <a:lnTo>
                    <a:pt x="303" y="404"/>
                  </a:lnTo>
                  <a:lnTo>
                    <a:pt x="318" y="375"/>
                  </a:lnTo>
                  <a:lnTo>
                    <a:pt x="318" y="361"/>
                  </a:lnTo>
                  <a:lnTo>
                    <a:pt x="318" y="361"/>
                  </a:lnTo>
                  <a:lnTo>
                    <a:pt x="303" y="346"/>
                  </a:lnTo>
                  <a:lnTo>
                    <a:pt x="318" y="332"/>
                  </a:lnTo>
                  <a:lnTo>
                    <a:pt x="318" y="318"/>
                  </a:lnTo>
                  <a:lnTo>
                    <a:pt x="318" y="318"/>
                  </a:lnTo>
                  <a:lnTo>
                    <a:pt x="318" y="188"/>
                  </a:lnTo>
                  <a:lnTo>
                    <a:pt x="318" y="72"/>
                  </a:lnTo>
                  <a:lnTo>
                    <a:pt x="303" y="72"/>
                  </a:lnTo>
                  <a:lnTo>
                    <a:pt x="303" y="43"/>
                  </a:lnTo>
                  <a:lnTo>
                    <a:pt x="289" y="14"/>
                  </a:lnTo>
                  <a:lnTo>
                    <a:pt x="289" y="0"/>
                  </a:lnTo>
                  <a:lnTo>
                    <a:pt x="173" y="0"/>
                  </a:lnTo>
                  <a:lnTo>
                    <a:pt x="72" y="0"/>
                  </a:lnTo>
                  <a:lnTo>
                    <a:pt x="87" y="14"/>
                  </a:lnTo>
                  <a:lnTo>
                    <a:pt x="87" y="29"/>
                  </a:lnTo>
                  <a:lnTo>
                    <a:pt x="101" y="43"/>
                  </a:lnTo>
                  <a:lnTo>
                    <a:pt x="116" y="43"/>
                  </a:lnTo>
                  <a:lnTo>
                    <a:pt x="101" y="72"/>
                  </a:lnTo>
                  <a:lnTo>
                    <a:pt x="101" y="72"/>
                  </a:lnTo>
                  <a:lnTo>
                    <a:pt x="87" y="87"/>
                  </a:lnTo>
                  <a:lnTo>
                    <a:pt x="72" y="101"/>
                  </a:lnTo>
                  <a:lnTo>
                    <a:pt x="44" y="116"/>
                  </a:lnTo>
                  <a:lnTo>
                    <a:pt x="29" y="130"/>
                  </a:lnTo>
                  <a:lnTo>
                    <a:pt x="44" y="144"/>
                  </a:lnTo>
                  <a:lnTo>
                    <a:pt x="44" y="159"/>
                  </a:lnTo>
                  <a:lnTo>
                    <a:pt x="29" y="173"/>
                  </a:lnTo>
                  <a:lnTo>
                    <a:pt x="29" y="188"/>
                  </a:lnTo>
                  <a:lnTo>
                    <a:pt x="15" y="202"/>
                  </a:lnTo>
                  <a:lnTo>
                    <a:pt x="15" y="217"/>
                  </a:lnTo>
                  <a:lnTo>
                    <a:pt x="0" y="217"/>
                  </a:lnTo>
                </a:path>
              </a:pathLst>
            </a:custGeom>
            <a:solidFill>
              <a:srgbClr val="ffff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6" name=""/>
            <p:cNvSpPr/>
            <p:nvPr/>
          </p:nvSpPr>
          <p:spPr>
            <a:xfrm rot="21138600">
              <a:off x="5203800" y="1915920"/>
              <a:ext cx="755640" cy="446040"/>
            </a:xfrm>
            <a:custGeom>
              <a:avLst/>
              <a:gdLst/>
              <a:ahLst/>
              <a:rect l="l" t="t" r="r" b="b"/>
              <a:pathLst>
                <a:path w="461" h="246">
                  <a:moveTo>
                    <a:pt x="0" y="101"/>
                  </a:moveTo>
                  <a:lnTo>
                    <a:pt x="14" y="101"/>
                  </a:lnTo>
                  <a:lnTo>
                    <a:pt x="43" y="87"/>
                  </a:lnTo>
                  <a:lnTo>
                    <a:pt x="58" y="73"/>
                  </a:lnTo>
                  <a:lnTo>
                    <a:pt x="86" y="73"/>
                  </a:lnTo>
                  <a:lnTo>
                    <a:pt x="101" y="58"/>
                  </a:lnTo>
                  <a:lnTo>
                    <a:pt x="115" y="58"/>
                  </a:lnTo>
                  <a:lnTo>
                    <a:pt x="130" y="29"/>
                  </a:lnTo>
                  <a:lnTo>
                    <a:pt x="144" y="15"/>
                  </a:lnTo>
                  <a:lnTo>
                    <a:pt x="158" y="15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87" y="15"/>
                  </a:lnTo>
                  <a:lnTo>
                    <a:pt x="173" y="29"/>
                  </a:lnTo>
                  <a:lnTo>
                    <a:pt x="158" y="44"/>
                  </a:lnTo>
                  <a:lnTo>
                    <a:pt x="144" y="58"/>
                  </a:lnTo>
                  <a:lnTo>
                    <a:pt x="144" y="58"/>
                  </a:lnTo>
                  <a:lnTo>
                    <a:pt x="144" y="73"/>
                  </a:lnTo>
                  <a:lnTo>
                    <a:pt x="144" y="87"/>
                  </a:lnTo>
                  <a:lnTo>
                    <a:pt x="144" y="73"/>
                  </a:lnTo>
                  <a:lnTo>
                    <a:pt x="158" y="73"/>
                  </a:lnTo>
                  <a:lnTo>
                    <a:pt x="173" y="73"/>
                  </a:lnTo>
                  <a:lnTo>
                    <a:pt x="202" y="87"/>
                  </a:lnTo>
                  <a:lnTo>
                    <a:pt x="216" y="87"/>
                  </a:lnTo>
                  <a:lnTo>
                    <a:pt x="231" y="101"/>
                  </a:lnTo>
                  <a:lnTo>
                    <a:pt x="231" y="101"/>
                  </a:lnTo>
                  <a:lnTo>
                    <a:pt x="274" y="116"/>
                  </a:lnTo>
                  <a:lnTo>
                    <a:pt x="274" y="101"/>
                  </a:lnTo>
                  <a:lnTo>
                    <a:pt x="288" y="101"/>
                  </a:lnTo>
                  <a:lnTo>
                    <a:pt x="288" y="87"/>
                  </a:lnTo>
                  <a:lnTo>
                    <a:pt x="303" y="87"/>
                  </a:lnTo>
                  <a:lnTo>
                    <a:pt x="346" y="87"/>
                  </a:lnTo>
                  <a:lnTo>
                    <a:pt x="360" y="73"/>
                  </a:lnTo>
                  <a:lnTo>
                    <a:pt x="375" y="73"/>
                  </a:lnTo>
                  <a:lnTo>
                    <a:pt x="375" y="73"/>
                  </a:lnTo>
                  <a:lnTo>
                    <a:pt x="389" y="73"/>
                  </a:lnTo>
                  <a:lnTo>
                    <a:pt x="389" y="87"/>
                  </a:lnTo>
                  <a:lnTo>
                    <a:pt x="404" y="101"/>
                  </a:lnTo>
                  <a:lnTo>
                    <a:pt x="404" y="101"/>
                  </a:lnTo>
                  <a:lnTo>
                    <a:pt x="418" y="101"/>
                  </a:lnTo>
                  <a:lnTo>
                    <a:pt x="433" y="101"/>
                  </a:lnTo>
                  <a:lnTo>
                    <a:pt x="433" y="101"/>
                  </a:lnTo>
                  <a:lnTo>
                    <a:pt x="447" y="101"/>
                  </a:lnTo>
                  <a:lnTo>
                    <a:pt x="447" y="116"/>
                  </a:lnTo>
                  <a:lnTo>
                    <a:pt x="447" y="130"/>
                  </a:lnTo>
                  <a:lnTo>
                    <a:pt x="447" y="130"/>
                  </a:lnTo>
                  <a:lnTo>
                    <a:pt x="461" y="145"/>
                  </a:lnTo>
                  <a:lnTo>
                    <a:pt x="461" y="145"/>
                  </a:lnTo>
                  <a:lnTo>
                    <a:pt x="461" y="145"/>
                  </a:lnTo>
                  <a:lnTo>
                    <a:pt x="461" y="145"/>
                  </a:lnTo>
                  <a:lnTo>
                    <a:pt x="461" y="145"/>
                  </a:lnTo>
                  <a:lnTo>
                    <a:pt x="433" y="159"/>
                  </a:lnTo>
                  <a:lnTo>
                    <a:pt x="433" y="145"/>
                  </a:lnTo>
                  <a:lnTo>
                    <a:pt x="418" y="145"/>
                  </a:lnTo>
                  <a:lnTo>
                    <a:pt x="418" y="145"/>
                  </a:lnTo>
                  <a:lnTo>
                    <a:pt x="418" y="159"/>
                  </a:lnTo>
                  <a:lnTo>
                    <a:pt x="404" y="159"/>
                  </a:lnTo>
                  <a:lnTo>
                    <a:pt x="404" y="159"/>
                  </a:lnTo>
                  <a:lnTo>
                    <a:pt x="404" y="145"/>
                  </a:lnTo>
                  <a:lnTo>
                    <a:pt x="389" y="145"/>
                  </a:lnTo>
                  <a:lnTo>
                    <a:pt x="375" y="145"/>
                  </a:lnTo>
                  <a:lnTo>
                    <a:pt x="346" y="145"/>
                  </a:lnTo>
                  <a:lnTo>
                    <a:pt x="346" y="159"/>
                  </a:lnTo>
                  <a:lnTo>
                    <a:pt x="317" y="159"/>
                  </a:lnTo>
                  <a:lnTo>
                    <a:pt x="303" y="174"/>
                  </a:lnTo>
                  <a:lnTo>
                    <a:pt x="288" y="188"/>
                  </a:lnTo>
                  <a:lnTo>
                    <a:pt x="274" y="188"/>
                  </a:lnTo>
                  <a:lnTo>
                    <a:pt x="274" y="174"/>
                  </a:lnTo>
                  <a:lnTo>
                    <a:pt x="274" y="174"/>
                  </a:lnTo>
                  <a:lnTo>
                    <a:pt x="259" y="188"/>
                  </a:lnTo>
                  <a:lnTo>
                    <a:pt x="259" y="188"/>
                  </a:lnTo>
                  <a:lnTo>
                    <a:pt x="245" y="202"/>
                  </a:lnTo>
                  <a:lnTo>
                    <a:pt x="216" y="246"/>
                  </a:lnTo>
                  <a:lnTo>
                    <a:pt x="202" y="246"/>
                  </a:lnTo>
                  <a:lnTo>
                    <a:pt x="202" y="246"/>
                  </a:lnTo>
                  <a:lnTo>
                    <a:pt x="202" y="246"/>
                  </a:lnTo>
                  <a:lnTo>
                    <a:pt x="202" y="217"/>
                  </a:lnTo>
                  <a:lnTo>
                    <a:pt x="202" y="217"/>
                  </a:lnTo>
                  <a:lnTo>
                    <a:pt x="187" y="217"/>
                  </a:lnTo>
                  <a:lnTo>
                    <a:pt x="187" y="217"/>
                  </a:lnTo>
                  <a:lnTo>
                    <a:pt x="187" y="202"/>
                  </a:lnTo>
                  <a:lnTo>
                    <a:pt x="187" y="202"/>
                  </a:lnTo>
                  <a:lnTo>
                    <a:pt x="187" y="202"/>
                  </a:lnTo>
                  <a:lnTo>
                    <a:pt x="187" y="188"/>
                  </a:lnTo>
                  <a:lnTo>
                    <a:pt x="187" y="188"/>
                  </a:lnTo>
                  <a:lnTo>
                    <a:pt x="187" y="188"/>
                  </a:lnTo>
                  <a:lnTo>
                    <a:pt x="173" y="174"/>
                  </a:lnTo>
                  <a:lnTo>
                    <a:pt x="173" y="174"/>
                  </a:lnTo>
                  <a:lnTo>
                    <a:pt x="173" y="159"/>
                  </a:lnTo>
                  <a:lnTo>
                    <a:pt x="144" y="159"/>
                  </a:lnTo>
                  <a:lnTo>
                    <a:pt x="130" y="159"/>
                  </a:lnTo>
                  <a:lnTo>
                    <a:pt x="115" y="159"/>
                  </a:lnTo>
                  <a:lnTo>
                    <a:pt x="101" y="145"/>
                  </a:lnTo>
                  <a:lnTo>
                    <a:pt x="29" y="130"/>
                  </a:lnTo>
                  <a:lnTo>
                    <a:pt x="14" y="101"/>
                  </a:lnTo>
                  <a:lnTo>
                    <a:pt x="14" y="101"/>
                  </a:lnTo>
                  <a:lnTo>
                    <a:pt x="0" y="101"/>
                  </a:lnTo>
                  <a:lnTo>
                    <a:pt x="0" y="101"/>
                  </a:lnTo>
                  <a:close/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7" name=""/>
            <p:cNvSpPr/>
            <p:nvPr/>
          </p:nvSpPr>
          <p:spPr>
            <a:xfrm rot="21138600">
              <a:off x="5203800" y="1915920"/>
              <a:ext cx="755640" cy="446040"/>
            </a:xfrm>
            <a:custGeom>
              <a:avLst/>
              <a:gdLst/>
              <a:ahLst/>
              <a:rect l="l" t="t" r="r" b="b"/>
              <a:pathLst>
                <a:path w="461" h="246">
                  <a:moveTo>
                    <a:pt x="0" y="101"/>
                  </a:moveTo>
                  <a:lnTo>
                    <a:pt x="14" y="101"/>
                  </a:lnTo>
                  <a:lnTo>
                    <a:pt x="43" y="87"/>
                  </a:lnTo>
                  <a:lnTo>
                    <a:pt x="58" y="73"/>
                  </a:lnTo>
                  <a:lnTo>
                    <a:pt x="86" y="73"/>
                  </a:lnTo>
                  <a:lnTo>
                    <a:pt x="101" y="58"/>
                  </a:lnTo>
                  <a:lnTo>
                    <a:pt x="115" y="58"/>
                  </a:lnTo>
                  <a:lnTo>
                    <a:pt x="130" y="29"/>
                  </a:lnTo>
                  <a:lnTo>
                    <a:pt x="144" y="15"/>
                  </a:lnTo>
                  <a:lnTo>
                    <a:pt x="158" y="15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87" y="15"/>
                  </a:lnTo>
                  <a:lnTo>
                    <a:pt x="173" y="29"/>
                  </a:lnTo>
                  <a:lnTo>
                    <a:pt x="158" y="44"/>
                  </a:lnTo>
                  <a:lnTo>
                    <a:pt x="144" y="58"/>
                  </a:lnTo>
                  <a:lnTo>
                    <a:pt x="144" y="58"/>
                  </a:lnTo>
                  <a:lnTo>
                    <a:pt x="144" y="73"/>
                  </a:lnTo>
                  <a:lnTo>
                    <a:pt x="144" y="87"/>
                  </a:lnTo>
                  <a:lnTo>
                    <a:pt x="144" y="73"/>
                  </a:lnTo>
                  <a:lnTo>
                    <a:pt x="158" y="73"/>
                  </a:lnTo>
                  <a:lnTo>
                    <a:pt x="173" y="73"/>
                  </a:lnTo>
                  <a:lnTo>
                    <a:pt x="202" y="87"/>
                  </a:lnTo>
                  <a:lnTo>
                    <a:pt x="216" y="87"/>
                  </a:lnTo>
                  <a:lnTo>
                    <a:pt x="231" y="101"/>
                  </a:lnTo>
                  <a:lnTo>
                    <a:pt x="231" y="101"/>
                  </a:lnTo>
                  <a:lnTo>
                    <a:pt x="274" y="116"/>
                  </a:lnTo>
                  <a:lnTo>
                    <a:pt x="274" y="101"/>
                  </a:lnTo>
                  <a:lnTo>
                    <a:pt x="288" y="101"/>
                  </a:lnTo>
                  <a:lnTo>
                    <a:pt x="288" y="87"/>
                  </a:lnTo>
                  <a:lnTo>
                    <a:pt x="303" y="87"/>
                  </a:lnTo>
                  <a:lnTo>
                    <a:pt x="346" y="87"/>
                  </a:lnTo>
                  <a:lnTo>
                    <a:pt x="360" y="73"/>
                  </a:lnTo>
                  <a:lnTo>
                    <a:pt x="375" y="73"/>
                  </a:lnTo>
                  <a:lnTo>
                    <a:pt x="375" y="73"/>
                  </a:lnTo>
                  <a:lnTo>
                    <a:pt x="389" y="73"/>
                  </a:lnTo>
                  <a:lnTo>
                    <a:pt x="389" y="87"/>
                  </a:lnTo>
                  <a:lnTo>
                    <a:pt x="404" y="101"/>
                  </a:lnTo>
                  <a:lnTo>
                    <a:pt x="404" y="101"/>
                  </a:lnTo>
                  <a:lnTo>
                    <a:pt x="418" y="101"/>
                  </a:lnTo>
                  <a:lnTo>
                    <a:pt x="433" y="101"/>
                  </a:lnTo>
                  <a:lnTo>
                    <a:pt x="433" y="101"/>
                  </a:lnTo>
                  <a:lnTo>
                    <a:pt x="447" y="101"/>
                  </a:lnTo>
                  <a:lnTo>
                    <a:pt x="447" y="116"/>
                  </a:lnTo>
                  <a:lnTo>
                    <a:pt x="447" y="130"/>
                  </a:lnTo>
                  <a:lnTo>
                    <a:pt x="447" y="130"/>
                  </a:lnTo>
                  <a:lnTo>
                    <a:pt x="461" y="145"/>
                  </a:lnTo>
                  <a:lnTo>
                    <a:pt x="461" y="145"/>
                  </a:lnTo>
                  <a:lnTo>
                    <a:pt x="461" y="145"/>
                  </a:lnTo>
                  <a:lnTo>
                    <a:pt x="461" y="145"/>
                  </a:lnTo>
                  <a:lnTo>
                    <a:pt x="461" y="145"/>
                  </a:lnTo>
                  <a:lnTo>
                    <a:pt x="433" y="159"/>
                  </a:lnTo>
                  <a:lnTo>
                    <a:pt x="433" y="145"/>
                  </a:lnTo>
                  <a:lnTo>
                    <a:pt x="418" y="145"/>
                  </a:lnTo>
                  <a:lnTo>
                    <a:pt x="418" y="145"/>
                  </a:lnTo>
                  <a:lnTo>
                    <a:pt x="418" y="159"/>
                  </a:lnTo>
                  <a:lnTo>
                    <a:pt x="404" y="159"/>
                  </a:lnTo>
                  <a:lnTo>
                    <a:pt x="404" y="159"/>
                  </a:lnTo>
                  <a:lnTo>
                    <a:pt x="404" y="145"/>
                  </a:lnTo>
                  <a:lnTo>
                    <a:pt x="389" y="145"/>
                  </a:lnTo>
                  <a:lnTo>
                    <a:pt x="375" y="145"/>
                  </a:lnTo>
                  <a:lnTo>
                    <a:pt x="346" y="145"/>
                  </a:lnTo>
                  <a:lnTo>
                    <a:pt x="346" y="159"/>
                  </a:lnTo>
                  <a:lnTo>
                    <a:pt x="317" y="159"/>
                  </a:lnTo>
                  <a:lnTo>
                    <a:pt x="303" y="174"/>
                  </a:lnTo>
                  <a:lnTo>
                    <a:pt x="288" y="188"/>
                  </a:lnTo>
                  <a:lnTo>
                    <a:pt x="274" y="188"/>
                  </a:lnTo>
                  <a:lnTo>
                    <a:pt x="274" y="174"/>
                  </a:lnTo>
                  <a:lnTo>
                    <a:pt x="274" y="174"/>
                  </a:lnTo>
                  <a:lnTo>
                    <a:pt x="259" y="188"/>
                  </a:lnTo>
                  <a:lnTo>
                    <a:pt x="259" y="188"/>
                  </a:lnTo>
                  <a:lnTo>
                    <a:pt x="245" y="202"/>
                  </a:lnTo>
                  <a:lnTo>
                    <a:pt x="216" y="246"/>
                  </a:lnTo>
                  <a:lnTo>
                    <a:pt x="202" y="246"/>
                  </a:lnTo>
                  <a:lnTo>
                    <a:pt x="202" y="246"/>
                  </a:lnTo>
                  <a:lnTo>
                    <a:pt x="202" y="246"/>
                  </a:lnTo>
                  <a:lnTo>
                    <a:pt x="202" y="217"/>
                  </a:lnTo>
                  <a:lnTo>
                    <a:pt x="202" y="217"/>
                  </a:lnTo>
                  <a:lnTo>
                    <a:pt x="187" y="217"/>
                  </a:lnTo>
                  <a:lnTo>
                    <a:pt x="187" y="217"/>
                  </a:lnTo>
                  <a:lnTo>
                    <a:pt x="187" y="202"/>
                  </a:lnTo>
                  <a:lnTo>
                    <a:pt x="187" y="202"/>
                  </a:lnTo>
                  <a:lnTo>
                    <a:pt x="187" y="202"/>
                  </a:lnTo>
                  <a:lnTo>
                    <a:pt x="187" y="188"/>
                  </a:lnTo>
                  <a:lnTo>
                    <a:pt x="187" y="188"/>
                  </a:lnTo>
                  <a:lnTo>
                    <a:pt x="187" y="188"/>
                  </a:lnTo>
                  <a:lnTo>
                    <a:pt x="173" y="174"/>
                  </a:lnTo>
                  <a:lnTo>
                    <a:pt x="173" y="174"/>
                  </a:lnTo>
                  <a:lnTo>
                    <a:pt x="173" y="159"/>
                  </a:lnTo>
                  <a:lnTo>
                    <a:pt x="144" y="159"/>
                  </a:lnTo>
                  <a:lnTo>
                    <a:pt x="130" y="159"/>
                  </a:lnTo>
                  <a:lnTo>
                    <a:pt x="115" y="159"/>
                  </a:lnTo>
                  <a:lnTo>
                    <a:pt x="101" y="145"/>
                  </a:lnTo>
                  <a:lnTo>
                    <a:pt x="29" y="130"/>
                  </a:lnTo>
                  <a:lnTo>
                    <a:pt x="14" y="101"/>
                  </a:lnTo>
                  <a:lnTo>
                    <a:pt x="14" y="101"/>
                  </a:lnTo>
                  <a:lnTo>
                    <a:pt x="0" y="101"/>
                  </a:lnTo>
                  <a:lnTo>
                    <a:pt x="0" y="101"/>
                  </a:lnTo>
                </a:path>
              </a:pathLst>
            </a:custGeom>
            <a:solidFill>
              <a:srgbClr val="339966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8" name=""/>
            <p:cNvSpPr/>
            <p:nvPr/>
          </p:nvSpPr>
          <p:spPr>
            <a:xfrm rot="21138600">
              <a:off x="5709960" y="2182680"/>
              <a:ext cx="546120" cy="757440"/>
            </a:xfrm>
            <a:custGeom>
              <a:avLst/>
              <a:gdLst/>
              <a:ahLst/>
              <a:rect l="l" t="t" r="r" b="b"/>
              <a:pathLst>
                <a:path w="332" h="418">
                  <a:moveTo>
                    <a:pt x="332" y="259"/>
                  </a:moveTo>
                  <a:lnTo>
                    <a:pt x="332" y="259"/>
                  </a:lnTo>
                  <a:lnTo>
                    <a:pt x="332" y="259"/>
                  </a:lnTo>
                  <a:lnTo>
                    <a:pt x="317" y="245"/>
                  </a:lnTo>
                  <a:lnTo>
                    <a:pt x="317" y="216"/>
                  </a:lnTo>
                  <a:lnTo>
                    <a:pt x="317" y="202"/>
                  </a:lnTo>
                  <a:lnTo>
                    <a:pt x="303" y="187"/>
                  </a:lnTo>
                  <a:lnTo>
                    <a:pt x="288" y="158"/>
                  </a:lnTo>
                  <a:lnTo>
                    <a:pt x="274" y="158"/>
                  </a:lnTo>
                  <a:lnTo>
                    <a:pt x="260" y="173"/>
                  </a:lnTo>
                  <a:lnTo>
                    <a:pt x="245" y="173"/>
                  </a:lnTo>
                  <a:lnTo>
                    <a:pt x="245" y="202"/>
                  </a:lnTo>
                  <a:lnTo>
                    <a:pt x="231" y="202"/>
                  </a:lnTo>
                  <a:lnTo>
                    <a:pt x="231" y="216"/>
                  </a:lnTo>
                  <a:lnTo>
                    <a:pt x="216" y="202"/>
                  </a:lnTo>
                  <a:lnTo>
                    <a:pt x="216" y="202"/>
                  </a:lnTo>
                  <a:lnTo>
                    <a:pt x="216" y="187"/>
                  </a:lnTo>
                  <a:lnTo>
                    <a:pt x="216" y="173"/>
                  </a:lnTo>
                  <a:lnTo>
                    <a:pt x="245" y="158"/>
                  </a:lnTo>
                  <a:lnTo>
                    <a:pt x="245" y="144"/>
                  </a:lnTo>
                  <a:lnTo>
                    <a:pt x="245" y="130"/>
                  </a:lnTo>
                  <a:lnTo>
                    <a:pt x="260" y="130"/>
                  </a:lnTo>
                  <a:lnTo>
                    <a:pt x="245" y="115"/>
                  </a:lnTo>
                  <a:lnTo>
                    <a:pt x="245" y="86"/>
                  </a:lnTo>
                  <a:lnTo>
                    <a:pt x="245" y="72"/>
                  </a:lnTo>
                  <a:lnTo>
                    <a:pt x="231" y="72"/>
                  </a:lnTo>
                  <a:lnTo>
                    <a:pt x="245" y="57"/>
                  </a:lnTo>
                  <a:lnTo>
                    <a:pt x="245" y="57"/>
                  </a:lnTo>
                  <a:lnTo>
                    <a:pt x="231" y="43"/>
                  </a:lnTo>
                  <a:lnTo>
                    <a:pt x="231" y="28"/>
                  </a:lnTo>
                  <a:lnTo>
                    <a:pt x="202" y="28"/>
                  </a:lnTo>
                  <a:lnTo>
                    <a:pt x="202" y="28"/>
                  </a:lnTo>
                  <a:lnTo>
                    <a:pt x="187" y="28"/>
                  </a:lnTo>
                  <a:lnTo>
                    <a:pt x="173" y="14"/>
                  </a:lnTo>
                  <a:lnTo>
                    <a:pt x="159" y="0"/>
                  </a:lnTo>
                  <a:lnTo>
                    <a:pt x="159" y="14"/>
                  </a:lnTo>
                  <a:lnTo>
                    <a:pt x="159" y="0"/>
                  </a:lnTo>
                  <a:lnTo>
                    <a:pt x="130" y="0"/>
                  </a:lnTo>
                  <a:lnTo>
                    <a:pt x="115" y="0"/>
                  </a:lnTo>
                  <a:lnTo>
                    <a:pt x="115" y="14"/>
                  </a:lnTo>
                  <a:lnTo>
                    <a:pt x="115" y="28"/>
                  </a:lnTo>
                  <a:lnTo>
                    <a:pt x="115" y="28"/>
                  </a:lnTo>
                  <a:lnTo>
                    <a:pt x="130" y="43"/>
                  </a:lnTo>
                  <a:lnTo>
                    <a:pt x="115" y="43"/>
                  </a:lnTo>
                  <a:lnTo>
                    <a:pt x="101" y="43"/>
                  </a:lnTo>
                  <a:lnTo>
                    <a:pt x="86" y="57"/>
                  </a:lnTo>
                  <a:lnTo>
                    <a:pt x="101" y="72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86" y="101"/>
                  </a:lnTo>
                  <a:lnTo>
                    <a:pt x="86" y="86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58" y="86"/>
                  </a:lnTo>
                  <a:lnTo>
                    <a:pt x="43" y="86"/>
                  </a:lnTo>
                  <a:lnTo>
                    <a:pt x="43" y="101"/>
                  </a:lnTo>
                  <a:lnTo>
                    <a:pt x="29" y="115"/>
                  </a:lnTo>
                  <a:lnTo>
                    <a:pt x="29" y="130"/>
                  </a:lnTo>
                  <a:lnTo>
                    <a:pt x="29" y="144"/>
                  </a:lnTo>
                  <a:lnTo>
                    <a:pt x="29" y="158"/>
                  </a:lnTo>
                  <a:lnTo>
                    <a:pt x="29" y="158"/>
                  </a:lnTo>
                  <a:lnTo>
                    <a:pt x="29" y="158"/>
                  </a:lnTo>
                  <a:lnTo>
                    <a:pt x="29" y="187"/>
                  </a:lnTo>
                  <a:lnTo>
                    <a:pt x="14" y="216"/>
                  </a:lnTo>
                  <a:lnTo>
                    <a:pt x="29" y="245"/>
                  </a:lnTo>
                  <a:lnTo>
                    <a:pt x="43" y="259"/>
                  </a:lnTo>
                  <a:lnTo>
                    <a:pt x="43" y="274"/>
                  </a:lnTo>
                  <a:lnTo>
                    <a:pt x="43" y="317"/>
                  </a:lnTo>
                  <a:lnTo>
                    <a:pt x="29" y="360"/>
                  </a:lnTo>
                  <a:lnTo>
                    <a:pt x="14" y="389"/>
                  </a:lnTo>
                  <a:lnTo>
                    <a:pt x="14" y="404"/>
                  </a:lnTo>
                  <a:lnTo>
                    <a:pt x="0" y="418"/>
                  </a:lnTo>
                  <a:lnTo>
                    <a:pt x="72" y="418"/>
                  </a:lnTo>
                  <a:lnTo>
                    <a:pt x="159" y="404"/>
                  </a:lnTo>
                  <a:lnTo>
                    <a:pt x="159" y="418"/>
                  </a:lnTo>
                  <a:lnTo>
                    <a:pt x="260" y="404"/>
                  </a:lnTo>
                  <a:lnTo>
                    <a:pt x="274" y="389"/>
                  </a:lnTo>
                  <a:lnTo>
                    <a:pt x="288" y="375"/>
                  </a:lnTo>
                  <a:lnTo>
                    <a:pt x="288" y="360"/>
                  </a:lnTo>
                  <a:lnTo>
                    <a:pt x="288" y="346"/>
                  </a:lnTo>
                  <a:lnTo>
                    <a:pt x="303" y="332"/>
                  </a:lnTo>
                  <a:lnTo>
                    <a:pt x="303" y="332"/>
                  </a:lnTo>
                  <a:lnTo>
                    <a:pt x="303" y="317"/>
                  </a:lnTo>
                  <a:lnTo>
                    <a:pt x="303" y="303"/>
                  </a:lnTo>
                  <a:lnTo>
                    <a:pt x="332" y="303"/>
                  </a:lnTo>
                  <a:lnTo>
                    <a:pt x="332" y="274"/>
                  </a:lnTo>
                  <a:lnTo>
                    <a:pt x="332" y="259"/>
                  </a:lnTo>
                  <a:close/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9" name=""/>
            <p:cNvSpPr/>
            <p:nvPr/>
          </p:nvSpPr>
          <p:spPr>
            <a:xfrm rot="21138600">
              <a:off x="5709960" y="2182680"/>
              <a:ext cx="546120" cy="757440"/>
            </a:xfrm>
            <a:custGeom>
              <a:avLst/>
              <a:gdLst/>
              <a:ahLst/>
              <a:rect l="l" t="t" r="r" b="b"/>
              <a:pathLst>
                <a:path w="332" h="418">
                  <a:moveTo>
                    <a:pt x="332" y="259"/>
                  </a:moveTo>
                  <a:lnTo>
                    <a:pt x="332" y="259"/>
                  </a:lnTo>
                  <a:lnTo>
                    <a:pt x="332" y="259"/>
                  </a:lnTo>
                  <a:lnTo>
                    <a:pt x="317" y="245"/>
                  </a:lnTo>
                  <a:lnTo>
                    <a:pt x="317" y="216"/>
                  </a:lnTo>
                  <a:lnTo>
                    <a:pt x="317" y="202"/>
                  </a:lnTo>
                  <a:lnTo>
                    <a:pt x="303" y="187"/>
                  </a:lnTo>
                  <a:lnTo>
                    <a:pt x="288" y="158"/>
                  </a:lnTo>
                  <a:lnTo>
                    <a:pt x="274" y="158"/>
                  </a:lnTo>
                  <a:lnTo>
                    <a:pt x="260" y="173"/>
                  </a:lnTo>
                  <a:lnTo>
                    <a:pt x="245" y="173"/>
                  </a:lnTo>
                  <a:lnTo>
                    <a:pt x="245" y="202"/>
                  </a:lnTo>
                  <a:lnTo>
                    <a:pt x="231" y="202"/>
                  </a:lnTo>
                  <a:lnTo>
                    <a:pt x="231" y="216"/>
                  </a:lnTo>
                  <a:lnTo>
                    <a:pt x="216" y="202"/>
                  </a:lnTo>
                  <a:lnTo>
                    <a:pt x="216" y="202"/>
                  </a:lnTo>
                  <a:lnTo>
                    <a:pt x="216" y="187"/>
                  </a:lnTo>
                  <a:lnTo>
                    <a:pt x="216" y="173"/>
                  </a:lnTo>
                  <a:lnTo>
                    <a:pt x="245" y="158"/>
                  </a:lnTo>
                  <a:lnTo>
                    <a:pt x="245" y="144"/>
                  </a:lnTo>
                  <a:lnTo>
                    <a:pt x="245" y="130"/>
                  </a:lnTo>
                  <a:lnTo>
                    <a:pt x="260" y="130"/>
                  </a:lnTo>
                  <a:lnTo>
                    <a:pt x="245" y="115"/>
                  </a:lnTo>
                  <a:lnTo>
                    <a:pt x="245" y="86"/>
                  </a:lnTo>
                  <a:lnTo>
                    <a:pt x="245" y="72"/>
                  </a:lnTo>
                  <a:lnTo>
                    <a:pt x="231" y="72"/>
                  </a:lnTo>
                  <a:lnTo>
                    <a:pt x="245" y="57"/>
                  </a:lnTo>
                  <a:lnTo>
                    <a:pt x="245" y="57"/>
                  </a:lnTo>
                  <a:lnTo>
                    <a:pt x="231" y="43"/>
                  </a:lnTo>
                  <a:lnTo>
                    <a:pt x="231" y="28"/>
                  </a:lnTo>
                  <a:lnTo>
                    <a:pt x="202" y="28"/>
                  </a:lnTo>
                  <a:lnTo>
                    <a:pt x="202" y="28"/>
                  </a:lnTo>
                  <a:lnTo>
                    <a:pt x="187" y="28"/>
                  </a:lnTo>
                  <a:lnTo>
                    <a:pt x="173" y="14"/>
                  </a:lnTo>
                  <a:lnTo>
                    <a:pt x="159" y="0"/>
                  </a:lnTo>
                  <a:lnTo>
                    <a:pt x="159" y="14"/>
                  </a:lnTo>
                  <a:lnTo>
                    <a:pt x="159" y="0"/>
                  </a:lnTo>
                  <a:lnTo>
                    <a:pt x="130" y="0"/>
                  </a:lnTo>
                  <a:lnTo>
                    <a:pt x="115" y="0"/>
                  </a:lnTo>
                  <a:lnTo>
                    <a:pt x="115" y="14"/>
                  </a:lnTo>
                  <a:lnTo>
                    <a:pt x="115" y="28"/>
                  </a:lnTo>
                  <a:lnTo>
                    <a:pt x="115" y="28"/>
                  </a:lnTo>
                  <a:lnTo>
                    <a:pt x="130" y="43"/>
                  </a:lnTo>
                  <a:lnTo>
                    <a:pt x="115" y="43"/>
                  </a:lnTo>
                  <a:lnTo>
                    <a:pt x="101" y="43"/>
                  </a:lnTo>
                  <a:lnTo>
                    <a:pt x="86" y="57"/>
                  </a:lnTo>
                  <a:lnTo>
                    <a:pt x="101" y="72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86" y="101"/>
                  </a:lnTo>
                  <a:lnTo>
                    <a:pt x="86" y="86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58" y="86"/>
                  </a:lnTo>
                  <a:lnTo>
                    <a:pt x="43" y="86"/>
                  </a:lnTo>
                  <a:lnTo>
                    <a:pt x="43" y="101"/>
                  </a:lnTo>
                  <a:lnTo>
                    <a:pt x="29" y="115"/>
                  </a:lnTo>
                  <a:lnTo>
                    <a:pt x="29" y="130"/>
                  </a:lnTo>
                  <a:lnTo>
                    <a:pt x="29" y="144"/>
                  </a:lnTo>
                  <a:lnTo>
                    <a:pt x="29" y="158"/>
                  </a:lnTo>
                  <a:lnTo>
                    <a:pt x="29" y="158"/>
                  </a:lnTo>
                  <a:lnTo>
                    <a:pt x="29" y="158"/>
                  </a:lnTo>
                  <a:lnTo>
                    <a:pt x="29" y="187"/>
                  </a:lnTo>
                  <a:lnTo>
                    <a:pt x="14" y="216"/>
                  </a:lnTo>
                  <a:lnTo>
                    <a:pt x="29" y="245"/>
                  </a:lnTo>
                  <a:lnTo>
                    <a:pt x="43" y="259"/>
                  </a:lnTo>
                  <a:lnTo>
                    <a:pt x="43" y="274"/>
                  </a:lnTo>
                  <a:lnTo>
                    <a:pt x="43" y="317"/>
                  </a:lnTo>
                  <a:lnTo>
                    <a:pt x="29" y="360"/>
                  </a:lnTo>
                  <a:lnTo>
                    <a:pt x="14" y="389"/>
                  </a:lnTo>
                  <a:lnTo>
                    <a:pt x="14" y="404"/>
                  </a:lnTo>
                  <a:lnTo>
                    <a:pt x="0" y="418"/>
                  </a:lnTo>
                  <a:lnTo>
                    <a:pt x="72" y="418"/>
                  </a:lnTo>
                  <a:lnTo>
                    <a:pt x="159" y="404"/>
                  </a:lnTo>
                  <a:lnTo>
                    <a:pt x="159" y="418"/>
                  </a:lnTo>
                  <a:lnTo>
                    <a:pt x="260" y="404"/>
                  </a:lnTo>
                  <a:lnTo>
                    <a:pt x="274" y="389"/>
                  </a:lnTo>
                  <a:lnTo>
                    <a:pt x="288" y="375"/>
                  </a:lnTo>
                  <a:lnTo>
                    <a:pt x="288" y="360"/>
                  </a:lnTo>
                  <a:lnTo>
                    <a:pt x="288" y="346"/>
                  </a:lnTo>
                  <a:lnTo>
                    <a:pt x="303" y="332"/>
                  </a:lnTo>
                  <a:lnTo>
                    <a:pt x="303" y="332"/>
                  </a:lnTo>
                  <a:lnTo>
                    <a:pt x="303" y="317"/>
                  </a:lnTo>
                  <a:lnTo>
                    <a:pt x="303" y="303"/>
                  </a:lnTo>
                  <a:lnTo>
                    <a:pt x="332" y="303"/>
                  </a:lnTo>
                  <a:lnTo>
                    <a:pt x="332" y="274"/>
                  </a:lnTo>
                  <a:lnTo>
                    <a:pt x="332" y="259"/>
                  </a:lnTo>
                </a:path>
              </a:pathLst>
            </a:custGeom>
            <a:solidFill>
              <a:srgbClr val="339966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0" name=""/>
            <p:cNvSpPr/>
            <p:nvPr/>
          </p:nvSpPr>
          <p:spPr>
            <a:xfrm rot="21138600">
              <a:off x="4960800" y="2061720"/>
              <a:ext cx="687600" cy="838440"/>
            </a:xfrm>
            <a:custGeom>
              <a:avLst/>
              <a:gdLst/>
              <a:ahLst/>
              <a:rect l="l" t="t" r="r" b="b"/>
              <a:pathLst>
                <a:path w="418" h="462">
                  <a:moveTo>
                    <a:pt x="173" y="43"/>
                  </a:moveTo>
                  <a:lnTo>
                    <a:pt x="158" y="43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44" y="29"/>
                  </a:lnTo>
                  <a:lnTo>
                    <a:pt x="144" y="15"/>
                  </a:lnTo>
                  <a:lnTo>
                    <a:pt x="144" y="0"/>
                  </a:lnTo>
                  <a:lnTo>
                    <a:pt x="86" y="29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57" y="29"/>
                  </a:lnTo>
                  <a:lnTo>
                    <a:pt x="57" y="29"/>
                  </a:lnTo>
                  <a:lnTo>
                    <a:pt x="57" y="29"/>
                  </a:lnTo>
                  <a:lnTo>
                    <a:pt x="43" y="29"/>
                  </a:lnTo>
                  <a:lnTo>
                    <a:pt x="43" y="87"/>
                  </a:lnTo>
                  <a:lnTo>
                    <a:pt x="43" y="101"/>
                  </a:lnTo>
                  <a:lnTo>
                    <a:pt x="14" y="101"/>
                  </a:lnTo>
                  <a:lnTo>
                    <a:pt x="0" y="116"/>
                  </a:lnTo>
                  <a:lnTo>
                    <a:pt x="0" y="130"/>
                  </a:lnTo>
                  <a:lnTo>
                    <a:pt x="0" y="144"/>
                  </a:lnTo>
                  <a:lnTo>
                    <a:pt x="14" y="144"/>
                  </a:lnTo>
                  <a:lnTo>
                    <a:pt x="14" y="159"/>
                  </a:lnTo>
                  <a:lnTo>
                    <a:pt x="0" y="173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202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29" y="246"/>
                  </a:lnTo>
                  <a:lnTo>
                    <a:pt x="29" y="260"/>
                  </a:lnTo>
                  <a:lnTo>
                    <a:pt x="43" y="246"/>
                  </a:lnTo>
                  <a:lnTo>
                    <a:pt x="57" y="260"/>
                  </a:lnTo>
                  <a:lnTo>
                    <a:pt x="72" y="274"/>
                  </a:lnTo>
                  <a:lnTo>
                    <a:pt x="72" y="289"/>
                  </a:lnTo>
                  <a:lnTo>
                    <a:pt x="101" y="318"/>
                  </a:lnTo>
                  <a:lnTo>
                    <a:pt x="115" y="332"/>
                  </a:lnTo>
                  <a:lnTo>
                    <a:pt x="115" y="361"/>
                  </a:lnTo>
                  <a:lnTo>
                    <a:pt x="115" y="419"/>
                  </a:lnTo>
                  <a:lnTo>
                    <a:pt x="130" y="433"/>
                  </a:lnTo>
                  <a:lnTo>
                    <a:pt x="158" y="448"/>
                  </a:lnTo>
                  <a:lnTo>
                    <a:pt x="158" y="462"/>
                  </a:lnTo>
                  <a:lnTo>
                    <a:pt x="158" y="462"/>
                  </a:lnTo>
                  <a:lnTo>
                    <a:pt x="259" y="462"/>
                  </a:lnTo>
                  <a:lnTo>
                    <a:pt x="375" y="462"/>
                  </a:lnTo>
                  <a:lnTo>
                    <a:pt x="375" y="448"/>
                  </a:lnTo>
                  <a:lnTo>
                    <a:pt x="375" y="433"/>
                  </a:lnTo>
                  <a:lnTo>
                    <a:pt x="360" y="404"/>
                  </a:lnTo>
                  <a:lnTo>
                    <a:pt x="360" y="390"/>
                  </a:lnTo>
                  <a:lnTo>
                    <a:pt x="375" y="361"/>
                  </a:lnTo>
                  <a:lnTo>
                    <a:pt x="375" y="332"/>
                  </a:lnTo>
                  <a:lnTo>
                    <a:pt x="375" y="318"/>
                  </a:lnTo>
                  <a:lnTo>
                    <a:pt x="389" y="303"/>
                  </a:lnTo>
                  <a:lnTo>
                    <a:pt x="389" y="274"/>
                  </a:lnTo>
                  <a:lnTo>
                    <a:pt x="389" y="274"/>
                  </a:lnTo>
                  <a:lnTo>
                    <a:pt x="389" y="246"/>
                  </a:lnTo>
                  <a:lnTo>
                    <a:pt x="404" y="231"/>
                  </a:lnTo>
                  <a:lnTo>
                    <a:pt x="418" y="217"/>
                  </a:lnTo>
                  <a:lnTo>
                    <a:pt x="418" y="188"/>
                  </a:lnTo>
                  <a:lnTo>
                    <a:pt x="418" y="173"/>
                  </a:lnTo>
                  <a:lnTo>
                    <a:pt x="404" y="202"/>
                  </a:lnTo>
                  <a:lnTo>
                    <a:pt x="404" y="202"/>
                  </a:lnTo>
                  <a:lnTo>
                    <a:pt x="389" y="217"/>
                  </a:lnTo>
                  <a:lnTo>
                    <a:pt x="389" y="217"/>
                  </a:lnTo>
                  <a:lnTo>
                    <a:pt x="360" y="246"/>
                  </a:lnTo>
                  <a:lnTo>
                    <a:pt x="360" y="246"/>
                  </a:lnTo>
                  <a:lnTo>
                    <a:pt x="360" y="217"/>
                  </a:lnTo>
                  <a:lnTo>
                    <a:pt x="375" y="217"/>
                  </a:lnTo>
                  <a:lnTo>
                    <a:pt x="375" y="202"/>
                  </a:lnTo>
                  <a:lnTo>
                    <a:pt x="389" y="188"/>
                  </a:lnTo>
                  <a:lnTo>
                    <a:pt x="375" y="188"/>
                  </a:lnTo>
                  <a:lnTo>
                    <a:pt x="375" y="188"/>
                  </a:lnTo>
                  <a:lnTo>
                    <a:pt x="375" y="188"/>
                  </a:lnTo>
                  <a:lnTo>
                    <a:pt x="375" y="159"/>
                  </a:lnTo>
                  <a:lnTo>
                    <a:pt x="375" y="159"/>
                  </a:lnTo>
                  <a:lnTo>
                    <a:pt x="360" y="159"/>
                  </a:lnTo>
                  <a:lnTo>
                    <a:pt x="360" y="159"/>
                  </a:lnTo>
                  <a:lnTo>
                    <a:pt x="360" y="144"/>
                  </a:lnTo>
                  <a:lnTo>
                    <a:pt x="360" y="144"/>
                  </a:lnTo>
                  <a:lnTo>
                    <a:pt x="360" y="144"/>
                  </a:lnTo>
                  <a:lnTo>
                    <a:pt x="360" y="130"/>
                  </a:lnTo>
                  <a:lnTo>
                    <a:pt x="360" y="130"/>
                  </a:lnTo>
                  <a:lnTo>
                    <a:pt x="360" y="130"/>
                  </a:lnTo>
                  <a:lnTo>
                    <a:pt x="346" y="116"/>
                  </a:lnTo>
                  <a:lnTo>
                    <a:pt x="346" y="116"/>
                  </a:lnTo>
                  <a:lnTo>
                    <a:pt x="346" y="101"/>
                  </a:lnTo>
                  <a:lnTo>
                    <a:pt x="317" y="101"/>
                  </a:lnTo>
                  <a:lnTo>
                    <a:pt x="303" y="101"/>
                  </a:lnTo>
                  <a:lnTo>
                    <a:pt x="288" y="101"/>
                  </a:lnTo>
                  <a:lnTo>
                    <a:pt x="274" y="87"/>
                  </a:lnTo>
                  <a:lnTo>
                    <a:pt x="202" y="72"/>
                  </a:lnTo>
                  <a:lnTo>
                    <a:pt x="187" y="43"/>
                  </a:lnTo>
                  <a:lnTo>
                    <a:pt x="187" y="43"/>
                  </a:lnTo>
                  <a:lnTo>
                    <a:pt x="173" y="43"/>
                  </a:lnTo>
                  <a:lnTo>
                    <a:pt x="173" y="43"/>
                  </a:lnTo>
                  <a:close/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1" name=""/>
            <p:cNvSpPr/>
            <p:nvPr/>
          </p:nvSpPr>
          <p:spPr>
            <a:xfrm rot="21138600">
              <a:off x="4960800" y="2061720"/>
              <a:ext cx="687600" cy="838440"/>
            </a:xfrm>
            <a:custGeom>
              <a:avLst/>
              <a:gdLst/>
              <a:ahLst/>
              <a:rect l="l" t="t" r="r" b="b"/>
              <a:pathLst>
                <a:path w="418" h="462">
                  <a:moveTo>
                    <a:pt x="173" y="43"/>
                  </a:moveTo>
                  <a:lnTo>
                    <a:pt x="158" y="43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44" y="29"/>
                  </a:lnTo>
                  <a:lnTo>
                    <a:pt x="144" y="15"/>
                  </a:lnTo>
                  <a:lnTo>
                    <a:pt x="144" y="0"/>
                  </a:lnTo>
                  <a:lnTo>
                    <a:pt x="86" y="29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57" y="29"/>
                  </a:lnTo>
                  <a:lnTo>
                    <a:pt x="57" y="29"/>
                  </a:lnTo>
                  <a:lnTo>
                    <a:pt x="57" y="29"/>
                  </a:lnTo>
                  <a:lnTo>
                    <a:pt x="43" y="29"/>
                  </a:lnTo>
                  <a:lnTo>
                    <a:pt x="43" y="87"/>
                  </a:lnTo>
                  <a:lnTo>
                    <a:pt x="43" y="101"/>
                  </a:lnTo>
                  <a:lnTo>
                    <a:pt x="14" y="101"/>
                  </a:lnTo>
                  <a:lnTo>
                    <a:pt x="0" y="116"/>
                  </a:lnTo>
                  <a:lnTo>
                    <a:pt x="0" y="130"/>
                  </a:lnTo>
                  <a:lnTo>
                    <a:pt x="0" y="144"/>
                  </a:lnTo>
                  <a:lnTo>
                    <a:pt x="14" y="144"/>
                  </a:lnTo>
                  <a:lnTo>
                    <a:pt x="14" y="159"/>
                  </a:lnTo>
                  <a:lnTo>
                    <a:pt x="0" y="173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202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29" y="246"/>
                  </a:lnTo>
                  <a:lnTo>
                    <a:pt x="29" y="260"/>
                  </a:lnTo>
                  <a:lnTo>
                    <a:pt x="43" y="246"/>
                  </a:lnTo>
                  <a:lnTo>
                    <a:pt x="57" y="260"/>
                  </a:lnTo>
                  <a:lnTo>
                    <a:pt x="72" y="274"/>
                  </a:lnTo>
                  <a:lnTo>
                    <a:pt x="72" y="289"/>
                  </a:lnTo>
                  <a:lnTo>
                    <a:pt x="101" y="318"/>
                  </a:lnTo>
                  <a:lnTo>
                    <a:pt x="115" y="332"/>
                  </a:lnTo>
                  <a:lnTo>
                    <a:pt x="115" y="361"/>
                  </a:lnTo>
                  <a:lnTo>
                    <a:pt x="115" y="419"/>
                  </a:lnTo>
                  <a:lnTo>
                    <a:pt x="130" y="433"/>
                  </a:lnTo>
                  <a:lnTo>
                    <a:pt x="158" y="448"/>
                  </a:lnTo>
                  <a:lnTo>
                    <a:pt x="158" y="462"/>
                  </a:lnTo>
                  <a:lnTo>
                    <a:pt x="158" y="462"/>
                  </a:lnTo>
                  <a:lnTo>
                    <a:pt x="259" y="462"/>
                  </a:lnTo>
                  <a:lnTo>
                    <a:pt x="375" y="462"/>
                  </a:lnTo>
                  <a:lnTo>
                    <a:pt x="375" y="448"/>
                  </a:lnTo>
                  <a:lnTo>
                    <a:pt x="375" y="433"/>
                  </a:lnTo>
                  <a:lnTo>
                    <a:pt x="360" y="404"/>
                  </a:lnTo>
                  <a:lnTo>
                    <a:pt x="360" y="390"/>
                  </a:lnTo>
                  <a:lnTo>
                    <a:pt x="375" y="361"/>
                  </a:lnTo>
                  <a:lnTo>
                    <a:pt x="375" y="332"/>
                  </a:lnTo>
                  <a:lnTo>
                    <a:pt x="375" y="318"/>
                  </a:lnTo>
                  <a:lnTo>
                    <a:pt x="389" y="303"/>
                  </a:lnTo>
                  <a:lnTo>
                    <a:pt x="389" y="274"/>
                  </a:lnTo>
                  <a:lnTo>
                    <a:pt x="389" y="274"/>
                  </a:lnTo>
                  <a:lnTo>
                    <a:pt x="389" y="246"/>
                  </a:lnTo>
                  <a:lnTo>
                    <a:pt x="404" y="231"/>
                  </a:lnTo>
                  <a:lnTo>
                    <a:pt x="418" y="217"/>
                  </a:lnTo>
                  <a:lnTo>
                    <a:pt x="418" y="188"/>
                  </a:lnTo>
                  <a:lnTo>
                    <a:pt x="418" y="173"/>
                  </a:lnTo>
                  <a:lnTo>
                    <a:pt x="404" y="202"/>
                  </a:lnTo>
                  <a:lnTo>
                    <a:pt x="404" y="202"/>
                  </a:lnTo>
                  <a:lnTo>
                    <a:pt x="389" y="217"/>
                  </a:lnTo>
                  <a:lnTo>
                    <a:pt x="389" y="217"/>
                  </a:lnTo>
                  <a:lnTo>
                    <a:pt x="360" y="246"/>
                  </a:lnTo>
                  <a:lnTo>
                    <a:pt x="360" y="246"/>
                  </a:lnTo>
                  <a:lnTo>
                    <a:pt x="360" y="217"/>
                  </a:lnTo>
                  <a:lnTo>
                    <a:pt x="375" y="217"/>
                  </a:lnTo>
                  <a:lnTo>
                    <a:pt x="375" y="202"/>
                  </a:lnTo>
                  <a:lnTo>
                    <a:pt x="389" y="188"/>
                  </a:lnTo>
                  <a:lnTo>
                    <a:pt x="375" y="188"/>
                  </a:lnTo>
                  <a:lnTo>
                    <a:pt x="375" y="188"/>
                  </a:lnTo>
                  <a:lnTo>
                    <a:pt x="375" y="188"/>
                  </a:lnTo>
                  <a:lnTo>
                    <a:pt x="375" y="159"/>
                  </a:lnTo>
                  <a:lnTo>
                    <a:pt x="375" y="159"/>
                  </a:lnTo>
                  <a:lnTo>
                    <a:pt x="360" y="159"/>
                  </a:lnTo>
                  <a:lnTo>
                    <a:pt x="360" y="159"/>
                  </a:lnTo>
                  <a:lnTo>
                    <a:pt x="360" y="144"/>
                  </a:lnTo>
                  <a:lnTo>
                    <a:pt x="360" y="144"/>
                  </a:lnTo>
                  <a:lnTo>
                    <a:pt x="360" y="144"/>
                  </a:lnTo>
                  <a:lnTo>
                    <a:pt x="360" y="130"/>
                  </a:lnTo>
                  <a:lnTo>
                    <a:pt x="360" y="130"/>
                  </a:lnTo>
                  <a:lnTo>
                    <a:pt x="360" y="130"/>
                  </a:lnTo>
                  <a:lnTo>
                    <a:pt x="346" y="116"/>
                  </a:lnTo>
                  <a:lnTo>
                    <a:pt x="346" y="116"/>
                  </a:lnTo>
                  <a:lnTo>
                    <a:pt x="346" y="101"/>
                  </a:lnTo>
                  <a:lnTo>
                    <a:pt x="317" y="101"/>
                  </a:lnTo>
                  <a:lnTo>
                    <a:pt x="303" y="101"/>
                  </a:lnTo>
                  <a:lnTo>
                    <a:pt x="288" y="101"/>
                  </a:lnTo>
                  <a:lnTo>
                    <a:pt x="274" y="87"/>
                  </a:lnTo>
                  <a:lnTo>
                    <a:pt x="202" y="72"/>
                  </a:lnTo>
                  <a:lnTo>
                    <a:pt x="187" y="43"/>
                  </a:lnTo>
                  <a:lnTo>
                    <a:pt x="187" y="43"/>
                  </a:lnTo>
                  <a:lnTo>
                    <a:pt x="173" y="43"/>
                  </a:lnTo>
                  <a:lnTo>
                    <a:pt x="173" y="43"/>
                  </a:lnTo>
                </a:path>
              </a:pathLst>
            </a:custGeom>
            <a:solidFill>
              <a:srgbClr val="339966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2" name=""/>
            <p:cNvSpPr/>
            <p:nvPr/>
          </p:nvSpPr>
          <p:spPr>
            <a:xfrm rot="21138600">
              <a:off x="5551200" y="3412800"/>
              <a:ext cx="995400" cy="496800"/>
            </a:xfrm>
            <a:custGeom>
              <a:avLst/>
              <a:gdLst/>
              <a:ahLst/>
              <a:rect l="l" t="t" r="r" b="b"/>
              <a:pathLst>
                <a:path w="606" h="274">
                  <a:moveTo>
                    <a:pt x="347" y="260"/>
                  </a:moveTo>
                  <a:lnTo>
                    <a:pt x="476" y="245"/>
                  </a:lnTo>
                  <a:lnTo>
                    <a:pt x="520" y="231"/>
                  </a:lnTo>
                  <a:lnTo>
                    <a:pt x="520" y="231"/>
                  </a:lnTo>
                  <a:lnTo>
                    <a:pt x="534" y="217"/>
                  </a:lnTo>
                  <a:lnTo>
                    <a:pt x="534" y="202"/>
                  </a:lnTo>
                  <a:lnTo>
                    <a:pt x="549" y="202"/>
                  </a:lnTo>
                  <a:lnTo>
                    <a:pt x="549" y="188"/>
                  </a:lnTo>
                  <a:lnTo>
                    <a:pt x="577" y="173"/>
                  </a:lnTo>
                  <a:lnTo>
                    <a:pt x="606" y="144"/>
                  </a:lnTo>
                  <a:lnTo>
                    <a:pt x="606" y="144"/>
                  </a:lnTo>
                  <a:lnTo>
                    <a:pt x="592" y="144"/>
                  </a:lnTo>
                  <a:lnTo>
                    <a:pt x="592" y="144"/>
                  </a:lnTo>
                  <a:lnTo>
                    <a:pt x="577" y="130"/>
                  </a:lnTo>
                  <a:lnTo>
                    <a:pt x="577" y="130"/>
                  </a:lnTo>
                  <a:lnTo>
                    <a:pt x="563" y="116"/>
                  </a:lnTo>
                  <a:lnTo>
                    <a:pt x="563" y="101"/>
                  </a:lnTo>
                  <a:lnTo>
                    <a:pt x="549" y="87"/>
                  </a:lnTo>
                  <a:lnTo>
                    <a:pt x="549" y="72"/>
                  </a:lnTo>
                  <a:lnTo>
                    <a:pt x="549" y="58"/>
                  </a:lnTo>
                  <a:lnTo>
                    <a:pt x="549" y="58"/>
                  </a:lnTo>
                  <a:lnTo>
                    <a:pt x="534" y="43"/>
                  </a:lnTo>
                  <a:lnTo>
                    <a:pt x="520" y="43"/>
                  </a:lnTo>
                  <a:lnTo>
                    <a:pt x="520" y="29"/>
                  </a:lnTo>
                  <a:lnTo>
                    <a:pt x="505" y="29"/>
                  </a:lnTo>
                  <a:lnTo>
                    <a:pt x="505" y="43"/>
                  </a:lnTo>
                  <a:lnTo>
                    <a:pt x="491" y="43"/>
                  </a:lnTo>
                  <a:lnTo>
                    <a:pt x="476" y="43"/>
                  </a:lnTo>
                  <a:lnTo>
                    <a:pt x="462" y="43"/>
                  </a:lnTo>
                  <a:lnTo>
                    <a:pt x="462" y="43"/>
                  </a:lnTo>
                  <a:lnTo>
                    <a:pt x="448" y="43"/>
                  </a:lnTo>
                  <a:lnTo>
                    <a:pt x="448" y="29"/>
                  </a:lnTo>
                  <a:lnTo>
                    <a:pt x="419" y="29"/>
                  </a:lnTo>
                  <a:lnTo>
                    <a:pt x="404" y="14"/>
                  </a:lnTo>
                  <a:lnTo>
                    <a:pt x="390" y="0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61" y="0"/>
                  </a:lnTo>
                  <a:lnTo>
                    <a:pt x="361" y="14"/>
                  </a:lnTo>
                  <a:lnTo>
                    <a:pt x="361" y="14"/>
                  </a:lnTo>
                  <a:lnTo>
                    <a:pt x="361" y="29"/>
                  </a:lnTo>
                  <a:lnTo>
                    <a:pt x="361" y="29"/>
                  </a:lnTo>
                  <a:lnTo>
                    <a:pt x="361" y="29"/>
                  </a:lnTo>
                  <a:lnTo>
                    <a:pt x="347" y="43"/>
                  </a:lnTo>
                  <a:lnTo>
                    <a:pt x="332" y="43"/>
                  </a:lnTo>
                  <a:lnTo>
                    <a:pt x="332" y="43"/>
                  </a:lnTo>
                  <a:lnTo>
                    <a:pt x="318" y="43"/>
                  </a:lnTo>
                  <a:lnTo>
                    <a:pt x="318" y="58"/>
                  </a:lnTo>
                  <a:lnTo>
                    <a:pt x="303" y="72"/>
                  </a:lnTo>
                  <a:lnTo>
                    <a:pt x="303" y="87"/>
                  </a:lnTo>
                  <a:lnTo>
                    <a:pt x="289" y="87"/>
                  </a:lnTo>
                  <a:lnTo>
                    <a:pt x="274" y="101"/>
                  </a:lnTo>
                  <a:lnTo>
                    <a:pt x="274" y="116"/>
                  </a:lnTo>
                  <a:lnTo>
                    <a:pt x="274" y="130"/>
                  </a:lnTo>
                  <a:lnTo>
                    <a:pt x="246" y="116"/>
                  </a:lnTo>
                  <a:lnTo>
                    <a:pt x="246" y="101"/>
                  </a:lnTo>
                  <a:lnTo>
                    <a:pt x="246" y="101"/>
                  </a:lnTo>
                  <a:lnTo>
                    <a:pt x="246" y="101"/>
                  </a:lnTo>
                  <a:lnTo>
                    <a:pt x="231" y="116"/>
                  </a:lnTo>
                  <a:lnTo>
                    <a:pt x="231" y="116"/>
                  </a:lnTo>
                  <a:lnTo>
                    <a:pt x="231" y="116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217" y="144"/>
                  </a:lnTo>
                  <a:lnTo>
                    <a:pt x="217" y="130"/>
                  </a:lnTo>
                  <a:lnTo>
                    <a:pt x="217" y="130"/>
                  </a:lnTo>
                  <a:lnTo>
                    <a:pt x="202" y="130"/>
                  </a:lnTo>
                  <a:lnTo>
                    <a:pt x="188" y="130"/>
                  </a:lnTo>
                  <a:lnTo>
                    <a:pt x="188" y="144"/>
                  </a:lnTo>
                  <a:lnTo>
                    <a:pt x="159" y="130"/>
                  </a:lnTo>
                  <a:lnTo>
                    <a:pt x="145" y="130"/>
                  </a:lnTo>
                  <a:lnTo>
                    <a:pt x="145" y="130"/>
                  </a:lnTo>
                  <a:lnTo>
                    <a:pt x="145" y="144"/>
                  </a:lnTo>
                  <a:lnTo>
                    <a:pt x="145" y="144"/>
                  </a:lnTo>
                  <a:lnTo>
                    <a:pt x="130" y="130"/>
                  </a:lnTo>
                  <a:lnTo>
                    <a:pt x="130" y="144"/>
                  </a:lnTo>
                  <a:lnTo>
                    <a:pt x="116" y="130"/>
                  </a:lnTo>
                  <a:lnTo>
                    <a:pt x="116" y="130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01" y="144"/>
                  </a:lnTo>
                  <a:lnTo>
                    <a:pt x="101" y="159"/>
                  </a:lnTo>
                  <a:lnTo>
                    <a:pt x="101" y="173"/>
                  </a:lnTo>
                  <a:lnTo>
                    <a:pt x="72" y="188"/>
                  </a:lnTo>
                  <a:lnTo>
                    <a:pt x="72" y="202"/>
                  </a:lnTo>
                  <a:lnTo>
                    <a:pt x="72" y="217"/>
                  </a:lnTo>
                  <a:lnTo>
                    <a:pt x="72" y="217"/>
                  </a:lnTo>
                  <a:lnTo>
                    <a:pt x="29" y="202"/>
                  </a:lnTo>
                  <a:lnTo>
                    <a:pt x="15" y="217"/>
                  </a:lnTo>
                  <a:lnTo>
                    <a:pt x="15" y="231"/>
                  </a:lnTo>
                  <a:lnTo>
                    <a:pt x="15" y="231"/>
                  </a:lnTo>
                  <a:lnTo>
                    <a:pt x="15" y="260"/>
                  </a:lnTo>
                  <a:lnTo>
                    <a:pt x="15" y="274"/>
                  </a:lnTo>
                  <a:lnTo>
                    <a:pt x="0" y="274"/>
                  </a:lnTo>
                  <a:lnTo>
                    <a:pt x="0" y="274"/>
                  </a:lnTo>
                  <a:lnTo>
                    <a:pt x="116" y="274"/>
                  </a:lnTo>
                  <a:lnTo>
                    <a:pt x="101" y="260"/>
                  </a:lnTo>
                  <a:lnTo>
                    <a:pt x="130" y="260"/>
                  </a:lnTo>
                  <a:lnTo>
                    <a:pt x="130" y="260"/>
                  </a:lnTo>
                  <a:lnTo>
                    <a:pt x="231" y="260"/>
                  </a:lnTo>
                  <a:lnTo>
                    <a:pt x="231" y="260"/>
                  </a:lnTo>
                  <a:lnTo>
                    <a:pt x="347" y="260"/>
                  </a:lnTo>
                  <a:close/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3" name=""/>
            <p:cNvSpPr/>
            <p:nvPr/>
          </p:nvSpPr>
          <p:spPr>
            <a:xfrm rot="21138600">
              <a:off x="5551200" y="3412800"/>
              <a:ext cx="995400" cy="496800"/>
            </a:xfrm>
            <a:custGeom>
              <a:avLst/>
              <a:gdLst/>
              <a:ahLst/>
              <a:rect l="l" t="t" r="r" b="b"/>
              <a:pathLst>
                <a:path w="606" h="274">
                  <a:moveTo>
                    <a:pt x="347" y="260"/>
                  </a:moveTo>
                  <a:lnTo>
                    <a:pt x="476" y="245"/>
                  </a:lnTo>
                  <a:lnTo>
                    <a:pt x="520" y="231"/>
                  </a:lnTo>
                  <a:lnTo>
                    <a:pt x="520" y="231"/>
                  </a:lnTo>
                  <a:lnTo>
                    <a:pt x="534" y="217"/>
                  </a:lnTo>
                  <a:lnTo>
                    <a:pt x="534" y="202"/>
                  </a:lnTo>
                  <a:lnTo>
                    <a:pt x="549" y="202"/>
                  </a:lnTo>
                  <a:lnTo>
                    <a:pt x="549" y="188"/>
                  </a:lnTo>
                  <a:lnTo>
                    <a:pt x="577" y="173"/>
                  </a:lnTo>
                  <a:lnTo>
                    <a:pt x="606" y="144"/>
                  </a:lnTo>
                  <a:lnTo>
                    <a:pt x="606" y="144"/>
                  </a:lnTo>
                  <a:lnTo>
                    <a:pt x="592" y="144"/>
                  </a:lnTo>
                  <a:lnTo>
                    <a:pt x="592" y="144"/>
                  </a:lnTo>
                  <a:lnTo>
                    <a:pt x="577" y="130"/>
                  </a:lnTo>
                  <a:lnTo>
                    <a:pt x="577" y="130"/>
                  </a:lnTo>
                  <a:lnTo>
                    <a:pt x="563" y="116"/>
                  </a:lnTo>
                  <a:lnTo>
                    <a:pt x="563" y="101"/>
                  </a:lnTo>
                  <a:lnTo>
                    <a:pt x="549" y="87"/>
                  </a:lnTo>
                  <a:lnTo>
                    <a:pt x="549" y="72"/>
                  </a:lnTo>
                  <a:lnTo>
                    <a:pt x="549" y="58"/>
                  </a:lnTo>
                  <a:lnTo>
                    <a:pt x="549" y="58"/>
                  </a:lnTo>
                  <a:lnTo>
                    <a:pt x="534" y="43"/>
                  </a:lnTo>
                  <a:lnTo>
                    <a:pt x="520" y="43"/>
                  </a:lnTo>
                  <a:lnTo>
                    <a:pt x="520" y="29"/>
                  </a:lnTo>
                  <a:lnTo>
                    <a:pt x="505" y="29"/>
                  </a:lnTo>
                  <a:lnTo>
                    <a:pt x="505" y="43"/>
                  </a:lnTo>
                  <a:lnTo>
                    <a:pt x="491" y="43"/>
                  </a:lnTo>
                  <a:lnTo>
                    <a:pt x="476" y="43"/>
                  </a:lnTo>
                  <a:lnTo>
                    <a:pt x="462" y="43"/>
                  </a:lnTo>
                  <a:lnTo>
                    <a:pt x="462" y="43"/>
                  </a:lnTo>
                  <a:lnTo>
                    <a:pt x="448" y="43"/>
                  </a:lnTo>
                  <a:lnTo>
                    <a:pt x="448" y="29"/>
                  </a:lnTo>
                  <a:lnTo>
                    <a:pt x="419" y="29"/>
                  </a:lnTo>
                  <a:lnTo>
                    <a:pt x="404" y="14"/>
                  </a:lnTo>
                  <a:lnTo>
                    <a:pt x="390" y="0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61" y="0"/>
                  </a:lnTo>
                  <a:lnTo>
                    <a:pt x="361" y="14"/>
                  </a:lnTo>
                  <a:lnTo>
                    <a:pt x="361" y="14"/>
                  </a:lnTo>
                  <a:lnTo>
                    <a:pt x="361" y="29"/>
                  </a:lnTo>
                  <a:lnTo>
                    <a:pt x="361" y="29"/>
                  </a:lnTo>
                  <a:lnTo>
                    <a:pt x="361" y="29"/>
                  </a:lnTo>
                  <a:lnTo>
                    <a:pt x="347" y="43"/>
                  </a:lnTo>
                  <a:lnTo>
                    <a:pt x="332" y="43"/>
                  </a:lnTo>
                  <a:lnTo>
                    <a:pt x="332" y="43"/>
                  </a:lnTo>
                  <a:lnTo>
                    <a:pt x="318" y="43"/>
                  </a:lnTo>
                  <a:lnTo>
                    <a:pt x="318" y="58"/>
                  </a:lnTo>
                  <a:lnTo>
                    <a:pt x="303" y="72"/>
                  </a:lnTo>
                  <a:lnTo>
                    <a:pt x="303" y="87"/>
                  </a:lnTo>
                  <a:lnTo>
                    <a:pt x="289" y="87"/>
                  </a:lnTo>
                  <a:lnTo>
                    <a:pt x="274" y="101"/>
                  </a:lnTo>
                  <a:lnTo>
                    <a:pt x="274" y="116"/>
                  </a:lnTo>
                  <a:lnTo>
                    <a:pt x="274" y="130"/>
                  </a:lnTo>
                  <a:lnTo>
                    <a:pt x="246" y="116"/>
                  </a:lnTo>
                  <a:lnTo>
                    <a:pt x="246" y="101"/>
                  </a:lnTo>
                  <a:lnTo>
                    <a:pt x="246" y="101"/>
                  </a:lnTo>
                  <a:lnTo>
                    <a:pt x="246" y="101"/>
                  </a:lnTo>
                  <a:lnTo>
                    <a:pt x="231" y="116"/>
                  </a:lnTo>
                  <a:lnTo>
                    <a:pt x="231" y="116"/>
                  </a:lnTo>
                  <a:lnTo>
                    <a:pt x="231" y="116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217" y="144"/>
                  </a:lnTo>
                  <a:lnTo>
                    <a:pt x="217" y="130"/>
                  </a:lnTo>
                  <a:lnTo>
                    <a:pt x="217" y="130"/>
                  </a:lnTo>
                  <a:lnTo>
                    <a:pt x="202" y="130"/>
                  </a:lnTo>
                  <a:lnTo>
                    <a:pt x="188" y="130"/>
                  </a:lnTo>
                  <a:lnTo>
                    <a:pt x="188" y="144"/>
                  </a:lnTo>
                  <a:lnTo>
                    <a:pt x="159" y="130"/>
                  </a:lnTo>
                  <a:lnTo>
                    <a:pt x="145" y="130"/>
                  </a:lnTo>
                  <a:lnTo>
                    <a:pt x="145" y="130"/>
                  </a:lnTo>
                  <a:lnTo>
                    <a:pt x="145" y="144"/>
                  </a:lnTo>
                  <a:lnTo>
                    <a:pt x="145" y="144"/>
                  </a:lnTo>
                  <a:lnTo>
                    <a:pt x="130" y="130"/>
                  </a:lnTo>
                  <a:lnTo>
                    <a:pt x="130" y="144"/>
                  </a:lnTo>
                  <a:lnTo>
                    <a:pt x="116" y="130"/>
                  </a:lnTo>
                  <a:lnTo>
                    <a:pt x="116" y="130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01" y="144"/>
                  </a:lnTo>
                  <a:lnTo>
                    <a:pt x="101" y="159"/>
                  </a:lnTo>
                  <a:lnTo>
                    <a:pt x="101" y="173"/>
                  </a:lnTo>
                  <a:lnTo>
                    <a:pt x="72" y="188"/>
                  </a:lnTo>
                  <a:lnTo>
                    <a:pt x="72" y="202"/>
                  </a:lnTo>
                  <a:lnTo>
                    <a:pt x="72" y="217"/>
                  </a:lnTo>
                  <a:lnTo>
                    <a:pt x="72" y="217"/>
                  </a:lnTo>
                  <a:lnTo>
                    <a:pt x="29" y="202"/>
                  </a:lnTo>
                  <a:lnTo>
                    <a:pt x="15" y="217"/>
                  </a:lnTo>
                  <a:lnTo>
                    <a:pt x="15" y="231"/>
                  </a:lnTo>
                  <a:lnTo>
                    <a:pt x="15" y="231"/>
                  </a:lnTo>
                  <a:lnTo>
                    <a:pt x="15" y="260"/>
                  </a:lnTo>
                  <a:lnTo>
                    <a:pt x="15" y="274"/>
                  </a:lnTo>
                  <a:lnTo>
                    <a:pt x="0" y="274"/>
                  </a:lnTo>
                  <a:lnTo>
                    <a:pt x="0" y="274"/>
                  </a:lnTo>
                  <a:lnTo>
                    <a:pt x="116" y="274"/>
                  </a:lnTo>
                  <a:lnTo>
                    <a:pt x="101" y="260"/>
                  </a:lnTo>
                  <a:lnTo>
                    <a:pt x="130" y="260"/>
                  </a:lnTo>
                  <a:lnTo>
                    <a:pt x="130" y="260"/>
                  </a:lnTo>
                  <a:lnTo>
                    <a:pt x="231" y="260"/>
                  </a:lnTo>
                  <a:lnTo>
                    <a:pt x="231" y="260"/>
                  </a:lnTo>
                  <a:lnTo>
                    <a:pt x="347" y="260"/>
                  </a:lnTo>
                </a:path>
              </a:pathLst>
            </a:custGeom>
            <a:solidFill>
              <a:srgbClr val="339966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4" name=""/>
            <p:cNvSpPr/>
            <p:nvPr/>
          </p:nvSpPr>
          <p:spPr>
            <a:xfrm rot="21138600">
              <a:off x="5479560" y="3833640"/>
              <a:ext cx="1162080" cy="366840"/>
            </a:xfrm>
            <a:custGeom>
              <a:avLst/>
              <a:gdLst/>
              <a:ahLst/>
              <a:rect l="l" t="t" r="r" b="b"/>
              <a:pathLst>
                <a:path w="707" h="202">
                  <a:moveTo>
                    <a:pt x="707" y="0"/>
                  </a:moveTo>
                  <a:lnTo>
                    <a:pt x="548" y="14"/>
                  </a:lnTo>
                  <a:lnTo>
                    <a:pt x="419" y="29"/>
                  </a:lnTo>
                  <a:lnTo>
                    <a:pt x="303" y="29"/>
                  </a:lnTo>
                  <a:lnTo>
                    <a:pt x="303" y="29"/>
                  </a:lnTo>
                  <a:lnTo>
                    <a:pt x="202" y="29"/>
                  </a:lnTo>
                  <a:lnTo>
                    <a:pt x="202" y="29"/>
                  </a:lnTo>
                  <a:lnTo>
                    <a:pt x="173" y="29"/>
                  </a:lnTo>
                  <a:lnTo>
                    <a:pt x="188" y="43"/>
                  </a:lnTo>
                  <a:lnTo>
                    <a:pt x="72" y="43"/>
                  </a:lnTo>
                  <a:lnTo>
                    <a:pt x="58" y="58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58" y="58"/>
                  </a:lnTo>
                  <a:lnTo>
                    <a:pt x="58" y="72"/>
                  </a:lnTo>
                  <a:lnTo>
                    <a:pt x="58" y="72"/>
                  </a:lnTo>
                  <a:lnTo>
                    <a:pt x="44" y="72"/>
                  </a:lnTo>
                  <a:lnTo>
                    <a:pt x="58" y="87"/>
                  </a:lnTo>
                  <a:lnTo>
                    <a:pt x="44" y="101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29" y="130"/>
                  </a:lnTo>
                  <a:lnTo>
                    <a:pt x="29" y="144"/>
                  </a:lnTo>
                  <a:lnTo>
                    <a:pt x="29" y="144"/>
                  </a:lnTo>
                  <a:lnTo>
                    <a:pt x="29" y="144"/>
                  </a:lnTo>
                  <a:lnTo>
                    <a:pt x="15" y="144"/>
                  </a:lnTo>
                  <a:lnTo>
                    <a:pt x="15" y="173"/>
                  </a:lnTo>
                  <a:lnTo>
                    <a:pt x="15" y="188"/>
                  </a:lnTo>
                  <a:lnTo>
                    <a:pt x="0" y="188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72" y="202"/>
                  </a:lnTo>
                  <a:lnTo>
                    <a:pt x="173" y="202"/>
                  </a:lnTo>
                  <a:lnTo>
                    <a:pt x="274" y="202"/>
                  </a:lnTo>
                  <a:lnTo>
                    <a:pt x="390" y="188"/>
                  </a:lnTo>
                  <a:lnTo>
                    <a:pt x="505" y="188"/>
                  </a:lnTo>
                  <a:lnTo>
                    <a:pt x="505" y="173"/>
                  </a:lnTo>
                  <a:lnTo>
                    <a:pt x="505" y="159"/>
                  </a:lnTo>
                  <a:lnTo>
                    <a:pt x="520" y="159"/>
                  </a:lnTo>
                  <a:lnTo>
                    <a:pt x="520" y="144"/>
                  </a:lnTo>
                  <a:lnTo>
                    <a:pt x="534" y="130"/>
                  </a:lnTo>
                  <a:lnTo>
                    <a:pt x="548" y="130"/>
                  </a:lnTo>
                  <a:lnTo>
                    <a:pt x="563" y="130"/>
                  </a:lnTo>
                  <a:lnTo>
                    <a:pt x="592" y="101"/>
                  </a:lnTo>
                  <a:lnTo>
                    <a:pt x="606" y="101"/>
                  </a:lnTo>
                  <a:lnTo>
                    <a:pt x="606" y="87"/>
                  </a:lnTo>
                  <a:lnTo>
                    <a:pt x="606" y="87"/>
                  </a:lnTo>
                  <a:lnTo>
                    <a:pt x="621" y="87"/>
                  </a:lnTo>
                  <a:lnTo>
                    <a:pt x="621" y="72"/>
                  </a:lnTo>
                  <a:lnTo>
                    <a:pt x="635" y="72"/>
                  </a:lnTo>
                  <a:lnTo>
                    <a:pt x="635" y="87"/>
                  </a:lnTo>
                  <a:lnTo>
                    <a:pt x="664" y="58"/>
                  </a:lnTo>
                  <a:lnTo>
                    <a:pt x="664" y="58"/>
                  </a:lnTo>
                  <a:lnTo>
                    <a:pt x="678" y="58"/>
                  </a:lnTo>
                  <a:lnTo>
                    <a:pt x="693" y="43"/>
                  </a:lnTo>
                  <a:lnTo>
                    <a:pt x="693" y="29"/>
                  </a:lnTo>
                  <a:lnTo>
                    <a:pt x="707" y="43"/>
                  </a:lnTo>
                  <a:lnTo>
                    <a:pt x="707" y="29"/>
                  </a:lnTo>
                  <a:lnTo>
                    <a:pt x="707" y="14"/>
                  </a:lnTo>
                  <a:lnTo>
                    <a:pt x="707" y="14"/>
                  </a:lnTo>
                  <a:lnTo>
                    <a:pt x="707" y="0"/>
                  </a:lnTo>
                </a:path>
              </a:pathLst>
            </a:custGeom>
            <a:solidFill>
              <a:srgbClr val="339966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5" name=""/>
            <p:cNvSpPr/>
            <p:nvPr/>
          </p:nvSpPr>
          <p:spPr>
            <a:xfrm rot="21138600">
              <a:off x="6135480" y="3639960"/>
              <a:ext cx="1160280" cy="576360"/>
            </a:xfrm>
            <a:custGeom>
              <a:avLst/>
              <a:gdLst/>
              <a:ahLst/>
              <a:rect l="l" t="t" r="r" b="b"/>
              <a:pathLst>
                <a:path w="707" h="318">
                  <a:moveTo>
                    <a:pt x="620" y="15"/>
                  </a:moveTo>
                  <a:lnTo>
                    <a:pt x="548" y="15"/>
                  </a:lnTo>
                  <a:lnTo>
                    <a:pt x="476" y="29"/>
                  </a:lnTo>
                  <a:lnTo>
                    <a:pt x="404" y="44"/>
                  </a:lnTo>
                  <a:lnTo>
                    <a:pt x="332" y="44"/>
                  </a:lnTo>
                  <a:lnTo>
                    <a:pt x="260" y="58"/>
                  </a:lnTo>
                  <a:lnTo>
                    <a:pt x="202" y="58"/>
                  </a:lnTo>
                  <a:lnTo>
                    <a:pt x="202" y="72"/>
                  </a:lnTo>
                  <a:lnTo>
                    <a:pt x="202" y="72"/>
                  </a:lnTo>
                  <a:lnTo>
                    <a:pt x="202" y="87"/>
                  </a:lnTo>
                  <a:lnTo>
                    <a:pt x="202" y="101"/>
                  </a:lnTo>
                  <a:lnTo>
                    <a:pt x="188" y="87"/>
                  </a:lnTo>
                  <a:lnTo>
                    <a:pt x="188" y="101"/>
                  </a:lnTo>
                  <a:lnTo>
                    <a:pt x="173" y="116"/>
                  </a:lnTo>
                  <a:lnTo>
                    <a:pt x="159" y="116"/>
                  </a:lnTo>
                  <a:lnTo>
                    <a:pt x="159" y="116"/>
                  </a:lnTo>
                  <a:lnTo>
                    <a:pt x="130" y="145"/>
                  </a:lnTo>
                  <a:lnTo>
                    <a:pt x="130" y="130"/>
                  </a:lnTo>
                  <a:lnTo>
                    <a:pt x="116" y="130"/>
                  </a:lnTo>
                  <a:lnTo>
                    <a:pt x="116" y="145"/>
                  </a:lnTo>
                  <a:lnTo>
                    <a:pt x="101" y="145"/>
                  </a:lnTo>
                  <a:lnTo>
                    <a:pt x="101" y="145"/>
                  </a:lnTo>
                  <a:lnTo>
                    <a:pt x="101" y="159"/>
                  </a:lnTo>
                  <a:lnTo>
                    <a:pt x="87" y="159"/>
                  </a:lnTo>
                  <a:lnTo>
                    <a:pt x="58" y="188"/>
                  </a:lnTo>
                  <a:lnTo>
                    <a:pt x="43" y="188"/>
                  </a:lnTo>
                  <a:lnTo>
                    <a:pt x="29" y="188"/>
                  </a:lnTo>
                  <a:lnTo>
                    <a:pt x="15" y="202"/>
                  </a:lnTo>
                  <a:lnTo>
                    <a:pt x="15" y="217"/>
                  </a:lnTo>
                  <a:lnTo>
                    <a:pt x="0" y="217"/>
                  </a:lnTo>
                  <a:lnTo>
                    <a:pt x="0" y="231"/>
                  </a:lnTo>
                  <a:lnTo>
                    <a:pt x="0" y="246"/>
                  </a:lnTo>
                  <a:lnTo>
                    <a:pt x="101" y="246"/>
                  </a:lnTo>
                  <a:lnTo>
                    <a:pt x="130" y="231"/>
                  </a:lnTo>
                  <a:lnTo>
                    <a:pt x="130" y="231"/>
                  </a:lnTo>
                  <a:lnTo>
                    <a:pt x="130" y="231"/>
                  </a:lnTo>
                  <a:lnTo>
                    <a:pt x="159" y="217"/>
                  </a:lnTo>
                  <a:lnTo>
                    <a:pt x="159" y="217"/>
                  </a:lnTo>
                  <a:lnTo>
                    <a:pt x="245" y="217"/>
                  </a:lnTo>
                  <a:lnTo>
                    <a:pt x="274" y="217"/>
                  </a:lnTo>
                  <a:lnTo>
                    <a:pt x="274" y="217"/>
                  </a:lnTo>
                  <a:lnTo>
                    <a:pt x="274" y="217"/>
                  </a:lnTo>
                  <a:lnTo>
                    <a:pt x="289" y="231"/>
                  </a:lnTo>
                  <a:lnTo>
                    <a:pt x="289" y="246"/>
                  </a:lnTo>
                  <a:lnTo>
                    <a:pt x="390" y="231"/>
                  </a:lnTo>
                  <a:lnTo>
                    <a:pt x="491" y="318"/>
                  </a:lnTo>
                  <a:lnTo>
                    <a:pt x="505" y="318"/>
                  </a:lnTo>
                  <a:lnTo>
                    <a:pt x="534" y="318"/>
                  </a:lnTo>
                  <a:lnTo>
                    <a:pt x="563" y="303"/>
                  </a:lnTo>
                  <a:lnTo>
                    <a:pt x="563" y="289"/>
                  </a:lnTo>
                  <a:lnTo>
                    <a:pt x="563" y="275"/>
                  </a:lnTo>
                  <a:lnTo>
                    <a:pt x="563" y="275"/>
                  </a:lnTo>
                  <a:lnTo>
                    <a:pt x="577" y="260"/>
                  </a:lnTo>
                  <a:lnTo>
                    <a:pt x="592" y="246"/>
                  </a:lnTo>
                  <a:lnTo>
                    <a:pt x="620" y="231"/>
                  </a:lnTo>
                  <a:lnTo>
                    <a:pt x="649" y="217"/>
                  </a:lnTo>
                  <a:lnTo>
                    <a:pt x="664" y="202"/>
                  </a:lnTo>
                  <a:lnTo>
                    <a:pt x="664" y="202"/>
                  </a:lnTo>
                  <a:lnTo>
                    <a:pt x="664" y="188"/>
                  </a:lnTo>
                  <a:lnTo>
                    <a:pt x="649" y="188"/>
                  </a:lnTo>
                  <a:lnTo>
                    <a:pt x="649" y="188"/>
                  </a:lnTo>
                  <a:lnTo>
                    <a:pt x="649" y="188"/>
                  </a:lnTo>
                  <a:lnTo>
                    <a:pt x="649" y="188"/>
                  </a:lnTo>
                  <a:lnTo>
                    <a:pt x="649" y="173"/>
                  </a:lnTo>
                  <a:lnTo>
                    <a:pt x="649" y="173"/>
                  </a:lnTo>
                  <a:lnTo>
                    <a:pt x="649" y="159"/>
                  </a:lnTo>
                  <a:lnTo>
                    <a:pt x="664" y="159"/>
                  </a:lnTo>
                  <a:lnTo>
                    <a:pt x="649" y="145"/>
                  </a:lnTo>
                  <a:lnTo>
                    <a:pt x="620" y="145"/>
                  </a:lnTo>
                  <a:lnTo>
                    <a:pt x="649" y="145"/>
                  </a:lnTo>
                  <a:lnTo>
                    <a:pt x="649" y="130"/>
                  </a:lnTo>
                  <a:lnTo>
                    <a:pt x="664" y="145"/>
                  </a:lnTo>
                  <a:lnTo>
                    <a:pt x="664" y="145"/>
                  </a:lnTo>
                  <a:lnTo>
                    <a:pt x="664" y="145"/>
                  </a:lnTo>
                  <a:lnTo>
                    <a:pt x="693" y="145"/>
                  </a:lnTo>
                  <a:lnTo>
                    <a:pt x="693" y="145"/>
                  </a:lnTo>
                  <a:lnTo>
                    <a:pt x="707" y="116"/>
                  </a:lnTo>
                  <a:lnTo>
                    <a:pt x="707" y="116"/>
                  </a:lnTo>
                  <a:lnTo>
                    <a:pt x="707" y="101"/>
                  </a:lnTo>
                  <a:lnTo>
                    <a:pt x="707" y="87"/>
                  </a:lnTo>
                  <a:lnTo>
                    <a:pt x="707" y="72"/>
                  </a:lnTo>
                  <a:lnTo>
                    <a:pt x="693" y="87"/>
                  </a:lnTo>
                  <a:lnTo>
                    <a:pt x="693" y="101"/>
                  </a:lnTo>
                  <a:lnTo>
                    <a:pt x="693" y="101"/>
                  </a:lnTo>
                  <a:lnTo>
                    <a:pt x="678" y="101"/>
                  </a:lnTo>
                  <a:lnTo>
                    <a:pt x="678" y="87"/>
                  </a:lnTo>
                  <a:lnTo>
                    <a:pt x="649" y="87"/>
                  </a:lnTo>
                  <a:lnTo>
                    <a:pt x="635" y="87"/>
                  </a:lnTo>
                  <a:lnTo>
                    <a:pt x="635" y="87"/>
                  </a:lnTo>
                  <a:lnTo>
                    <a:pt x="620" y="58"/>
                  </a:lnTo>
                  <a:lnTo>
                    <a:pt x="635" y="58"/>
                  </a:lnTo>
                  <a:lnTo>
                    <a:pt x="635" y="72"/>
                  </a:lnTo>
                  <a:lnTo>
                    <a:pt x="635" y="72"/>
                  </a:lnTo>
                  <a:lnTo>
                    <a:pt x="649" y="72"/>
                  </a:lnTo>
                  <a:lnTo>
                    <a:pt x="664" y="58"/>
                  </a:lnTo>
                  <a:lnTo>
                    <a:pt x="678" y="58"/>
                  </a:lnTo>
                  <a:lnTo>
                    <a:pt x="678" y="58"/>
                  </a:lnTo>
                  <a:lnTo>
                    <a:pt x="693" y="58"/>
                  </a:lnTo>
                  <a:lnTo>
                    <a:pt x="693" y="58"/>
                  </a:lnTo>
                  <a:lnTo>
                    <a:pt x="707" y="72"/>
                  </a:lnTo>
                  <a:lnTo>
                    <a:pt x="707" y="58"/>
                  </a:lnTo>
                  <a:lnTo>
                    <a:pt x="693" y="58"/>
                  </a:lnTo>
                  <a:lnTo>
                    <a:pt x="693" y="44"/>
                  </a:lnTo>
                  <a:lnTo>
                    <a:pt x="693" y="29"/>
                  </a:lnTo>
                  <a:lnTo>
                    <a:pt x="678" y="29"/>
                  </a:lnTo>
                  <a:lnTo>
                    <a:pt x="678" y="0"/>
                  </a:lnTo>
                  <a:lnTo>
                    <a:pt x="620" y="15"/>
                  </a:lnTo>
                </a:path>
              </a:pathLst>
            </a:custGeom>
            <a:solidFill>
              <a:srgbClr val="339966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6" name=""/>
            <p:cNvSpPr/>
            <p:nvPr/>
          </p:nvSpPr>
          <p:spPr>
            <a:xfrm rot="21138600">
              <a:off x="6254640" y="3990960"/>
              <a:ext cx="685800" cy="574560"/>
            </a:xfrm>
            <a:custGeom>
              <a:avLst/>
              <a:gdLst/>
              <a:ahLst/>
              <a:rect l="l" t="t" r="r" b="b"/>
              <a:pathLst>
                <a:path w="419" h="317">
                  <a:moveTo>
                    <a:pt x="245" y="317"/>
                  </a:moveTo>
                  <a:lnTo>
                    <a:pt x="231" y="303"/>
                  </a:lnTo>
                  <a:lnTo>
                    <a:pt x="231" y="303"/>
                  </a:lnTo>
                  <a:lnTo>
                    <a:pt x="245" y="289"/>
                  </a:lnTo>
                  <a:lnTo>
                    <a:pt x="260" y="289"/>
                  </a:lnTo>
                  <a:lnTo>
                    <a:pt x="260" y="289"/>
                  </a:lnTo>
                  <a:lnTo>
                    <a:pt x="260" y="274"/>
                  </a:lnTo>
                  <a:lnTo>
                    <a:pt x="245" y="274"/>
                  </a:lnTo>
                  <a:lnTo>
                    <a:pt x="245" y="260"/>
                  </a:lnTo>
                  <a:lnTo>
                    <a:pt x="245" y="260"/>
                  </a:lnTo>
                  <a:lnTo>
                    <a:pt x="274" y="260"/>
                  </a:lnTo>
                  <a:lnTo>
                    <a:pt x="303" y="260"/>
                  </a:lnTo>
                  <a:lnTo>
                    <a:pt x="303" y="260"/>
                  </a:lnTo>
                  <a:lnTo>
                    <a:pt x="346" y="216"/>
                  </a:lnTo>
                  <a:lnTo>
                    <a:pt x="346" y="216"/>
                  </a:lnTo>
                  <a:lnTo>
                    <a:pt x="346" y="216"/>
                  </a:lnTo>
                  <a:lnTo>
                    <a:pt x="346" y="202"/>
                  </a:lnTo>
                  <a:lnTo>
                    <a:pt x="361" y="202"/>
                  </a:lnTo>
                  <a:lnTo>
                    <a:pt x="375" y="187"/>
                  </a:lnTo>
                  <a:lnTo>
                    <a:pt x="375" y="173"/>
                  </a:lnTo>
                  <a:lnTo>
                    <a:pt x="375" y="173"/>
                  </a:lnTo>
                  <a:lnTo>
                    <a:pt x="390" y="159"/>
                  </a:lnTo>
                  <a:lnTo>
                    <a:pt x="390" y="144"/>
                  </a:lnTo>
                  <a:lnTo>
                    <a:pt x="404" y="130"/>
                  </a:lnTo>
                  <a:lnTo>
                    <a:pt x="419" y="115"/>
                  </a:lnTo>
                  <a:lnTo>
                    <a:pt x="419" y="101"/>
                  </a:lnTo>
                  <a:lnTo>
                    <a:pt x="318" y="14"/>
                  </a:lnTo>
                  <a:lnTo>
                    <a:pt x="217" y="29"/>
                  </a:lnTo>
                  <a:lnTo>
                    <a:pt x="217" y="14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173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15" y="43"/>
                  </a:lnTo>
                  <a:lnTo>
                    <a:pt x="0" y="58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44" y="72"/>
                  </a:lnTo>
                  <a:lnTo>
                    <a:pt x="58" y="86"/>
                  </a:lnTo>
                  <a:lnTo>
                    <a:pt x="58" y="86"/>
                  </a:lnTo>
                  <a:lnTo>
                    <a:pt x="58" y="115"/>
                  </a:lnTo>
                  <a:lnTo>
                    <a:pt x="72" y="130"/>
                  </a:lnTo>
                  <a:lnTo>
                    <a:pt x="72" y="130"/>
                  </a:lnTo>
                  <a:lnTo>
                    <a:pt x="87" y="130"/>
                  </a:lnTo>
                  <a:lnTo>
                    <a:pt x="101" y="144"/>
                  </a:lnTo>
                  <a:lnTo>
                    <a:pt x="116" y="159"/>
                  </a:lnTo>
                  <a:lnTo>
                    <a:pt x="116" y="159"/>
                  </a:lnTo>
                  <a:lnTo>
                    <a:pt x="130" y="173"/>
                  </a:lnTo>
                  <a:lnTo>
                    <a:pt x="130" y="187"/>
                  </a:lnTo>
                  <a:lnTo>
                    <a:pt x="144" y="187"/>
                  </a:lnTo>
                  <a:lnTo>
                    <a:pt x="144" y="202"/>
                  </a:lnTo>
                  <a:lnTo>
                    <a:pt x="159" y="202"/>
                  </a:lnTo>
                  <a:lnTo>
                    <a:pt x="159" y="202"/>
                  </a:lnTo>
                  <a:lnTo>
                    <a:pt x="173" y="216"/>
                  </a:lnTo>
                  <a:lnTo>
                    <a:pt x="173" y="231"/>
                  </a:lnTo>
                  <a:lnTo>
                    <a:pt x="188" y="245"/>
                  </a:lnTo>
                  <a:lnTo>
                    <a:pt x="188" y="260"/>
                  </a:lnTo>
                  <a:lnTo>
                    <a:pt x="202" y="274"/>
                  </a:lnTo>
                  <a:lnTo>
                    <a:pt x="217" y="289"/>
                  </a:lnTo>
                  <a:lnTo>
                    <a:pt x="217" y="303"/>
                  </a:lnTo>
                  <a:lnTo>
                    <a:pt x="245" y="317"/>
                  </a:lnTo>
                  <a:close/>
                </a:path>
              </a:pathLst>
            </a:custGeom>
            <a:solidFill>
              <a:srgbClr val="ffff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7" name=""/>
            <p:cNvSpPr/>
            <p:nvPr/>
          </p:nvSpPr>
          <p:spPr>
            <a:xfrm rot="21138600">
              <a:off x="6060960" y="4132080"/>
              <a:ext cx="709560" cy="836280"/>
            </a:xfrm>
            <a:custGeom>
              <a:avLst/>
              <a:gdLst/>
              <a:ahLst/>
              <a:rect l="l" t="t" r="r" b="b"/>
              <a:pathLst>
                <a:path w="432" h="462">
                  <a:moveTo>
                    <a:pt x="389" y="433"/>
                  </a:moveTo>
                  <a:lnTo>
                    <a:pt x="375" y="404"/>
                  </a:lnTo>
                  <a:lnTo>
                    <a:pt x="389" y="389"/>
                  </a:lnTo>
                  <a:lnTo>
                    <a:pt x="389" y="361"/>
                  </a:lnTo>
                  <a:lnTo>
                    <a:pt x="389" y="346"/>
                  </a:lnTo>
                  <a:lnTo>
                    <a:pt x="418" y="303"/>
                  </a:lnTo>
                  <a:lnTo>
                    <a:pt x="418" y="288"/>
                  </a:lnTo>
                  <a:lnTo>
                    <a:pt x="432" y="288"/>
                  </a:lnTo>
                  <a:lnTo>
                    <a:pt x="404" y="274"/>
                  </a:lnTo>
                  <a:lnTo>
                    <a:pt x="404" y="260"/>
                  </a:lnTo>
                  <a:lnTo>
                    <a:pt x="389" y="245"/>
                  </a:lnTo>
                  <a:lnTo>
                    <a:pt x="375" y="231"/>
                  </a:lnTo>
                  <a:lnTo>
                    <a:pt x="375" y="216"/>
                  </a:lnTo>
                  <a:lnTo>
                    <a:pt x="360" y="202"/>
                  </a:lnTo>
                  <a:lnTo>
                    <a:pt x="360" y="187"/>
                  </a:lnTo>
                  <a:lnTo>
                    <a:pt x="346" y="173"/>
                  </a:lnTo>
                  <a:lnTo>
                    <a:pt x="346" y="173"/>
                  </a:lnTo>
                  <a:lnTo>
                    <a:pt x="331" y="173"/>
                  </a:lnTo>
                  <a:lnTo>
                    <a:pt x="331" y="158"/>
                  </a:lnTo>
                  <a:lnTo>
                    <a:pt x="317" y="158"/>
                  </a:lnTo>
                  <a:lnTo>
                    <a:pt x="317" y="144"/>
                  </a:lnTo>
                  <a:lnTo>
                    <a:pt x="303" y="130"/>
                  </a:lnTo>
                  <a:lnTo>
                    <a:pt x="303" y="130"/>
                  </a:lnTo>
                  <a:lnTo>
                    <a:pt x="288" y="115"/>
                  </a:lnTo>
                  <a:lnTo>
                    <a:pt x="274" y="101"/>
                  </a:lnTo>
                  <a:lnTo>
                    <a:pt x="259" y="101"/>
                  </a:lnTo>
                  <a:lnTo>
                    <a:pt x="259" y="101"/>
                  </a:lnTo>
                  <a:lnTo>
                    <a:pt x="245" y="86"/>
                  </a:lnTo>
                  <a:lnTo>
                    <a:pt x="245" y="57"/>
                  </a:lnTo>
                  <a:lnTo>
                    <a:pt x="245" y="57"/>
                  </a:lnTo>
                  <a:lnTo>
                    <a:pt x="231" y="43"/>
                  </a:lnTo>
                  <a:lnTo>
                    <a:pt x="216" y="43"/>
                  </a:lnTo>
                  <a:lnTo>
                    <a:pt x="216" y="43"/>
                  </a:lnTo>
                  <a:lnTo>
                    <a:pt x="187" y="29"/>
                  </a:lnTo>
                  <a:lnTo>
                    <a:pt x="202" y="14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29" y="115"/>
                  </a:lnTo>
                  <a:lnTo>
                    <a:pt x="43" y="216"/>
                  </a:lnTo>
                  <a:lnTo>
                    <a:pt x="57" y="245"/>
                  </a:lnTo>
                  <a:lnTo>
                    <a:pt x="72" y="274"/>
                  </a:lnTo>
                  <a:lnTo>
                    <a:pt x="72" y="274"/>
                  </a:lnTo>
                  <a:lnTo>
                    <a:pt x="72" y="288"/>
                  </a:lnTo>
                  <a:lnTo>
                    <a:pt x="57" y="303"/>
                  </a:lnTo>
                  <a:lnTo>
                    <a:pt x="57" y="317"/>
                  </a:lnTo>
                  <a:lnTo>
                    <a:pt x="72" y="346"/>
                  </a:lnTo>
                  <a:lnTo>
                    <a:pt x="57" y="404"/>
                  </a:lnTo>
                  <a:lnTo>
                    <a:pt x="72" y="418"/>
                  </a:lnTo>
                  <a:lnTo>
                    <a:pt x="72" y="433"/>
                  </a:lnTo>
                  <a:lnTo>
                    <a:pt x="86" y="447"/>
                  </a:lnTo>
                  <a:lnTo>
                    <a:pt x="317" y="447"/>
                  </a:lnTo>
                  <a:lnTo>
                    <a:pt x="317" y="462"/>
                  </a:lnTo>
                  <a:lnTo>
                    <a:pt x="331" y="462"/>
                  </a:lnTo>
                  <a:lnTo>
                    <a:pt x="331" y="462"/>
                  </a:lnTo>
                  <a:lnTo>
                    <a:pt x="346" y="447"/>
                  </a:lnTo>
                  <a:lnTo>
                    <a:pt x="331" y="433"/>
                  </a:lnTo>
                  <a:lnTo>
                    <a:pt x="346" y="418"/>
                  </a:lnTo>
                  <a:lnTo>
                    <a:pt x="375" y="433"/>
                  </a:lnTo>
                  <a:lnTo>
                    <a:pt x="389" y="433"/>
                  </a:lnTo>
                </a:path>
              </a:pathLst>
            </a:custGeom>
            <a:solidFill>
              <a:srgbClr val="ffff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8" name=""/>
            <p:cNvSpPr/>
            <p:nvPr/>
          </p:nvSpPr>
          <p:spPr>
            <a:xfrm rot="21138600">
              <a:off x="5946840" y="4883040"/>
              <a:ext cx="1160280" cy="1047960"/>
            </a:xfrm>
            <a:custGeom>
              <a:avLst/>
              <a:gdLst/>
              <a:ahLst/>
              <a:rect l="l" t="t" r="r" b="b"/>
              <a:pathLst>
                <a:path w="707" h="578">
                  <a:moveTo>
                    <a:pt x="14" y="72"/>
                  </a:moveTo>
                  <a:lnTo>
                    <a:pt x="29" y="58"/>
                  </a:lnTo>
                  <a:lnTo>
                    <a:pt x="43" y="58"/>
                  </a:lnTo>
                  <a:lnTo>
                    <a:pt x="43" y="44"/>
                  </a:lnTo>
                  <a:lnTo>
                    <a:pt x="58" y="44"/>
                  </a:lnTo>
                  <a:lnTo>
                    <a:pt x="58" y="58"/>
                  </a:lnTo>
                  <a:lnTo>
                    <a:pt x="43" y="58"/>
                  </a:lnTo>
                  <a:lnTo>
                    <a:pt x="58" y="58"/>
                  </a:lnTo>
                  <a:lnTo>
                    <a:pt x="101" y="58"/>
                  </a:lnTo>
                  <a:lnTo>
                    <a:pt x="115" y="58"/>
                  </a:lnTo>
                  <a:lnTo>
                    <a:pt x="115" y="58"/>
                  </a:lnTo>
                  <a:lnTo>
                    <a:pt x="115" y="58"/>
                  </a:lnTo>
                  <a:lnTo>
                    <a:pt x="115" y="58"/>
                  </a:lnTo>
                  <a:lnTo>
                    <a:pt x="115" y="72"/>
                  </a:lnTo>
                  <a:lnTo>
                    <a:pt x="130" y="72"/>
                  </a:lnTo>
                  <a:lnTo>
                    <a:pt x="144" y="72"/>
                  </a:lnTo>
                  <a:lnTo>
                    <a:pt x="188" y="101"/>
                  </a:lnTo>
                  <a:lnTo>
                    <a:pt x="188" y="116"/>
                  </a:lnTo>
                  <a:lnTo>
                    <a:pt x="202" y="130"/>
                  </a:lnTo>
                  <a:lnTo>
                    <a:pt x="216" y="130"/>
                  </a:lnTo>
                  <a:lnTo>
                    <a:pt x="231" y="130"/>
                  </a:lnTo>
                  <a:lnTo>
                    <a:pt x="260" y="116"/>
                  </a:lnTo>
                  <a:lnTo>
                    <a:pt x="274" y="101"/>
                  </a:lnTo>
                  <a:lnTo>
                    <a:pt x="289" y="101"/>
                  </a:lnTo>
                  <a:lnTo>
                    <a:pt x="289" y="101"/>
                  </a:lnTo>
                  <a:lnTo>
                    <a:pt x="289" y="101"/>
                  </a:lnTo>
                  <a:lnTo>
                    <a:pt x="303" y="87"/>
                  </a:lnTo>
                  <a:lnTo>
                    <a:pt x="317" y="87"/>
                  </a:lnTo>
                  <a:lnTo>
                    <a:pt x="317" y="87"/>
                  </a:lnTo>
                  <a:lnTo>
                    <a:pt x="332" y="87"/>
                  </a:lnTo>
                  <a:lnTo>
                    <a:pt x="346" y="101"/>
                  </a:lnTo>
                  <a:lnTo>
                    <a:pt x="361" y="116"/>
                  </a:lnTo>
                  <a:lnTo>
                    <a:pt x="375" y="130"/>
                  </a:lnTo>
                  <a:lnTo>
                    <a:pt x="375" y="145"/>
                  </a:lnTo>
                  <a:lnTo>
                    <a:pt x="390" y="145"/>
                  </a:lnTo>
                  <a:lnTo>
                    <a:pt x="404" y="159"/>
                  </a:lnTo>
                  <a:lnTo>
                    <a:pt x="418" y="174"/>
                  </a:lnTo>
                  <a:lnTo>
                    <a:pt x="433" y="174"/>
                  </a:lnTo>
                  <a:lnTo>
                    <a:pt x="433" y="188"/>
                  </a:lnTo>
                  <a:lnTo>
                    <a:pt x="447" y="202"/>
                  </a:lnTo>
                  <a:lnTo>
                    <a:pt x="447" y="231"/>
                  </a:lnTo>
                  <a:lnTo>
                    <a:pt x="447" y="289"/>
                  </a:lnTo>
                  <a:lnTo>
                    <a:pt x="447" y="289"/>
                  </a:lnTo>
                  <a:lnTo>
                    <a:pt x="447" y="318"/>
                  </a:lnTo>
                  <a:lnTo>
                    <a:pt x="447" y="318"/>
                  </a:lnTo>
                  <a:lnTo>
                    <a:pt x="462" y="318"/>
                  </a:lnTo>
                  <a:lnTo>
                    <a:pt x="462" y="303"/>
                  </a:lnTo>
                  <a:lnTo>
                    <a:pt x="462" y="303"/>
                  </a:lnTo>
                  <a:lnTo>
                    <a:pt x="476" y="303"/>
                  </a:lnTo>
                  <a:lnTo>
                    <a:pt x="462" y="332"/>
                  </a:lnTo>
                  <a:lnTo>
                    <a:pt x="462" y="347"/>
                  </a:lnTo>
                  <a:lnTo>
                    <a:pt x="462" y="361"/>
                  </a:lnTo>
                  <a:lnTo>
                    <a:pt x="476" y="376"/>
                  </a:lnTo>
                  <a:lnTo>
                    <a:pt x="505" y="404"/>
                  </a:lnTo>
                  <a:lnTo>
                    <a:pt x="505" y="404"/>
                  </a:lnTo>
                  <a:lnTo>
                    <a:pt x="519" y="404"/>
                  </a:lnTo>
                  <a:lnTo>
                    <a:pt x="519" y="433"/>
                  </a:lnTo>
                  <a:lnTo>
                    <a:pt x="534" y="433"/>
                  </a:lnTo>
                  <a:lnTo>
                    <a:pt x="534" y="433"/>
                  </a:lnTo>
                  <a:lnTo>
                    <a:pt x="534" y="433"/>
                  </a:lnTo>
                  <a:lnTo>
                    <a:pt x="519" y="448"/>
                  </a:lnTo>
                  <a:lnTo>
                    <a:pt x="548" y="462"/>
                  </a:lnTo>
                  <a:lnTo>
                    <a:pt x="548" y="491"/>
                  </a:lnTo>
                  <a:lnTo>
                    <a:pt x="548" y="506"/>
                  </a:lnTo>
                  <a:lnTo>
                    <a:pt x="563" y="506"/>
                  </a:lnTo>
                  <a:lnTo>
                    <a:pt x="577" y="506"/>
                  </a:lnTo>
                  <a:lnTo>
                    <a:pt x="591" y="520"/>
                  </a:lnTo>
                  <a:lnTo>
                    <a:pt x="606" y="549"/>
                  </a:lnTo>
                  <a:lnTo>
                    <a:pt x="606" y="578"/>
                  </a:lnTo>
                  <a:lnTo>
                    <a:pt x="606" y="578"/>
                  </a:lnTo>
                  <a:lnTo>
                    <a:pt x="620" y="578"/>
                  </a:lnTo>
                  <a:lnTo>
                    <a:pt x="635" y="578"/>
                  </a:lnTo>
                  <a:lnTo>
                    <a:pt x="649" y="578"/>
                  </a:lnTo>
                  <a:lnTo>
                    <a:pt x="678" y="563"/>
                  </a:lnTo>
                  <a:lnTo>
                    <a:pt x="692" y="563"/>
                  </a:lnTo>
                  <a:lnTo>
                    <a:pt x="692" y="563"/>
                  </a:lnTo>
                  <a:lnTo>
                    <a:pt x="692" y="549"/>
                  </a:lnTo>
                  <a:lnTo>
                    <a:pt x="692" y="520"/>
                  </a:lnTo>
                  <a:lnTo>
                    <a:pt x="707" y="477"/>
                  </a:lnTo>
                  <a:lnTo>
                    <a:pt x="707" y="448"/>
                  </a:lnTo>
                  <a:lnTo>
                    <a:pt x="692" y="419"/>
                  </a:lnTo>
                  <a:lnTo>
                    <a:pt x="692" y="390"/>
                  </a:lnTo>
                  <a:lnTo>
                    <a:pt x="664" y="318"/>
                  </a:lnTo>
                  <a:lnTo>
                    <a:pt x="649" y="289"/>
                  </a:lnTo>
                  <a:lnTo>
                    <a:pt x="635" y="275"/>
                  </a:lnTo>
                  <a:lnTo>
                    <a:pt x="635" y="246"/>
                  </a:lnTo>
                  <a:lnTo>
                    <a:pt x="635" y="231"/>
                  </a:lnTo>
                  <a:lnTo>
                    <a:pt x="620" y="202"/>
                  </a:lnTo>
                  <a:lnTo>
                    <a:pt x="591" y="159"/>
                  </a:lnTo>
                  <a:lnTo>
                    <a:pt x="563" y="101"/>
                  </a:lnTo>
                  <a:lnTo>
                    <a:pt x="534" y="15"/>
                  </a:lnTo>
                  <a:lnTo>
                    <a:pt x="548" y="15"/>
                  </a:lnTo>
                  <a:lnTo>
                    <a:pt x="534" y="15"/>
                  </a:lnTo>
                  <a:lnTo>
                    <a:pt x="505" y="0"/>
                  </a:lnTo>
                  <a:lnTo>
                    <a:pt x="490" y="15"/>
                  </a:lnTo>
                  <a:lnTo>
                    <a:pt x="505" y="29"/>
                  </a:lnTo>
                  <a:lnTo>
                    <a:pt x="490" y="44"/>
                  </a:lnTo>
                  <a:lnTo>
                    <a:pt x="490" y="44"/>
                  </a:lnTo>
                  <a:lnTo>
                    <a:pt x="476" y="44"/>
                  </a:lnTo>
                  <a:lnTo>
                    <a:pt x="476" y="29"/>
                  </a:lnTo>
                  <a:lnTo>
                    <a:pt x="245" y="29"/>
                  </a:lnTo>
                  <a:lnTo>
                    <a:pt x="231" y="15"/>
                  </a:lnTo>
                  <a:lnTo>
                    <a:pt x="231" y="0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4" y="44"/>
                  </a:lnTo>
                  <a:lnTo>
                    <a:pt x="14" y="58"/>
                  </a:lnTo>
                  <a:lnTo>
                    <a:pt x="14" y="72"/>
                  </a:lnTo>
                </a:path>
              </a:pathLst>
            </a:custGeom>
            <a:solidFill>
              <a:srgbClr val="339966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9" name=""/>
            <p:cNvSpPr/>
            <p:nvPr/>
          </p:nvSpPr>
          <p:spPr>
            <a:xfrm rot="21138600">
              <a:off x="5764320" y="4185720"/>
              <a:ext cx="498240" cy="916200"/>
            </a:xfrm>
            <a:custGeom>
              <a:avLst/>
              <a:gdLst/>
              <a:ahLst/>
              <a:rect l="l" t="t" r="r" b="b"/>
              <a:pathLst>
                <a:path w="303" h="505">
                  <a:moveTo>
                    <a:pt x="0" y="490"/>
                  </a:moveTo>
                  <a:lnTo>
                    <a:pt x="14" y="490"/>
                  </a:lnTo>
                  <a:lnTo>
                    <a:pt x="29" y="490"/>
                  </a:lnTo>
                  <a:lnTo>
                    <a:pt x="43" y="433"/>
                  </a:lnTo>
                  <a:lnTo>
                    <a:pt x="43" y="447"/>
                  </a:lnTo>
                  <a:lnTo>
                    <a:pt x="43" y="462"/>
                  </a:lnTo>
                  <a:lnTo>
                    <a:pt x="43" y="476"/>
                  </a:lnTo>
                  <a:lnTo>
                    <a:pt x="43" y="490"/>
                  </a:lnTo>
                  <a:lnTo>
                    <a:pt x="43" y="490"/>
                  </a:lnTo>
                  <a:lnTo>
                    <a:pt x="43" y="505"/>
                  </a:lnTo>
                  <a:lnTo>
                    <a:pt x="58" y="505"/>
                  </a:lnTo>
                  <a:lnTo>
                    <a:pt x="86" y="490"/>
                  </a:lnTo>
                  <a:lnTo>
                    <a:pt x="86" y="476"/>
                  </a:lnTo>
                  <a:lnTo>
                    <a:pt x="86" y="462"/>
                  </a:lnTo>
                  <a:lnTo>
                    <a:pt x="72" y="433"/>
                  </a:lnTo>
                  <a:lnTo>
                    <a:pt x="72" y="418"/>
                  </a:lnTo>
                  <a:lnTo>
                    <a:pt x="187" y="418"/>
                  </a:lnTo>
                  <a:lnTo>
                    <a:pt x="303" y="418"/>
                  </a:lnTo>
                  <a:lnTo>
                    <a:pt x="288" y="404"/>
                  </a:lnTo>
                  <a:lnTo>
                    <a:pt x="303" y="346"/>
                  </a:lnTo>
                  <a:lnTo>
                    <a:pt x="288" y="317"/>
                  </a:lnTo>
                  <a:lnTo>
                    <a:pt x="288" y="303"/>
                  </a:lnTo>
                  <a:lnTo>
                    <a:pt x="303" y="288"/>
                  </a:lnTo>
                  <a:lnTo>
                    <a:pt x="303" y="274"/>
                  </a:lnTo>
                  <a:lnTo>
                    <a:pt x="303" y="274"/>
                  </a:lnTo>
                  <a:lnTo>
                    <a:pt x="288" y="245"/>
                  </a:lnTo>
                  <a:lnTo>
                    <a:pt x="274" y="216"/>
                  </a:lnTo>
                  <a:lnTo>
                    <a:pt x="260" y="115"/>
                  </a:lnTo>
                  <a:lnTo>
                    <a:pt x="231" y="0"/>
                  </a:lnTo>
                  <a:lnTo>
                    <a:pt x="115" y="14"/>
                  </a:lnTo>
                  <a:lnTo>
                    <a:pt x="14" y="14"/>
                  </a:lnTo>
                  <a:lnTo>
                    <a:pt x="29" y="29"/>
                  </a:lnTo>
                  <a:lnTo>
                    <a:pt x="14" y="158"/>
                  </a:lnTo>
                  <a:lnTo>
                    <a:pt x="0" y="332"/>
                  </a:lnTo>
                  <a:lnTo>
                    <a:pt x="0" y="490"/>
                  </a:lnTo>
                  <a:close/>
                </a:path>
              </a:pathLst>
            </a:custGeom>
            <a:solidFill>
              <a:srgbClr val="339966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0" name=""/>
            <p:cNvSpPr/>
            <p:nvPr/>
          </p:nvSpPr>
          <p:spPr>
            <a:xfrm rot="21138600">
              <a:off x="5313240" y="4269960"/>
              <a:ext cx="522360" cy="890640"/>
            </a:xfrm>
            <a:custGeom>
              <a:avLst/>
              <a:gdLst/>
              <a:ahLst/>
              <a:rect l="l" t="t" r="r" b="b"/>
              <a:pathLst>
                <a:path w="318" h="491">
                  <a:moveTo>
                    <a:pt x="289" y="476"/>
                  </a:moveTo>
                  <a:lnTo>
                    <a:pt x="231" y="476"/>
                  </a:lnTo>
                  <a:lnTo>
                    <a:pt x="217" y="476"/>
                  </a:lnTo>
                  <a:lnTo>
                    <a:pt x="202" y="476"/>
                  </a:lnTo>
                  <a:lnTo>
                    <a:pt x="188" y="491"/>
                  </a:lnTo>
                  <a:lnTo>
                    <a:pt x="174" y="462"/>
                  </a:lnTo>
                  <a:lnTo>
                    <a:pt x="174" y="462"/>
                  </a:lnTo>
                  <a:lnTo>
                    <a:pt x="159" y="448"/>
                  </a:lnTo>
                  <a:lnTo>
                    <a:pt x="174" y="419"/>
                  </a:lnTo>
                  <a:lnTo>
                    <a:pt x="0" y="404"/>
                  </a:lnTo>
                  <a:lnTo>
                    <a:pt x="0" y="419"/>
                  </a:lnTo>
                  <a:lnTo>
                    <a:pt x="15" y="404"/>
                  </a:lnTo>
                  <a:lnTo>
                    <a:pt x="0" y="390"/>
                  </a:lnTo>
                  <a:lnTo>
                    <a:pt x="15" y="375"/>
                  </a:lnTo>
                  <a:lnTo>
                    <a:pt x="15" y="375"/>
                  </a:lnTo>
                  <a:lnTo>
                    <a:pt x="15" y="361"/>
                  </a:lnTo>
                  <a:lnTo>
                    <a:pt x="29" y="347"/>
                  </a:lnTo>
                  <a:lnTo>
                    <a:pt x="29" y="332"/>
                  </a:lnTo>
                  <a:lnTo>
                    <a:pt x="58" y="303"/>
                  </a:lnTo>
                  <a:lnTo>
                    <a:pt x="58" y="289"/>
                  </a:lnTo>
                  <a:lnTo>
                    <a:pt x="58" y="289"/>
                  </a:lnTo>
                  <a:lnTo>
                    <a:pt x="73" y="274"/>
                  </a:lnTo>
                  <a:lnTo>
                    <a:pt x="58" y="260"/>
                  </a:lnTo>
                  <a:lnTo>
                    <a:pt x="58" y="246"/>
                  </a:lnTo>
                  <a:lnTo>
                    <a:pt x="44" y="246"/>
                  </a:lnTo>
                  <a:lnTo>
                    <a:pt x="58" y="231"/>
                  </a:lnTo>
                  <a:lnTo>
                    <a:pt x="44" y="231"/>
                  </a:lnTo>
                  <a:lnTo>
                    <a:pt x="58" y="217"/>
                  </a:lnTo>
                  <a:lnTo>
                    <a:pt x="44" y="217"/>
                  </a:lnTo>
                  <a:lnTo>
                    <a:pt x="44" y="202"/>
                  </a:lnTo>
                  <a:lnTo>
                    <a:pt x="44" y="188"/>
                  </a:lnTo>
                  <a:lnTo>
                    <a:pt x="58" y="188"/>
                  </a:lnTo>
                  <a:lnTo>
                    <a:pt x="58" y="173"/>
                  </a:lnTo>
                  <a:lnTo>
                    <a:pt x="44" y="173"/>
                  </a:lnTo>
                  <a:lnTo>
                    <a:pt x="58" y="159"/>
                  </a:lnTo>
                  <a:lnTo>
                    <a:pt x="44" y="144"/>
                  </a:lnTo>
                  <a:lnTo>
                    <a:pt x="44" y="144"/>
                  </a:lnTo>
                  <a:lnTo>
                    <a:pt x="58" y="144"/>
                  </a:lnTo>
                  <a:lnTo>
                    <a:pt x="44" y="130"/>
                  </a:lnTo>
                  <a:lnTo>
                    <a:pt x="58" y="130"/>
                  </a:lnTo>
                  <a:lnTo>
                    <a:pt x="58" y="116"/>
                  </a:lnTo>
                  <a:lnTo>
                    <a:pt x="58" y="101"/>
                  </a:lnTo>
                  <a:lnTo>
                    <a:pt x="73" y="101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3" y="72"/>
                  </a:lnTo>
                  <a:lnTo>
                    <a:pt x="87" y="72"/>
                  </a:lnTo>
                  <a:lnTo>
                    <a:pt x="87" y="72"/>
                  </a:lnTo>
                  <a:lnTo>
                    <a:pt x="101" y="58"/>
                  </a:lnTo>
                  <a:lnTo>
                    <a:pt x="101" y="43"/>
                  </a:lnTo>
                  <a:lnTo>
                    <a:pt x="101" y="29"/>
                  </a:lnTo>
                  <a:lnTo>
                    <a:pt x="116" y="29"/>
                  </a:lnTo>
                  <a:lnTo>
                    <a:pt x="116" y="15"/>
                  </a:lnTo>
                  <a:lnTo>
                    <a:pt x="130" y="15"/>
                  </a:lnTo>
                  <a:lnTo>
                    <a:pt x="130" y="0"/>
                  </a:lnTo>
                  <a:lnTo>
                    <a:pt x="202" y="0"/>
                  </a:lnTo>
                  <a:lnTo>
                    <a:pt x="303" y="0"/>
                  </a:lnTo>
                  <a:lnTo>
                    <a:pt x="318" y="15"/>
                  </a:lnTo>
                  <a:lnTo>
                    <a:pt x="303" y="144"/>
                  </a:lnTo>
                  <a:lnTo>
                    <a:pt x="289" y="318"/>
                  </a:lnTo>
                  <a:lnTo>
                    <a:pt x="289" y="476"/>
                  </a:lnTo>
                </a:path>
              </a:pathLst>
            </a:custGeom>
            <a:solidFill>
              <a:srgbClr val="339966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1" name=""/>
            <p:cNvSpPr/>
            <p:nvPr/>
          </p:nvSpPr>
          <p:spPr>
            <a:xfrm rot="21138600">
              <a:off x="5043600" y="4616280"/>
              <a:ext cx="712800" cy="760680"/>
            </a:xfrm>
            <a:custGeom>
              <a:avLst/>
              <a:gdLst/>
              <a:ahLst/>
              <a:rect l="l" t="t" r="r" b="b"/>
              <a:pathLst>
                <a:path w="433" h="419">
                  <a:moveTo>
                    <a:pt x="390" y="289"/>
                  </a:moveTo>
                  <a:lnTo>
                    <a:pt x="361" y="289"/>
                  </a:lnTo>
                  <a:lnTo>
                    <a:pt x="332" y="274"/>
                  </a:lnTo>
                  <a:lnTo>
                    <a:pt x="318" y="274"/>
                  </a:lnTo>
                  <a:lnTo>
                    <a:pt x="318" y="289"/>
                  </a:lnTo>
                  <a:lnTo>
                    <a:pt x="332" y="303"/>
                  </a:lnTo>
                  <a:lnTo>
                    <a:pt x="347" y="303"/>
                  </a:lnTo>
                  <a:lnTo>
                    <a:pt x="361" y="303"/>
                  </a:lnTo>
                  <a:lnTo>
                    <a:pt x="361" y="289"/>
                  </a:lnTo>
                  <a:lnTo>
                    <a:pt x="361" y="303"/>
                  </a:lnTo>
                  <a:lnTo>
                    <a:pt x="376" y="318"/>
                  </a:lnTo>
                  <a:lnTo>
                    <a:pt x="376" y="318"/>
                  </a:lnTo>
                  <a:lnTo>
                    <a:pt x="390" y="303"/>
                  </a:lnTo>
                  <a:lnTo>
                    <a:pt x="404" y="303"/>
                  </a:lnTo>
                  <a:lnTo>
                    <a:pt x="404" y="303"/>
                  </a:lnTo>
                  <a:lnTo>
                    <a:pt x="419" y="303"/>
                  </a:lnTo>
                  <a:lnTo>
                    <a:pt x="404" y="332"/>
                  </a:lnTo>
                  <a:lnTo>
                    <a:pt x="390" y="347"/>
                  </a:lnTo>
                  <a:lnTo>
                    <a:pt x="376" y="347"/>
                  </a:lnTo>
                  <a:lnTo>
                    <a:pt x="376" y="361"/>
                  </a:lnTo>
                  <a:lnTo>
                    <a:pt x="390" y="376"/>
                  </a:lnTo>
                  <a:lnTo>
                    <a:pt x="419" y="390"/>
                  </a:lnTo>
                  <a:lnTo>
                    <a:pt x="433" y="390"/>
                  </a:lnTo>
                  <a:lnTo>
                    <a:pt x="433" y="404"/>
                  </a:lnTo>
                  <a:lnTo>
                    <a:pt x="419" y="404"/>
                  </a:lnTo>
                  <a:lnTo>
                    <a:pt x="404" y="419"/>
                  </a:lnTo>
                  <a:lnTo>
                    <a:pt x="390" y="390"/>
                  </a:lnTo>
                  <a:lnTo>
                    <a:pt x="376" y="376"/>
                  </a:lnTo>
                  <a:lnTo>
                    <a:pt x="361" y="376"/>
                  </a:lnTo>
                  <a:lnTo>
                    <a:pt x="347" y="376"/>
                  </a:lnTo>
                  <a:lnTo>
                    <a:pt x="347" y="376"/>
                  </a:lnTo>
                  <a:lnTo>
                    <a:pt x="347" y="376"/>
                  </a:lnTo>
                  <a:lnTo>
                    <a:pt x="347" y="390"/>
                  </a:lnTo>
                  <a:lnTo>
                    <a:pt x="332" y="390"/>
                  </a:lnTo>
                  <a:lnTo>
                    <a:pt x="318" y="390"/>
                  </a:lnTo>
                  <a:lnTo>
                    <a:pt x="318" y="390"/>
                  </a:lnTo>
                  <a:lnTo>
                    <a:pt x="303" y="404"/>
                  </a:lnTo>
                  <a:lnTo>
                    <a:pt x="289" y="390"/>
                  </a:lnTo>
                  <a:lnTo>
                    <a:pt x="275" y="404"/>
                  </a:lnTo>
                  <a:lnTo>
                    <a:pt x="260" y="390"/>
                  </a:lnTo>
                  <a:lnTo>
                    <a:pt x="260" y="390"/>
                  </a:lnTo>
                  <a:lnTo>
                    <a:pt x="246" y="390"/>
                  </a:lnTo>
                  <a:lnTo>
                    <a:pt x="231" y="361"/>
                  </a:lnTo>
                  <a:lnTo>
                    <a:pt x="217" y="361"/>
                  </a:lnTo>
                  <a:lnTo>
                    <a:pt x="202" y="347"/>
                  </a:lnTo>
                  <a:lnTo>
                    <a:pt x="174" y="332"/>
                  </a:lnTo>
                  <a:lnTo>
                    <a:pt x="159" y="332"/>
                  </a:lnTo>
                  <a:lnTo>
                    <a:pt x="159" y="332"/>
                  </a:lnTo>
                  <a:lnTo>
                    <a:pt x="159" y="347"/>
                  </a:lnTo>
                  <a:lnTo>
                    <a:pt x="145" y="361"/>
                  </a:lnTo>
                  <a:lnTo>
                    <a:pt x="130" y="361"/>
                  </a:lnTo>
                  <a:lnTo>
                    <a:pt x="116" y="347"/>
                  </a:lnTo>
                  <a:lnTo>
                    <a:pt x="87" y="347"/>
                  </a:lnTo>
                  <a:lnTo>
                    <a:pt x="58" y="332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18"/>
                  </a:lnTo>
                  <a:lnTo>
                    <a:pt x="15" y="303"/>
                  </a:lnTo>
                  <a:lnTo>
                    <a:pt x="15" y="303"/>
                  </a:lnTo>
                  <a:lnTo>
                    <a:pt x="15" y="289"/>
                  </a:lnTo>
                  <a:lnTo>
                    <a:pt x="15" y="274"/>
                  </a:lnTo>
                  <a:lnTo>
                    <a:pt x="15" y="274"/>
                  </a:lnTo>
                  <a:lnTo>
                    <a:pt x="29" y="260"/>
                  </a:lnTo>
                  <a:lnTo>
                    <a:pt x="15" y="246"/>
                  </a:lnTo>
                  <a:lnTo>
                    <a:pt x="29" y="217"/>
                  </a:lnTo>
                  <a:lnTo>
                    <a:pt x="29" y="217"/>
                  </a:lnTo>
                  <a:lnTo>
                    <a:pt x="44" y="217"/>
                  </a:lnTo>
                  <a:lnTo>
                    <a:pt x="29" y="202"/>
                  </a:lnTo>
                  <a:lnTo>
                    <a:pt x="44" y="202"/>
                  </a:lnTo>
                  <a:lnTo>
                    <a:pt x="44" y="202"/>
                  </a:lnTo>
                  <a:lnTo>
                    <a:pt x="44" y="188"/>
                  </a:lnTo>
                  <a:lnTo>
                    <a:pt x="44" y="188"/>
                  </a:lnTo>
                  <a:lnTo>
                    <a:pt x="44" y="188"/>
                  </a:lnTo>
                  <a:lnTo>
                    <a:pt x="29" y="188"/>
                  </a:lnTo>
                  <a:lnTo>
                    <a:pt x="29" y="173"/>
                  </a:lnTo>
                  <a:lnTo>
                    <a:pt x="29" y="173"/>
                  </a:lnTo>
                  <a:lnTo>
                    <a:pt x="29" y="159"/>
                  </a:lnTo>
                  <a:lnTo>
                    <a:pt x="29" y="159"/>
                  </a:lnTo>
                  <a:lnTo>
                    <a:pt x="15" y="145"/>
                  </a:lnTo>
                  <a:lnTo>
                    <a:pt x="15" y="130"/>
                  </a:lnTo>
                  <a:lnTo>
                    <a:pt x="15" y="130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246" y="0"/>
                  </a:lnTo>
                  <a:lnTo>
                    <a:pt x="246" y="15"/>
                  </a:lnTo>
                  <a:lnTo>
                    <a:pt x="260" y="15"/>
                  </a:lnTo>
                  <a:lnTo>
                    <a:pt x="246" y="29"/>
                  </a:lnTo>
                  <a:lnTo>
                    <a:pt x="260" y="29"/>
                  </a:lnTo>
                  <a:lnTo>
                    <a:pt x="246" y="44"/>
                  </a:lnTo>
                  <a:lnTo>
                    <a:pt x="260" y="44"/>
                  </a:lnTo>
                  <a:lnTo>
                    <a:pt x="260" y="58"/>
                  </a:lnTo>
                  <a:lnTo>
                    <a:pt x="275" y="72"/>
                  </a:lnTo>
                  <a:lnTo>
                    <a:pt x="260" y="87"/>
                  </a:lnTo>
                  <a:lnTo>
                    <a:pt x="260" y="87"/>
                  </a:lnTo>
                  <a:lnTo>
                    <a:pt x="260" y="101"/>
                  </a:lnTo>
                  <a:lnTo>
                    <a:pt x="231" y="130"/>
                  </a:lnTo>
                  <a:lnTo>
                    <a:pt x="231" y="145"/>
                  </a:lnTo>
                  <a:lnTo>
                    <a:pt x="217" y="159"/>
                  </a:lnTo>
                  <a:lnTo>
                    <a:pt x="217" y="173"/>
                  </a:lnTo>
                  <a:lnTo>
                    <a:pt x="217" y="173"/>
                  </a:lnTo>
                  <a:lnTo>
                    <a:pt x="202" y="188"/>
                  </a:lnTo>
                  <a:lnTo>
                    <a:pt x="217" y="202"/>
                  </a:lnTo>
                  <a:lnTo>
                    <a:pt x="202" y="217"/>
                  </a:lnTo>
                  <a:lnTo>
                    <a:pt x="202" y="202"/>
                  </a:lnTo>
                  <a:lnTo>
                    <a:pt x="376" y="217"/>
                  </a:lnTo>
                  <a:lnTo>
                    <a:pt x="361" y="246"/>
                  </a:lnTo>
                  <a:lnTo>
                    <a:pt x="376" y="260"/>
                  </a:lnTo>
                  <a:lnTo>
                    <a:pt x="376" y="260"/>
                  </a:lnTo>
                  <a:lnTo>
                    <a:pt x="390" y="289"/>
                  </a:lnTo>
                  <a:close/>
                </a:path>
              </a:pathLst>
            </a:custGeom>
            <a:solidFill>
              <a:srgbClr val="339966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2" name=""/>
            <p:cNvSpPr/>
            <p:nvPr/>
          </p:nvSpPr>
          <p:spPr>
            <a:xfrm rot="21138600">
              <a:off x="4925880" y="4021200"/>
              <a:ext cx="665280" cy="655560"/>
            </a:xfrm>
            <a:custGeom>
              <a:avLst/>
              <a:gdLst/>
              <a:ahLst/>
              <a:rect l="l" t="t" r="r" b="b"/>
              <a:pathLst>
                <a:path w="404" h="361">
                  <a:moveTo>
                    <a:pt x="303" y="0"/>
                  </a:moveTo>
                  <a:lnTo>
                    <a:pt x="230" y="0"/>
                  </a:lnTo>
                  <a:lnTo>
                    <a:pt x="158" y="0"/>
                  </a:lnTo>
                  <a:lnTo>
                    <a:pt x="72" y="0"/>
                  </a:lnTo>
                  <a:lnTo>
                    <a:pt x="0" y="0"/>
                  </a:lnTo>
                  <a:lnTo>
                    <a:pt x="0" y="116"/>
                  </a:lnTo>
                  <a:lnTo>
                    <a:pt x="0" y="289"/>
                  </a:lnTo>
                  <a:lnTo>
                    <a:pt x="0" y="303"/>
                  </a:lnTo>
                  <a:lnTo>
                    <a:pt x="14" y="303"/>
                  </a:lnTo>
                  <a:lnTo>
                    <a:pt x="28" y="303"/>
                  </a:lnTo>
                  <a:lnTo>
                    <a:pt x="28" y="361"/>
                  </a:lnTo>
                  <a:lnTo>
                    <a:pt x="158" y="361"/>
                  </a:lnTo>
                  <a:lnTo>
                    <a:pt x="274" y="361"/>
                  </a:lnTo>
                  <a:lnTo>
                    <a:pt x="274" y="347"/>
                  </a:lnTo>
                  <a:lnTo>
                    <a:pt x="288" y="347"/>
                  </a:lnTo>
                  <a:lnTo>
                    <a:pt x="288" y="332"/>
                  </a:lnTo>
                  <a:lnTo>
                    <a:pt x="274" y="332"/>
                  </a:lnTo>
                  <a:lnTo>
                    <a:pt x="288" y="318"/>
                  </a:lnTo>
                  <a:lnTo>
                    <a:pt x="274" y="303"/>
                  </a:lnTo>
                  <a:lnTo>
                    <a:pt x="274" y="303"/>
                  </a:lnTo>
                  <a:lnTo>
                    <a:pt x="288" y="303"/>
                  </a:lnTo>
                  <a:lnTo>
                    <a:pt x="274" y="289"/>
                  </a:lnTo>
                  <a:lnTo>
                    <a:pt x="288" y="289"/>
                  </a:lnTo>
                  <a:lnTo>
                    <a:pt x="288" y="275"/>
                  </a:lnTo>
                  <a:lnTo>
                    <a:pt x="288" y="260"/>
                  </a:lnTo>
                  <a:lnTo>
                    <a:pt x="303" y="260"/>
                  </a:lnTo>
                  <a:lnTo>
                    <a:pt x="303" y="246"/>
                  </a:lnTo>
                  <a:lnTo>
                    <a:pt x="303" y="246"/>
                  </a:lnTo>
                  <a:lnTo>
                    <a:pt x="303" y="246"/>
                  </a:lnTo>
                  <a:lnTo>
                    <a:pt x="303" y="231"/>
                  </a:lnTo>
                  <a:lnTo>
                    <a:pt x="317" y="231"/>
                  </a:lnTo>
                  <a:lnTo>
                    <a:pt x="317" y="231"/>
                  </a:lnTo>
                  <a:lnTo>
                    <a:pt x="331" y="217"/>
                  </a:lnTo>
                  <a:lnTo>
                    <a:pt x="331" y="202"/>
                  </a:lnTo>
                  <a:lnTo>
                    <a:pt x="331" y="188"/>
                  </a:lnTo>
                  <a:lnTo>
                    <a:pt x="346" y="188"/>
                  </a:lnTo>
                  <a:lnTo>
                    <a:pt x="346" y="174"/>
                  </a:lnTo>
                  <a:lnTo>
                    <a:pt x="360" y="174"/>
                  </a:lnTo>
                  <a:lnTo>
                    <a:pt x="360" y="159"/>
                  </a:lnTo>
                  <a:lnTo>
                    <a:pt x="360" y="159"/>
                  </a:lnTo>
                  <a:lnTo>
                    <a:pt x="360" y="145"/>
                  </a:lnTo>
                  <a:lnTo>
                    <a:pt x="375" y="145"/>
                  </a:lnTo>
                  <a:lnTo>
                    <a:pt x="375" y="130"/>
                  </a:lnTo>
                  <a:lnTo>
                    <a:pt x="375" y="101"/>
                  </a:lnTo>
                  <a:lnTo>
                    <a:pt x="389" y="101"/>
                  </a:lnTo>
                  <a:lnTo>
                    <a:pt x="389" y="101"/>
                  </a:lnTo>
                  <a:lnTo>
                    <a:pt x="389" y="101"/>
                  </a:lnTo>
                  <a:lnTo>
                    <a:pt x="389" y="87"/>
                  </a:lnTo>
                  <a:lnTo>
                    <a:pt x="404" y="72"/>
                  </a:lnTo>
                  <a:lnTo>
                    <a:pt x="404" y="72"/>
                  </a:lnTo>
                  <a:lnTo>
                    <a:pt x="404" y="72"/>
                  </a:lnTo>
                  <a:lnTo>
                    <a:pt x="404" y="72"/>
                  </a:lnTo>
                  <a:lnTo>
                    <a:pt x="404" y="58"/>
                  </a:lnTo>
                  <a:lnTo>
                    <a:pt x="346" y="58"/>
                  </a:lnTo>
                  <a:lnTo>
                    <a:pt x="360" y="44"/>
                  </a:lnTo>
                  <a:lnTo>
                    <a:pt x="375" y="29"/>
                  </a:lnTo>
                  <a:lnTo>
                    <a:pt x="375" y="15"/>
                  </a:lnTo>
                  <a:lnTo>
                    <a:pt x="360" y="0"/>
                  </a:lnTo>
                  <a:lnTo>
                    <a:pt x="303" y="0"/>
                  </a:lnTo>
                </a:path>
              </a:pathLst>
            </a:custGeom>
            <a:solidFill>
              <a:srgbClr val="339966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3" name=""/>
            <p:cNvSpPr/>
            <p:nvPr/>
          </p:nvSpPr>
          <p:spPr>
            <a:xfrm rot="21138600">
              <a:off x="2273400" y="2832120"/>
              <a:ext cx="779400" cy="1125360"/>
            </a:xfrm>
            <a:custGeom>
              <a:avLst/>
              <a:gdLst/>
              <a:ahLst/>
              <a:rect l="l" t="t" r="r" b="b"/>
              <a:pathLst>
                <a:path w="476" h="620">
                  <a:moveTo>
                    <a:pt x="188" y="14"/>
                  </a:moveTo>
                  <a:lnTo>
                    <a:pt x="245" y="28"/>
                  </a:lnTo>
                  <a:lnTo>
                    <a:pt x="318" y="57"/>
                  </a:lnTo>
                  <a:lnTo>
                    <a:pt x="361" y="57"/>
                  </a:lnTo>
                  <a:lnTo>
                    <a:pt x="332" y="173"/>
                  </a:lnTo>
                  <a:lnTo>
                    <a:pt x="404" y="187"/>
                  </a:lnTo>
                  <a:lnTo>
                    <a:pt x="476" y="202"/>
                  </a:lnTo>
                  <a:lnTo>
                    <a:pt x="462" y="303"/>
                  </a:lnTo>
                  <a:lnTo>
                    <a:pt x="433" y="404"/>
                  </a:lnTo>
                  <a:lnTo>
                    <a:pt x="419" y="490"/>
                  </a:lnTo>
                  <a:lnTo>
                    <a:pt x="404" y="577"/>
                  </a:lnTo>
                  <a:lnTo>
                    <a:pt x="390" y="620"/>
                  </a:lnTo>
                  <a:lnTo>
                    <a:pt x="346" y="606"/>
                  </a:lnTo>
                  <a:lnTo>
                    <a:pt x="274" y="591"/>
                  </a:lnTo>
                  <a:lnTo>
                    <a:pt x="202" y="577"/>
                  </a:lnTo>
                  <a:lnTo>
                    <a:pt x="130" y="548"/>
                  </a:lnTo>
                  <a:lnTo>
                    <a:pt x="58" y="534"/>
                  </a:lnTo>
                  <a:lnTo>
                    <a:pt x="0" y="519"/>
                  </a:lnTo>
                  <a:lnTo>
                    <a:pt x="0" y="461"/>
                  </a:lnTo>
                  <a:lnTo>
                    <a:pt x="29" y="375"/>
                  </a:lnTo>
                  <a:lnTo>
                    <a:pt x="58" y="288"/>
                  </a:lnTo>
                  <a:lnTo>
                    <a:pt x="72" y="187"/>
                  </a:lnTo>
                  <a:lnTo>
                    <a:pt x="101" y="101"/>
                  </a:lnTo>
                  <a:lnTo>
                    <a:pt x="130" y="0"/>
                  </a:lnTo>
                  <a:lnTo>
                    <a:pt x="188" y="14"/>
                  </a:lnTo>
                </a:path>
              </a:pathLst>
            </a:custGeom>
            <a:solidFill>
              <a:srgbClr val="339966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4" name=""/>
            <p:cNvSpPr/>
            <p:nvPr/>
          </p:nvSpPr>
          <p:spPr>
            <a:xfrm rot="21138600">
              <a:off x="7238880" y="2951280"/>
              <a:ext cx="141480" cy="263520"/>
            </a:xfrm>
            <a:custGeom>
              <a:avLst/>
              <a:gdLst/>
              <a:ahLst/>
              <a:rect l="l" t="t" r="r" b="b"/>
              <a:pathLst>
                <a:path w="86" h="145">
                  <a:moveTo>
                    <a:pt x="0" y="15"/>
                  </a:moveTo>
                  <a:lnTo>
                    <a:pt x="14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15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9" y="44"/>
                  </a:lnTo>
                  <a:lnTo>
                    <a:pt x="29" y="58"/>
                  </a:lnTo>
                  <a:lnTo>
                    <a:pt x="58" y="87"/>
                  </a:lnTo>
                  <a:lnTo>
                    <a:pt x="72" y="101"/>
                  </a:lnTo>
                  <a:lnTo>
                    <a:pt x="86" y="130"/>
                  </a:lnTo>
                  <a:lnTo>
                    <a:pt x="86" y="145"/>
                  </a:lnTo>
                  <a:lnTo>
                    <a:pt x="29" y="145"/>
                  </a:lnTo>
                  <a:lnTo>
                    <a:pt x="0" y="15"/>
                  </a:lnTo>
                  <a:close/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5" name=""/>
            <p:cNvSpPr/>
            <p:nvPr/>
          </p:nvSpPr>
          <p:spPr>
            <a:xfrm rot="21138600">
              <a:off x="7238880" y="2951280"/>
              <a:ext cx="141480" cy="263520"/>
            </a:xfrm>
            <a:custGeom>
              <a:avLst/>
              <a:gdLst/>
              <a:ahLst/>
              <a:rect l="l" t="t" r="r" b="b"/>
              <a:pathLst>
                <a:path w="86" h="145">
                  <a:moveTo>
                    <a:pt x="0" y="15"/>
                  </a:moveTo>
                  <a:lnTo>
                    <a:pt x="14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15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9" y="44"/>
                  </a:lnTo>
                  <a:lnTo>
                    <a:pt x="29" y="58"/>
                  </a:lnTo>
                  <a:lnTo>
                    <a:pt x="58" y="87"/>
                  </a:lnTo>
                  <a:lnTo>
                    <a:pt x="72" y="101"/>
                  </a:lnTo>
                  <a:lnTo>
                    <a:pt x="86" y="130"/>
                  </a:lnTo>
                  <a:lnTo>
                    <a:pt x="86" y="145"/>
                  </a:lnTo>
                  <a:lnTo>
                    <a:pt x="29" y="145"/>
                  </a:lnTo>
                  <a:lnTo>
                    <a:pt x="0" y="15"/>
                  </a:lnTo>
                </a:path>
              </a:pathLst>
            </a:custGeom>
            <a:solidFill>
              <a:srgbClr val="339966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6" name=""/>
            <p:cNvSpPr/>
            <p:nvPr/>
          </p:nvSpPr>
          <p:spPr>
            <a:xfrm rot="21138600">
              <a:off x="7326360" y="3285720"/>
              <a:ext cx="69840" cy="182520"/>
            </a:xfrm>
            <a:custGeom>
              <a:avLst/>
              <a:gdLst/>
              <a:ahLst/>
              <a:rect l="l" t="t" r="r" b="b"/>
              <a:pathLst>
                <a:path w="43" h="101">
                  <a:moveTo>
                    <a:pt x="14" y="14"/>
                  </a:moveTo>
                  <a:lnTo>
                    <a:pt x="14" y="14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0" y="72"/>
                  </a:lnTo>
                  <a:lnTo>
                    <a:pt x="0" y="87"/>
                  </a:lnTo>
                  <a:lnTo>
                    <a:pt x="0" y="101"/>
                  </a:lnTo>
                  <a:lnTo>
                    <a:pt x="14" y="101"/>
                  </a:lnTo>
                  <a:lnTo>
                    <a:pt x="14" y="101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43"/>
                  </a:lnTo>
                  <a:lnTo>
                    <a:pt x="43" y="0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339966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7" name=""/>
            <p:cNvSpPr/>
            <p:nvPr/>
          </p:nvSpPr>
          <p:spPr>
            <a:xfrm rot="21138600">
              <a:off x="7326360" y="3285720"/>
              <a:ext cx="69840" cy="182520"/>
            </a:xfrm>
            <a:custGeom>
              <a:avLst/>
              <a:gdLst/>
              <a:ahLst/>
              <a:rect l="l" t="t" r="r" b="b"/>
              <a:pathLst>
                <a:path w="43" h="101">
                  <a:moveTo>
                    <a:pt x="14" y="14"/>
                  </a:moveTo>
                  <a:lnTo>
                    <a:pt x="14" y="14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0" y="72"/>
                  </a:lnTo>
                  <a:lnTo>
                    <a:pt x="0" y="87"/>
                  </a:lnTo>
                  <a:lnTo>
                    <a:pt x="0" y="101"/>
                  </a:lnTo>
                  <a:lnTo>
                    <a:pt x="14" y="101"/>
                  </a:lnTo>
                  <a:lnTo>
                    <a:pt x="14" y="101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43"/>
                  </a:lnTo>
                  <a:lnTo>
                    <a:pt x="43" y="0"/>
                  </a:lnTo>
                  <a:lnTo>
                    <a:pt x="14" y="14"/>
                  </a:lnTo>
                </a:path>
              </a:pathLst>
            </a:custGeom>
            <a:solidFill>
              <a:srgbClr val="339966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8" name=""/>
            <p:cNvSpPr/>
            <p:nvPr/>
          </p:nvSpPr>
          <p:spPr>
            <a:xfrm rot="21138600">
              <a:off x="7956720" y="1646280"/>
              <a:ext cx="21960" cy="52200"/>
            </a:xfrm>
            <a:custGeom>
              <a:avLst/>
              <a:gdLst/>
              <a:ahLst/>
              <a:rect l="l" t="t" r="r" b="b"/>
              <a:pathLst>
                <a:path w="14" h="29">
                  <a:moveTo>
                    <a:pt x="0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0" y="29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400" bIns="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9" name=""/>
            <p:cNvSpPr/>
            <p:nvPr/>
          </p:nvSpPr>
          <p:spPr>
            <a:xfrm rot="21138600">
              <a:off x="7956720" y="1646280"/>
              <a:ext cx="21960" cy="52200"/>
            </a:xfrm>
            <a:custGeom>
              <a:avLst/>
              <a:gdLst/>
              <a:ahLst/>
              <a:rect l="l" t="t" r="r" b="b"/>
              <a:pathLst>
                <a:path w="14" h="29">
                  <a:moveTo>
                    <a:pt x="0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0" y="29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400" bIns="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0" name=""/>
            <p:cNvSpPr/>
            <p:nvPr/>
          </p:nvSpPr>
          <p:spPr>
            <a:xfrm rot="21138600">
              <a:off x="3833640" y="3295440"/>
              <a:ext cx="1017720" cy="655560"/>
            </a:xfrm>
            <a:custGeom>
              <a:avLst/>
              <a:gdLst/>
              <a:ahLst/>
              <a:rect l="l" t="t" r="r" b="b"/>
              <a:pathLst>
                <a:path w="620" h="361">
                  <a:moveTo>
                    <a:pt x="548" y="43"/>
                  </a:moveTo>
                  <a:lnTo>
                    <a:pt x="476" y="43"/>
                  </a:lnTo>
                  <a:lnTo>
                    <a:pt x="389" y="43"/>
                  </a:lnTo>
                  <a:lnTo>
                    <a:pt x="317" y="29"/>
                  </a:lnTo>
                  <a:lnTo>
                    <a:pt x="259" y="29"/>
                  </a:lnTo>
                  <a:lnTo>
                    <a:pt x="187" y="14"/>
                  </a:lnTo>
                  <a:lnTo>
                    <a:pt x="115" y="14"/>
                  </a:lnTo>
                  <a:lnTo>
                    <a:pt x="43" y="0"/>
                  </a:lnTo>
                  <a:lnTo>
                    <a:pt x="29" y="86"/>
                  </a:lnTo>
                  <a:lnTo>
                    <a:pt x="14" y="187"/>
                  </a:lnTo>
                  <a:lnTo>
                    <a:pt x="0" y="288"/>
                  </a:lnTo>
                  <a:lnTo>
                    <a:pt x="0" y="317"/>
                  </a:lnTo>
                  <a:lnTo>
                    <a:pt x="14" y="317"/>
                  </a:lnTo>
                  <a:lnTo>
                    <a:pt x="86" y="317"/>
                  </a:lnTo>
                  <a:lnTo>
                    <a:pt x="158" y="332"/>
                  </a:lnTo>
                  <a:lnTo>
                    <a:pt x="231" y="332"/>
                  </a:lnTo>
                  <a:lnTo>
                    <a:pt x="303" y="346"/>
                  </a:lnTo>
                  <a:lnTo>
                    <a:pt x="375" y="346"/>
                  </a:lnTo>
                  <a:lnTo>
                    <a:pt x="461" y="361"/>
                  </a:lnTo>
                  <a:lnTo>
                    <a:pt x="533" y="361"/>
                  </a:lnTo>
                  <a:lnTo>
                    <a:pt x="606" y="361"/>
                  </a:lnTo>
                  <a:lnTo>
                    <a:pt x="606" y="245"/>
                  </a:lnTo>
                  <a:lnTo>
                    <a:pt x="620" y="144"/>
                  </a:lnTo>
                  <a:lnTo>
                    <a:pt x="606" y="144"/>
                  </a:lnTo>
                  <a:lnTo>
                    <a:pt x="591" y="115"/>
                  </a:lnTo>
                  <a:lnTo>
                    <a:pt x="577" y="101"/>
                  </a:lnTo>
                  <a:lnTo>
                    <a:pt x="591" y="86"/>
                  </a:lnTo>
                  <a:lnTo>
                    <a:pt x="606" y="86"/>
                  </a:lnTo>
                  <a:lnTo>
                    <a:pt x="591" y="72"/>
                  </a:lnTo>
                  <a:lnTo>
                    <a:pt x="577" y="72"/>
                  </a:lnTo>
                  <a:lnTo>
                    <a:pt x="577" y="57"/>
                  </a:lnTo>
                  <a:lnTo>
                    <a:pt x="562" y="43"/>
                  </a:lnTo>
                  <a:lnTo>
                    <a:pt x="548" y="43"/>
                  </a:lnTo>
                  <a:close/>
                </a:path>
              </a:pathLst>
            </a:custGeom>
            <a:solidFill>
              <a:srgbClr val="339966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1" name=""/>
            <p:cNvSpPr/>
            <p:nvPr/>
          </p:nvSpPr>
          <p:spPr>
            <a:xfrm rot="21138600">
              <a:off x="1317240" y="1269720"/>
              <a:ext cx="898560" cy="839880"/>
            </a:xfrm>
            <a:custGeom>
              <a:avLst/>
              <a:gdLst/>
              <a:ahLst/>
              <a:rect l="l" t="t" r="r" b="b"/>
              <a:pathLst>
                <a:path w="548" h="462">
                  <a:moveTo>
                    <a:pt x="274" y="29"/>
                  </a:moveTo>
                  <a:lnTo>
                    <a:pt x="317" y="58"/>
                  </a:lnTo>
                  <a:lnTo>
                    <a:pt x="389" y="87"/>
                  </a:lnTo>
                  <a:lnTo>
                    <a:pt x="433" y="116"/>
                  </a:lnTo>
                  <a:lnTo>
                    <a:pt x="490" y="130"/>
                  </a:lnTo>
                  <a:lnTo>
                    <a:pt x="548" y="159"/>
                  </a:lnTo>
                  <a:lnTo>
                    <a:pt x="505" y="289"/>
                  </a:lnTo>
                  <a:lnTo>
                    <a:pt x="461" y="419"/>
                  </a:lnTo>
                  <a:lnTo>
                    <a:pt x="461" y="419"/>
                  </a:lnTo>
                  <a:lnTo>
                    <a:pt x="461" y="448"/>
                  </a:lnTo>
                  <a:lnTo>
                    <a:pt x="447" y="448"/>
                  </a:lnTo>
                  <a:lnTo>
                    <a:pt x="447" y="462"/>
                  </a:lnTo>
                  <a:lnTo>
                    <a:pt x="317" y="404"/>
                  </a:lnTo>
                  <a:lnTo>
                    <a:pt x="303" y="404"/>
                  </a:lnTo>
                  <a:lnTo>
                    <a:pt x="274" y="390"/>
                  </a:lnTo>
                  <a:lnTo>
                    <a:pt x="259" y="404"/>
                  </a:lnTo>
                  <a:lnTo>
                    <a:pt x="245" y="390"/>
                  </a:lnTo>
                  <a:lnTo>
                    <a:pt x="216" y="390"/>
                  </a:lnTo>
                  <a:lnTo>
                    <a:pt x="202" y="390"/>
                  </a:lnTo>
                  <a:lnTo>
                    <a:pt x="187" y="390"/>
                  </a:lnTo>
                  <a:lnTo>
                    <a:pt x="158" y="376"/>
                  </a:lnTo>
                  <a:lnTo>
                    <a:pt x="144" y="361"/>
                  </a:lnTo>
                  <a:lnTo>
                    <a:pt x="115" y="347"/>
                  </a:lnTo>
                  <a:lnTo>
                    <a:pt x="101" y="361"/>
                  </a:lnTo>
                  <a:lnTo>
                    <a:pt x="72" y="347"/>
                  </a:lnTo>
                  <a:lnTo>
                    <a:pt x="57" y="332"/>
                  </a:lnTo>
                  <a:lnTo>
                    <a:pt x="57" y="289"/>
                  </a:lnTo>
                  <a:lnTo>
                    <a:pt x="57" y="289"/>
                  </a:lnTo>
                  <a:lnTo>
                    <a:pt x="43" y="260"/>
                  </a:lnTo>
                  <a:lnTo>
                    <a:pt x="43" y="246"/>
                  </a:lnTo>
                  <a:lnTo>
                    <a:pt x="43" y="246"/>
                  </a:lnTo>
                  <a:lnTo>
                    <a:pt x="14" y="231"/>
                  </a:lnTo>
                  <a:lnTo>
                    <a:pt x="0" y="217"/>
                  </a:lnTo>
                  <a:lnTo>
                    <a:pt x="14" y="202"/>
                  </a:lnTo>
                  <a:lnTo>
                    <a:pt x="14" y="188"/>
                  </a:lnTo>
                  <a:lnTo>
                    <a:pt x="14" y="202"/>
                  </a:lnTo>
                  <a:lnTo>
                    <a:pt x="14" y="217"/>
                  </a:lnTo>
                  <a:lnTo>
                    <a:pt x="14" y="217"/>
                  </a:lnTo>
                  <a:lnTo>
                    <a:pt x="14" y="202"/>
                  </a:lnTo>
                  <a:lnTo>
                    <a:pt x="29" y="188"/>
                  </a:lnTo>
                  <a:lnTo>
                    <a:pt x="29" y="188"/>
                  </a:lnTo>
                  <a:lnTo>
                    <a:pt x="29" y="188"/>
                  </a:lnTo>
                  <a:lnTo>
                    <a:pt x="29" y="173"/>
                  </a:lnTo>
                  <a:lnTo>
                    <a:pt x="29" y="173"/>
                  </a:lnTo>
                  <a:lnTo>
                    <a:pt x="29" y="173"/>
                  </a:lnTo>
                  <a:lnTo>
                    <a:pt x="29" y="159"/>
                  </a:lnTo>
                  <a:lnTo>
                    <a:pt x="29" y="159"/>
                  </a:lnTo>
                  <a:lnTo>
                    <a:pt x="43" y="159"/>
                  </a:lnTo>
                  <a:lnTo>
                    <a:pt x="43" y="145"/>
                  </a:lnTo>
                  <a:lnTo>
                    <a:pt x="29" y="145"/>
                  </a:lnTo>
                  <a:lnTo>
                    <a:pt x="29" y="145"/>
                  </a:lnTo>
                  <a:lnTo>
                    <a:pt x="29" y="130"/>
                  </a:lnTo>
                  <a:lnTo>
                    <a:pt x="43" y="87"/>
                  </a:lnTo>
                  <a:lnTo>
                    <a:pt x="43" y="58"/>
                  </a:lnTo>
                  <a:lnTo>
                    <a:pt x="43" y="44"/>
                  </a:lnTo>
                  <a:lnTo>
                    <a:pt x="43" y="29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72" y="15"/>
                  </a:lnTo>
                  <a:lnTo>
                    <a:pt x="101" y="44"/>
                  </a:lnTo>
                  <a:lnTo>
                    <a:pt x="115" y="44"/>
                  </a:lnTo>
                  <a:lnTo>
                    <a:pt x="130" y="58"/>
                  </a:lnTo>
                  <a:lnTo>
                    <a:pt x="144" y="58"/>
                  </a:lnTo>
                  <a:lnTo>
                    <a:pt x="144" y="72"/>
                  </a:lnTo>
                  <a:lnTo>
                    <a:pt x="158" y="87"/>
                  </a:lnTo>
                  <a:lnTo>
                    <a:pt x="158" y="101"/>
                  </a:lnTo>
                  <a:lnTo>
                    <a:pt x="158" y="101"/>
                  </a:lnTo>
                  <a:lnTo>
                    <a:pt x="158" y="101"/>
                  </a:lnTo>
                  <a:lnTo>
                    <a:pt x="144" y="101"/>
                  </a:lnTo>
                  <a:lnTo>
                    <a:pt x="144" y="116"/>
                  </a:lnTo>
                  <a:lnTo>
                    <a:pt x="115" y="130"/>
                  </a:lnTo>
                  <a:lnTo>
                    <a:pt x="115" y="145"/>
                  </a:lnTo>
                  <a:lnTo>
                    <a:pt x="130" y="145"/>
                  </a:lnTo>
                  <a:lnTo>
                    <a:pt x="130" y="145"/>
                  </a:lnTo>
                  <a:lnTo>
                    <a:pt x="130" y="145"/>
                  </a:lnTo>
                  <a:lnTo>
                    <a:pt x="130" y="130"/>
                  </a:lnTo>
                  <a:lnTo>
                    <a:pt x="144" y="130"/>
                  </a:lnTo>
                  <a:lnTo>
                    <a:pt x="158" y="116"/>
                  </a:lnTo>
                  <a:lnTo>
                    <a:pt x="173" y="116"/>
                  </a:lnTo>
                  <a:lnTo>
                    <a:pt x="173" y="116"/>
                  </a:lnTo>
                  <a:lnTo>
                    <a:pt x="173" y="130"/>
                  </a:lnTo>
                  <a:lnTo>
                    <a:pt x="173" y="130"/>
                  </a:lnTo>
                  <a:lnTo>
                    <a:pt x="187" y="116"/>
                  </a:lnTo>
                  <a:lnTo>
                    <a:pt x="187" y="101"/>
                  </a:lnTo>
                  <a:lnTo>
                    <a:pt x="202" y="72"/>
                  </a:lnTo>
                  <a:lnTo>
                    <a:pt x="202" y="72"/>
                  </a:lnTo>
                  <a:lnTo>
                    <a:pt x="187" y="58"/>
                  </a:lnTo>
                  <a:lnTo>
                    <a:pt x="187" y="58"/>
                  </a:lnTo>
                  <a:lnTo>
                    <a:pt x="187" y="58"/>
                  </a:lnTo>
                  <a:lnTo>
                    <a:pt x="187" y="58"/>
                  </a:lnTo>
                  <a:lnTo>
                    <a:pt x="202" y="44"/>
                  </a:lnTo>
                  <a:lnTo>
                    <a:pt x="202" y="29"/>
                  </a:lnTo>
                  <a:lnTo>
                    <a:pt x="216" y="29"/>
                  </a:lnTo>
                  <a:lnTo>
                    <a:pt x="216" y="44"/>
                  </a:lnTo>
                  <a:lnTo>
                    <a:pt x="216" y="44"/>
                  </a:lnTo>
                  <a:lnTo>
                    <a:pt x="216" y="29"/>
                  </a:lnTo>
                  <a:lnTo>
                    <a:pt x="202" y="29"/>
                  </a:lnTo>
                  <a:lnTo>
                    <a:pt x="202" y="15"/>
                  </a:lnTo>
                  <a:lnTo>
                    <a:pt x="202" y="15"/>
                  </a:lnTo>
                  <a:lnTo>
                    <a:pt x="202" y="0"/>
                  </a:lnTo>
                  <a:lnTo>
                    <a:pt x="274" y="29"/>
                  </a:lnTo>
                  <a:close/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2" name=""/>
            <p:cNvSpPr/>
            <p:nvPr/>
          </p:nvSpPr>
          <p:spPr>
            <a:xfrm rot="21138600">
              <a:off x="1317240" y="1269720"/>
              <a:ext cx="898560" cy="839880"/>
            </a:xfrm>
            <a:custGeom>
              <a:avLst/>
              <a:gdLst/>
              <a:ahLst/>
              <a:rect l="l" t="t" r="r" b="b"/>
              <a:pathLst>
                <a:path w="548" h="462">
                  <a:moveTo>
                    <a:pt x="274" y="29"/>
                  </a:moveTo>
                  <a:lnTo>
                    <a:pt x="317" y="58"/>
                  </a:lnTo>
                  <a:lnTo>
                    <a:pt x="389" y="87"/>
                  </a:lnTo>
                  <a:lnTo>
                    <a:pt x="433" y="116"/>
                  </a:lnTo>
                  <a:lnTo>
                    <a:pt x="490" y="130"/>
                  </a:lnTo>
                  <a:lnTo>
                    <a:pt x="548" y="159"/>
                  </a:lnTo>
                  <a:lnTo>
                    <a:pt x="505" y="289"/>
                  </a:lnTo>
                  <a:lnTo>
                    <a:pt x="461" y="419"/>
                  </a:lnTo>
                  <a:lnTo>
                    <a:pt x="461" y="419"/>
                  </a:lnTo>
                  <a:lnTo>
                    <a:pt x="461" y="448"/>
                  </a:lnTo>
                  <a:lnTo>
                    <a:pt x="447" y="448"/>
                  </a:lnTo>
                  <a:lnTo>
                    <a:pt x="447" y="462"/>
                  </a:lnTo>
                  <a:lnTo>
                    <a:pt x="317" y="404"/>
                  </a:lnTo>
                  <a:lnTo>
                    <a:pt x="303" y="404"/>
                  </a:lnTo>
                  <a:lnTo>
                    <a:pt x="274" y="390"/>
                  </a:lnTo>
                  <a:lnTo>
                    <a:pt x="259" y="404"/>
                  </a:lnTo>
                  <a:lnTo>
                    <a:pt x="245" y="390"/>
                  </a:lnTo>
                  <a:lnTo>
                    <a:pt x="216" y="390"/>
                  </a:lnTo>
                  <a:lnTo>
                    <a:pt x="202" y="390"/>
                  </a:lnTo>
                  <a:lnTo>
                    <a:pt x="187" y="390"/>
                  </a:lnTo>
                  <a:lnTo>
                    <a:pt x="158" y="376"/>
                  </a:lnTo>
                  <a:lnTo>
                    <a:pt x="144" y="361"/>
                  </a:lnTo>
                  <a:lnTo>
                    <a:pt x="115" y="347"/>
                  </a:lnTo>
                  <a:lnTo>
                    <a:pt x="101" y="361"/>
                  </a:lnTo>
                  <a:lnTo>
                    <a:pt x="72" y="347"/>
                  </a:lnTo>
                  <a:lnTo>
                    <a:pt x="57" y="332"/>
                  </a:lnTo>
                  <a:lnTo>
                    <a:pt x="57" y="289"/>
                  </a:lnTo>
                  <a:lnTo>
                    <a:pt x="57" y="289"/>
                  </a:lnTo>
                  <a:lnTo>
                    <a:pt x="43" y="260"/>
                  </a:lnTo>
                  <a:lnTo>
                    <a:pt x="43" y="246"/>
                  </a:lnTo>
                  <a:lnTo>
                    <a:pt x="43" y="246"/>
                  </a:lnTo>
                  <a:lnTo>
                    <a:pt x="14" y="231"/>
                  </a:lnTo>
                  <a:lnTo>
                    <a:pt x="0" y="217"/>
                  </a:lnTo>
                  <a:lnTo>
                    <a:pt x="14" y="202"/>
                  </a:lnTo>
                  <a:lnTo>
                    <a:pt x="14" y="188"/>
                  </a:lnTo>
                  <a:lnTo>
                    <a:pt x="14" y="202"/>
                  </a:lnTo>
                  <a:lnTo>
                    <a:pt x="14" y="217"/>
                  </a:lnTo>
                  <a:lnTo>
                    <a:pt x="14" y="217"/>
                  </a:lnTo>
                  <a:lnTo>
                    <a:pt x="14" y="202"/>
                  </a:lnTo>
                  <a:lnTo>
                    <a:pt x="29" y="188"/>
                  </a:lnTo>
                  <a:lnTo>
                    <a:pt x="29" y="188"/>
                  </a:lnTo>
                  <a:lnTo>
                    <a:pt x="29" y="188"/>
                  </a:lnTo>
                  <a:lnTo>
                    <a:pt x="29" y="173"/>
                  </a:lnTo>
                  <a:lnTo>
                    <a:pt x="29" y="173"/>
                  </a:lnTo>
                  <a:lnTo>
                    <a:pt x="29" y="173"/>
                  </a:lnTo>
                  <a:lnTo>
                    <a:pt x="29" y="159"/>
                  </a:lnTo>
                  <a:lnTo>
                    <a:pt x="29" y="159"/>
                  </a:lnTo>
                  <a:lnTo>
                    <a:pt x="43" y="159"/>
                  </a:lnTo>
                  <a:lnTo>
                    <a:pt x="43" y="145"/>
                  </a:lnTo>
                  <a:lnTo>
                    <a:pt x="29" y="145"/>
                  </a:lnTo>
                  <a:lnTo>
                    <a:pt x="29" y="145"/>
                  </a:lnTo>
                  <a:lnTo>
                    <a:pt x="29" y="130"/>
                  </a:lnTo>
                  <a:lnTo>
                    <a:pt x="43" y="87"/>
                  </a:lnTo>
                  <a:lnTo>
                    <a:pt x="43" y="58"/>
                  </a:lnTo>
                  <a:lnTo>
                    <a:pt x="43" y="44"/>
                  </a:lnTo>
                  <a:lnTo>
                    <a:pt x="43" y="29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72" y="15"/>
                  </a:lnTo>
                  <a:lnTo>
                    <a:pt x="101" y="44"/>
                  </a:lnTo>
                  <a:lnTo>
                    <a:pt x="115" y="44"/>
                  </a:lnTo>
                  <a:lnTo>
                    <a:pt x="130" y="58"/>
                  </a:lnTo>
                  <a:lnTo>
                    <a:pt x="144" y="58"/>
                  </a:lnTo>
                  <a:lnTo>
                    <a:pt x="144" y="72"/>
                  </a:lnTo>
                  <a:lnTo>
                    <a:pt x="158" y="87"/>
                  </a:lnTo>
                  <a:lnTo>
                    <a:pt x="158" y="101"/>
                  </a:lnTo>
                  <a:lnTo>
                    <a:pt x="158" y="101"/>
                  </a:lnTo>
                  <a:lnTo>
                    <a:pt x="158" y="101"/>
                  </a:lnTo>
                  <a:lnTo>
                    <a:pt x="144" y="101"/>
                  </a:lnTo>
                  <a:lnTo>
                    <a:pt x="144" y="116"/>
                  </a:lnTo>
                  <a:lnTo>
                    <a:pt x="115" y="130"/>
                  </a:lnTo>
                  <a:lnTo>
                    <a:pt x="115" y="145"/>
                  </a:lnTo>
                  <a:lnTo>
                    <a:pt x="130" y="145"/>
                  </a:lnTo>
                  <a:lnTo>
                    <a:pt x="130" y="145"/>
                  </a:lnTo>
                  <a:lnTo>
                    <a:pt x="130" y="145"/>
                  </a:lnTo>
                  <a:lnTo>
                    <a:pt x="130" y="130"/>
                  </a:lnTo>
                  <a:lnTo>
                    <a:pt x="144" y="130"/>
                  </a:lnTo>
                  <a:lnTo>
                    <a:pt x="158" y="116"/>
                  </a:lnTo>
                  <a:lnTo>
                    <a:pt x="173" y="116"/>
                  </a:lnTo>
                  <a:lnTo>
                    <a:pt x="173" y="116"/>
                  </a:lnTo>
                  <a:lnTo>
                    <a:pt x="173" y="130"/>
                  </a:lnTo>
                  <a:lnTo>
                    <a:pt x="173" y="130"/>
                  </a:lnTo>
                  <a:lnTo>
                    <a:pt x="187" y="116"/>
                  </a:lnTo>
                  <a:lnTo>
                    <a:pt x="187" y="101"/>
                  </a:lnTo>
                  <a:lnTo>
                    <a:pt x="202" y="72"/>
                  </a:lnTo>
                  <a:lnTo>
                    <a:pt x="202" y="72"/>
                  </a:lnTo>
                  <a:lnTo>
                    <a:pt x="187" y="58"/>
                  </a:lnTo>
                  <a:lnTo>
                    <a:pt x="187" y="58"/>
                  </a:lnTo>
                  <a:lnTo>
                    <a:pt x="187" y="58"/>
                  </a:lnTo>
                  <a:lnTo>
                    <a:pt x="187" y="58"/>
                  </a:lnTo>
                  <a:lnTo>
                    <a:pt x="202" y="44"/>
                  </a:lnTo>
                  <a:lnTo>
                    <a:pt x="202" y="29"/>
                  </a:lnTo>
                  <a:lnTo>
                    <a:pt x="216" y="29"/>
                  </a:lnTo>
                  <a:lnTo>
                    <a:pt x="216" y="44"/>
                  </a:lnTo>
                  <a:lnTo>
                    <a:pt x="216" y="44"/>
                  </a:lnTo>
                  <a:lnTo>
                    <a:pt x="216" y="29"/>
                  </a:lnTo>
                  <a:lnTo>
                    <a:pt x="202" y="29"/>
                  </a:lnTo>
                  <a:lnTo>
                    <a:pt x="202" y="15"/>
                  </a:lnTo>
                  <a:lnTo>
                    <a:pt x="202" y="15"/>
                  </a:lnTo>
                  <a:lnTo>
                    <a:pt x="202" y="0"/>
                  </a:lnTo>
                  <a:lnTo>
                    <a:pt x="274" y="29"/>
                  </a:lnTo>
                </a:path>
              </a:pathLst>
            </a:custGeom>
            <a:solidFill>
              <a:srgbClr val="339966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3" name=""/>
            <p:cNvSpPr/>
            <p:nvPr/>
          </p:nvSpPr>
          <p:spPr>
            <a:xfrm rot="21138600">
              <a:off x="2317320" y="1450440"/>
              <a:ext cx="1351080" cy="1127160"/>
            </a:xfrm>
            <a:custGeom>
              <a:avLst/>
              <a:gdLst/>
              <a:ahLst/>
              <a:rect l="l" t="t" r="r" b="b"/>
              <a:pathLst>
                <a:path w="822" h="621">
                  <a:moveTo>
                    <a:pt x="678" y="606"/>
                  </a:moveTo>
                  <a:lnTo>
                    <a:pt x="606" y="592"/>
                  </a:lnTo>
                  <a:lnTo>
                    <a:pt x="548" y="577"/>
                  </a:lnTo>
                  <a:lnTo>
                    <a:pt x="490" y="563"/>
                  </a:lnTo>
                  <a:lnTo>
                    <a:pt x="418" y="548"/>
                  </a:lnTo>
                  <a:lnTo>
                    <a:pt x="360" y="534"/>
                  </a:lnTo>
                  <a:lnTo>
                    <a:pt x="288" y="520"/>
                  </a:lnTo>
                  <a:lnTo>
                    <a:pt x="245" y="505"/>
                  </a:lnTo>
                  <a:lnTo>
                    <a:pt x="231" y="563"/>
                  </a:lnTo>
                  <a:lnTo>
                    <a:pt x="231" y="548"/>
                  </a:lnTo>
                  <a:lnTo>
                    <a:pt x="216" y="534"/>
                  </a:lnTo>
                  <a:lnTo>
                    <a:pt x="216" y="520"/>
                  </a:lnTo>
                  <a:lnTo>
                    <a:pt x="216" y="534"/>
                  </a:lnTo>
                  <a:lnTo>
                    <a:pt x="216" y="534"/>
                  </a:lnTo>
                  <a:lnTo>
                    <a:pt x="202" y="534"/>
                  </a:lnTo>
                  <a:lnTo>
                    <a:pt x="202" y="548"/>
                  </a:lnTo>
                  <a:lnTo>
                    <a:pt x="187" y="534"/>
                  </a:lnTo>
                  <a:lnTo>
                    <a:pt x="187" y="534"/>
                  </a:lnTo>
                  <a:lnTo>
                    <a:pt x="173" y="534"/>
                  </a:lnTo>
                  <a:lnTo>
                    <a:pt x="158" y="534"/>
                  </a:lnTo>
                  <a:lnTo>
                    <a:pt x="144" y="520"/>
                  </a:lnTo>
                  <a:lnTo>
                    <a:pt x="144" y="534"/>
                  </a:lnTo>
                  <a:lnTo>
                    <a:pt x="144" y="534"/>
                  </a:lnTo>
                  <a:lnTo>
                    <a:pt x="115" y="520"/>
                  </a:lnTo>
                  <a:lnTo>
                    <a:pt x="115" y="520"/>
                  </a:lnTo>
                  <a:lnTo>
                    <a:pt x="101" y="534"/>
                  </a:lnTo>
                  <a:lnTo>
                    <a:pt x="101" y="534"/>
                  </a:lnTo>
                  <a:lnTo>
                    <a:pt x="101" y="534"/>
                  </a:lnTo>
                  <a:lnTo>
                    <a:pt x="101" y="520"/>
                  </a:lnTo>
                  <a:lnTo>
                    <a:pt x="101" y="520"/>
                  </a:lnTo>
                  <a:lnTo>
                    <a:pt x="86" y="505"/>
                  </a:lnTo>
                  <a:lnTo>
                    <a:pt x="101" y="505"/>
                  </a:lnTo>
                  <a:lnTo>
                    <a:pt x="86" y="491"/>
                  </a:lnTo>
                  <a:lnTo>
                    <a:pt x="86" y="476"/>
                  </a:lnTo>
                  <a:lnTo>
                    <a:pt x="86" y="476"/>
                  </a:lnTo>
                  <a:lnTo>
                    <a:pt x="72" y="476"/>
                  </a:lnTo>
                  <a:lnTo>
                    <a:pt x="72" y="462"/>
                  </a:lnTo>
                  <a:lnTo>
                    <a:pt x="72" y="462"/>
                  </a:lnTo>
                  <a:lnTo>
                    <a:pt x="86" y="447"/>
                  </a:lnTo>
                  <a:lnTo>
                    <a:pt x="72" y="447"/>
                  </a:lnTo>
                  <a:lnTo>
                    <a:pt x="72" y="447"/>
                  </a:lnTo>
                  <a:lnTo>
                    <a:pt x="72" y="433"/>
                  </a:lnTo>
                  <a:lnTo>
                    <a:pt x="72" y="419"/>
                  </a:lnTo>
                  <a:lnTo>
                    <a:pt x="72" y="404"/>
                  </a:lnTo>
                  <a:lnTo>
                    <a:pt x="72" y="404"/>
                  </a:lnTo>
                  <a:lnTo>
                    <a:pt x="72" y="404"/>
                  </a:lnTo>
                  <a:lnTo>
                    <a:pt x="72" y="390"/>
                  </a:lnTo>
                  <a:lnTo>
                    <a:pt x="72" y="390"/>
                  </a:lnTo>
                  <a:lnTo>
                    <a:pt x="57" y="375"/>
                  </a:lnTo>
                  <a:lnTo>
                    <a:pt x="57" y="375"/>
                  </a:lnTo>
                  <a:lnTo>
                    <a:pt x="57" y="390"/>
                  </a:lnTo>
                  <a:lnTo>
                    <a:pt x="43" y="390"/>
                  </a:lnTo>
                  <a:lnTo>
                    <a:pt x="29" y="390"/>
                  </a:lnTo>
                  <a:lnTo>
                    <a:pt x="29" y="375"/>
                  </a:lnTo>
                  <a:lnTo>
                    <a:pt x="14" y="375"/>
                  </a:lnTo>
                  <a:lnTo>
                    <a:pt x="29" y="361"/>
                  </a:lnTo>
                  <a:lnTo>
                    <a:pt x="29" y="346"/>
                  </a:lnTo>
                  <a:lnTo>
                    <a:pt x="43" y="346"/>
                  </a:lnTo>
                  <a:lnTo>
                    <a:pt x="43" y="346"/>
                  </a:lnTo>
                  <a:lnTo>
                    <a:pt x="43" y="332"/>
                  </a:lnTo>
                  <a:lnTo>
                    <a:pt x="43" y="332"/>
                  </a:lnTo>
                  <a:lnTo>
                    <a:pt x="43" y="317"/>
                  </a:lnTo>
                  <a:lnTo>
                    <a:pt x="43" y="317"/>
                  </a:lnTo>
                  <a:lnTo>
                    <a:pt x="43" y="317"/>
                  </a:lnTo>
                  <a:lnTo>
                    <a:pt x="43" y="303"/>
                  </a:lnTo>
                  <a:lnTo>
                    <a:pt x="57" y="289"/>
                  </a:lnTo>
                  <a:lnTo>
                    <a:pt x="57" y="289"/>
                  </a:lnTo>
                  <a:lnTo>
                    <a:pt x="72" y="274"/>
                  </a:lnTo>
                  <a:lnTo>
                    <a:pt x="72" y="260"/>
                  </a:lnTo>
                  <a:lnTo>
                    <a:pt x="57" y="260"/>
                  </a:lnTo>
                  <a:lnTo>
                    <a:pt x="43" y="260"/>
                  </a:lnTo>
                  <a:lnTo>
                    <a:pt x="57" y="260"/>
                  </a:lnTo>
                  <a:lnTo>
                    <a:pt x="43" y="245"/>
                  </a:lnTo>
                  <a:lnTo>
                    <a:pt x="43" y="245"/>
                  </a:lnTo>
                  <a:lnTo>
                    <a:pt x="43" y="245"/>
                  </a:lnTo>
                  <a:lnTo>
                    <a:pt x="43" y="231"/>
                  </a:lnTo>
                  <a:lnTo>
                    <a:pt x="43" y="231"/>
                  </a:lnTo>
                  <a:lnTo>
                    <a:pt x="29" y="216"/>
                  </a:lnTo>
                  <a:lnTo>
                    <a:pt x="29" y="188"/>
                  </a:lnTo>
                  <a:lnTo>
                    <a:pt x="14" y="173"/>
                  </a:lnTo>
                  <a:lnTo>
                    <a:pt x="14" y="159"/>
                  </a:lnTo>
                  <a:lnTo>
                    <a:pt x="0" y="159"/>
                  </a:lnTo>
                  <a:lnTo>
                    <a:pt x="14" y="159"/>
                  </a:lnTo>
                  <a:lnTo>
                    <a:pt x="0" y="144"/>
                  </a:lnTo>
                  <a:lnTo>
                    <a:pt x="14" y="144"/>
                  </a:lnTo>
                  <a:lnTo>
                    <a:pt x="14" y="130"/>
                  </a:lnTo>
                  <a:lnTo>
                    <a:pt x="0" y="86"/>
                  </a:lnTo>
                  <a:lnTo>
                    <a:pt x="29" y="0"/>
                  </a:lnTo>
                  <a:lnTo>
                    <a:pt x="158" y="43"/>
                  </a:lnTo>
                  <a:lnTo>
                    <a:pt x="245" y="72"/>
                  </a:lnTo>
                  <a:lnTo>
                    <a:pt x="303" y="86"/>
                  </a:lnTo>
                  <a:lnTo>
                    <a:pt x="360" y="101"/>
                  </a:lnTo>
                  <a:lnTo>
                    <a:pt x="433" y="115"/>
                  </a:lnTo>
                  <a:lnTo>
                    <a:pt x="461" y="130"/>
                  </a:lnTo>
                  <a:lnTo>
                    <a:pt x="534" y="144"/>
                  </a:lnTo>
                  <a:lnTo>
                    <a:pt x="591" y="159"/>
                  </a:lnTo>
                  <a:lnTo>
                    <a:pt x="634" y="173"/>
                  </a:lnTo>
                  <a:lnTo>
                    <a:pt x="707" y="188"/>
                  </a:lnTo>
                  <a:lnTo>
                    <a:pt x="764" y="202"/>
                  </a:lnTo>
                  <a:lnTo>
                    <a:pt x="822" y="216"/>
                  </a:lnTo>
                  <a:lnTo>
                    <a:pt x="808" y="303"/>
                  </a:lnTo>
                  <a:lnTo>
                    <a:pt x="779" y="404"/>
                  </a:lnTo>
                  <a:lnTo>
                    <a:pt x="764" y="491"/>
                  </a:lnTo>
                  <a:lnTo>
                    <a:pt x="764" y="520"/>
                  </a:lnTo>
                  <a:lnTo>
                    <a:pt x="750" y="621"/>
                  </a:lnTo>
                  <a:lnTo>
                    <a:pt x="678" y="606"/>
                  </a:lnTo>
                  <a:close/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4" name=""/>
            <p:cNvSpPr/>
            <p:nvPr/>
          </p:nvSpPr>
          <p:spPr>
            <a:xfrm rot="21138600">
              <a:off x="2317320" y="1450440"/>
              <a:ext cx="1351080" cy="1127160"/>
            </a:xfrm>
            <a:custGeom>
              <a:avLst/>
              <a:gdLst/>
              <a:ahLst/>
              <a:rect l="l" t="t" r="r" b="b"/>
              <a:pathLst>
                <a:path w="822" h="621">
                  <a:moveTo>
                    <a:pt x="678" y="606"/>
                  </a:moveTo>
                  <a:lnTo>
                    <a:pt x="606" y="592"/>
                  </a:lnTo>
                  <a:lnTo>
                    <a:pt x="548" y="577"/>
                  </a:lnTo>
                  <a:lnTo>
                    <a:pt x="490" y="563"/>
                  </a:lnTo>
                  <a:lnTo>
                    <a:pt x="418" y="548"/>
                  </a:lnTo>
                  <a:lnTo>
                    <a:pt x="360" y="534"/>
                  </a:lnTo>
                  <a:lnTo>
                    <a:pt x="288" y="520"/>
                  </a:lnTo>
                  <a:lnTo>
                    <a:pt x="245" y="505"/>
                  </a:lnTo>
                  <a:lnTo>
                    <a:pt x="231" y="563"/>
                  </a:lnTo>
                  <a:lnTo>
                    <a:pt x="231" y="548"/>
                  </a:lnTo>
                  <a:lnTo>
                    <a:pt x="216" y="534"/>
                  </a:lnTo>
                  <a:lnTo>
                    <a:pt x="216" y="520"/>
                  </a:lnTo>
                  <a:lnTo>
                    <a:pt x="216" y="534"/>
                  </a:lnTo>
                  <a:lnTo>
                    <a:pt x="216" y="534"/>
                  </a:lnTo>
                  <a:lnTo>
                    <a:pt x="202" y="534"/>
                  </a:lnTo>
                  <a:lnTo>
                    <a:pt x="202" y="548"/>
                  </a:lnTo>
                  <a:lnTo>
                    <a:pt x="187" y="534"/>
                  </a:lnTo>
                  <a:lnTo>
                    <a:pt x="187" y="534"/>
                  </a:lnTo>
                  <a:lnTo>
                    <a:pt x="173" y="534"/>
                  </a:lnTo>
                  <a:lnTo>
                    <a:pt x="158" y="534"/>
                  </a:lnTo>
                  <a:lnTo>
                    <a:pt x="144" y="520"/>
                  </a:lnTo>
                  <a:lnTo>
                    <a:pt x="144" y="534"/>
                  </a:lnTo>
                  <a:lnTo>
                    <a:pt x="144" y="534"/>
                  </a:lnTo>
                  <a:lnTo>
                    <a:pt x="115" y="520"/>
                  </a:lnTo>
                  <a:lnTo>
                    <a:pt x="115" y="520"/>
                  </a:lnTo>
                  <a:lnTo>
                    <a:pt x="101" y="534"/>
                  </a:lnTo>
                  <a:lnTo>
                    <a:pt x="101" y="534"/>
                  </a:lnTo>
                  <a:lnTo>
                    <a:pt x="101" y="534"/>
                  </a:lnTo>
                  <a:lnTo>
                    <a:pt x="101" y="520"/>
                  </a:lnTo>
                  <a:lnTo>
                    <a:pt x="101" y="520"/>
                  </a:lnTo>
                  <a:lnTo>
                    <a:pt x="86" y="505"/>
                  </a:lnTo>
                  <a:lnTo>
                    <a:pt x="101" y="505"/>
                  </a:lnTo>
                  <a:lnTo>
                    <a:pt x="86" y="491"/>
                  </a:lnTo>
                  <a:lnTo>
                    <a:pt x="86" y="476"/>
                  </a:lnTo>
                  <a:lnTo>
                    <a:pt x="86" y="476"/>
                  </a:lnTo>
                  <a:lnTo>
                    <a:pt x="72" y="476"/>
                  </a:lnTo>
                  <a:lnTo>
                    <a:pt x="72" y="462"/>
                  </a:lnTo>
                  <a:lnTo>
                    <a:pt x="72" y="462"/>
                  </a:lnTo>
                  <a:lnTo>
                    <a:pt x="86" y="447"/>
                  </a:lnTo>
                  <a:lnTo>
                    <a:pt x="72" y="447"/>
                  </a:lnTo>
                  <a:lnTo>
                    <a:pt x="72" y="447"/>
                  </a:lnTo>
                  <a:lnTo>
                    <a:pt x="72" y="433"/>
                  </a:lnTo>
                  <a:lnTo>
                    <a:pt x="72" y="419"/>
                  </a:lnTo>
                  <a:lnTo>
                    <a:pt x="72" y="404"/>
                  </a:lnTo>
                  <a:lnTo>
                    <a:pt x="72" y="404"/>
                  </a:lnTo>
                  <a:lnTo>
                    <a:pt x="72" y="404"/>
                  </a:lnTo>
                  <a:lnTo>
                    <a:pt x="72" y="390"/>
                  </a:lnTo>
                  <a:lnTo>
                    <a:pt x="72" y="390"/>
                  </a:lnTo>
                  <a:lnTo>
                    <a:pt x="57" y="375"/>
                  </a:lnTo>
                  <a:lnTo>
                    <a:pt x="57" y="375"/>
                  </a:lnTo>
                  <a:lnTo>
                    <a:pt x="57" y="390"/>
                  </a:lnTo>
                  <a:lnTo>
                    <a:pt x="43" y="390"/>
                  </a:lnTo>
                  <a:lnTo>
                    <a:pt x="29" y="390"/>
                  </a:lnTo>
                  <a:lnTo>
                    <a:pt x="29" y="375"/>
                  </a:lnTo>
                  <a:lnTo>
                    <a:pt x="14" y="375"/>
                  </a:lnTo>
                  <a:lnTo>
                    <a:pt x="29" y="361"/>
                  </a:lnTo>
                  <a:lnTo>
                    <a:pt x="29" y="346"/>
                  </a:lnTo>
                  <a:lnTo>
                    <a:pt x="43" y="346"/>
                  </a:lnTo>
                  <a:lnTo>
                    <a:pt x="43" y="346"/>
                  </a:lnTo>
                  <a:lnTo>
                    <a:pt x="43" y="332"/>
                  </a:lnTo>
                  <a:lnTo>
                    <a:pt x="43" y="332"/>
                  </a:lnTo>
                  <a:lnTo>
                    <a:pt x="43" y="317"/>
                  </a:lnTo>
                  <a:lnTo>
                    <a:pt x="43" y="317"/>
                  </a:lnTo>
                  <a:lnTo>
                    <a:pt x="43" y="317"/>
                  </a:lnTo>
                  <a:lnTo>
                    <a:pt x="43" y="303"/>
                  </a:lnTo>
                  <a:lnTo>
                    <a:pt x="57" y="289"/>
                  </a:lnTo>
                  <a:lnTo>
                    <a:pt x="57" y="289"/>
                  </a:lnTo>
                  <a:lnTo>
                    <a:pt x="72" y="274"/>
                  </a:lnTo>
                  <a:lnTo>
                    <a:pt x="72" y="260"/>
                  </a:lnTo>
                  <a:lnTo>
                    <a:pt x="57" y="260"/>
                  </a:lnTo>
                  <a:lnTo>
                    <a:pt x="43" y="260"/>
                  </a:lnTo>
                  <a:lnTo>
                    <a:pt x="57" y="260"/>
                  </a:lnTo>
                  <a:lnTo>
                    <a:pt x="43" y="245"/>
                  </a:lnTo>
                  <a:lnTo>
                    <a:pt x="43" y="245"/>
                  </a:lnTo>
                  <a:lnTo>
                    <a:pt x="43" y="245"/>
                  </a:lnTo>
                  <a:lnTo>
                    <a:pt x="43" y="231"/>
                  </a:lnTo>
                  <a:lnTo>
                    <a:pt x="43" y="231"/>
                  </a:lnTo>
                  <a:lnTo>
                    <a:pt x="29" y="216"/>
                  </a:lnTo>
                  <a:lnTo>
                    <a:pt x="29" y="188"/>
                  </a:lnTo>
                  <a:lnTo>
                    <a:pt x="14" y="173"/>
                  </a:lnTo>
                  <a:lnTo>
                    <a:pt x="14" y="159"/>
                  </a:lnTo>
                  <a:lnTo>
                    <a:pt x="0" y="159"/>
                  </a:lnTo>
                  <a:lnTo>
                    <a:pt x="14" y="159"/>
                  </a:lnTo>
                  <a:lnTo>
                    <a:pt x="0" y="144"/>
                  </a:lnTo>
                  <a:lnTo>
                    <a:pt x="14" y="144"/>
                  </a:lnTo>
                  <a:lnTo>
                    <a:pt x="14" y="130"/>
                  </a:lnTo>
                  <a:lnTo>
                    <a:pt x="0" y="86"/>
                  </a:lnTo>
                  <a:lnTo>
                    <a:pt x="29" y="0"/>
                  </a:lnTo>
                  <a:lnTo>
                    <a:pt x="158" y="43"/>
                  </a:lnTo>
                  <a:lnTo>
                    <a:pt x="245" y="72"/>
                  </a:lnTo>
                  <a:lnTo>
                    <a:pt x="303" y="86"/>
                  </a:lnTo>
                  <a:lnTo>
                    <a:pt x="360" y="101"/>
                  </a:lnTo>
                  <a:lnTo>
                    <a:pt x="433" y="115"/>
                  </a:lnTo>
                  <a:lnTo>
                    <a:pt x="461" y="130"/>
                  </a:lnTo>
                  <a:lnTo>
                    <a:pt x="534" y="144"/>
                  </a:lnTo>
                  <a:lnTo>
                    <a:pt x="591" y="159"/>
                  </a:lnTo>
                  <a:lnTo>
                    <a:pt x="634" y="173"/>
                  </a:lnTo>
                  <a:lnTo>
                    <a:pt x="707" y="188"/>
                  </a:lnTo>
                  <a:lnTo>
                    <a:pt x="764" y="202"/>
                  </a:lnTo>
                  <a:lnTo>
                    <a:pt x="822" y="216"/>
                  </a:lnTo>
                  <a:lnTo>
                    <a:pt x="808" y="303"/>
                  </a:lnTo>
                  <a:lnTo>
                    <a:pt x="779" y="404"/>
                  </a:lnTo>
                  <a:lnTo>
                    <a:pt x="764" y="491"/>
                  </a:lnTo>
                  <a:lnTo>
                    <a:pt x="764" y="520"/>
                  </a:lnTo>
                  <a:lnTo>
                    <a:pt x="750" y="621"/>
                  </a:lnTo>
                  <a:lnTo>
                    <a:pt x="678" y="606"/>
                  </a:lnTo>
                </a:path>
              </a:pathLst>
            </a:custGeom>
            <a:solidFill>
              <a:srgbClr val="339966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5" name=""/>
            <p:cNvSpPr/>
            <p:nvPr/>
          </p:nvSpPr>
          <p:spPr>
            <a:xfrm rot="21138600">
              <a:off x="6573960" y="1992240"/>
              <a:ext cx="831600" cy="811440"/>
            </a:xfrm>
            <a:custGeom>
              <a:avLst/>
              <a:gdLst/>
              <a:ahLst/>
              <a:rect l="l" t="t" r="r" b="b"/>
              <a:pathLst>
                <a:path w="505" h="447">
                  <a:moveTo>
                    <a:pt x="346" y="332"/>
                  </a:moveTo>
                  <a:lnTo>
                    <a:pt x="288" y="332"/>
                  </a:lnTo>
                  <a:lnTo>
                    <a:pt x="216" y="346"/>
                  </a:lnTo>
                  <a:lnTo>
                    <a:pt x="144" y="361"/>
                  </a:lnTo>
                  <a:lnTo>
                    <a:pt x="72" y="375"/>
                  </a:lnTo>
                  <a:lnTo>
                    <a:pt x="14" y="375"/>
                  </a:lnTo>
                  <a:lnTo>
                    <a:pt x="0" y="346"/>
                  </a:lnTo>
                  <a:lnTo>
                    <a:pt x="28" y="332"/>
                  </a:lnTo>
                  <a:lnTo>
                    <a:pt x="43" y="317"/>
                  </a:lnTo>
                  <a:lnTo>
                    <a:pt x="43" y="317"/>
                  </a:lnTo>
                  <a:lnTo>
                    <a:pt x="43" y="317"/>
                  </a:lnTo>
                  <a:lnTo>
                    <a:pt x="57" y="303"/>
                  </a:lnTo>
                  <a:lnTo>
                    <a:pt x="72" y="288"/>
                  </a:lnTo>
                  <a:lnTo>
                    <a:pt x="57" y="260"/>
                  </a:lnTo>
                  <a:lnTo>
                    <a:pt x="57" y="260"/>
                  </a:lnTo>
                  <a:lnTo>
                    <a:pt x="43" y="245"/>
                  </a:lnTo>
                  <a:lnTo>
                    <a:pt x="57" y="231"/>
                  </a:lnTo>
                  <a:lnTo>
                    <a:pt x="86" y="231"/>
                  </a:lnTo>
                  <a:lnTo>
                    <a:pt x="115" y="216"/>
                  </a:lnTo>
                  <a:lnTo>
                    <a:pt x="129" y="216"/>
                  </a:lnTo>
                  <a:lnTo>
                    <a:pt x="144" y="216"/>
                  </a:lnTo>
                  <a:lnTo>
                    <a:pt x="158" y="231"/>
                  </a:lnTo>
                  <a:lnTo>
                    <a:pt x="173" y="216"/>
                  </a:lnTo>
                  <a:lnTo>
                    <a:pt x="173" y="216"/>
                  </a:lnTo>
                  <a:lnTo>
                    <a:pt x="202" y="216"/>
                  </a:lnTo>
                  <a:lnTo>
                    <a:pt x="216" y="202"/>
                  </a:lnTo>
                  <a:lnTo>
                    <a:pt x="230" y="187"/>
                  </a:lnTo>
                  <a:lnTo>
                    <a:pt x="259" y="173"/>
                  </a:lnTo>
                  <a:lnTo>
                    <a:pt x="259" y="173"/>
                  </a:lnTo>
                  <a:lnTo>
                    <a:pt x="259" y="159"/>
                  </a:lnTo>
                  <a:lnTo>
                    <a:pt x="245" y="144"/>
                  </a:lnTo>
                  <a:lnTo>
                    <a:pt x="245" y="144"/>
                  </a:lnTo>
                  <a:lnTo>
                    <a:pt x="245" y="144"/>
                  </a:lnTo>
                  <a:lnTo>
                    <a:pt x="245" y="144"/>
                  </a:lnTo>
                  <a:lnTo>
                    <a:pt x="259" y="144"/>
                  </a:lnTo>
                  <a:lnTo>
                    <a:pt x="259" y="130"/>
                  </a:lnTo>
                  <a:lnTo>
                    <a:pt x="245" y="130"/>
                  </a:lnTo>
                  <a:lnTo>
                    <a:pt x="245" y="130"/>
                  </a:lnTo>
                  <a:lnTo>
                    <a:pt x="245" y="130"/>
                  </a:lnTo>
                  <a:lnTo>
                    <a:pt x="245" y="115"/>
                  </a:lnTo>
                  <a:lnTo>
                    <a:pt x="259" y="86"/>
                  </a:lnTo>
                  <a:lnTo>
                    <a:pt x="274" y="72"/>
                  </a:lnTo>
                  <a:lnTo>
                    <a:pt x="274" y="72"/>
                  </a:lnTo>
                  <a:lnTo>
                    <a:pt x="274" y="72"/>
                  </a:lnTo>
                  <a:lnTo>
                    <a:pt x="274" y="57"/>
                  </a:lnTo>
                  <a:lnTo>
                    <a:pt x="303" y="43"/>
                  </a:lnTo>
                  <a:lnTo>
                    <a:pt x="317" y="14"/>
                  </a:lnTo>
                  <a:lnTo>
                    <a:pt x="331" y="14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14"/>
                  </a:lnTo>
                  <a:lnTo>
                    <a:pt x="432" y="14"/>
                  </a:lnTo>
                  <a:lnTo>
                    <a:pt x="432" y="29"/>
                  </a:lnTo>
                  <a:lnTo>
                    <a:pt x="447" y="43"/>
                  </a:lnTo>
                  <a:lnTo>
                    <a:pt x="447" y="57"/>
                  </a:lnTo>
                  <a:lnTo>
                    <a:pt x="447" y="72"/>
                  </a:lnTo>
                  <a:lnTo>
                    <a:pt x="447" y="72"/>
                  </a:lnTo>
                  <a:lnTo>
                    <a:pt x="447" y="86"/>
                  </a:lnTo>
                  <a:lnTo>
                    <a:pt x="461" y="115"/>
                  </a:lnTo>
                  <a:lnTo>
                    <a:pt x="461" y="130"/>
                  </a:lnTo>
                  <a:lnTo>
                    <a:pt x="461" y="144"/>
                  </a:lnTo>
                  <a:lnTo>
                    <a:pt x="461" y="130"/>
                  </a:lnTo>
                  <a:lnTo>
                    <a:pt x="476" y="144"/>
                  </a:lnTo>
                  <a:lnTo>
                    <a:pt x="476" y="216"/>
                  </a:lnTo>
                  <a:lnTo>
                    <a:pt x="490" y="216"/>
                  </a:lnTo>
                  <a:lnTo>
                    <a:pt x="476" y="303"/>
                  </a:lnTo>
                  <a:lnTo>
                    <a:pt x="490" y="303"/>
                  </a:lnTo>
                  <a:lnTo>
                    <a:pt x="490" y="375"/>
                  </a:lnTo>
                  <a:lnTo>
                    <a:pt x="505" y="375"/>
                  </a:lnTo>
                  <a:lnTo>
                    <a:pt x="490" y="404"/>
                  </a:lnTo>
                  <a:lnTo>
                    <a:pt x="490" y="404"/>
                  </a:lnTo>
                  <a:lnTo>
                    <a:pt x="490" y="418"/>
                  </a:lnTo>
                  <a:lnTo>
                    <a:pt x="476" y="418"/>
                  </a:lnTo>
                  <a:lnTo>
                    <a:pt x="476" y="447"/>
                  </a:lnTo>
                  <a:lnTo>
                    <a:pt x="476" y="418"/>
                  </a:lnTo>
                  <a:lnTo>
                    <a:pt x="404" y="389"/>
                  </a:lnTo>
                  <a:lnTo>
                    <a:pt x="404" y="375"/>
                  </a:lnTo>
                  <a:lnTo>
                    <a:pt x="375" y="375"/>
                  </a:lnTo>
                  <a:lnTo>
                    <a:pt x="375" y="361"/>
                  </a:lnTo>
                  <a:lnTo>
                    <a:pt x="375" y="346"/>
                  </a:lnTo>
                  <a:lnTo>
                    <a:pt x="360" y="346"/>
                  </a:lnTo>
                  <a:lnTo>
                    <a:pt x="375" y="346"/>
                  </a:lnTo>
                  <a:lnTo>
                    <a:pt x="360" y="346"/>
                  </a:lnTo>
                  <a:lnTo>
                    <a:pt x="346" y="332"/>
                  </a:lnTo>
                  <a:lnTo>
                    <a:pt x="346" y="332"/>
                  </a:lnTo>
                  <a:close/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6" name=""/>
            <p:cNvSpPr/>
            <p:nvPr/>
          </p:nvSpPr>
          <p:spPr>
            <a:xfrm rot="21138600">
              <a:off x="6573960" y="1992240"/>
              <a:ext cx="831600" cy="811440"/>
            </a:xfrm>
            <a:custGeom>
              <a:avLst/>
              <a:gdLst/>
              <a:ahLst/>
              <a:rect l="l" t="t" r="r" b="b"/>
              <a:pathLst>
                <a:path w="505" h="447">
                  <a:moveTo>
                    <a:pt x="346" y="332"/>
                  </a:moveTo>
                  <a:lnTo>
                    <a:pt x="288" y="332"/>
                  </a:lnTo>
                  <a:lnTo>
                    <a:pt x="216" y="346"/>
                  </a:lnTo>
                  <a:lnTo>
                    <a:pt x="144" y="361"/>
                  </a:lnTo>
                  <a:lnTo>
                    <a:pt x="72" y="375"/>
                  </a:lnTo>
                  <a:lnTo>
                    <a:pt x="14" y="375"/>
                  </a:lnTo>
                  <a:lnTo>
                    <a:pt x="0" y="346"/>
                  </a:lnTo>
                  <a:lnTo>
                    <a:pt x="28" y="332"/>
                  </a:lnTo>
                  <a:lnTo>
                    <a:pt x="43" y="317"/>
                  </a:lnTo>
                  <a:lnTo>
                    <a:pt x="43" y="317"/>
                  </a:lnTo>
                  <a:lnTo>
                    <a:pt x="43" y="317"/>
                  </a:lnTo>
                  <a:lnTo>
                    <a:pt x="57" y="303"/>
                  </a:lnTo>
                  <a:lnTo>
                    <a:pt x="72" y="288"/>
                  </a:lnTo>
                  <a:lnTo>
                    <a:pt x="57" y="260"/>
                  </a:lnTo>
                  <a:lnTo>
                    <a:pt x="57" y="260"/>
                  </a:lnTo>
                  <a:lnTo>
                    <a:pt x="43" y="245"/>
                  </a:lnTo>
                  <a:lnTo>
                    <a:pt x="57" y="231"/>
                  </a:lnTo>
                  <a:lnTo>
                    <a:pt x="86" y="231"/>
                  </a:lnTo>
                  <a:lnTo>
                    <a:pt x="115" y="216"/>
                  </a:lnTo>
                  <a:lnTo>
                    <a:pt x="129" y="216"/>
                  </a:lnTo>
                  <a:lnTo>
                    <a:pt x="144" y="216"/>
                  </a:lnTo>
                  <a:lnTo>
                    <a:pt x="158" y="231"/>
                  </a:lnTo>
                  <a:lnTo>
                    <a:pt x="173" y="216"/>
                  </a:lnTo>
                  <a:lnTo>
                    <a:pt x="173" y="216"/>
                  </a:lnTo>
                  <a:lnTo>
                    <a:pt x="202" y="216"/>
                  </a:lnTo>
                  <a:lnTo>
                    <a:pt x="216" y="202"/>
                  </a:lnTo>
                  <a:lnTo>
                    <a:pt x="230" y="187"/>
                  </a:lnTo>
                  <a:lnTo>
                    <a:pt x="259" y="173"/>
                  </a:lnTo>
                  <a:lnTo>
                    <a:pt x="259" y="173"/>
                  </a:lnTo>
                  <a:lnTo>
                    <a:pt x="259" y="159"/>
                  </a:lnTo>
                  <a:lnTo>
                    <a:pt x="245" y="144"/>
                  </a:lnTo>
                  <a:lnTo>
                    <a:pt x="245" y="144"/>
                  </a:lnTo>
                  <a:lnTo>
                    <a:pt x="245" y="144"/>
                  </a:lnTo>
                  <a:lnTo>
                    <a:pt x="245" y="144"/>
                  </a:lnTo>
                  <a:lnTo>
                    <a:pt x="259" y="144"/>
                  </a:lnTo>
                  <a:lnTo>
                    <a:pt x="259" y="130"/>
                  </a:lnTo>
                  <a:lnTo>
                    <a:pt x="245" y="130"/>
                  </a:lnTo>
                  <a:lnTo>
                    <a:pt x="245" y="130"/>
                  </a:lnTo>
                  <a:lnTo>
                    <a:pt x="245" y="130"/>
                  </a:lnTo>
                  <a:lnTo>
                    <a:pt x="245" y="115"/>
                  </a:lnTo>
                  <a:lnTo>
                    <a:pt x="259" y="86"/>
                  </a:lnTo>
                  <a:lnTo>
                    <a:pt x="274" y="72"/>
                  </a:lnTo>
                  <a:lnTo>
                    <a:pt x="274" y="72"/>
                  </a:lnTo>
                  <a:lnTo>
                    <a:pt x="274" y="72"/>
                  </a:lnTo>
                  <a:lnTo>
                    <a:pt x="274" y="57"/>
                  </a:lnTo>
                  <a:lnTo>
                    <a:pt x="303" y="43"/>
                  </a:lnTo>
                  <a:lnTo>
                    <a:pt x="317" y="14"/>
                  </a:lnTo>
                  <a:lnTo>
                    <a:pt x="331" y="14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14"/>
                  </a:lnTo>
                  <a:lnTo>
                    <a:pt x="432" y="14"/>
                  </a:lnTo>
                  <a:lnTo>
                    <a:pt x="432" y="29"/>
                  </a:lnTo>
                  <a:lnTo>
                    <a:pt x="447" y="43"/>
                  </a:lnTo>
                  <a:lnTo>
                    <a:pt x="447" y="57"/>
                  </a:lnTo>
                  <a:lnTo>
                    <a:pt x="447" y="72"/>
                  </a:lnTo>
                  <a:lnTo>
                    <a:pt x="447" y="72"/>
                  </a:lnTo>
                  <a:lnTo>
                    <a:pt x="447" y="86"/>
                  </a:lnTo>
                  <a:lnTo>
                    <a:pt x="461" y="115"/>
                  </a:lnTo>
                  <a:lnTo>
                    <a:pt x="461" y="130"/>
                  </a:lnTo>
                  <a:lnTo>
                    <a:pt x="461" y="144"/>
                  </a:lnTo>
                  <a:lnTo>
                    <a:pt x="461" y="130"/>
                  </a:lnTo>
                  <a:lnTo>
                    <a:pt x="476" y="144"/>
                  </a:lnTo>
                  <a:lnTo>
                    <a:pt x="476" y="216"/>
                  </a:lnTo>
                  <a:lnTo>
                    <a:pt x="490" y="216"/>
                  </a:lnTo>
                  <a:lnTo>
                    <a:pt x="476" y="303"/>
                  </a:lnTo>
                  <a:lnTo>
                    <a:pt x="490" y="303"/>
                  </a:lnTo>
                  <a:lnTo>
                    <a:pt x="490" y="375"/>
                  </a:lnTo>
                  <a:lnTo>
                    <a:pt x="505" y="375"/>
                  </a:lnTo>
                  <a:lnTo>
                    <a:pt x="490" y="404"/>
                  </a:lnTo>
                  <a:lnTo>
                    <a:pt x="490" y="404"/>
                  </a:lnTo>
                  <a:lnTo>
                    <a:pt x="490" y="418"/>
                  </a:lnTo>
                  <a:lnTo>
                    <a:pt x="476" y="418"/>
                  </a:lnTo>
                  <a:lnTo>
                    <a:pt x="476" y="447"/>
                  </a:lnTo>
                  <a:lnTo>
                    <a:pt x="476" y="418"/>
                  </a:lnTo>
                  <a:lnTo>
                    <a:pt x="404" y="389"/>
                  </a:lnTo>
                  <a:lnTo>
                    <a:pt x="404" y="375"/>
                  </a:lnTo>
                  <a:lnTo>
                    <a:pt x="375" y="375"/>
                  </a:lnTo>
                  <a:lnTo>
                    <a:pt x="375" y="361"/>
                  </a:lnTo>
                  <a:lnTo>
                    <a:pt x="375" y="346"/>
                  </a:lnTo>
                  <a:lnTo>
                    <a:pt x="360" y="346"/>
                  </a:lnTo>
                  <a:lnTo>
                    <a:pt x="375" y="346"/>
                  </a:lnTo>
                  <a:lnTo>
                    <a:pt x="360" y="346"/>
                  </a:lnTo>
                  <a:lnTo>
                    <a:pt x="346" y="332"/>
                  </a:lnTo>
                  <a:lnTo>
                    <a:pt x="346" y="332"/>
                  </a:lnTo>
                </a:path>
              </a:pathLst>
            </a:custGeom>
            <a:solidFill>
              <a:srgbClr val="339966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7" name=""/>
            <p:cNvSpPr/>
            <p:nvPr/>
          </p:nvSpPr>
          <p:spPr>
            <a:xfrm rot="21138600">
              <a:off x="6311520" y="3147480"/>
              <a:ext cx="1042920" cy="601920"/>
            </a:xfrm>
            <a:custGeom>
              <a:avLst/>
              <a:gdLst/>
              <a:ahLst/>
              <a:rect l="l" t="t" r="r" b="b"/>
              <a:pathLst>
                <a:path w="635" h="332">
                  <a:moveTo>
                    <a:pt x="577" y="275"/>
                  </a:moveTo>
                  <a:lnTo>
                    <a:pt x="505" y="275"/>
                  </a:lnTo>
                  <a:lnTo>
                    <a:pt x="433" y="289"/>
                  </a:lnTo>
                  <a:lnTo>
                    <a:pt x="361" y="304"/>
                  </a:lnTo>
                  <a:lnTo>
                    <a:pt x="289" y="304"/>
                  </a:lnTo>
                  <a:lnTo>
                    <a:pt x="217" y="318"/>
                  </a:lnTo>
                  <a:lnTo>
                    <a:pt x="159" y="318"/>
                  </a:lnTo>
                  <a:lnTo>
                    <a:pt x="0" y="332"/>
                  </a:lnTo>
                  <a:lnTo>
                    <a:pt x="44" y="318"/>
                  </a:lnTo>
                  <a:lnTo>
                    <a:pt x="44" y="318"/>
                  </a:lnTo>
                  <a:lnTo>
                    <a:pt x="58" y="304"/>
                  </a:lnTo>
                  <a:lnTo>
                    <a:pt x="58" y="289"/>
                  </a:lnTo>
                  <a:lnTo>
                    <a:pt x="73" y="289"/>
                  </a:lnTo>
                  <a:lnTo>
                    <a:pt x="73" y="275"/>
                  </a:lnTo>
                  <a:lnTo>
                    <a:pt x="101" y="260"/>
                  </a:lnTo>
                  <a:lnTo>
                    <a:pt x="130" y="231"/>
                  </a:lnTo>
                  <a:lnTo>
                    <a:pt x="130" y="231"/>
                  </a:lnTo>
                  <a:lnTo>
                    <a:pt x="130" y="231"/>
                  </a:lnTo>
                  <a:lnTo>
                    <a:pt x="130" y="246"/>
                  </a:lnTo>
                  <a:lnTo>
                    <a:pt x="130" y="246"/>
                  </a:lnTo>
                  <a:lnTo>
                    <a:pt x="130" y="246"/>
                  </a:lnTo>
                  <a:lnTo>
                    <a:pt x="145" y="260"/>
                  </a:lnTo>
                  <a:lnTo>
                    <a:pt x="159" y="260"/>
                  </a:lnTo>
                  <a:lnTo>
                    <a:pt x="173" y="260"/>
                  </a:lnTo>
                  <a:lnTo>
                    <a:pt x="173" y="246"/>
                  </a:lnTo>
                  <a:lnTo>
                    <a:pt x="188" y="260"/>
                  </a:lnTo>
                  <a:lnTo>
                    <a:pt x="217" y="246"/>
                  </a:lnTo>
                  <a:lnTo>
                    <a:pt x="217" y="246"/>
                  </a:lnTo>
                  <a:lnTo>
                    <a:pt x="217" y="246"/>
                  </a:lnTo>
                  <a:lnTo>
                    <a:pt x="217" y="231"/>
                  </a:lnTo>
                  <a:lnTo>
                    <a:pt x="231" y="246"/>
                  </a:lnTo>
                  <a:lnTo>
                    <a:pt x="246" y="231"/>
                  </a:lnTo>
                  <a:lnTo>
                    <a:pt x="260" y="231"/>
                  </a:lnTo>
                  <a:lnTo>
                    <a:pt x="260" y="217"/>
                  </a:lnTo>
                  <a:lnTo>
                    <a:pt x="260" y="217"/>
                  </a:lnTo>
                  <a:lnTo>
                    <a:pt x="274" y="217"/>
                  </a:lnTo>
                  <a:lnTo>
                    <a:pt x="260" y="203"/>
                  </a:lnTo>
                  <a:lnTo>
                    <a:pt x="274" y="188"/>
                  </a:lnTo>
                  <a:lnTo>
                    <a:pt x="289" y="174"/>
                  </a:lnTo>
                  <a:lnTo>
                    <a:pt x="289" y="159"/>
                  </a:lnTo>
                  <a:lnTo>
                    <a:pt x="303" y="145"/>
                  </a:lnTo>
                  <a:lnTo>
                    <a:pt x="303" y="130"/>
                  </a:lnTo>
                  <a:lnTo>
                    <a:pt x="303" y="130"/>
                  </a:lnTo>
                  <a:lnTo>
                    <a:pt x="303" y="101"/>
                  </a:lnTo>
                  <a:lnTo>
                    <a:pt x="318" y="101"/>
                  </a:lnTo>
                  <a:lnTo>
                    <a:pt x="318" y="116"/>
                  </a:lnTo>
                  <a:lnTo>
                    <a:pt x="332" y="116"/>
                  </a:lnTo>
                  <a:lnTo>
                    <a:pt x="361" y="73"/>
                  </a:lnTo>
                  <a:lnTo>
                    <a:pt x="361" y="73"/>
                  </a:lnTo>
                  <a:lnTo>
                    <a:pt x="375" y="58"/>
                  </a:lnTo>
                  <a:lnTo>
                    <a:pt x="375" y="58"/>
                  </a:lnTo>
                  <a:lnTo>
                    <a:pt x="390" y="58"/>
                  </a:lnTo>
                  <a:lnTo>
                    <a:pt x="390" y="44"/>
                  </a:lnTo>
                  <a:lnTo>
                    <a:pt x="404" y="0"/>
                  </a:lnTo>
                  <a:lnTo>
                    <a:pt x="448" y="29"/>
                  </a:lnTo>
                  <a:lnTo>
                    <a:pt x="448" y="15"/>
                  </a:lnTo>
                  <a:lnTo>
                    <a:pt x="462" y="15"/>
                  </a:lnTo>
                  <a:lnTo>
                    <a:pt x="476" y="15"/>
                  </a:lnTo>
                  <a:lnTo>
                    <a:pt x="462" y="29"/>
                  </a:lnTo>
                  <a:lnTo>
                    <a:pt x="476" y="29"/>
                  </a:lnTo>
                  <a:lnTo>
                    <a:pt x="491" y="29"/>
                  </a:lnTo>
                  <a:lnTo>
                    <a:pt x="491" y="44"/>
                  </a:lnTo>
                  <a:lnTo>
                    <a:pt x="505" y="44"/>
                  </a:lnTo>
                  <a:lnTo>
                    <a:pt x="505" y="44"/>
                  </a:lnTo>
                  <a:lnTo>
                    <a:pt x="505" y="44"/>
                  </a:lnTo>
                  <a:lnTo>
                    <a:pt x="505" y="58"/>
                  </a:lnTo>
                  <a:lnTo>
                    <a:pt x="505" y="58"/>
                  </a:lnTo>
                  <a:lnTo>
                    <a:pt x="505" y="58"/>
                  </a:lnTo>
                  <a:lnTo>
                    <a:pt x="505" y="73"/>
                  </a:lnTo>
                  <a:lnTo>
                    <a:pt x="505" y="87"/>
                  </a:lnTo>
                  <a:lnTo>
                    <a:pt x="505" y="87"/>
                  </a:lnTo>
                  <a:lnTo>
                    <a:pt x="491" y="87"/>
                  </a:lnTo>
                  <a:lnTo>
                    <a:pt x="491" y="101"/>
                  </a:lnTo>
                  <a:lnTo>
                    <a:pt x="505" y="101"/>
                  </a:lnTo>
                  <a:lnTo>
                    <a:pt x="520" y="116"/>
                  </a:lnTo>
                  <a:lnTo>
                    <a:pt x="549" y="116"/>
                  </a:lnTo>
                  <a:lnTo>
                    <a:pt x="563" y="130"/>
                  </a:lnTo>
                  <a:lnTo>
                    <a:pt x="577" y="130"/>
                  </a:lnTo>
                  <a:lnTo>
                    <a:pt x="592" y="145"/>
                  </a:lnTo>
                  <a:lnTo>
                    <a:pt x="592" y="145"/>
                  </a:lnTo>
                  <a:lnTo>
                    <a:pt x="592" y="174"/>
                  </a:lnTo>
                  <a:lnTo>
                    <a:pt x="577" y="174"/>
                  </a:lnTo>
                  <a:lnTo>
                    <a:pt x="577" y="174"/>
                  </a:lnTo>
                  <a:lnTo>
                    <a:pt x="592" y="188"/>
                  </a:lnTo>
                  <a:lnTo>
                    <a:pt x="592" y="188"/>
                  </a:lnTo>
                  <a:lnTo>
                    <a:pt x="606" y="203"/>
                  </a:lnTo>
                  <a:lnTo>
                    <a:pt x="592" y="203"/>
                  </a:lnTo>
                  <a:lnTo>
                    <a:pt x="592" y="203"/>
                  </a:lnTo>
                  <a:lnTo>
                    <a:pt x="592" y="203"/>
                  </a:lnTo>
                  <a:lnTo>
                    <a:pt x="592" y="217"/>
                  </a:lnTo>
                  <a:lnTo>
                    <a:pt x="606" y="217"/>
                  </a:lnTo>
                  <a:lnTo>
                    <a:pt x="606" y="231"/>
                  </a:lnTo>
                  <a:lnTo>
                    <a:pt x="606" y="231"/>
                  </a:lnTo>
                  <a:lnTo>
                    <a:pt x="592" y="231"/>
                  </a:lnTo>
                  <a:lnTo>
                    <a:pt x="592" y="246"/>
                  </a:lnTo>
                  <a:lnTo>
                    <a:pt x="592" y="246"/>
                  </a:lnTo>
                  <a:lnTo>
                    <a:pt x="606" y="246"/>
                  </a:lnTo>
                  <a:lnTo>
                    <a:pt x="606" y="246"/>
                  </a:lnTo>
                  <a:lnTo>
                    <a:pt x="606" y="246"/>
                  </a:lnTo>
                  <a:lnTo>
                    <a:pt x="635" y="246"/>
                  </a:lnTo>
                  <a:lnTo>
                    <a:pt x="635" y="260"/>
                  </a:lnTo>
                  <a:lnTo>
                    <a:pt x="577" y="275"/>
                  </a:lnTo>
                  <a:close/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8" name=""/>
            <p:cNvSpPr/>
            <p:nvPr/>
          </p:nvSpPr>
          <p:spPr>
            <a:xfrm rot="21138600">
              <a:off x="6311520" y="3147480"/>
              <a:ext cx="1042920" cy="601920"/>
            </a:xfrm>
            <a:custGeom>
              <a:avLst/>
              <a:gdLst/>
              <a:ahLst/>
              <a:rect l="l" t="t" r="r" b="b"/>
              <a:pathLst>
                <a:path w="635" h="332">
                  <a:moveTo>
                    <a:pt x="577" y="275"/>
                  </a:moveTo>
                  <a:lnTo>
                    <a:pt x="505" y="275"/>
                  </a:lnTo>
                  <a:lnTo>
                    <a:pt x="433" y="289"/>
                  </a:lnTo>
                  <a:lnTo>
                    <a:pt x="361" y="304"/>
                  </a:lnTo>
                  <a:lnTo>
                    <a:pt x="289" y="304"/>
                  </a:lnTo>
                  <a:lnTo>
                    <a:pt x="217" y="318"/>
                  </a:lnTo>
                  <a:lnTo>
                    <a:pt x="159" y="318"/>
                  </a:lnTo>
                  <a:lnTo>
                    <a:pt x="0" y="332"/>
                  </a:lnTo>
                  <a:lnTo>
                    <a:pt x="44" y="318"/>
                  </a:lnTo>
                  <a:lnTo>
                    <a:pt x="44" y="318"/>
                  </a:lnTo>
                  <a:lnTo>
                    <a:pt x="58" y="304"/>
                  </a:lnTo>
                  <a:lnTo>
                    <a:pt x="58" y="289"/>
                  </a:lnTo>
                  <a:lnTo>
                    <a:pt x="73" y="289"/>
                  </a:lnTo>
                  <a:lnTo>
                    <a:pt x="73" y="275"/>
                  </a:lnTo>
                  <a:lnTo>
                    <a:pt x="101" y="260"/>
                  </a:lnTo>
                  <a:lnTo>
                    <a:pt x="130" y="231"/>
                  </a:lnTo>
                  <a:lnTo>
                    <a:pt x="130" y="231"/>
                  </a:lnTo>
                  <a:lnTo>
                    <a:pt x="130" y="231"/>
                  </a:lnTo>
                  <a:lnTo>
                    <a:pt x="130" y="246"/>
                  </a:lnTo>
                  <a:lnTo>
                    <a:pt x="130" y="246"/>
                  </a:lnTo>
                  <a:lnTo>
                    <a:pt x="130" y="246"/>
                  </a:lnTo>
                  <a:lnTo>
                    <a:pt x="145" y="260"/>
                  </a:lnTo>
                  <a:lnTo>
                    <a:pt x="159" y="260"/>
                  </a:lnTo>
                  <a:lnTo>
                    <a:pt x="173" y="260"/>
                  </a:lnTo>
                  <a:lnTo>
                    <a:pt x="173" y="246"/>
                  </a:lnTo>
                  <a:lnTo>
                    <a:pt x="188" y="260"/>
                  </a:lnTo>
                  <a:lnTo>
                    <a:pt x="217" y="246"/>
                  </a:lnTo>
                  <a:lnTo>
                    <a:pt x="217" y="246"/>
                  </a:lnTo>
                  <a:lnTo>
                    <a:pt x="217" y="246"/>
                  </a:lnTo>
                  <a:lnTo>
                    <a:pt x="217" y="231"/>
                  </a:lnTo>
                  <a:lnTo>
                    <a:pt x="231" y="246"/>
                  </a:lnTo>
                  <a:lnTo>
                    <a:pt x="246" y="231"/>
                  </a:lnTo>
                  <a:lnTo>
                    <a:pt x="260" y="231"/>
                  </a:lnTo>
                  <a:lnTo>
                    <a:pt x="260" y="217"/>
                  </a:lnTo>
                  <a:lnTo>
                    <a:pt x="260" y="217"/>
                  </a:lnTo>
                  <a:lnTo>
                    <a:pt x="274" y="217"/>
                  </a:lnTo>
                  <a:lnTo>
                    <a:pt x="260" y="203"/>
                  </a:lnTo>
                  <a:lnTo>
                    <a:pt x="274" y="188"/>
                  </a:lnTo>
                  <a:lnTo>
                    <a:pt x="289" y="174"/>
                  </a:lnTo>
                  <a:lnTo>
                    <a:pt x="289" y="159"/>
                  </a:lnTo>
                  <a:lnTo>
                    <a:pt x="303" y="145"/>
                  </a:lnTo>
                  <a:lnTo>
                    <a:pt x="303" y="130"/>
                  </a:lnTo>
                  <a:lnTo>
                    <a:pt x="303" y="130"/>
                  </a:lnTo>
                  <a:lnTo>
                    <a:pt x="303" y="101"/>
                  </a:lnTo>
                  <a:lnTo>
                    <a:pt x="318" y="101"/>
                  </a:lnTo>
                  <a:lnTo>
                    <a:pt x="318" y="116"/>
                  </a:lnTo>
                  <a:lnTo>
                    <a:pt x="332" y="116"/>
                  </a:lnTo>
                  <a:lnTo>
                    <a:pt x="361" y="73"/>
                  </a:lnTo>
                  <a:lnTo>
                    <a:pt x="361" y="73"/>
                  </a:lnTo>
                  <a:lnTo>
                    <a:pt x="375" y="58"/>
                  </a:lnTo>
                  <a:lnTo>
                    <a:pt x="375" y="58"/>
                  </a:lnTo>
                  <a:lnTo>
                    <a:pt x="390" y="58"/>
                  </a:lnTo>
                  <a:lnTo>
                    <a:pt x="390" y="44"/>
                  </a:lnTo>
                  <a:lnTo>
                    <a:pt x="404" y="0"/>
                  </a:lnTo>
                  <a:lnTo>
                    <a:pt x="448" y="29"/>
                  </a:lnTo>
                  <a:lnTo>
                    <a:pt x="448" y="15"/>
                  </a:lnTo>
                  <a:lnTo>
                    <a:pt x="462" y="15"/>
                  </a:lnTo>
                  <a:lnTo>
                    <a:pt x="476" y="15"/>
                  </a:lnTo>
                  <a:lnTo>
                    <a:pt x="462" y="29"/>
                  </a:lnTo>
                  <a:lnTo>
                    <a:pt x="476" y="29"/>
                  </a:lnTo>
                  <a:lnTo>
                    <a:pt x="491" y="29"/>
                  </a:lnTo>
                  <a:lnTo>
                    <a:pt x="491" y="44"/>
                  </a:lnTo>
                  <a:lnTo>
                    <a:pt x="505" y="44"/>
                  </a:lnTo>
                  <a:lnTo>
                    <a:pt x="505" y="44"/>
                  </a:lnTo>
                  <a:lnTo>
                    <a:pt x="505" y="44"/>
                  </a:lnTo>
                  <a:lnTo>
                    <a:pt x="505" y="58"/>
                  </a:lnTo>
                  <a:lnTo>
                    <a:pt x="505" y="58"/>
                  </a:lnTo>
                  <a:lnTo>
                    <a:pt x="505" y="58"/>
                  </a:lnTo>
                  <a:lnTo>
                    <a:pt x="505" y="73"/>
                  </a:lnTo>
                  <a:lnTo>
                    <a:pt x="505" y="87"/>
                  </a:lnTo>
                  <a:lnTo>
                    <a:pt x="505" y="87"/>
                  </a:lnTo>
                  <a:lnTo>
                    <a:pt x="491" y="87"/>
                  </a:lnTo>
                  <a:lnTo>
                    <a:pt x="491" y="101"/>
                  </a:lnTo>
                  <a:lnTo>
                    <a:pt x="505" y="101"/>
                  </a:lnTo>
                  <a:lnTo>
                    <a:pt x="520" y="116"/>
                  </a:lnTo>
                  <a:lnTo>
                    <a:pt x="549" y="116"/>
                  </a:lnTo>
                  <a:lnTo>
                    <a:pt x="563" y="130"/>
                  </a:lnTo>
                  <a:lnTo>
                    <a:pt x="577" y="130"/>
                  </a:lnTo>
                  <a:lnTo>
                    <a:pt x="592" y="145"/>
                  </a:lnTo>
                  <a:lnTo>
                    <a:pt x="592" y="145"/>
                  </a:lnTo>
                  <a:lnTo>
                    <a:pt x="592" y="174"/>
                  </a:lnTo>
                  <a:lnTo>
                    <a:pt x="577" y="174"/>
                  </a:lnTo>
                  <a:lnTo>
                    <a:pt x="577" y="174"/>
                  </a:lnTo>
                  <a:lnTo>
                    <a:pt x="592" y="188"/>
                  </a:lnTo>
                  <a:lnTo>
                    <a:pt x="592" y="188"/>
                  </a:lnTo>
                  <a:lnTo>
                    <a:pt x="606" y="203"/>
                  </a:lnTo>
                  <a:lnTo>
                    <a:pt x="592" y="203"/>
                  </a:lnTo>
                  <a:lnTo>
                    <a:pt x="592" y="203"/>
                  </a:lnTo>
                  <a:lnTo>
                    <a:pt x="592" y="203"/>
                  </a:lnTo>
                  <a:lnTo>
                    <a:pt x="592" y="217"/>
                  </a:lnTo>
                  <a:lnTo>
                    <a:pt x="606" y="217"/>
                  </a:lnTo>
                  <a:lnTo>
                    <a:pt x="606" y="231"/>
                  </a:lnTo>
                  <a:lnTo>
                    <a:pt x="606" y="231"/>
                  </a:lnTo>
                  <a:lnTo>
                    <a:pt x="592" y="231"/>
                  </a:lnTo>
                  <a:lnTo>
                    <a:pt x="592" y="246"/>
                  </a:lnTo>
                  <a:lnTo>
                    <a:pt x="592" y="246"/>
                  </a:lnTo>
                  <a:lnTo>
                    <a:pt x="606" y="246"/>
                  </a:lnTo>
                  <a:lnTo>
                    <a:pt x="606" y="246"/>
                  </a:lnTo>
                  <a:lnTo>
                    <a:pt x="606" y="246"/>
                  </a:lnTo>
                  <a:lnTo>
                    <a:pt x="635" y="246"/>
                  </a:lnTo>
                  <a:lnTo>
                    <a:pt x="635" y="260"/>
                  </a:lnTo>
                  <a:lnTo>
                    <a:pt x="577" y="275"/>
                  </a:lnTo>
                </a:path>
              </a:pathLst>
            </a:custGeom>
            <a:solidFill>
              <a:srgbClr val="339966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9" name=""/>
            <p:cNvSpPr/>
            <p:nvPr/>
          </p:nvSpPr>
          <p:spPr>
            <a:xfrm rot="21138600">
              <a:off x="4444560" y="1644120"/>
              <a:ext cx="855720" cy="1127160"/>
            </a:xfrm>
            <a:custGeom>
              <a:avLst/>
              <a:gdLst/>
              <a:ahLst/>
              <a:rect l="l" t="t" r="r" b="b"/>
              <a:pathLst>
                <a:path w="520" h="621">
                  <a:moveTo>
                    <a:pt x="43" y="607"/>
                  </a:moveTo>
                  <a:lnTo>
                    <a:pt x="101" y="607"/>
                  </a:lnTo>
                  <a:lnTo>
                    <a:pt x="173" y="607"/>
                  </a:lnTo>
                  <a:lnTo>
                    <a:pt x="245" y="607"/>
                  </a:lnTo>
                  <a:lnTo>
                    <a:pt x="303" y="621"/>
                  </a:lnTo>
                  <a:lnTo>
                    <a:pt x="375" y="621"/>
                  </a:lnTo>
                  <a:lnTo>
                    <a:pt x="404" y="621"/>
                  </a:lnTo>
                  <a:lnTo>
                    <a:pt x="404" y="592"/>
                  </a:lnTo>
                  <a:lnTo>
                    <a:pt x="390" y="578"/>
                  </a:lnTo>
                  <a:lnTo>
                    <a:pt x="361" y="549"/>
                  </a:lnTo>
                  <a:lnTo>
                    <a:pt x="361" y="534"/>
                  </a:lnTo>
                  <a:lnTo>
                    <a:pt x="346" y="520"/>
                  </a:lnTo>
                  <a:lnTo>
                    <a:pt x="332" y="506"/>
                  </a:lnTo>
                  <a:lnTo>
                    <a:pt x="318" y="520"/>
                  </a:lnTo>
                  <a:lnTo>
                    <a:pt x="318" y="506"/>
                  </a:lnTo>
                  <a:lnTo>
                    <a:pt x="289" y="491"/>
                  </a:lnTo>
                  <a:lnTo>
                    <a:pt x="289" y="491"/>
                  </a:lnTo>
                  <a:lnTo>
                    <a:pt x="289" y="462"/>
                  </a:lnTo>
                  <a:lnTo>
                    <a:pt x="289" y="448"/>
                  </a:lnTo>
                  <a:lnTo>
                    <a:pt x="289" y="448"/>
                  </a:lnTo>
                  <a:lnTo>
                    <a:pt x="289" y="433"/>
                  </a:lnTo>
                  <a:lnTo>
                    <a:pt x="303" y="419"/>
                  </a:lnTo>
                  <a:lnTo>
                    <a:pt x="303" y="404"/>
                  </a:lnTo>
                  <a:lnTo>
                    <a:pt x="289" y="404"/>
                  </a:lnTo>
                  <a:lnTo>
                    <a:pt x="289" y="390"/>
                  </a:lnTo>
                  <a:lnTo>
                    <a:pt x="289" y="376"/>
                  </a:lnTo>
                  <a:lnTo>
                    <a:pt x="303" y="361"/>
                  </a:lnTo>
                  <a:lnTo>
                    <a:pt x="332" y="361"/>
                  </a:lnTo>
                  <a:lnTo>
                    <a:pt x="332" y="347"/>
                  </a:lnTo>
                  <a:lnTo>
                    <a:pt x="332" y="289"/>
                  </a:lnTo>
                  <a:lnTo>
                    <a:pt x="346" y="289"/>
                  </a:lnTo>
                  <a:lnTo>
                    <a:pt x="346" y="289"/>
                  </a:lnTo>
                  <a:lnTo>
                    <a:pt x="346" y="289"/>
                  </a:lnTo>
                  <a:lnTo>
                    <a:pt x="361" y="275"/>
                  </a:lnTo>
                  <a:lnTo>
                    <a:pt x="404" y="231"/>
                  </a:lnTo>
                  <a:lnTo>
                    <a:pt x="462" y="188"/>
                  </a:lnTo>
                  <a:lnTo>
                    <a:pt x="491" y="188"/>
                  </a:lnTo>
                  <a:lnTo>
                    <a:pt x="520" y="159"/>
                  </a:lnTo>
                  <a:lnTo>
                    <a:pt x="505" y="159"/>
                  </a:lnTo>
                  <a:lnTo>
                    <a:pt x="491" y="145"/>
                  </a:lnTo>
                  <a:lnTo>
                    <a:pt x="462" y="145"/>
                  </a:lnTo>
                  <a:lnTo>
                    <a:pt x="433" y="145"/>
                  </a:lnTo>
                  <a:lnTo>
                    <a:pt x="419" y="145"/>
                  </a:lnTo>
                  <a:lnTo>
                    <a:pt x="404" y="145"/>
                  </a:lnTo>
                  <a:lnTo>
                    <a:pt x="404" y="145"/>
                  </a:lnTo>
                  <a:lnTo>
                    <a:pt x="390" y="145"/>
                  </a:lnTo>
                  <a:lnTo>
                    <a:pt x="375" y="130"/>
                  </a:lnTo>
                  <a:lnTo>
                    <a:pt x="361" y="130"/>
                  </a:lnTo>
                  <a:lnTo>
                    <a:pt x="346" y="116"/>
                  </a:lnTo>
                  <a:lnTo>
                    <a:pt x="346" y="116"/>
                  </a:lnTo>
                  <a:lnTo>
                    <a:pt x="332" y="116"/>
                  </a:lnTo>
                  <a:lnTo>
                    <a:pt x="332" y="101"/>
                  </a:lnTo>
                  <a:lnTo>
                    <a:pt x="318" y="101"/>
                  </a:lnTo>
                  <a:lnTo>
                    <a:pt x="303" y="87"/>
                  </a:lnTo>
                  <a:lnTo>
                    <a:pt x="274" y="87"/>
                  </a:lnTo>
                  <a:lnTo>
                    <a:pt x="260" y="87"/>
                  </a:lnTo>
                  <a:lnTo>
                    <a:pt x="245" y="87"/>
                  </a:lnTo>
                  <a:lnTo>
                    <a:pt x="245" y="87"/>
                  </a:lnTo>
                  <a:lnTo>
                    <a:pt x="245" y="87"/>
                  </a:lnTo>
                  <a:lnTo>
                    <a:pt x="245" y="87"/>
                  </a:lnTo>
                  <a:lnTo>
                    <a:pt x="217" y="72"/>
                  </a:lnTo>
                  <a:lnTo>
                    <a:pt x="217" y="72"/>
                  </a:lnTo>
                  <a:lnTo>
                    <a:pt x="202" y="72"/>
                  </a:lnTo>
                  <a:lnTo>
                    <a:pt x="202" y="72"/>
                  </a:lnTo>
                  <a:lnTo>
                    <a:pt x="202" y="72"/>
                  </a:lnTo>
                  <a:lnTo>
                    <a:pt x="188" y="72"/>
                  </a:lnTo>
                  <a:lnTo>
                    <a:pt x="173" y="44"/>
                  </a:lnTo>
                  <a:lnTo>
                    <a:pt x="173" y="44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44" y="44"/>
                  </a:lnTo>
                  <a:lnTo>
                    <a:pt x="72" y="44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0" y="116"/>
                  </a:lnTo>
                  <a:lnTo>
                    <a:pt x="15" y="174"/>
                  </a:lnTo>
                  <a:lnTo>
                    <a:pt x="15" y="231"/>
                  </a:lnTo>
                  <a:lnTo>
                    <a:pt x="15" y="246"/>
                  </a:lnTo>
                  <a:lnTo>
                    <a:pt x="15" y="246"/>
                  </a:lnTo>
                  <a:lnTo>
                    <a:pt x="15" y="275"/>
                  </a:lnTo>
                  <a:lnTo>
                    <a:pt x="15" y="289"/>
                  </a:lnTo>
                  <a:lnTo>
                    <a:pt x="29" y="303"/>
                  </a:lnTo>
                  <a:lnTo>
                    <a:pt x="29" y="332"/>
                  </a:lnTo>
                  <a:lnTo>
                    <a:pt x="29" y="347"/>
                  </a:lnTo>
                  <a:lnTo>
                    <a:pt x="29" y="361"/>
                  </a:lnTo>
                  <a:lnTo>
                    <a:pt x="29" y="361"/>
                  </a:lnTo>
                  <a:lnTo>
                    <a:pt x="15" y="361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15" y="404"/>
                  </a:lnTo>
                  <a:lnTo>
                    <a:pt x="29" y="404"/>
                  </a:lnTo>
                  <a:lnTo>
                    <a:pt x="29" y="419"/>
                  </a:lnTo>
                  <a:lnTo>
                    <a:pt x="15" y="491"/>
                  </a:lnTo>
                  <a:lnTo>
                    <a:pt x="15" y="592"/>
                  </a:lnTo>
                  <a:lnTo>
                    <a:pt x="43" y="607"/>
                  </a:lnTo>
                  <a:close/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0" name=""/>
            <p:cNvSpPr/>
            <p:nvPr/>
          </p:nvSpPr>
          <p:spPr>
            <a:xfrm rot="21138600">
              <a:off x="4444560" y="1644120"/>
              <a:ext cx="855720" cy="1127160"/>
            </a:xfrm>
            <a:custGeom>
              <a:avLst/>
              <a:gdLst/>
              <a:ahLst/>
              <a:rect l="l" t="t" r="r" b="b"/>
              <a:pathLst>
                <a:path w="520" h="621">
                  <a:moveTo>
                    <a:pt x="43" y="607"/>
                  </a:moveTo>
                  <a:lnTo>
                    <a:pt x="101" y="607"/>
                  </a:lnTo>
                  <a:lnTo>
                    <a:pt x="173" y="607"/>
                  </a:lnTo>
                  <a:lnTo>
                    <a:pt x="245" y="607"/>
                  </a:lnTo>
                  <a:lnTo>
                    <a:pt x="303" y="621"/>
                  </a:lnTo>
                  <a:lnTo>
                    <a:pt x="375" y="621"/>
                  </a:lnTo>
                  <a:lnTo>
                    <a:pt x="404" y="621"/>
                  </a:lnTo>
                  <a:lnTo>
                    <a:pt x="404" y="592"/>
                  </a:lnTo>
                  <a:lnTo>
                    <a:pt x="390" y="578"/>
                  </a:lnTo>
                  <a:lnTo>
                    <a:pt x="361" y="549"/>
                  </a:lnTo>
                  <a:lnTo>
                    <a:pt x="361" y="534"/>
                  </a:lnTo>
                  <a:lnTo>
                    <a:pt x="346" y="520"/>
                  </a:lnTo>
                  <a:lnTo>
                    <a:pt x="332" y="506"/>
                  </a:lnTo>
                  <a:lnTo>
                    <a:pt x="318" y="520"/>
                  </a:lnTo>
                  <a:lnTo>
                    <a:pt x="318" y="506"/>
                  </a:lnTo>
                  <a:lnTo>
                    <a:pt x="289" y="491"/>
                  </a:lnTo>
                  <a:lnTo>
                    <a:pt x="289" y="491"/>
                  </a:lnTo>
                  <a:lnTo>
                    <a:pt x="289" y="462"/>
                  </a:lnTo>
                  <a:lnTo>
                    <a:pt x="289" y="448"/>
                  </a:lnTo>
                  <a:lnTo>
                    <a:pt x="289" y="448"/>
                  </a:lnTo>
                  <a:lnTo>
                    <a:pt x="289" y="433"/>
                  </a:lnTo>
                  <a:lnTo>
                    <a:pt x="303" y="419"/>
                  </a:lnTo>
                  <a:lnTo>
                    <a:pt x="303" y="404"/>
                  </a:lnTo>
                  <a:lnTo>
                    <a:pt x="289" y="404"/>
                  </a:lnTo>
                  <a:lnTo>
                    <a:pt x="289" y="390"/>
                  </a:lnTo>
                  <a:lnTo>
                    <a:pt x="289" y="376"/>
                  </a:lnTo>
                  <a:lnTo>
                    <a:pt x="303" y="361"/>
                  </a:lnTo>
                  <a:lnTo>
                    <a:pt x="332" y="361"/>
                  </a:lnTo>
                  <a:lnTo>
                    <a:pt x="332" y="347"/>
                  </a:lnTo>
                  <a:lnTo>
                    <a:pt x="332" y="289"/>
                  </a:lnTo>
                  <a:lnTo>
                    <a:pt x="346" y="289"/>
                  </a:lnTo>
                  <a:lnTo>
                    <a:pt x="346" y="289"/>
                  </a:lnTo>
                  <a:lnTo>
                    <a:pt x="346" y="289"/>
                  </a:lnTo>
                  <a:lnTo>
                    <a:pt x="361" y="275"/>
                  </a:lnTo>
                  <a:lnTo>
                    <a:pt x="404" y="231"/>
                  </a:lnTo>
                  <a:lnTo>
                    <a:pt x="462" y="188"/>
                  </a:lnTo>
                  <a:lnTo>
                    <a:pt x="491" y="188"/>
                  </a:lnTo>
                  <a:lnTo>
                    <a:pt x="520" y="159"/>
                  </a:lnTo>
                  <a:lnTo>
                    <a:pt x="505" y="159"/>
                  </a:lnTo>
                  <a:lnTo>
                    <a:pt x="491" y="145"/>
                  </a:lnTo>
                  <a:lnTo>
                    <a:pt x="462" y="145"/>
                  </a:lnTo>
                  <a:lnTo>
                    <a:pt x="433" y="145"/>
                  </a:lnTo>
                  <a:lnTo>
                    <a:pt x="419" y="145"/>
                  </a:lnTo>
                  <a:lnTo>
                    <a:pt x="404" y="145"/>
                  </a:lnTo>
                  <a:lnTo>
                    <a:pt x="404" y="145"/>
                  </a:lnTo>
                  <a:lnTo>
                    <a:pt x="390" y="145"/>
                  </a:lnTo>
                  <a:lnTo>
                    <a:pt x="375" y="130"/>
                  </a:lnTo>
                  <a:lnTo>
                    <a:pt x="361" y="130"/>
                  </a:lnTo>
                  <a:lnTo>
                    <a:pt x="346" y="116"/>
                  </a:lnTo>
                  <a:lnTo>
                    <a:pt x="346" y="116"/>
                  </a:lnTo>
                  <a:lnTo>
                    <a:pt x="332" y="116"/>
                  </a:lnTo>
                  <a:lnTo>
                    <a:pt x="332" y="101"/>
                  </a:lnTo>
                  <a:lnTo>
                    <a:pt x="318" y="101"/>
                  </a:lnTo>
                  <a:lnTo>
                    <a:pt x="303" y="87"/>
                  </a:lnTo>
                  <a:lnTo>
                    <a:pt x="274" y="87"/>
                  </a:lnTo>
                  <a:lnTo>
                    <a:pt x="260" y="87"/>
                  </a:lnTo>
                  <a:lnTo>
                    <a:pt x="245" y="87"/>
                  </a:lnTo>
                  <a:lnTo>
                    <a:pt x="245" y="87"/>
                  </a:lnTo>
                  <a:lnTo>
                    <a:pt x="245" y="87"/>
                  </a:lnTo>
                  <a:lnTo>
                    <a:pt x="245" y="87"/>
                  </a:lnTo>
                  <a:lnTo>
                    <a:pt x="217" y="72"/>
                  </a:lnTo>
                  <a:lnTo>
                    <a:pt x="217" y="72"/>
                  </a:lnTo>
                  <a:lnTo>
                    <a:pt x="202" y="72"/>
                  </a:lnTo>
                  <a:lnTo>
                    <a:pt x="202" y="72"/>
                  </a:lnTo>
                  <a:lnTo>
                    <a:pt x="202" y="72"/>
                  </a:lnTo>
                  <a:lnTo>
                    <a:pt x="188" y="72"/>
                  </a:lnTo>
                  <a:lnTo>
                    <a:pt x="173" y="44"/>
                  </a:lnTo>
                  <a:lnTo>
                    <a:pt x="173" y="44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44" y="44"/>
                  </a:lnTo>
                  <a:lnTo>
                    <a:pt x="72" y="44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0" y="116"/>
                  </a:lnTo>
                  <a:lnTo>
                    <a:pt x="15" y="174"/>
                  </a:lnTo>
                  <a:lnTo>
                    <a:pt x="15" y="231"/>
                  </a:lnTo>
                  <a:lnTo>
                    <a:pt x="15" y="246"/>
                  </a:lnTo>
                  <a:lnTo>
                    <a:pt x="15" y="246"/>
                  </a:lnTo>
                  <a:lnTo>
                    <a:pt x="15" y="275"/>
                  </a:lnTo>
                  <a:lnTo>
                    <a:pt x="15" y="289"/>
                  </a:lnTo>
                  <a:lnTo>
                    <a:pt x="29" y="303"/>
                  </a:lnTo>
                  <a:lnTo>
                    <a:pt x="29" y="332"/>
                  </a:lnTo>
                  <a:lnTo>
                    <a:pt x="29" y="347"/>
                  </a:lnTo>
                  <a:lnTo>
                    <a:pt x="29" y="361"/>
                  </a:lnTo>
                  <a:lnTo>
                    <a:pt x="29" y="361"/>
                  </a:lnTo>
                  <a:lnTo>
                    <a:pt x="15" y="361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15" y="404"/>
                  </a:lnTo>
                  <a:lnTo>
                    <a:pt x="29" y="404"/>
                  </a:lnTo>
                  <a:lnTo>
                    <a:pt x="29" y="419"/>
                  </a:lnTo>
                  <a:lnTo>
                    <a:pt x="15" y="491"/>
                  </a:lnTo>
                  <a:lnTo>
                    <a:pt x="15" y="592"/>
                  </a:lnTo>
                  <a:lnTo>
                    <a:pt x="43" y="607"/>
                  </a:lnTo>
                </a:path>
              </a:pathLst>
            </a:custGeom>
            <a:solidFill>
              <a:srgbClr val="339966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1" name=""/>
            <p:cNvSpPr/>
            <p:nvPr/>
          </p:nvSpPr>
          <p:spPr>
            <a:xfrm rot="21138600">
              <a:off x="3592080" y="2786040"/>
              <a:ext cx="1089000" cy="681120"/>
            </a:xfrm>
            <a:custGeom>
              <a:avLst/>
              <a:gdLst/>
              <a:ahLst/>
              <a:rect l="l" t="t" r="r" b="b"/>
              <a:pathLst>
                <a:path w="663" h="375">
                  <a:moveTo>
                    <a:pt x="418" y="57"/>
                  </a:moveTo>
                  <a:lnTo>
                    <a:pt x="346" y="43"/>
                  </a:lnTo>
                  <a:lnTo>
                    <a:pt x="288" y="43"/>
                  </a:lnTo>
                  <a:lnTo>
                    <a:pt x="216" y="29"/>
                  </a:lnTo>
                  <a:lnTo>
                    <a:pt x="144" y="14"/>
                  </a:lnTo>
                  <a:lnTo>
                    <a:pt x="86" y="14"/>
                  </a:lnTo>
                  <a:lnTo>
                    <a:pt x="29" y="0"/>
                  </a:lnTo>
                  <a:lnTo>
                    <a:pt x="14" y="101"/>
                  </a:lnTo>
                  <a:lnTo>
                    <a:pt x="0" y="202"/>
                  </a:lnTo>
                  <a:lnTo>
                    <a:pt x="72" y="216"/>
                  </a:lnTo>
                  <a:lnTo>
                    <a:pt x="158" y="231"/>
                  </a:lnTo>
                  <a:lnTo>
                    <a:pt x="144" y="332"/>
                  </a:lnTo>
                  <a:lnTo>
                    <a:pt x="216" y="346"/>
                  </a:lnTo>
                  <a:lnTo>
                    <a:pt x="288" y="346"/>
                  </a:lnTo>
                  <a:lnTo>
                    <a:pt x="360" y="361"/>
                  </a:lnTo>
                  <a:lnTo>
                    <a:pt x="418" y="361"/>
                  </a:lnTo>
                  <a:lnTo>
                    <a:pt x="490" y="375"/>
                  </a:lnTo>
                  <a:lnTo>
                    <a:pt x="577" y="375"/>
                  </a:lnTo>
                  <a:lnTo>
                    <a:pt x="649" y="375"/>
                  </a:lnTo>
                  <a:lnTo>
                    <a:pt x="663" y="375"/>
                  </a:lnTo>
                  <a:lnTo>
                    <a:pt x="663" y="375"/>
                  </a:lnTo>
                  <a:lnTo>
                    <a:pt x="649" y="361"/>
                  </a:lnTo>
                  <a:lnTo>
                    <a:pt x="663" y="361"/>
                  </a:lnTo>
                  <a:lnTo>
                    <a:pt x="649" y="346"/>
                  </a:lnTo>
                  <a:lnTo>
                    <a:pt x="634" y="332"/>
                  </a:lnTo>
                  <a:lnTo>
                    <a:pt x="634" y="332"/>
                  </a:lnTo>
                  <a:lnTo>
                    <a:pt x="634" y="317"/>
                  </a:lnTo>
                  <a:lnTo>
                    <a:pt x="634" y="317"/>
                  </a:lnTo>
                  <a:lnTo>
                    <a:pt x="634" y="303"/>
                  </a:lnTo>
                  <a:lnTo>
                    <a:pt x="634" y="288"/>
                  </a:lnTo>
                  <a:lnTo>
                    <a:pt x="634" y="274"/>
                  </a:lnTo>
                  <a:lnTo>
                    <a:pt x="634" y="260"/>
                  </a:lnTo>
                  <a:lnTo>
                    <a:pt x="620" y="260"/>
                  </a:lnTo>
                  <a:lnTo>
                    <a:pt x="634" y="245"/>
                  </a:lnTo>
                  <a:lnTo>
                    <a:pt x="620" y="245"/>
                  </a:lnTo>
                  <a:lnTo>
                    <a:pt x="634" y="231"/>
                  </a:lnTo>
                  <a:lnTo>
                    <a:pt x="620" y="231"/>
                  </a:lnTo>
                  <a:lnTo>
                    <a:pt x="620" y="231"/>
                  </a:lnTo>
                  <a:lnTo>
                    <a:pt x="620" y="231"/>
                  </a:lnTo>
                  <a:lnTo>
                    <a:pt x="620" y="202"/>
                  </a:lnTo>
                  <a:lnTo>
                    <a:pt x="620" y="202"/>
                  </a:lnTo>
                  <a:lnTo>
                    <a:pt x="620" y="187"/>
                  </a:lnTo>
                  <a:lnTo>
                    <a:pt x="620" y="173"/>
                  </a:lnTo>
                  <a:lnTo>
                    <a:pt x="606" y="173"/>
                  </a:lnTo>
                  <a:lnTo>
                    <a:pt x="606" y="158"/>
                  </a:lnTo>
                  <a:lnTo>
                    <a:pt x="606" y="158"/>
                  </a:lnTo>
                  <a:lnTo>
                    <a:pt x="606" y="144"/>
                  </a:lnTo>
                  <a:lnTo>
                    <a:pt x="606" y="144"/>
                  </a:lnTo>
                  <a:lnTo>
                    <a:pt x="606" y="130"/>
                  </a:lnTo>
                  <a:lnTo>
                    <a:pt x="591" y="115"/>
                  </a:lnTo>
                  <a:lnTo>
                    <a:pt x="577" y="115"/>
                  </a:lnTo>
                  <a:lnTo>
                    <a:pt x="577" y="101"/>
                  </a:lnTo>
                  <a:lnTo>
                    <a:pt x="548" y="86"/>
                  </a:lnTo>
                  <a:lnTo>
                    <a:pt x="533" y="86"/>
                  </a:lnTo>
                  <a:lnTo>
                    <a:pt x="490" y="72"/>
                  </a:lnTo>
                  <a:lnTo>
                    <a:pt x="490" y="86"/>
                  </a:lnTo>
                  <a:lnTo>
                    <a:pt x="476" y="86"/>
                  </a:lnTo>
                  <a:lnTo>
                    <a:pt x="461" y="72"/>
                  </a:lnTo>
                  <a:lnTo>
                    <a:pt x="447" y="57"/>
                  </a:lnTo>
                  <a:lnTo>
                    <a:pt x="447" y="57"/>
                  </a:lnTo>
                  <a:lnTo>
                    <a:pt x="418" y="57"/>
                  </a:lnTo>
                  <a:close/>
                </a:path>
              </a:pathLst>
            </a:custGeom>
            <a:solidFill>
              <a:srgbClr val="339966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2" name=""/>
            <p:cNvSpPr/>
            <p:nvPr/>
          </p:nvSpPr>
          <p:spPr>
            <a:xfrm rot="21138600">
              <a:off x="4716000" y="3246120"/>
              <a:ext cx="855720" cy="890640"/>
            </a:xfrm>
            <a:custGeom>
              <a:avLst/>
              <a:gdLst/>
              <a:ahLst/>
              <a:rect l="l" t="t" r="r" b="b"/>
              <a:pathLst>
                <a:path w="520" h="491">
                  <a:moveTo>
                    <a:pt x="275" y="15"/>
                  </a:moveTo>
                  <a:lnTo>
                    <a:pt x="202" y="15"/>
                  </a:lnTo>
                  <a:lnTo>
                    <a:pt x="116" y="15"/>
                  </a:lnTo>
                  <a:lnTo>
                    <a:pt x="58" y="15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5" y="29"/>
                  </a:lnTo>
                  <a:lnTo>
                    <a:pt x="29" y="44"/>
                  </a:lnTo>
                  <a:lnTo>
                    <a:pt x="15" y="44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44" y="72"/>
                  </a:lnTo>
                  <a:lnTo>
                    <a:pt x="44" y="87"/>
                  </a:lnTo>
                  <a:lnTo>
                    <a:pt x="58" y="87"/>
                  </a:lnTo>
                  <a:lnTo>
                    <a:pt x="73" y="101"/>
                  </a:lnTo>
                  <a:lnTo>
                    <a:pt x="58" y="101"/>
                  </a:lnTo>
                  <a:lnTo>
                    <a:pt x="44" y="116"/>
                  </a:lnTo>
                  <a:lnTo>
                    <a:pt x="58" y="130"/>
                  </a:lnTo>
                  <a:lnTo>
                    <a:pt x="73" y="159"/>
                  </a:lnTo>
                  <a:lnTo>
                    <a:pt x="87" y="159"/>
                  </a:lnTo>
                  <a:lnTo>
                    <a:pt x="73" y="260"/>
                  </a:lnTo>
                  <a:lnTo>
                    <a:pt x="73" y="376"/>
                  </a:lnTo>
                  <a:lnTo>
                    <a:pt x="73" y="433"/>
                  </a:lnTo>
                  <a:lnTo>
                    <a:pt x="145" y="433"/>
                  </a:lnTo>
                  <a:lnTo>
                    <a:pt x="231" y="433"/>
                  </a:lnTo>
                  <a:lnTo>
                    <a:pt x="303" y="433"/>
                  </a:lnTo>
                  <a:lnTo>
                    <a:pt x="376" y="433"/>
                  </a:lnTo>
                  <a:lnTo>
                    <a:pt x="433" y="433"/>
                  </a:lnTo>
                  <a:lnTo>
                    <a:pt x="448" y="448"/>
                  </a:lnTo>
                  <a:lnTo>
                    <a:pt x="448" y="462"/>
                  </a:lnTo>
                  <a:lnTo>
                    <a:pt x="433" y="477"/>
                  </a:lnTo>
                  <a:lnTo>
                    <a:pt x="419" y="491"/>
                  </a:lnTo>
                  <a:lnTo>
                    <a:pt x="477" y="491"/>
                  </a:lnTo>
                  <a:lnTo>
                    <a:pt x="491" y="477"/>
                  </a:lnTo>
                  <a:lnTo>
                    <a:pt x="477" y="462"/>
                  </a:lnTo>
                  <a:lnTo>
                    <a:pt x="491" y="462"/>
                  </a:lnTo>
                  <a:lnTo>
                    <a:pt x="491" y="462"/>
                  </a:lnTo>
                  <a:lnTo>
                    <a:pt x="491" y="448"/>
                  </a:lnTo>
                  <a:lnTo>
                    <a:pt x="491" y="433"/>
                  </a:lnTo>
                  <a:lnTo>
                    <a:pt x="491" y="433"/>
                  </a:lnTo>
                  <a:lnTo>
                    <a:pt x="491" y="448"/>
                  </a:lnTo>
                  <a:lnTo>
                    <a:pt x="505" y="433"/>
                  </a:lnTo>
                  <a:lnTo>
                    <a:pt x="505" y="433"/>
                  </a:lnTo>
                  <a:lnTo>
                    <a:pt x="520" y="433"/>
                  </a:lnTo>
                  <a:lnTo>
                    <a:pt x="520" y="419"/>
                  </a:lnTo>
                  <a:lnTo>
                    <a:pt x="520" y="390"/>
                  </a:lnTo>
                  <a:lnTo>
                    <a:pt x="520" y="390"/>
                  </a:lnTo>
                  <a:lnTo>
                    <a:pt x="520" y="376"/>
                  </a:lnTo>
                  <a:lnTo>
                    <a:pt x="505" y="376"/>
                  </a:lnTo>
                  <a:lnTo>
                    <a:pt x="505" y="390"/>
                  </a:lnTo>
                  <a:lnTo>
                    <a:pt x="505" y="390"/>
                  </a:lnTo>
                  <a:lnTo>
                    <a:pt x="491" y="361"/>
                  </a:lnTo>
                  <a:lnTo>
                    <a:pt x="491" y="361"/>
                  </a:lnTo>
                  <a:lnTo>
                    <a:pt x="505" y="347"/>
                  </a:lnTo>
                  <a:lnTo>
                    <a:pt x="491" y="332"/>
                  </a:lnTo>
                  <a:lnTo>
                    <a:pt x="491" y="318"/>
                  </a:lnTo>
                  <a:lnTo>
                    <a:pt x="462" y="289"/>
                  </a:lnTo>
                  <a:lnTo>
                    <a:pt x="448" y="289"/>
                  </a:lnTo>
                  <a:lnTo>
                    <a:pt x="419" y="260"/>
                  </a:lnTo>
                  <a:lnTo>
                    <a:pt x="419" y="246"/>
                  </a:lnTo>
                  <a:lnTo>
                    <a:pt x="433" y="217"/>
                  </a:lnTo>
                  <a:lnTo>
                    <a:pt x="433" y="217"/>
                  </a:lnTo>
                  <a:lnTo>
                    <a:pt x="448" y="202"/>
                  </a:lnTo>
                  <a:lnTo>
                    <a:pt x="448" y="202"/>
                  </a:lnTo>
                  <a:lnTo>
                    <a:pt x="433" y="188"/>
                  </a:lnTo>
                  <a:lnTo>
                    <a:pt x="419" y="188"/>
                  </a:lnTo>
                  <a:lnTo>
                    <a:pt x="404" y="202"/>
                  </a:lnTo>
                  <a:lnTo>
                    <a:pt x="404" y="202"/>
                  </a:lnTo>
                  <a:lnTo>
                    <a:pt x="404" y="188"/>
                  </a:lnTo>
                  <a:lnTo>
                    <a:pt x="390" y="159"/>
                  </a:lnTo>
                  <a:lnTo>
                    <a:pt x="376" y="145"/>
                  </a:lnTo>
                  <a:lnTo>
                    <a:pt x="361" y="130"/>
                  </a:lnTo>
                  <a:lnTo>
                    <a:pt x="347" y="116"/>
                  </a:lnTo>
                  <a:lnTo>
                    <a:pt x="332" y="72"/>
                  </a:lnTo>
                  <a:lnTo>
                    <a:pt x="332" y="44"/>
                  </a:lnTo>
                  <a:lnTo>
                    <a:pt x="318" y="29"/>
                  </a:lnTo>
                  <a:lnTo>
                    <a:pt x="318" y="15"/>
                  </a:lnTo>
                  <a:lnTo>
                    <a:pt x="275" y="15"/>
                  </a:lnTo>
                  <a:close/>
                </a:path>
              </a:pathLst>
            </a:custGeom>
            <a:solidFill>
              <a:srgbClr val="339966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3" name=""/>
            <p:cNvSpPr/>
            <p:nvPr/>
          </p:nvSpPr>
          <p:spPr>
            <a:xfrm rot="21138600">
              <a:off x="3789360" y="3832200"/>
              <a:ext cx="1138320" cy="733320"/>
            </a:xfrm>
            <a:custGeom>
              <a:avLst/>
              <a:gdLst/>
              <a:ahLst/>
              <a:rect l="l" t="t" r="r" b="b"/>
              <a:pathLst>
                <a:path w="693" h="404">
                  <a:moveTo>
                    <a:pt x="43" y="58"/>
                  </a:moveTo>
                  <a:lnTo>
                    <a:pt x="116" y="58"/>
                  </a:lnTo>
                  <a:lnTo>
                    <a:pt x="202" y="72"/>
                  </a:lnTo>
                  <a:lnTo>
                    <a:pt x="245" y="72"/>
                  </a:lnTo>
                  <a:lnTo>
                    <a:pt x="231" y="274"/>
                  </a:lnTo>
                  <a:lnTo>
                    <a:pt x="231" y="274"/>
                  </a:lnTo>
                  <a:lnTo>
                    <a:pt x="260" y="303"/>
                  </a:lnTo>
                  <a:lnTo>
                    <a:pt x="260" y="303"/>
                  </a:lnTo>
                  <a:lnTo>
                    <a:pt x="274" y="303"/>
                  </a:lnTo>
                  <a:lnTo>
                    <a:pt x="274" y="289"/>
                  </a:lnTo>
                  <a:lnTo>
                    <a:pt x="289" y="303"/>
                  </a:lnTo>
                  <a:lnTo>
                    <a:pt x="289" y="317"/>
                  </a:lnTo>
                  <a:lnTo>
                    <a:pt x="303" y="317"/>
                  </a:lnTo>
                  <a:lnTo>
                    <a:pt x="332" y="332"/>
                  </a:lnTo>
                  <a:lnTo>
                    <a:pt x="346" y="332"/>
                  </a:lnTo>
                  <a:lnTo>
                    <a:pt x="346" y="346"/>
                  </a:lnTo>
                  <a:lnTo>
                    <a:pt x="361" y="332"/>
                  </a:lnTo>
                  <a:lnTo>
                    <a:pt x="375" y="332"/>
                  </a:lnTo>
                  <a:lnTo>
                    <a:pt x="375" y="346"/>
                  </a:lnTo>
                  <a:lnTo>
                    <a:pt x="390" y="361"/>
                  </a:lnTo>
                  <a:lnTo>
                    <a:pt x="390" y="361"/>
                  </a:lnTo>
                  <a:lnTo>
                    <a:pt x="404" y="361"/>
                  </a:lnTo>
                  <a:lnTo>
                    <a:pt x="419" y="361"/>
                  </a:lnTo>
                  <a:lnTo>
                    <a:pt x="419" y="361"/>
                  </a:lnTo>
                  <a:lnTo>
                    <a:pt x="419" y="361"/>
                  </a:lnTo>
                  <a:lnTo>
                    <a:pt x="433" y="361"/>
                  </a:lnTo>
                  <a:lnTo>
                    <a:pt x="433" y="375"/>
                  </a:lnTo>
                  <a:lnTo>
                    <a:pt x="462" y="361"/>
                  </a:lnTo>
                  <a:lnTo>
                    <a:pt x="462" y="375"/>
                  </a:lnTo>
                  <a:lnTo>
                    <a:pt x="462" y="390"/>
                  </a:lnTo>
                  <a:lnTo>
                    <a:pt x="462" y="375"/>
                  </a:lnTo>
                  <a:lnTo>
                    <a:pt x="462" y="375"/>
                  </a:lnTo>
                  <a:lnTo>
                    <a:pt x="491" y="361"/>
                  </a:lnTo>
                  <a:lnTo>
                    <a:pt x="505" y="375"/>
                  </a:lnTo>
                  <a:lnTo>
                    <a:pt x="519" y="390"/>
                  </a:lnTo>
                  <a:lnTo>
                    <a:pt x="534" y="390"/>
                  </a:lnTo>
                  <a:lnTo>
                    <a:pt x="534" y="390"/>
                  </a:lnTo>
                  <a:lnTo>
                    <a:pt x="548" y="390"/>
                  </a:lnTo>
                  <a:lnTo>
                    <a:pt x="548" y="375"/>
                  </a:lnTo>
                  <a:lnTo>
                    <a:pt x="563" y="375"/>
                  </a:lnTo>
                  <a:lnTo>
                    <a:pt x="577" y="375"/>
                  </a:lnTo>
                  <a:lnTo>
                    <a:pt x="577" y="375"/>
                  </a:lnTo>
                  <a:lnTo>
                    <a:pt x="592" y="375"/>
                  </a:lnTo>
                  <a:lnTo>
                    <a:pt x="592" y="375"/>
                  </a:lnTo>
                  <a:lnTo>
                    <a:pt x="620" y="375"/>
                  </a:lnTo>
                  <a:lnTo>
                    <a:pt x="620" y="375"/>
                  </a:lnTo>
                  <a:lnTo>
                    <a:pt x="649" y="390"/>
                  </a:lnTo>
                  <a:lnTo>
                    <a:pt x="649" y="390"/>
                  </a:lnTo>
                  <a:lnTo>
                    <a:pt x="693" y="404"/>
                  </a:lnTo>
                  <a:lnTo>
                    <a:pt x="693" y="231"/>
                  </a:lnTo>
                  <a:lnTo>
                    <a:pt x="693" y="115"/>
                  </a:lnTo>
                  <a:lnTo>
                    <a:pt x="693" y="58"/>
                  </a:lnTo>
                  <a:lnTo>
                    <a:pt x="620" y="58"/>
                  </a:lnTo>
                  <a:lnTo>
                    <a:pt x="548" y="58"/>
                  </a:lnTo>
                  <a:lnTo>
                    <a:pt x="462" y="43"/>
                  </a:lnTo>
                  <a:lnTo>
                    <a:pt x="390" y="43"/>
                  </a:lnTo>
                  <a:lnTo>
                    <a:pt x="318" y="29"/>
                  </a:lnTo>
                  <a:lnTo>
                    <a:pt x="245" y="29"/>
                  </a:lnTo>
                  <a:lnTo>
                    <a:pt x="173" y="14"/>
                  </a:lnTo>
                  <a:lnTo>
                    <a:pt x="101" y="14"/>
                  </a:lnTo>
                  <a:lnTo>
                    <a:pt x="87" y="14"/>
                  </a:lnTo>
                  <a:lnTo>
                    <a:pt x="0" y="0"/>
                  </a:lnTo>
                  <a:lnTo>
                    <a:pt x="0" y="43"/>
                  </a:lnTo>
                  <a:lnTo>
                    <a:pt x="43" y="58"/>
                  </a:lnTo>
                </a:path>
              </a:pathLst>
            </a:custGeom>
            <a:solidFill>
              <a:srgbClr val="339966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4" name=""/>
            <p:cNvSpPr/>
            <p:nvPr/>
          </p:nvSpPr>
          <p:spPr>
            <a:xfrm rot="21138600">
              <a:off x="4555800" y="2714760"/>
              <a:ext cx="806400" cy="628560"/>
            </a:xfrm>
            <a:custGeom>
              <a:avLst/>
              <a:gdLst/>
              <a:ahLst/>
              <a:rect l="l" t="t" r="r" b="b"/>
              <a:pathLst>
                <a:path w="491" h="347">
                  <a:moveTo>
                    <a:pt x="43" y="15"/>
                  </a:moveTo>
                  <a:lnTo>
                    <a:pt x="101" y="15"/>
                  </a:lnTo>
                  <a:lnTo>
                    <a:pt x="173" y="15"/>
                  </a:lnTo>
                  <a:lnTo>
                    <a:pt x="245" y="15"/>
                  </a:lnTo>
                  <a:lnTo>
                    <a:pt x="303" y="29"/>
                  </a:lnTo>
                  <a:lnTo>
                    <a:pt x="375" y="29"/>
                  </a:lnTo>
                  <a:lnTo>
                    <a:pt x="404" y="29"/>
                  </a:lnTo>
                  <a:lnTo>
                    <a:pt x="404" y="87"/>
                  </a:lnTo>
                  <a:lnTo>
                    <a:pt x="419" y="101"/>
                  </a:lnTo>
                  <a:lnTo>
                    <a:pt x="447" y="116"/>
                  </a:lnTo>
                  <a:lnTo>
                    <a:pt x="447" y="130"/>
                  </a:lnTo>
                  <a:lnTo>
                    <a:pt x="447" y="130"/>
                  </a:lnTo>
                  <a:lnTo>
                    <a:pt x="462" y="144"/>
                  </a:lnTo>
                  <a:lnTo>
                    <a:pt x="462" y="159"/>
                  </a:lnTo>
                  <a:lnTo>
                    <a:pt x="476" y="173"/>
                  </a:lnTo>
                  <a:lnTo>
                    <a:pt x="491" y="173"/>
                  </a:lnTo>
                  <a:lnTo>
                    <a:pt x="476" y="202"/>
                  </a:lnTo>
                  <a:lnTo>
                    <a:pt x="476" y="202"/>
                  </a:lnTo>
                  <a:lnTo>
                    <a:pt x="462" y="217"/>
                  </a:lnTo>
                  <a:lnTo>
                    <a:pt x="447" y="231"/>
                  </a:lnTo>
                  <a:lnTo>
                    <a:pt x="419" y="246"/>
                  </a:lnTo>
                  <a:lnTo>
                    <a:pt x="404" y="260"/>
                  </a:lnTo>
                  <a:lnTo>
                    <a:pt x="419" y="274"/>
                  </a:lnTo>
                  <a:lnTo>
                    <a:pt x="419" y="289"/>
                  </a:lnTo>
                  <a:lnTo>
                    <a:pt x="404" y="303"/>
                  </a:lnTo>
                  <a:lnTo>
                    <a:pt x="404" y="318"/>
                  </a:lnTo>
                  <a:lnTo>
                    <a:pt x="390" y="332"/>
                  </a:lnTo>
                  <a:lnTo>
                    <a:pt x="390" y="347"/>
                  </a:lnTo>
                  <a:lnTo>
                    <a:pt x="375" y="347"/>
                  </a:lnTo>
                  <a:lnTo>
                    <a:pt x="361" y="332"/>
                  </a:lnTo>
                  <a:lnTo>
                    <a:pt x="361" y="318"/>
                  </a:lnTo>
                  <a:lnTo>
                    <a:pt x="318" y="318"/>
                  </a:lnTo>
                  <a:lnTo>
                    <a:pt x="245" y="318"/>
                  </a:lnTo>
                  <a:lnTo>
                    <a:pt x="159" y="318"/>
                  </a:lnTo>
                  <a:lnTo>
                    <a:pt x="101" y="318"/>
                  </a:lnTo>
                  <a:lnTo>
                    <a:pt x="43" y="303"/>
                  </a:lnTo>
                  <a:lnTo>
                    <a:pt x="43" y="303"/>
                  </a:lnTo>
                  <a:lnTo>
                    <a:pt x="43" y="289"/>
                  </a:lnTo>
                  <a:lnTo>
                    <a:pt x="43" y="274"/>
                  </a:lnTo>
                  <a:lnTo>
                    <a:pt x="43" y="260"/>
                  </a:lnTo>
                  <a:lnTo>
                    <a:pt x="43" y="246"/>
                  </a:lnTo>
                  <a:lnTo>
                    <a:pt x="29" y="246"/>
                  </a:lnTo>
                  <a:lnTo>
                    <a:pt x="43" y="231"/>
                  </a:lnTo>
                  <a:lnTo>
                    <a:pt x="29" y="231"/>
                  </a:lnTo>
                  <a:lnTo>
                    <a:pt x="43" y="217"/>
                  </a:lnTo>
                  <a:lnTo>
                    <a:pt x="29" y="217"/>
                  </a:lnTo>
                  <a:lnTo>
                    <a:pt x="29" y="217"/>
                  </a:lnTo>
                  <a:lnTo>
                    <a:pt x="29" y="217"/>
                  </a:lnTo>
                  <a:lnTo>
                    <a:pt x="29" y="188"/>
                  </a:lnTo>
                  <a:lnTo>
                    <a:pt x="29" y="188"/>
                  </a:lnTo>
                  <a:lnTo>
                    <a:pt x="29" y="173"/>
                  </a:lnTo>
                  <a:lnTo>
                    <a:pt x="29" y="159"/>
                  </a:lnTo>
                  <a:lnTo>
                    <a:pt x="15" y="159"/>
                  </a:lnTo>
                  <a:lnTo>
                    <a:pt x="15" y="144"/>
                  </a:lnTo>
                  <a:lnTo>
                    <a:pt x="15" y="144"/>
                  </a:lnTo>
                  <a:lnTo>
                    <a:pt x="15" y="130"/>
                  </a:lnTo>
                  <a:lnTo>
                    <a:pt x="15" y="130"/>
                  </a:lnTo>
                  <a:lnTo>
                    <a:pt x="15" y="116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72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5" y="43"/>
                  </a:lnTo>
                  <a:lnTo>
                    <a:pt x="15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43" y="15"/>
                  </a:lnTo>
                  <a:close/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5" name=""/>
            <p:cNvSpPr/>
            <p:nvPr/>
          </p:nvSpPr>
          <p:spPr>
            <a:xfrm rot="21138600">
              <a:off x="4555800" y="2714760"/>
              <a:ext cx="806400" cy="628560"/>
            </a:xfrm>
            <a:custGeom>
              <a:avLst/>
              <a:gdLst/>
              <a:ahLst/>
              <a:rect l="l" t="t" r="r" b="b"/>
              <a:pathLst>
                <a:path w="491" h="347">
                  <a:moveTo>
                    <a:pt x="43" y="15"/>
                  </a:moveTo>
                  <a:lnTo>
                    <a:pt x="101" y="15"/>
                  </a:lnTo>
                  <a:lnTo>
                    <a:pt x="173" y="15"/>
                  </a:lnTo>
                  <a:lnTo>
                    <a:pt x="245" y="15"/>
                  </a:lnTo>
                  <a:lnTo>
                    <a:pt x="303" y="29"/>
                  </a:lnTo>
                  <a:lnTo>
                    <a:pt x="375" y="29"/>
                  </a:lnTo>
                  <a:lnTo>
                    <a:pt x="404" y="29"/>
                  </a:lnTo>
                  <a:lnTo>
                    <a:pt x="404" y="87"/>
                  </a:lnTo>
                  <a:lnTo>
                    <a:pt x="419" y="101"/>
                  </a:lnTo>
                  <a:lnTo>
                    <a:pt x="447" y="116"/>
                  </a:lnTo>
                  <a:lnTo>
                    <a:pt x="447" y="130"/>
                  </a:lnTo>
                  <a:lnTo>
                    <a:pt x="447" y="130"/>
                  </a:lnTo>
                  <a:lnTo>
                    <a:pt x="462" y="144"/>
                  </a:lnTo>
                  <a:lnTo>
                    <a:pt x="462" y="159"/>
                  </a:lnTo>
                  <a:lnTo>
                    <a:pt x="476" y="173"/>
                  </a:lnTo>
                  <a:lnTo>
                    <a:pt x="491" y="173"/>
                  </a:lnTo>
                  <a:lnTo>
                    <a:pt x="476" y="202"/>
                  </a:lnTo>
                  <a:lnTo>
                    <a:pt x="476" y="202"/>
                  </a:lnTo>
                  <a:lnTo>
                    <a:pt x="462" y="217"/>
                  </a:lnTo>
                  <a:lnTo>
                    <a:pt x="447" y="231"/>
                  </a:lnTo>
                  <a:lnTo>
                    <a:pt x="419" y="246"/>
                  </a:lnTo>
                  <a:lnTo>
                    <a:pt x="404" y="260"/>
                  </a:lnTo>
                  <a:lnTo>
                    <a:pt x="419" y="274"/>
                  </a:lnTo>
                  <a:lnTo>
                    <a:pt x="419" y="289"/>
                  </a:lnTo>
                  <a:lnTo>
                    <a:pt x="404" y="303"/>
                  </a:lnTo>
                  <a:lnTo>
                    <a:pt x="404" y="318"/>
                  </a:lnTo>
                  <a:lnTo>
                    <a:pt x="390" y="332"/>
                  </a:lnTo>
                  <a:lnTo>
                    <a:pt x="390" y="347"/>
                  </a:lnTo>
                  <a:lnTo>
                    <a:pt x="375" y="347"/>
                  </a:lnTo>
                  <a:lnTo>
                    <a:pt x="361" y="332"/>
                  </a:lnTo>
                  <a:lnTo>
                    <a:pt x="361" y="318"/>
                  </a:lnTo>
                  <a:lnTo>
                    <a:pt x="318" y="318"/>
                  </a:lnTo>
                  <a:lnTo>
                    <a:pt x="245" y="318"/>
                  </a:lnTo>
                  <a:lnTo>
                    <a:pt x="159" y="318"/>
                  </a:lnTo>
                  <a:lnTo>
                    <a:pt x="101" y="318"/>
                  </a:lnTo>
                  <a:lnTo>
                    <a:pt x="43" y="303"/>
                  </a:lnTo>
                  <a:lnTo>
                    <a:pt x="43" y="303"/>
                  </a:lnTo>
                  <a:lnTo>
                    <a:pt x="43" y="289"/>
                  </a:lnTo>
                  <a:lnTo>
                    <a:pt x="43" y="274"/>
                  </a:lnTo>
                  <a:lnTo>
                    <a:pt x="43" y="260"/>
                  </a:lnTo>
                  <a:lnTo>
                    <a:pt x="43" y="246"/>
                  </a:lnTo>
                  <a:lnTo>
                    <a:pt x="29" y="246"/>
                  </a:lnTo>
                  <a:lnTo>
                    <a:pt x="43" y="231"/>
                  </a:lnTo>
                  <a:lnTo>
                    <a:pt x="29" y="231"/>
                  </a:lnTo>
                  <a:lnTo>
                    <a:pt x="43" y="217"/>
                  </a:lnTo>
                  <a:lnTo>
                    <a:pt x="29" y="217"/>
                  </a:lnTo>
                  <a:lnTo>
                    <a:pt x="29" y="217"/>
                  </a:lnTo>
                  <a:lnTo>
                    <a:pt x="29" y="217"/>
                  </a:lnTo>
                  <a:lnTo>
                    <a:pt x="29" y="188"/>
                  </a:lnTo>
                  <a:lnTo>
                    <a:pt x="29" y="188"/>
                  </a:lnTo>
                  <a:lnTo>
                    <a:pt x="29" y="173"/>
                  </a:lnTo>
                  <a:lnTo>
                    <a:pt x="29" y="159"/>
                  </a:lnTo>
                  <a:lnTo>
                    <a:pt x="15" y="159"/>
                  </a:lnTo>
                  <a:lnTo>
                    <a:pt x="15" y="144"/>
                  </a:lnTo>
                  <a:lnTo>
                    <a:pt x="15" y="144"/>
                  </a:lnTo>
                  <a:lnTo>
                    <a:pt x="15" y="130"/>
                  </a:lnTo>
                  <a:lnTo>
                    <a:pt x="15" y="130"/>
                  </a:lnTo>
                  <a:lnTo>
                    <a:pt x="15" y="116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72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5" y="43"/>
                  </a:lnTo>
                  <a:lnTo>
                    <a:pt x="15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43" y="15"/>
                  </a:lnTo>
                </a:path>
              </a:pathLst>
            </a:custGeom>
            <a:solidFill>
              <a:srgbClr val="339966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6" name=""/>
            <p:cNvSpPr/>
            <p:nvPr/>
          </p:nvSpPr>
          <p:spPr>
            <a:xfrm rot="21138600">
              <a:off x="3573000" y="2255760"/>
              <a:ext cx="970200" cy="758880"/>
            </a:xfrm>
            <a:custGeom>
              <a:avLst/>
              <a:gdLst/>
              <a:ahLst/>
              <a:rect l="l" t="t" r="r" b="b"/>
              <a:pathLst>
                <a:path w="591" h="418">
                  <a:moveTo>
                    <a:pt x="562" y="72"/>
                  </a:moveTo>
                  <a:lnTo>
                    <a:pt x="490" y="57"/>
                  </a:lnTo>
                  <a:lnTo>
                    <a:pt x="418" y="57"/>
                  </a:lnTo>
                  <a:lnTo>
                    <a:pt x="360" y="43"/>
                  </a:lnTo>
                  <a:lnTo>
                    <a:pt x="303" y="43"/>
                  </a:lnTo>
                  <a:lnTo>
                    <a:pt x="230" y="28"/>
                  </a:lnTo>
                  <a:lnTo>
                    <a:pt x="173" y="28"/>
                  </a:lnTo>
                  <a:lnTo>
                    <a:pt x="101" y="14"/>
                  </a:lnTo>
                  <a:lnTo>
                    <a:pt x="57" y="0"/>
                  </a:lnTo>
                  <a:lnTo>
                    <a:pt x="43" y="101"/>
                  </a:lnTo>
                  <a:lnTo>
                    <a:pt x="28" y="202"/>
                  </a:lnTo>
                  <a:lnTo>
                    <a:pt x="0" y="303"/>
                  </a:lnTo>
                  <a:lnTo>
                    <a:pt x="57" y="317"/>
                  </a:lnTo>
                  <a:lnTo>
                    <a:pt x="115" y="317"/>
                  </a:lnTo>
                  <a:lnTo>
                    <a:pt x="187" y="332"/>
                  </a:lnTo>
                  <a:lnTo>
                    <a:pt x="259" y="346"/>
                  </a:lnTo>
                  <a:lnTo>
                    <a:pt x="317" y="346"/>
                  </a:lnTo>
                  <a:lnTo>
                    <a:pt x="389" y="360"/>
                  </a:lnTo>
                  <a:lnTo>
                    <a:pt x="418" y="360"/>
                  </a:lnTo>
                  <a:lnTo>
                    <a:pt x="418" y="360"/>
                  </a:lnTo>
                  <a:lnTo>
                    <a:pt x="432" y="375"/>
                  </a:lnTo>
                  <a:lnTo>
                    <a:pt x="447" y="389"/>
                  </a:lnTo>
                  <a:lnTo>
                    <a:pt x="461" y="389"/>
                  </a:lnTo>
                  <a:lnTo>
                    <a:pt x="461" y="375"/>
                  </a:lnTo>
                  <a:lnTo>
                    <a:pt x="504" y="389"/>
                  </a:lnTo>
                  <a:lnTo>
                    <a:pt x="519" y="389"/>
                  </a:lnTo>
                  <a:lnTo>
                    <a:pt x="548" y="404"/>
                  </a:lnTo>
                  <a:lnTo>
                    <a:pt x="548" y="418"/>
                  </a:lnTo>
                  <a:lnTo>
                    <a:pt x="562" y="418"/>
                  </a:lnTo>
                  <a:lnTo>
                    <a:pt x="562" y="418"/>
                  </a:lnTo>
                  <a:lnTo>
                    <a:pt x="562" y="418"/>
                  </a:lnTo>
                  <a:lnTo>
                    <a:pt x="562" y="404"/>
                  </a:lnTo>
                  <a:lnTo>
                    <a:pt x="562" y="404"/>
                  </a:lnTo>
                  <a:lnTo>
                    <a:pt x="562" y="389"/>
                  </a:lnTo>
                  <a:lnTo>
                    <a:pt x="562" y="375"/>
                  </a:lnTo>
                  <a:lnTo>
                    <a:pt x="562" y="375"/>
                  </a:lnTo>
                  <a:lnTo>
                    <a:pt x="577" y="360"/>
                  </a:lnTo>
                  <a:lnTo>
                    <a:pt x="577" y="346"/>
                  </a:lnTo>
                  <a:lnTo>
                    <a:pt x="562" y="346"/>
                  </a:lnTo>
                  <a:lnTo>
                    <a:pt x="562" y="346"/>
                  </a:lnTo>
                  <a:lnTo>
                    <a:pt x="562" y="346"/>
                  </a:lnTo>
                  <a:lnTo>
                    <a:pt x="562" y="346"/>
                  </a:lnTo>
                  <a:lnTo>
                    <a:pt x="562" y="332"/>
                  </a:lnTo>
                  <a:lnTo>
                    <a:pt x="562" y="332"/>
                  </a:lnTo>
                  <a:lnTo>
                    <a:pt x="562" y="317"/>
                  </a:lnTo>
                  <a:lnTo>
                    <a:pt x="577" y="317"/>
                  </a:lnTo>
                  <a:lnTo>
                    <a:pt x="577" y="216"/>
                  </a:lnTo>
                  <a:lnTo>
                    <a:pt x="591" y="144"/>
                  </a:lnTo>
                  <a:lnTo>
                    <a:pt x="591" y="129"/>
                  </a:lnTo>
                  <a:lnTo>
                    <a:pt x="577" y="129"/>
                  </a:lnTo>
                  <a:lnTo>
                    <a:pt x="562" y="101"/>
                  </a:lnTo>
                  <a:lnTo>
                    <a:pt x="562" y="101"/>
                  </a:lnTo>
                  <a:lnTo>
                    <a:pt x="577" y="86"/>
                  </a:lnTo>
                  <a:lnTo>
                    <a:pt x="591" y="86"/>
                  </a:lnTo>
                  <a:lnTo>
                    <a:pt x="591" y="86"/>
                  </a:lnTo>
                  <a:lnTo>
                    <a:pt x="591" y="72"/>
                  </a:lnTo>
                  <a:lnTo>
                    <a:pt x="562" y="72"/>
                  </a:lnTo>
                  <a:close/>
                </a:path>
              </a:pathLst>
            </a:custGeom>
            <a:solidFill>
              <a:srgbClr val="339966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7" name=""/>
            <p:cNvSpPr/>
            <p:nvPr/>
          </p:nvSpPr>
          <p:spPr>
            <a:xfrm rot="21138600">
              <a:off x="3573000" y="2255760"/>
              <a:ext cx="970200" cy="758880"/>
            </a:xfrm>
            <a:custGeom>
              <a:avLst/>
              <a:gdLst/>
              <a:ahLst/>
              <a:rect l="l" t="t" r="r" b="b"/>
              <a:pathLst>
                <a:path w="591" h="418">
                  <a:moveTo>
                    <a:pt x="562" y="72"/>
                  </a:moveTo>
                  <a:lnTo>
                    <a:pt x="490" y="57"/>
                  </a:lnTo>
                  <a:lnTo>
                    <a:pt x="418" y="57"/>
                  </a:lnTo>
                  <a:lnTo>
                    <a:pt x="360" y="43"/>
                  </a:lnTo>
                  <a:lnTo>
                    <a:pt x="303" y="43"/>
                  </a:lnTo>
                  <a:lnTo>
                    <a:pt x="230" y="28"/>
                  </a:lnTo>
                  <a:lnTo>
                    <a:pt x="173" y="28"/>
                  </a:lnTo>
                  <a:lnTo>
                    <a:pt x="101" y="14"/>
                  </a:lnTo>
                  <a:lnTo>
                    <a:pt x="57" y="0"/>
                  </a:lnTo>
                  <a:lnTo>
                    <a:pt x="43" y="101"/>
                  </a:lnTo>
                  <a:lnTo>
                    <a:pt x="28" y="202"/>
                  </a:lnTo>
                  <a:lnTo>
                    <a:pt x="0" y="303"/>
                  </a:lnTo>
                  <a:lnTo>
                    <a:pt x="57" y="317"/>
                  </a:lnTo>
                  <a:lnTo>
                    <a:pt x="115" y="317"/>
                  </a:lnTo>
                  <a:lnTo>
                    <a:pt x="187" y="332"/>
                  </a:lnTo>
                  <a:lnTo>
                    <a:pt x="259" y="346"/>
                  </a:lnTo>
                  <a:lnTo>
                    <a:pt x="317" y="346"/>
                  </a:lnTo>
                  <a:lnTo>
                    <a:pt x="389" y="360"/>
                  </a:lnTo>
                  <a:lnTo>
                    <a:pt x="418" y="360"/>
                  </a:lnTo>
                  <a:lnTo>
                    <a:pt x="418" y="360"/>
                  </a:lnTo>
                  <a:lnTo>
                    <a:pt x="432" y="375"/>
                  </a:lnTo>
                  <a:lnTo>
                    <a:pt x="447" y="389"/>
                  </a:lnTo>
                  <a:lnTo>
                    <a:pt x="461" y="389"/>
                  </a:lnTo>
                  <a:lnTo>
                    <a:pt x="461" y="375"/>
                  </a:lnTo>
                  <a:lnTo>
                    <a:pt x="504" y="389"/>
                  </a:lnTo>
                  <a:lnTo>
                    <a:pt x="519" y="389"/>
                  </a:lnTo>
                  <a:lnTo>
                    <a:pt x="548" y="404"/>
                  </a:lnTo>
                  <a:lnTo>
                    <a:pt x="548" y="418"/>
                  </a:lnTo>
                  <a:lnTo>
                    <a:pt x="562" y="418"/>
                  </a:lnTo>
                  <a:lnTo>
                    <a:pt x="562" y="418"/>
                  </a:lnTo>
                  <a:lnTo>
                    <a:pt x="562" y="418"/>
                  </a:lnTo>
                  <a:lnTo>
                    <a:pt x="562" y="404"/>
                  </a:lnTo>
                  <a:lnTo>
                    <a:pt x="562" y="404"/>
                  </a:lnTo>
                  <a:lnTo>
                    <a:pt x="562" y="389"/>
                  </a:lnTo>
                  <a:lnTo>
                    <a:pt x="562" y="375"/>
                  </a:lnTo>
                  <a:lnTo>
                    <a:pt x="562" y="375"/>
                  </a:lnTo>
                  <a:lnTo>
                    <a:pt x="577" y="360"/>
                  </a:lnTo>
                  <a:lnTo>
                    <a:pt x="577" y="346"/>
                  </a:lnTo>
                  <a:lnTo>
                    <a:pt x="562" y="346"/>
                  </a:lnTo>
                  <a:lnTo>
                    <a:pt x="562" y="346"/>
                  </a:lnTo>
                  <a:lnTo>
                    <a:pt x="562" y="346"/>
                  </a:lnTo>
                  <a:lnTo>
                    <a:pt x="562" y="346"/>
                  </a:lnTo>
                  <a:lnTo>
                    <a:pt x="562" y="332"/>
                  </a:lnTo>
                  <a:lnTo>
                    <a:pt x="562" y="332"/>
                  </a:lnTo>
                  <a:lnTo>
                    <a:pt x="562" y="317"/>
                  </a:lnTo>
                  <a:lnTo>
                    <a:pt x="577" y="317"/>
                  </a:lnTo>
                  <a:lnTo>
                    <a:pt x="577" y="216"/>
                  </a:lnTo>
                  <a:lnTo>
                    <a:pt x="591" y="144"/>
                  </a:lnTo>
                  <a:lnTo>
                    <a:pt x="591" y="129"/>
                  </a:lnTo>
                  <a:lnTo>
                    <a:pt x="577" y="129"/>
                  </a:lnTo>
                  <a:lnTo>
                    <a:pt x="562" y="101"/>
                  </a:lnTo>
                  <a:lnTo>
                    <a:pt x="562" y="101"/>
                  </a:lnTo>
                  <a:lnTo>
                    <a:pt x="577" y="86"/>
                  </a:lnTo>
                  <a:lnTo>
                    <a:pt x="591" y="86"/>
                  </a:lnTo>
                  <a:lnTo>
                    <a:pt x="591" y="86"/>
                  </a:lnTo>
                  <a:lnTo>
                    <a:pt x="591" y="72"/>
                  </a:lnTo>
                  <a:lnTo>
                    <a:pt x="562" y="72"/>
                  </a:lnTo>
                </a:path>
              </a:pathLst>
            </a:custGeom>
            <a:solidFill>
              <a:srgbClr val="339966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8" name=""/>
            <p:cNvSpPr/>
            <p:nvPr/>
          </p:nvSpPr>
          <p:spPr>
            <a:xfrm rot="21138600">
              <a:off x="3587400" y="1704600"/>
              <a:ext cx="876240" cy="681120"/>
            </a:xfrm>
            <a:custGeom>
              <a:avLst/>
              <a:gdLst/>
              <a:ahLst/>
              <a:rect l="l" t="t" r="r" b="b"/>
              <a:pathLst>
                <a:path w="534" h="376">
                  <a:moveTo>
                    <a:pt x="491" y="58"/>
                  </a:moveTo>
                  <a:lnTo>
                    <a:pt x="447" y="58"/>
                  </a:lnTo>
                  <a:lnTo>
                    <a:pt x="375" y="44"/>
                  </a:lnTo>
                  <a:lnTo>
                    <a:pt x="318" y="44"/>
                  </a:lnTo>
                  <a:lnTo>
                    <a:pt x="260" y="29"/>
                  </a:lnTo>
                  <a:lnTo>
                    <a:pt x="231" y="29"/>
                  </a:lnTo>
                  <a:lnTo>
                    <a:pt x="58" y="0"/>
                  </a:lnTo>
                  <a:lnTo>
                    <a:pt x="44" y="87"/>
                  </a:lnTo>
                  <a:lnTo>
                    <a:pt x="15" y="188"/>
                  </a:lnTo>
                  <a:lnTo>
                    <a:pt x="0" y="275"/>
                  </a:lnTo>
                  <a:lnTo>
                    <a:pt x="0" y="304"/>
                  </a:lnTo>
                  <a:lnTo>
                    <a:pt x="44" y="318"/>
                  </a:lnTo>
                  <a:lnTo>
                    <a:pt x="116" y="332"/>
                  </a:lnTo>
                  <a:lnTo>
                    <a:pt x="173" y="332"/>
                  </a:lnTo>
                  <a:lnTo>
                    <a:pt x="246" y="347"/>
                  </a:lnTo>
                  <a:lnTo>
                    <a:pt x="303" y="347"/>
                  </a:lnTo>
                  <a:lnTo>
                    <a:pt x="361" y="361"/>
                  </a:lnTo>
                  <a:lnTo>
                    <a:pt x="433" y="361"/>
                  </a:lnTo>
                  <a:lnTo>
                    <a:pt x="505" y="376"/>
                  </a:lnTo>
                  <a:lnTo>
                    <a:pt x="534" y="376"/>
                  </a:lnTo>
                  <a:lnTo>
                    <a:pt x="534" y="361"/>
                  </a:lnTo>
                  <a:lnTo>
                    <a:pt x="534" y="332"/>
                  </a:lnTo>
                  <a:lnTo>
                    <a:pt x="520" y="318"/>
                  </a:lnTo>
                  <a:lnTo>
                    <a:pt x="520" y="304"/>
                  </a:lnTo>
                  <a:lnTo>
                    <a:pt x="520" y="275"/>
                  </a:lnTo>
                  <a:lnTo>
                    <a:pt x="520" y="275"/>
                  </a:lnTo>
                  <a:lnTo>
                    <a:pt x="520" y="260"/>
                  </a:lnTo>
                  <a:lnTo>
                    <a:pt x="520" y="203"/>
                  </a:lnTo>
                  <a:lnTo>
                    <a:pt x="505" y="145"/>
                  </a:lnTo>
                  <a:lnTo>
                    <a:pt x="520" y="101"/>
                  </a:lnTo>
                  <a:lnTo>
                    <a:pt x="520" y="101"/>
                  </a:lnTo>
                  <a:lnTo>
                    <a:pt x="505" y="58"/>
                  </a:lnTo>
                  <a:lnTo>
                    <a:pt x="505" y="58"/>
                  </a:lnTo>
                  <a:lnTo>
                    <a:pt x="491" y="58"/>
                  </a:lnTo>
                  <a:close/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9" name=""/>
            <p:cNvSpPr/>
            <p:nvPr/>
          </p:nvSpPr>
          <p:spPr>
            <a:xfrm rot="21138600">
              <a:off x="3587400" y="1704600"/>
              <a:ext cx="876240" cy="681120"/>
            </a:xfrm>
            <a:custGeom>
              <a:avLst/>
              <a:gdLst/>
              <a:ahLst/>
              <a:rect l="l" t="t" r="r" b="b"/>
              <a:pathLst>
                <a:path w="534" h="376">
                  <a:moveTo>
                    <a:pt x="491" y="58"/>
                  </a:moveTo>
                  <a:lnTo>
                    <a:pt x="447" y="58"/>
                  </a:lnTo>
                  <a:lnTo>
                    <a:pt x="375" y="44"/>
                  </a:lnTo>
                  <a:lnTo>
                    <a:pt x="318" y="44"/>
                  </a:lnTo>
                  <a:lnTo>
                    <a:pt x="260" y="29"/>
                  </a:lnTo>
                  <a:lnTo>
                    <a:pt x="231" y="29"/>
                  </a:lnTo>
                  <a:lnTo>
                    <a:pt x="58" y="0"/>
                  </a:lnTo>
                  <a:lnTo>
                    <a:pt x="44" y="87"/>
                  </a:lnTo>
                  <a:lnTo>
                    <a:pt x="15" y="188"/>
                  </a:lnTo>
                  <a:lnTo>
                    <a:pt x="0" y="275"/>
                  </a:lnTo>
                  <a:lnTo>
                    <a:pt x="0" y="304"/>
                  </a:lnTo>
                  <a:lnTo>
                    <a:pt x="44" y="318"/>
                  </a:lnTo>
                  <a:lnTo>
                    <a:pt x="116" y="332"/>
                  </a:lnTo>
                  <a:lnTo>
                    <a:pt x="173" y="332"/>
                  </a:lnTo>
                  <a:lnTo>
                    <a:pt x="246" y="347"/>
                  </a:lnTo>
                  <a:lnTo>
                    <a:pt x="303" y="347"/>
                  </a:lnTo>
                  <a:lnTo>
                    <a:pt x="361" y="361"/>
                  </a:lnTo>
                  <a:lnTo>
                    <a:pt x="433" y="361"/>
                  </a:lnTo>
                  <a:lnTo>
                    <a:pt x="505" y="376"/>
                  </a:lnTo>
                  <a:lnTo>
                    <a:pt x="534" y="376"/>
                  </a:lnTo>
                  <a:lnTo>
                    <a:pt x="534" y="361"/>
                  </a:lnTo>
                  <a:lnTo>
                    <a:pt x="534" y="332"/>
                  </a:lnTo>
                  <a:lnTo>
                    <a:pt x="520" y="318"/>
                  </a:lnTo>
                  <a:lnTo>
                    <a:pt x="520" y="304"/>
                  </a:lnTo>
                  <a:lnTo>
                    <a:pt x="520" y="275"/>
                  </a:lnTo>
                  <a:lnTo>
                    <a:pt x="520" y="275"/>
                  </a:lnTo>
                  <a:lnTo>
                    <a:pt x="520" y="260"/>
                  </a:lnTo>
                  <a:lnTo>
                    <a:pt x="520" y="203"/>
                  </a:lnTo>
                  <a:lnTo>
                    <a:pt x="505" y="145"/>
                  </a:lnTo>
                  <a:lnTo>
                    <a:pt x="520" y="101"/>
                  </a:lnTo>
                  <a:lnTo>
                    <a:pt x="520" y="101"/>
                  </a:lnTo>
                  <a:lnTo>
                    <a:pt x="505" y="58"/>
                  </a:lnTo>
                  <a:lnTo>
                    <a:pt x="505" y="58"/>
                  </a:lnTo>
                  <a:lnTo>
                    <a:pt x="491" y="58"/>
                  </a:lnTo>
                </a:path>
              </a:pathLst>
            </a:custGeom>
            <a:solidFill>
              <a:srgbClr val="339966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0" name=""/>
            <p:cNvSpPr/>
            <p:nvPr/>
          </p:nvSpPr>
          <p:spPr>
            <a:xfrm rot="21138600">
              <a:off x="2827440" y="3820680"/>
              <a:ext cx="971280" cy="1100160"/>
            </a:xfrm>
            <a:custGeom>
              <a:avLst/>
              <a:gdLst/>
              <a:ahLst/>
              <a:rect l="l" t="t" r="r" b="b"/>
              <a:pathLst>
                <a:path w="591" h="607">
                  <a:moveTo>
                    <a:pt x="216" y="578"/>
                  </a:moveTo>
                  <a:lnTo>
                    <a:pt x="216" y="549"/>
                  </a:lnTo>
                  <a:lnTo>
                    <a:pt x="259" y="563"/>
                  </a:lnTo>
                  <a:lnTo>
                    <a:pt x="332" y="578"/>
                  </a:lnTo>
                  <a:lnTo>
                    <a:pt x="418" y="592"/>
                  </a:lnTo>
                  <a:lnTo>
                    <a:pt x="490" y="592"/>
                  </a:lnTo>
                  <a:lnTo>
                    <a:pt x="519" y="607"/>
                  </a:lnTo>
                  <a:lnTo>
                    <a:pt x="533" y="505"/>
                  </a:lnTo>
                  <a:lnTo>
                    <a:pt x="548" y="404"/>
                  </a:lnTo>
                  <a:lnTo>
                    <a:pt x="562" y="303"/>
                  </a:lnTo>
                  <a:lnTo>
                    <a:pt x="577" y="217"/>
                  </a:lnTo>
                  <a:lnTo>
                    <a:pt x="591" y="130"/>
                  </a:lnTo>
                  <a:lnTo>
                    <a:pt x="591" y="130"/>
                  </a:lnTo>
                  <a:lnTo>
                    <a:pt x="591" y="87"/>
                  </a:lnTo>
                  <a:lnTo>
                    <a:pt x="505" y="72"/>
                  </a:lnTo>
                  <a:lnTo>
                    <a:pt x="433" y="58"/>
                  </a:lnTo>
                  <a:lnTo>
                    <a:pt x="360" y="44"/>
                  </a:lnTo>
                  <a:lnTo>
                    <a:pt x="288" y="29"/>
                  </a:lnTo>
                  <a:lnTo>
                    <a:pt x="187" y="15"/>
                  </a:lnTo>
                  <a:lnTo>
                    <a:pt x="101" y="0"/>
                  </a:lnTo>
                  <a:lnTo>
                    <a:pt x="86" y="87"/>
                  </a:lnTo>
                  <a:lnTo>
                    <a:pt x="72" y="188"/>
                  </a:lnTo>
                  <a:lnTo>
                    <a:pt x="43" y="289"/>
                  </a:lnTo>
                  <a:lnTo>
                    <a:pt x="29" y="376"/>
                  </a:lnTo>
                  <a:lnTo>
                    <a:pt x="14" y="462"/>
                  </a:lnTo>
                  <a:lnTo>
                    <a:pt x="0" y="592"/>
                  </a:lnTo>
                  <a:lnTo>
                    <a:pt x="57" y="607"/>
                  </a:lnTo>
                  <a:lnTo>
                    <a:pt x="72" y="549"/>
                  </a:lnTo>
                  <a:lnTo>
                    <a:pt x="216" y="578"/>
                  </a:lnTo>
                </a:path>
              </a:pathLst>
            </a:custGeom>
            <a:solidFill>
              <a:srgbClr val="339966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1" name=""/>
            <p:cNvSpPr/>
            <p:nvPr/>
          </p:nvSpPr>
          <p:spPr>
            <a:xfrm rot="21138600">
              <a:off x="2666880" y="2351160"/>
              <a:ext cx="995400" cy="944640"/>
            </a:xfrm>
            <a:custGeom>
              <a:avLst/>
              <a:gdLst/>
              <a:ahLst/>
              <a:rect l="l" t="t" r="r" b="b"/>
              <a:pathLst>
                <a:path w="606" h="520">
                  <a:moveTo>
                    <a:pt x="534" y="101"/>
                  </a:moveTo>
                  <a:lnTo>
                    <a:pt x="462" y="87"/>
                  </a:lnTo>
                  <a:lnTo>
                    <a:pt x="404" y="72"/>
                  </a:lnTo>
                  <a:lnTo>
                    <a:pt x="346" y="58"/>
                  </a:lnTo>
                  <a:lnTo>
                    <a:pt x="274" y="43"/>
                  </a:lnTo>
                  <a:lnTo>
                    <a:pt x="216" y="29"/>
                  </a:lnTo>
                  <a:lnTo>
                    <a:pt x="144" y="15"/>
                  </a:lnTo>
                  <a:lnTo>
                    <a:pt x="101" y="0"/>
                  </a:lnTo>
                  <a:lnTo>
                    <a:pt x="87" y="58"/>
                  </a:lnTo>
                  <a:lnTo>
                    <a:pt x="58" y="173"/>
                  </a:lnTo>
                  <a:lnTo>
                    <a:pt x="29" y="303"/>
                  </a:lnTo>
                  <a:lnTo>
                    <a:pt x="0" y="419"/>
                  </a:lnTo>
                  <a:lnTo>
                    <a:pt x="72" y="433"/>
                  </a:lnTo>
                  <a:lnTo>
                    <a:pt x="144" y="448"/>
                  </a:lnTo>
                  <a:lnTo>
                    <a:pt x="202" y="462"/>
                  </a:lnTo>
                  <a:lnTo>
                    <a:pt x="274" y="476"/>
                  </a:lnTo>
                  <a:lnTo>
                    <a:pt x="346" y="491"/>
                  </a:lnTo>
                  <a:lnTo>
                    <a:pt x="404" y="505"/>
                  </a:lnTo>
                  <a:lnTo>
                    <a:pt x="476" y="520"/>
                  </a:lnTo>
                  <a:lnTo>
                    <a:pt x="534" y="520"/>
                  </a:lnTo>
                  <a:lnTo>
                    <a:pt x="548" y="419"/>
                  </a:lnTo>
                  <a:lnTo>
                    <a:pt x="563" y="318"/>
                  </a:lnTo>
                  <a:lnTo>
                    <a:pt x="591" y="217"/>
                  </a:lnTo>
                  <a:lnTo>
                    <a:pt x="606" y="116"/>
                  </a:lnTo>
                  <a:lnTo>
                    <a:pt x="534" y="101"/>
                  </a:lnTo>
                  <a:close/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2" name=""/>
            <p:cNvSpPr/>
            <p:nvPr/>
          </p:nvSpPr>
          <p:spPr>
            <a:xfrm rot="21138600">
              <a:off x="2665440" y="2349360"/>
              <a:ext cx="995400" cy="944640"/>
            </a:xfrm>
            <a:custGeom>
              <a:avLst/>
              <a:gdLst/>
              <a:ahLst/>
              <a:rect l="l" t="t" r="r" b="b"/>
              <a:pathLst>
                <a:path w="606" h="520">
                  <a:moveTo>
                    <a:pt x="534" y="101"/>
                  </a:moveTo>
                  <a:lnTo>
                    <a:pt x="462" y="87"/>
                  </a:lnTo>
                  <a:lnTo>
                    <a:pt x="404" y="72"/>
                  </a:lnTo>
                  <a:lnTo>
                    <a:pt x="346" y="58"/>
                  </a:lnTo>
                  <a:lnTo>
                    <a:pt x="274" y="43"/>
                  </a:lnTo>
                  <a:lnTo>
                    <a:pt x="216" y="29"/>
                  </a:lnTo>
                  <a:lnTo>
                    <a:pt x="144" y="15"/>
                  </a:lnTo>
                  <a:lnTo>
                    <a:pt x="101" y="0"/>
                  </a:lnTo>
                  <a:lnTo>
                    <a:pt x="87" y="58"/>
                  </a:lnTo>
                  <a:lnTo>
                    <a:pt x="58" y="173"/>
                  </a:lnTo>
                  <a:lnTo>
                    <a:pt x="29" y="303"/>
                  </a:lnTo>
                  <a:lnTo>
                    <a:pt x="0" y="419"/>
                  </a:lnTo>
                  <a:lnTo>
                    <a:pt x="72" y="433"/>
                  </a:lnTo>
                  <a:lnTo>
                    <a:pt x="144" y="448"/>
                  </a:lnTo>
                  <a:lnTo>
                    <a:pt x="202" y="462"/>
                  </a:lnTo>
                  <a:lnTo>
                    <a:pt x="274" y="476"/>
                  </a:lnTo>
                  <a:lnTo>
                    <a:pt x="346" y="491"/>
                  </a:lnTo>
                  <a:lnTo>
                    <a:pt x="404" y="505"/>
                  </a:lnTo>
                  <a:lnTo>
                    <a:pt x="476" y="520"/>
                  </a:lnTo>
                  <a:lnTo>
                    <a:pt x="534" y="520"/>
                  </a:lnTo>
                  <a:lnTo>
                    <a:pt x="548" y="419"/>
                  </a:lnTo>
                  <a:lnTo>
                    <a:pt x="563" y="318"/>
                  </a:lnTo>
                  <a:lnTo>
                    <a:pt x="591" y="217"/>
                  </a:lnTo>
                  <a:lnTo>
                    <a:pt x="606" y="116"/>
                  </a:lnTo>
                  <a:lnTo>
                    <a:pt x="534" y="101"/>
                  </a:lnTo>
                </a:path>
              </a:pathLst>
            </a:custGeom>
            <a:solidFill>
              <a:srgbClr val="339966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3" name=""/>
            <p:cNvSpPr/>
            <p:nvPr/>
          </p:nvSpPr>
          <p:spPr>
            <a:xfrm rot="21138600">
              <a:off x="2088720" y="3769920"/>
              <a:ext cx="944640" cy="1255680"/>
            </a:xfrm>
            <a:custGeom>
              <a:avLst/>
              <a:gdLst/>
              <a:ahLst/>
              <a:rect l="l" t="t" r="r" b="b"/>
              <a:pathLst>
                <a:path w="577" h="693">
                  <a:moveTo>
                    <a:pt x="245" y="15"/>
                  </a:moveTo>
                  <a:lnTo>
                    <a:pt x="317" y="29"/>
                  </a:lnTo>
                  <a:lnTo>
                    <a:pt x="389" y="58"/>
                  </a:lnTo>
                  <a:lnTo>
                    <a:pt x="461" y="72"/>
                  </a:lnTo>
                  <a:lnTo>
                    <a:pt x="533" y="87"/>
                  </a:lnTo>
                  <a:lnTo>
                    <a:pt x="577" y="101"/>
                  </a:lnTo>
                  <a:lnTo>
                    <a:pt x="562" y="188"/>
                  </a:lnTo>
                  <a:lnTo>
                    <a:pt x="548" y="289"/>
                  </a:lnTo>
                  <a:lnTo>
                    <a:pt x="519" y="390"/>
                  </a:lnTo>
                  <a:lnTo>
                    <a:pt x="505" y="477"/>
                  </a:lnTo>
                  <a:lnTo>
                    <a:pt x="490" y="563"/>
                  </a:lnTo>
                  <a:lnTo>
                    <a:pt x="476" y="693"/>
                  </a:lnTo>
                  <a:lnTo>
                    <a:pt x="303" y="650"/>
                  </a:lnTo>
                  <a:lnTo>
                    <a:pt x="0" y="448"/>
                  </a:lnTo>
                  <a:lnTo>
                    <a:pt x="14" y="433"/>
                  </a:lnTo>
                  <a:lnTo>
                    <a:pt x="14" y="433"/>
                  </a:lnTo>
                  <a:lnTo>
                    <a:pt x="29" y="433"/>
                  </a:lnTo>
                  <a:lnTo>
                    <a:pt x="43" y="419"/>
                  </a:lnTo>
                  <a:lnTo>
                    <a:pt x="43" y="419"/>
                  </a:lnTo>
                  <a:lnTo>
                    <a:pt x="29" y="390"/>
                  </a:lnTo>
                  <a:lnTo>
                    <a:pt x="29" y="375"/>
                  </a:lnTo>
                  <a:lnTo>
                    <a:pt x="29" y="375"/>
                  </a:lnTo>
                  <a:lnTo>
                    <a:pt x="29" y="361"/>
                  </a:lnTo>
                  <a:lnTo>
                    <a:pt x="43" y="361"/>
                  </a:lnTo>
                  <a:lnTo>
                    <a:pt x="57" y="347"/>
                  </a:lnTo>
                  <a:lnTo>
                    <a:pt x="57" y="332"/>
                  </a:lnTo>
                  <a:lnTo>
                    <a:pt x="57" y="332"/>
                  </a:lnTo>
                  <a:lnTo>
                    <a:pt x="57" y="303"/>
                  </a:lnTo>
                  <a:lnTo>
                    <a:pt x="72" y="303"/>
                  </a:lnTo>
                  <a:lnTo>
                    <a:pt x="72" y="289"/>
                  </a:lnTo>
                  <a:lnTo>
                    <a:pt x="101" y="289"/>
                  </a:lnTo>
                  <a:lnTo>
                    <a:pt x="101" y="260"/>
                  </a:lnTo>
                  <a:lnTo>
                    <a:pt x="86" y="246"/>
                  </a:lnTo>
                  <a:lnTo>
                    <a:pt x="72" y="202"/>
                  </a:lnTo>
                  <a:lnTo>
                    <a:pt x="86" y="202"/>
                  </a:lnTo>
                  <a:lnTo>
                    <a:pt x="86" y="188"/>
                  </a:lnTo>
                  <a:lnTo>
                    <a:pt x="86" y="173"/>
                  </a:lnTo>
                  <a:lnTo>
                    <a:pt x="86" y="159"/>
                  </a:lnTo>
                  <a:lnTo>
                    <a:pt x="101" y="116"/>
                  </a:lnTo>
                  <a:lnTo>
                    <a:pt x="101" y="101"/>
                  </a:lnTo>
                  <a:lnTo>
                    <a:pt x="101" y="87"/>
                  </a:lnTo>
                  <a:lnTo>
                    <a:pt x="101" y="87"/>
                  </a:lnTo>
                  <a:lnTo>
                    <a:pt x="115" y="72"/>
                  </a:lnTo>
                  <a:lnTo>
                    <a:pt x="130" y="87"/>
                  </a:lnTo>
                  <a:lnTo>
                    <a:pt x="130" y="87"/>
                  </a:lnTo>
                  <a:lnTo>
                    <a:pt x="144" y="101"/>
                  </a:lnTo>
                  <a:lnTo>
                    <a:pt x="144" y="101"/>
                  </a:lnTo>
                  <a:lnTo>
                    <a:pt x="144" y="101"/>
                  </a:lnTo>
                  <a:lnTo>
                    <a:pt x="158" y="87"/>
                  </a:lnTo>
                  <a:lnTo>
                    <a:pt x="187" y="0"/>
                  </a:lnTo>
                  <a:lnTo>
                    <a:pt x="245" y="15"/>
                  </a:lnTo>
                </a:path>
              </a:pathLst>
            </a:custGeom>
            <a:solidFill>
              <a:srgbClr val="339966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4" name=""/>
            <p:cNvSpPr/>
            <p:nvPr/>
          </p:nvSpPr>
          <p:spPr>
            <a:xfrm rot="21138600">
              <a:off x="1185840" y="2479680"/>
              <a:ext cx="971640" cy="2251080"/>
            </a:xfrm>
            <a:custGeom>
              <a:avLst/>
              <a:gdLst/>
              <a:ahLst/>
              <a:rect l="l" t="t" r="r" b="b"/>
              <a:pathLst>
                <a:path w="592" h="1241">
                  <a:moveTo>
                    <a:pt x="520" y="909"/>
                  </a:moveTo>
                  <a:lnTo>
                    <a:pt x="462" y="823"/>
                  </a:lnTo>
                  <a:lnTo>
                    <a:pt x="419" y="750"/>
                  </a:lnTo>
                  <a:lnTo>
                    <a:pt x="390" y="678"/>
                  </a:lnTo>
                  <a:lnTo>
                    <a:pt x="346" y="606"/>
                  </a:lnTo>
                  <a:lnTo>
                    <a:pt x="303" y="519"/>
                  </a:lnTo>
                  <a:lnTo>
                    <a:pt x="274" y="447"/>
                  </a:lnTo>
                  <a:lnTo>
                    <a:pt x="303" y="332"/>
                  </a:lnTo>
                  <a:lnTo>
                    <a:pt x="346" y="245"/>
                  </a:lnTo>
                  <a:lnTo>
                    <a:pt x="375" y="130"/>
                  </a:lnTo>
                  <a:lnTo>
                    <a:pt x="318" y="101"/>
                  </a:lnTo>
                  <a:lnTo>
                    <a:pt x="245" y="72"/>
                  </a:lnTo>
                  <a:lnTo>
                    <a:pt x="159" y="29"/>
                  </a:lnTo>
                  <a:lnTo>
                    <a:pt x="87" y="0"/>
                  </a:lnTo>
                  <a:lnTo>
                    <a:pt x="87" y="14"/>
                  </a:lnTo>
                  <a:lnTo>
                    <a:pt x="72" y="72"/>
                  </a:lnTo>
                  <a:lnTo>
                    <a:pt x="58" y="101"/>
                  </a:lnTo>
                  <a:lnTo>
                    <a:pt x="44" y="130"/>
                  </a:lnTo>
                  <a:lnTo>
                    <a:pt x="29" y="144"/>
                  </a:lnTo>
                  <a:lnTo>
                    <a:pt x="15" y="144"/>
                  </a:lnTo>
                  <a:lnTo>
                    <a:pt x="15" y="159"/>
                  </a:lnTo>
                  <a:lnTo>
                    <a:pt x="15" y="173"/>
                  </a:lnTo>
                  <a:lnTo>
                    <a:pt x="15" y="187"/>
                  </a:lnTo>
                  <a:lnTo>
                    <a:pt x="29" y="260"/>
                  </a:lnTo>
                  <a:lnTo>
                    <a:pt x="29" y="260"/>
                  </a:lnTo>
                  <a:lnTo>
                    <a:pt x="15" y="274"/>
                  </a:lnTo>
                  <a:lnTo>
                    <a:pt x="15" y="289"/>
                  </a:lnTo>
                  <a:lnTo>
                    <a:pt x="0" y="346"/>
                  </a:lnTo>
                  <a:lnTo>
                    <a:pt x="15" y="361"/>
                  </a:lnTo>
                  <a:lnTo>
                    <a:pt x="15" y="390"/>
                  </a:lnTo>
                  <a:lnTo>
                    <a:pt x="29" y="418"/>
                  </a:lnTo>
                  <a:lnTo>
                    <a:pt x="29" y="433"/>
                  </a:lnTo>
                  <a:lnTo>
                    <a:pt x="29" y="447"/>
                  </a:lnTo>
                  <a:lnTo>
                    <a:pt x="29" y="447"/>
                  </a:lnTo>
                  <a:lnTo>
                    <a:pt x="29" y="462"/>
                  </a:lnTo>
                  <a:lnTo>
                    <a:pt x="44" y="476"/>
                  </a:lnTo>
                  <a:lnTo>
                    <a:pt x="44" y="476"/>
                  </a:lnTo>
                  <a:lnTo>
                    <a:pt x="44" y="476"/>
                  </a:lnTo>
                  <a:lnTo>
                    <a:pt x="58" y="476"/>
                  </a:lnTo>
                  <a:lnTo>
                    <a:pt x="58" y="476"/>
                  </a:lnTo>
                  <a:lnTo>
                    <a:pt x="58" y="462"/>
                  </a:lnTo>
                  <a:lnTo>
                    <a:pt x="87" y="462"/>
                  </a:lnTo>
                  <a:lnTo>
                    <a:pt x="101" y="476"/>
                  </a:lnTo>
                  <a:lnTo>
                    <a:pt x="87" y="476"/>
                  </a:lnTo>
                  <a:lnTo>
                    <a:pt x="72" y="476"/>
                  </a:lnTo>
                  <a:lnTo>
                    <a:pt x="58" y="491"/>
                  </a:lnTo>
                  <a:lnTo>
                    <a:pt x="58" y="491"/>
                  </a:lnTo>
                  <a:lnTo>
                    <a:pt x="72" y="534"/>
                  </a:lnTo>
                  <a:lnTo>
                    <a:pt x="72" y="534"/>
                  </a:lnTo>
                  <a:lnTo>
                    <a:pt x="58" y="519"/>
                  </a:lnTo>
                  <a:lnTo>
                    <a:pt x="58" y="505"/>
                  </a:lnTo>
                  <a:lnTo>
                    <a:pt x="58" y="505"/>
                  </a:lnTo>
                  <a:lnTo>
                    <a:pt x="44" y="491"/>
                  </a:lnTo>
                  <a:lnTo>
                    <a:pt x="44" y="505"/>
                  </a:lnTo>
                  <a:lnTo>
                    <a:pt x="44" y="519"/>
                  </a:lnTo>
                  <a:lnTo>
                    <a:pt x="44" y="534"/>
                  </a:lnTo>
                  <a:lnTo>
                    <a:pt x="44" y="563"/>
                  </a:lnTo>
                  <a:lnTo>
                    <a:pt x="44" y="592"/>
                  </a:lnTo>
                  <a:lnTo>
                    <a:pt x="58" y="606"/>
                  </a:lnTo>
                  <a:lnTo>
                    <a:pt x="58" y="621"/>
                  </a:lnTo>
                  <a:lnTo>
                    <a:pt x="58" y="635"/>
                  </a:lnTo>
                  <a:lnTo>
                    <a:pt x="44" y="635"/>
                  </a:lnTo>
                  <a:lnTo>
                    <a:pt x="44" y="664"/>
                  </a:lnTo>
                  <a:lnTo>
                    <a:pt x="44" y="664"/>
                  </a:lnTo>
                  <a:lnTo>
                    <a:pt x="58" y="722"/>
                  </a:lnTo>
                  <a:lnTo>
                    <a:pt x="72" y="750"/>
                  </a:lnTo>
                  <a:lnTo>
                    <a:pt x="87" y="794"/>
                  </a:lnTo>
                  <a:lnTo>
                    <a:pt x="87" y="794"/>
                  </a:lnTo>
                  <a:lnTo>
                    <a:pt x="87" y="808"/>
                  </a:lnTo>
                  <a:lnTo>
                    <a:pt x="101" y="823"/>
                  </a:lnTo>
                  <a:lnTo>
                    <a:pt x="101" y="837"/>
                  </a:lnTo>
                  <a:lnTo>
                    <a:pt x="101" y="837"/>
                  </a:lnTo>
                  <a:lnTo>
                    <a:pt x="87" y="851"/>
                  </a:lnTo>
                  <a:lnTo>
                    <a:pt x="87" y="866"/>
                  </a:lnTo>
                  <a:lnTo>
                    <a:pt x="87" y="895"/>
                  </a:lnTo>
                  <a:lnTo>
                    <a:pt x="87" y="895"/>
                  </a:lnTo>
                  <a:lnTo>
                    <a:pt x="101" y="909"/>
                  </a:lnTo>
                  <a:lnTo>
                    <a:pt x="116" y="924"/>
                  </a:lnTo>
                  <a:lnTo>
                    <a:pt x="130" y="938"/>
                  </a:lnTo>
                  <a:lnTo>
                    <a:pt x="145" y="938"/>
                  </a:lnTo>
                  <a:lnTo>
                    <a:pt x="159" y="938"/>
                  </a:lnTo>
                  <a:lnTo>
                    <a:pt x="159" y="953"/>
                  </a:lnTo>
                  <a:lnTo>
                    <a:pt x="173" y="967"/>
                  </a:lnTo>
                  <a:lnTo>
                    <a:pt x="188" y="981"/>
                  </a:lnTo>
                  <a:lnTo>
                    <a:pt x="202" y="996"/>
                  </a:lnTo>
                  <a:lnTo>
                    <a:pt x="202" y="996"/>
                  </a:lnTo>
                  <a:lnTo>
                    <a:pt x="217" y="1010"/>
                  </a:lnTo>
                  <a:lnTo>
                    <a:pt x="217" y="996"/>
                  </a:lnTo>
                  <a:lnTo>
                    <a:pt x="231" y="1010"/>
                  </a:lnTo>
                  <a:lnTo>
                    <a:pt x="231" y="1010"/>
                  </a:lnTo>
                  <a:lnTo>
                    <a:pt x="245" y="1025"/>
                  </a:lnTo>
                  <a:lnTo>
                    <a:pt x="231" y="1039"/>
                  </a:lnTo>
                  <a:lnTo>
                    <a:pt x="245" y="1039"/>
                  </a:lnTo>
                  <a:lnTo>
                    <a:pt x="260" y="1054"/>
                  </a:lnTo>
                  <a:lnTo>
                    <a:pt x="274" y="1068"/>
                  </a:lnTo>
                  <a:lnTo>
                    <a:pt x="289" y="1082"/>
                  </a:lnTo>
                  <a:lnTo>
                    <a:pt x="303" y="1111"/>
                  </a:lnTo>
                  <a:lnTo>
                    <a:pt x="303" y="1140"/>
                  </a:lnTo>
                  <a:lnTo>
                    <a:pt x="318" y="1155"/>
                  </a:lnTo>
                  <a:lnTo>
                    <a:pt x="303" y="1198"/>
                  </a:lnTo>
                  <a:lnTo>
                    <a:pt x="303" y="1212"/>
                  </a:lnTo>
                  <a:lnTo>
                    <a:pt x="505" y="1241"/>
                  </a:lnTo>
                  <a:lnTo>
                    <a:pt x="505" y="1241"/>
                  </a:lnTo>
                  <a:lnTo>
                    <a:pt x="520" y="1241"/>
                  </a:lnTo>
                  <a:lnTo>
                    <a:pt x="534" y="1227"/>
                  </a:lnTo>
                  <a:lnTo>
                    <a:pt x="534" y="1227"/>
                  </a:lnTo>
                  <a:lnTo>
                    <a:pt x="520" y="1198"/>
                  </a:lnTo>
                  <a:lnTo>
                    <a:pt x="520" y="1183"/>
                  </a:lnTo>
                  <a:lnTo>
                    <a:pt x="520" y="1183"/>
                  </a:lnTo>
                  <a:lnTo>
                    <a:pt x="520" y="1169"/>
                  </a:lnTo>
                  <a:lnTo>
                    <a:pt x="534" y="1169"/>
                  </a:lnTo>
                  <a:lnTo>
                    <a:pt x="548" y="1155"/>
                  </a:lnTo>
                  <a:lnTo>
                    <a:pt x="548" y="1140"/>
                  </a:lnTo>
                  <a:lnTo>
                    <a:pt x="548" y="1140"/>
                  </a:lnTo>
                  <a:lnTo>
                    <a:pt x="548" y="1111"/>
                  </a:lnTo>
                  <a:lnTo>
                    <a:pt x="563" y="1111"/>
                  </a:lnTo>
                  <a:lnTo>
                    <a:pt x="563" y="1097"/>
                  </a:lnTo>
                  <a:lnTo>
                    <a:pt x="592" y="1097"/>
                  </a:lnTo>
                  <a:lnTo>
                    <a:pt x="592" y="1068"/>
                  </a:lnTo>
                  <a:lnTo>
                    <a:pt x="577" y="1054"/>
                  </a:lnTo>
                  <a:lnTo>
                    <a:pt x="563" y="1010"/>
                  </a:lnTo>
                  <a:lnTo>
                    <a:pt x="577" y="1010"/>
                  </a:lnTo>
                  <a:lnTo>
                    <a:pt x="520" y="909"/>
                  </a:lnTo>
                </a:path>
              </a:pathLst>
            </a:custGeom>
            <a:solidFill>
              <a:srgbClr val="ffff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5" name=""/>
            <p:cNvSpPr/>
            <p:nvPr/>
          </p:nvSpPr>
          <p:spPr>
            <a:xfrm rot="21138600">
              <a:off x="1893600" y="1492200"/>
              <a:ext cx="828720" cy="1517760"/>
            </a:xfrm>
            <a:custGeom>
              <a:avLst/>
              <a:gdLst/>
              <a:ahLst/>
              <a:rect l="l" t="t" r="r" b="b"/>
              <a:pathLst>
                <a:path w="505" h="837">
                  <a:moveTo>
                    <a:pt x="43" y="722"/>
                  </a:moveTo>
                  <a:lnTo>
                    <a:pt x="115" y="751"/>
                  </a:lnTo>
                  <a:lnTo>
                    <a:pt x="187" y="765"/>
                  </a:lnTo>
                  <a:lnTo>
                    <a:pt x="216" y="780"/>
                  </a:lnTo>
                  <a:lnTo>
                    <a:pt x="274" y="794"/>
                  </a:lnTo>
                  <a:lnTo>
                    <a:pt x="331" y="808"/>
                  </a:lnTo>
                  <a:lnTo>
                    <a:pt x="404" y="837"/>
                  </a:lnTo>
                  <a:lnTo>
                    <a:pt x="447" y="837"/>
                  </a:lnTo>
                  <a:lnTo>
                    <a:pt x="476" y="707"/>
                  </a:lnTo>
                  <a:lnTo>
                    <a:pt x="505" y="592"/>
                  </a:lnTo>
                  <a:lnTo>
                    <a:pt x="505" y="577"/>
                  </a:lnTo>
                  <a:lnTo>
                    <a:pt x="490" y="563"/>
                  </a:lnTo>
                  <a:lnTo>
                    <a:pt x="490" y="549"/>
                  </a:lnTo>
                  <a:lnTo>
                    <a:pt x="490" y="563"/>
                  </a:lnTo>
                  <a:lnTo>
                    <a:pt x="490" y="563"/>
                  </a:lnTo>
                  <a:lnTo>
                    <a:pt x="476" y="563"/>
                  </a:lnTo>
                  <a:lnTo>
                    <a:pt x="476" y="577"/>
                  </a:lnTo>
                  <a:lnTo>
                    <a:pt x="461" y="563"/>
                  </a:lnTo>
                  <a:lnTo>
                    <a:pt x="461" y="563"/>
                  </a:lnTo>
                  <a:lnTo>
                    <a:pt x="447" y="563"/>
                  </a:lnTo>
                  <a:lnTo>
                    <a:pt x="432" y="563"/>
                  </a:lnTo>
                  <a:lnTo>
                    <a:pt x="418" y="549"/>
                  </a:lnTo>
                  <a:lnTo>
                    <a:pt x="418" y="563"/>
                  </a:lnTo>
                  <a:lnTo>
                    <a:pt x="418" y="563"/>
                  </a:lnTo>
                  <a:lnTo>
                    <a:pt x="389" y="549"/>
                  </a:lnTo>
                  <a:lnTo>
                    <a:pt x="389" y="549"/>
                  </a:lnTo>
                  <a:lnTo>
                    <a:pt x="375" y="563"/>
                  </a:lnTo>
                  <a:lnTo>
                    <a:pt x="375" y="563"/>
                  </a:lnTo>
                  <a:lnTo>
                    <a:pt x="375" y="563"/>
                  </a:lnTo>
                  <a:lnTo>
                    <a:pt x="375" y="549"/>
                  </a:lnTo>
                  <a:lnTo>
                    <a:pt x="375" y="549"/>
                  </a:lnTo>
                  <a:lnTo>
                    <a:pt x="360" y="534"/>
                  </a:lnTo>
                  <a:lnTo>
                    <a:pt x="375" y="534"/>
                  </a:lnTo>
                  <a:lnTo>
                    <a:pt x="360" y="520"/>
                  </a:lnTo>
                  <a:lnTo>
                    <a:pt x="360" y="505"/>
                  </a:lnTo>
                  <a:lnTo>
                    <a:pt x="360" y="505"/>
                  </a:lnTo>
                  <a:lnTo>
                    <a:pt x="346" y="505"/>
                  </a:lnTo>
                  <a:lnTo>
                    <a:pt x="346" y="491"/>
                  </a:lnTo>
                  <a:lnTo>
                    <a:pt x="346" y="491"/>
                  </a:lnTo>
                  <a:lnTo>
                    <a:pt x="360" y="476"/>
                  </a:lnTo>
                  <a:lnTo>
                    <a:pt x="346" y="476"/>
                  </a:lnTo>
                  <a:lnTo>
                    <a:pt x="346" y="476"/>
                  </a:lnTo>
                  <a:lnTo>
                    <a:pt x="346" y="462"/>
                  </a:lnTo>
                  <a:lnTo>
                    <a:pt x="346" y="448"/>
                  </a:lnTo>
                  <a:lnTo>
                    <a:pt x="346" y="433"/>
                  </a:lnTo>
                  <a:lnTo>
                    <a:pt x="346" y="433"/>
                  </a:lnTo>
                  <a:lnTo>
                    <a:pt x="346" y="433"/>
                  </a:lnTo>
                  <a:lnTo>
                    <a:pt x="346" y="419"/>
                  </a:lnTo>
                  <a:lnTo>
                    <a:pt x="346" y="419"/>
                  </a:lnTo>
                  <a:lnTo>
                    <a:pt x="331" y="404"/>
                  </a:lnTo>
                  <a:lnTo>
                    <a:pt x="331" y="404"/>
                  </a:lnTo>
                  <a:lnTo>
                    <a:pt x="331" y="419"/>
                  </a:lnTo>
                  <a:lnTo>
                    <a:pt x="317" y="419"/>
                  </a:lnTo>
                  <a:lnTo>
                    <a:pt x="303" y="419"/>
                  </a:lnTo>
                  <a:lnTo>
                    <a:pt x="303" y="404"/>
                  </a:lnTo>
                  <a:lnTo>
                    <a:pt x="288" y="404"/>
                  </a:lnTo>
                  <a:lnTo>
                    <a:pt x="303" y="390"/>
                  </a:lnTo>
                  <a:lnTo>
                    <a:pt x="303" y="375"/>
                  </a:lnTo>
                  <a:lnTo>
                    <a:pt x="317" y="375"/>
                  </a:lnTo>
                  <a:lnTo>
                    <a:pt x="317" y="375"/>
                  </a:lnTo>
                  <a:lnTo>
                    <a:pt x="317" y="361"/>
                  </a:lnTo>
                  <a:lnTo>
                    <a:pt x="317" y="361"/>
                  </a:lnTo>
                  <a:lnTo>
                    <a:pt x="317" y="346"/>
                  </a:lnTo>
                  <a:lnTo>
                    <a:pt x="317" y="346"/>
                  </a:lnTo>
                  <a:lnTo>
                    <a:pt x="317" y="346"/>
                  </a:lnTo>
                  <a:lnTo>
                    <a:pt x="317" y="332"/>
                  </a:lnTo>
                  <a:lnTo>
                    <a:pt x="331" y="318"/>
                  </a:lnTo>
                  <a:lnTo>
                    <a:pt x="331" y="318"/>
                  </a:lnTo>
                  <a:lnTo>
                    <a:pt x="346" y="303"/>
                  </a:lnTo>
                  <a:lnTo>
                    <a:pt x="346" y="289"/>
                  </a:lnTo>
                  <a:lnTo>
                    <a:pt x="331" y="289"/>
                  </a:lnTo>
                  <a:lnTo>
                    <a:pt x="317" y="289"/>
                  </a:lnTo>
                  <a:lnTo>
                    <a:pt x="331" y="289"/>
                  </a:lnTo>
                  <a:lnTo>
                    <a:pt x="317" y="274"/>
                  </a:lnTo>
                  <a:lnTo>
                    <a:pt x="317" y="274"/>
                  </a:lnTo>
                  <a:lnTo>
                    <a:pt x="317" y="274"/>
                  </a:lnTo>
                  <a:lnTo>
                    <a:pt x="317" y="260"/>
                  </a:lnTo>
                  <a:lnTo>
                    <a:pt x="317" y="260"/>
                  </a:lnTo>
                  <a:lnTo>
                    <a:pt x="303" y="245"/>
                  </a:lnTo>
                  <a:lnTo>
                    <a:pt x="303" y="217"/>
                  </a:lnTo>
                  <a:lnTo>
                    <a:pt x="288" y="202"/>
                  </a:lnTo>
                  <a:lnTo>
                    <a:pt x="288" y="188"/>
                  </a:lnTo>
                  <a:lnTo>
                    <a:pt x="274" y="188"/>
                  </a:lnTo>
                  <a:lnTo>
                    <a:pt x="288" y="188"/>
                  </a:lnTo>
                  <a:lnTo>
                    <a:pt x="274" y="173"/>
                  </a:lnTo>
                  <a:lnTo>
                    <a:pt x="288" y="173"/>
                  </a:lnTo>
                  <a:lnTo>
                    <a:pt x="288" y="159"/>
                  </a:lnTo>
                  <a:lnTo>
                    <a:pt x="274" y="115"/>
                  </a:lnTo>
                  <a:lnTo>
                    <a:pt x="303" y="29"/>
                  </a:lnTo>
                  <a:lnTo>
                    <a:pt x="245" y="0"/>
                  </a:lnTo>
                  <a:lnTo>
                    <a:pt x="202" y="130"/>
                  </a:lnTo>
                  <a:lnTo>
                    <a:pt x="158" y="260"/>
                  </a:lnTo>
                  <a:lnTo>
                    <a:pt x="158" y="260"/>
                  </a:lnTo>
                  <a:lnTo>
                    <a:pt x="158" y="289"/>
                  </a:lnTo>
                  <a:lnTo>
                    <a:pt x="144" y="289"/>
                  </a:lnTo>
                  <a:lnTo>
                    <a:pt x="144" y="303"/>
                  </a:lnTo>
                  <a:lnTo>
                    <a:pt x="158" y="318"/>
                  </a:lnTo>
                  <a:lnTo>
                    <a:pt x="158" y="332"/>
                  </a:lnTo>
                  <a:lnTo>
                    <a:pt x="158" y="346"/>
                  </a:lnTo>
                  <a:lnTo>
                    <a:pt x="144" y="375"/>
                  </a:lnTo>
                  <a:lnTo>
                    <a:pt x="130" y="390"/>
                  </a:lnTo>
                  <a:lnTo>
                    <a:pt x="115" y="404"/>
                  </a:lnTo>
                  <a:lnTo>
                    <a:pt x="115" y="419"/>
                  </a:lnTo>
                  <a:lnTo>
                    <a:pt x="101" y="419"/>
                  </a:lnTo>
                  <a:lnTo>
                    <a:pt x="101" y="419"/>
                  </a:lnTo>
                  <a:lnTo>
                    <a:pt x="72" y="448"/>
                  </a:lnTo>
                  <a:lnTo>
                    <a:pt x="72" y="462"/>
                  </a:lnTo>
                  <a:lnTo>
                    <a:pt x="86" y="476"/>
                  </a:lnTo>
                  <a:lnTo>
                    <a:pt x="86" y="491"/>
                  </a:lnTo>
                  <a:lnTo>
                    <a:pt x="72" y="491"/>
                  </a:lnTo>
                  <a:lnTo>
                    <a:pt x="72" y="505"/>
                  </a:lnTo>
                  <a:lnTo>
                    <a:pt x="72" y="520"/>
                  </a:lnTo>
                  <a:lnTo>
                    <a:pt x="0" y="707"/>
                  </a:lnTo>
                  <a:lnTo>
                    <a:pt x="43" y="722"/>
                  </a:lnTo>
                  <a:close/>
                </a:path>
              </a:pathLst>
            </a:custGeom>
            <a:solidFill>
              <a:srgbClr val="339966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6" name=""/>
            <p:cNvSpPr/>
            <p:nvPr/>
          </p:nvSpPr>
          <p:spPr>
            <a:xfrm rot="21138600">
              <a:off x="1893600" y="1492200"/>
              <a:ext cx="828720" cy="1517760"/>
            </a:xfrm>
            <a:custGeom>
              <a:avLst/>
              <a:gdLst/>
              <a:ahLst/>
              <a:rect l="l" t="t" r="r" b="b"/>
              <a:pathLst>
                <a:path w="505" h="837">
                  <a:moveTo>
                    <a:pt x="43" y="722"/>
                  </a:moveTo>
                  <a:lnTo>
                    <a:pt x="115" y="751"/>
                  </a:lnTo>
                  <a:lnTo>
                    <a:pt x="187" y="765"/>
                  </a:lnTo>
                  <a:lnTo>
                    <a:pt x="216" y="780"/>
                  </a:lnTo>
                  <a:lnTo>
                    <a:pt x="274" y="794"/>
                  </a:lnTo>
                  <a:lnTo>
                    <a:pt x="331" y="808"/>
                  </a:lnTo>
                  <a:lnTo>
                    <a:pt x="404" y="837"/>
                  </a:lnTo>
                  <a:lnTo>
                    <a:pt x="447" y="837"/>
                  </a:lnTo>
                  <a:lnTo>
                    <a:pt x="476" y="707"/>
                  </a:lnTo>
                  <a:lnTo>
                    <a:pt x="505" y="592"/>
                  </a:lnTo>
                  <a:lnTo>
                    <a:pt x="505" y="577"/>
                  </a:lnTo>
                  <a:lnTo>
                    <a:pt x="490" y="563"/>
                  </a:lnTo>
                  <a:lnTo>
                    <a:pt x="490" y="549"/>
                  </a:lnTo>
                  <a:lnTo>
                    <a:pt x="490" y="563"/>
                  </a:lnTo>
                  <a:lnTo>
                    <a:pt x="490" y="563"/>
                  </a:lnTo>
                  <a:lnTo>
                    <a:pt x="476" y="563"/>
                  </a:lnTo>
                  <a:lnTo>
                    <a:pt x="476" y="577"/>
                  </a:lnTo>
                  <a:lnTo>
                    <a:pt x="461" y="563"/>
                  </a:lnTo>
                  <a:lnTo>
                    <a:pt x="461" y="563"/>
                  </a:lnTo>
                  <a:lnTo>
                    <a:pt x="447" y="563"/>
                  </a:lnTo>
                  <a:lnTo>
                    <a:pt x="432" y="563"/>
                  </a:lnTo>
                  <a:lnTo>
                    <a:pt x="418" y="549"/>
                  </a:lnTo>
                  <a:lnTo>
                    <a:pt x="418" y="563"/>
                  </a:lnTo>
                  <a:lnTo>
                    <a:pt x="418" y="563"/>
                  </a:lnTo>
                  <a:lnTo>
                    <a:pt x="389" y="549"/>
                  </a:lnTo>
                  <a:lnTo>
                    <a:pt x="389" y="549"/>
                  </a:lnTo>
                  <a:lnTo>
                    <a:pt x="375" y="563"/>
                  </a:lnTo>
                  <a:lnTo>
                    <a:pt x="375" y="563"/>
                  </a:lnTo>
                  <a:lnTo>
                    <a:pt x="375" y="563"/>
                  </a:lnTo>
                  <a:lnTo>
                    <a:pt x="375" y="549"/>
                  </a:lnTo>
                  <a:lnTo>
                    <a:pt x="375" y="549"/>
                  </a:lnTo>
                  <a:lnTo>
                    <a:pt x="360" y="534"/>
                  </a:lnTo>
                  <a:lnTo>
                    <a:pt x="375" y="534"/>
                  </a:lnTo>
                  <a:lnTo>
                    <a:pt x="360" y="520"/>
                  </a:lnTo>
                  <a:lnTo>
                    <a:pt x="360" y="505"/>
                  </a:lnTo>
                  <a:lnTo>
                    <a:pt x="360" y="505"/>
                  </a:lnTo>
                  <a:lnTo>
                    <a:pt x="346" y="505"/>
                  </a:lnTo>
                  <a:lnTo>
                    <a:pt x="346" y="491"/>
                  </a:lnTo>
                  <a:lnTo>
                    <a:pt x="346" y="491"/>
                  </a:lnTo>
                  <a:lnTo>
                    <a:pt x="360" y="476"/>
                  </a:lnTo>
                  <a:lnTo>
                    <a:pt x="346" y="476"/>
                  </a:lnTo>
                  <a:lnTo>
                    <a:pt x="346" y="476"/>
                  </a:lnTo>
                  <a:lnTo>
                    <a:pt x="346" y="462"/>
                  </a:lnTo>
                  <a:lnTo>
                    <a:pt x="346" y="448"/>
                  </a:lnTo>
                  <a:lnTo>
                    <a:pt x="346" y="433"/>
                  </a:lnTo>
                  <a:lnTo>
                    <a:pt x="346" y="433"/>
                  </a:lnTo>
                  <a:lnTo>
                    <a:pt x="346" y="433"/>
                  </a:lnTo>
                  <a:lnTo>
                    <a:pt x="346" y="419"/>
                  </a:lnTo>
                  <a:lnTo>
                    <a:pt x="346" y="419"/>
                  </a:lnTo>
                  <a:lnTo>
                    <a:pt x="331" y="404"/>
                  </a:lnTo>
                  <a:lnTo>
                    <a:pt x="331" y="404"/>
                  </a:lnTo>
                  <a:lnTo>
                    <a:pt x="331" y="419"/>
                  </a:lnTo>
                  <a:lnTo>
                    <a:pt x="317" y="419"/>
                  </a:lnTo>
                  <a:lnTo>
                    <a:pt x="303" y="419"/>
                  </a:lnTo>
                  <a:lnTo>
                    <a:pt x="303" y="404"/>
                  </a:lnTo>
                  <a:lnTo>
                    <a:pt x="288" y="404"/>
                  </a:lnTo>
                  <a:lnTo>
                    <a:pt x="303" y="390"/>
                  </a:lnTo>
                  <a:lnTo>
                    <a:pt x="303" y="375"/>
                  </a:lnTo>
                  <a:lnTo>
                    <a:pt x="317" y="375"/>
                  </a:lnTo>
                  <a:lnTo>
                    <a:pt x="317" y="375"/>
                  </a:lnTo>
                  <a:lnTo>
                    <a:pt x="317" y="361"/>
                  </a:lnTo>
                  <a:lnTo>
                    <a:pt x="317" y="361"/>
                  </a:lnTo>
                  <a:lnTo>
                    <a:pt x="317" y="346"/>
                  </a:lnTo>
                  <a:lnTo>
                    <a:pt x="317" y="346"/>
                  </a:lnTo>
                  <a:lnTo>
                    <a:pt x="317" y="346"/>
                  </a:lnTo>
                  <a:lnTo>
                    <a:pt x="317" y="332"/>
                  </a:lnTo>
                  <a:lnTo>
                    <a:pt x="331" y="318"/>
                  </a:lnTo>
                  <a:lnTo>
                    <a:pt x="331" y="318"/>
                  </a:lnTo>
                  <a:lnTo>
                    <a:pt x="346" y="303"/>
                  </a:lnTo>
                  <a:lnTo>
                    <a:pt x="346" y="289"/>
                  </a:lnTo>
                  <a:lnTo>
                    <a:pt x="331" y="289"/>
                  </a:lnTo>
                  <a:lnTo>
                    <a:pt x="317" y="289"/>
                  </a:lnTo>
                  <a:lnTo>
                    <a:pt x="331" y="289"/>
                  </a:lnTo>
                  <a:lnTo>
                    <a:pt x="317" y="274"/>
                  </a:lnTo>
                  <a:lnTo>
                    <a:pt x="317" y="274"/>
                  </a:lnTo>
                  <a:lnTo>
                    <a:pt x="317" y="274"/>
                  </a:lnTo>
                  <a:lnTo>
                    <a:pt x="317" y="260"/>
                  </a:lnTo>
                  <a:lnTo>
                    <a:pt x="317" y="260"/>
                  </a:lnTo>
                  <a:lnTo>
                    <a:pt x="303" y="245"/>
                  </a:lnTo>
                  <a:lnTo>
                    <a:pt x="303" y="217"/>
                  </a:lnTo>
                  <a:lnTo>
                    <a:pt x="288" y="202"/>
                  </a:lnTo>
                  <a:lnTo>
                    <a:pt x="288" y="188"/>
                  </a:lnTo>
                  <a:lnTo>
                    <a:pt x="274" y="188"/>
                  </a:lnTo>
                  <a:lnTo>
                    <a:pt x="288" y="188"/>
                  </a:lnTo>
                  <a:lnTo>
                    <a:pt x="274" y="173"/>
                  </a:lnTo>
                  <a:lnTo>
                    <a:pt x="288" y="173"/>
                  </a:lnTo>
                  <a:lnTo>
                    <a:pt x="288" y="159"/>
                  </a:lnTo>
                  <a:lnTo>
                    <a:pt x="274" y="115"/>
                  </a:lnTo>
                  <a:lnTo>
                    <a:pt x="303" y="29"/>
                  </a:lnTo>
                  <a:lnTo>
                    <a:pt x="245" y="0"/>
                  </a:lnTo>
                  <a:lnTo>
                    <a:pt x="202" y="130"/>
                  </a:lnTo>
                  <a:lnTo>
                    <a:pt x="158" y="260"/>
                  </a:lnTo>
                  <a:lnTo>
                    <a:pt x="158" y="260"/>
                  </a:lnTo>
                  <a:lnTo>
                    <a:pt x="158" y="289"/>
                  </a:lnTo>
                  <a:lnTo>
                    <a:pt x="144" y="289"/>
                  </a:lnTo>
                  <a:lnTo>
                    <a:pt x="144" y="303"/>
                  </a:lnTo>
                  <a:lnTo>
                    <a:pt x="158" y="318"/>
                  </a:lnTo>
                  <a:lnTo>
                    <a:pt x="158" y="332"/>
                  </a:lnTo>
                  <a:lnTo>
                    <a:pt x="158" y="346"/>
                  </a:lnTo>
                  <a:lnTo>
                    <a:pt x="144" y="375"/>
                  </a:lnTo>
                  <a:lnTo>
                    <a:pt x="130" y="390"/>
                  </a:lnTo>
                  <a:lnTo>
                    <a:pt x="115" y="404"/>
                  </a:lnTo>
                  <a:lnTo>
                    <a:pt x="115" y="419"/>
                  </a:lnTo>
                  <a:lnTo>
                    <a:pt x="101" y="419"/>
                  </a:lnTo>
                  <a:lnTo>
                    <a:pt x="101" y="419"/>
                  </a:lnTo>
                  <a:lnTo>
                    <a:pt x="72" y="448"/>
                  </a:lnTo>
                  <a:lnTo>
                    <a:pt x="72" y="462"/>
                  </a:lnTo>
                  <a:lnTo>
                    <a:pt x="86" y="476"/>
                  </a:lnTo>
                  <a:lnTo>
                    <a:pt x="86" y="491"/>
                  </a:lnTo>
                  <a:lnTo>
                    <a:pt x="72" y="491"/>
                  </a:lnTo>
                  <a:lnTo>
                    <a:pt x="72" y="505"/>
                  </a:lnTo>
                  <a:lnTo>
                    <a:pt x="72" y="520"/>
                  </a:lnTo>
                  <a:lnTo>
                    <a:pt x="0" y="707"/>
                  </a:lnTo>
                  <a:lnTo>
                    <a:pt x="43" y="722"/>
                  </a:lnTo>
                </a:path>
              </a:pathLst>
            </a:custGeom>
            <a:solidFill>
              <a:srgbClr val="339966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7" name=""/>
            <p:cNvSpPr/>
            <p:nvPr/>
          </p:nvSpPr>
          <p:spPr>
            <a:xfrm rot="21138600">
              <a:off x="1066680" y="1742760"/>
              <a:ext cx="1089000" cy="1123920"/>
            </a:xfrm>
            <a:custGeom>
              <a:avLst/>
              <a:gdLst/>
              <a:ahLst/>
              <a:rect l="l" t="t" r="r" b="b"/>
              <a:pathLst>
                <a:path w="663" h="620">
                  <a:moveTo>
                    <a:pt x="288" y="534"/>
                  </a:moveTo>
                  <a:lnTo>
                    <a:pt x="231" y="505"/>
                  </a:lnTo>
                  <a:lnTo>
                    <a:pt x="158" y="476"/>
                  </a:lnTo>
                  <a:lnTo>
                    <a:pt x="72" y="433"/>
                  </a:lnTo>
                  <a:lnTo>
                    <a:pt x="0" y="404"/>
                  </a:lnTo>
                  <a:lnTo>
                    <a:pt x="0" y="404"/>
                  </a:lnTo>
                  <a:lnTo>
                    <a:pt x="0" y="361"/>
                  </a:lnTo>
                  <a:lnTo>
                    <a:pt x="14" y="332"/>
                  </a:lnTo>
                  <a:lnTo>
                    <a:pt x="29" y="303"/>
                  </a:lnTo>
                  <a:lnTo>
                    <a:pt x="43" y="274"/>
                  </a:lnTo>
                  <a:lnTo>
                    <a:pt x="58" y="259"/>
                  </a:lnTo>
                  <a:lnTo>
                    <a:pt x="72" y="259"/>
                  </a:lnTo>
                  <a:lnTo>
                    <a:pt x="72" y="245"/>
                  </a:lnTo>
                  <a:lnTo>
                    <a:pt x="72" y="245"/>
                  </a:lnTo>
                  <a:lnTo>
                    <a:pt x="72" y="245"/>
                  </a:lnTo>
                  <a:lnTo>
                    <a:pt x="72" y="245"/>
                  </a:lnTo>
                  <a:lnTo>
                    <a:pt x="101" y="202"/>
                  </a:lnTo>
                  <a:lnTo>
                    <a:pt x="101" y="187"/>
                  </a:lnTo>
                  <a:lnTo>
                    <a:pt x="115" y="187"/>
                  </a:lnTo>
                  <a:lnTo>
                    <a:pt x="144" y="130"/>
                  </a:lnTo>
                  <a:lnTo>
                    <a:pt x="144" y="115"/>
                  </a:lnTo>
                  <a:lnTo>
                    <a:pt x="173" y="72"/>
                  </a:lnTo>
                  <a:lnTo>
                    <a:pt x="173" y="57"/>
                  </a:lnTo>
                  <a:lnTo>
                    <a:pt x="187" y="43"/>
                  </a:lnTo>
                  <a:lnTo>
                    <a:pt x="187" y="43"/>
                  </a:lnTo>
                  <a:lnTo>
                    <a:pt x="187" y="28"/>
                  </a:lnTo>
                  <a:lnTo>
                    <a:pt x="187" y="28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216" y="0"/>
                  </a:lnTo>
                  <a:lnTo>
                    <a:pt x="231" y="0"/>
                  </a:lnTo>
                  <a:lnTo>
                    <a:pt x="245" y="14"/>
                  </a:lnTo>
                  <a:lnTo>
                    <a:pt x="245" y="14"/>
                  </a:lnTo>
                  <a:lnTo>
                    <a:pt x="259" y="43"/>
                  </a:lnTo>
                  <a:lnTo>
                    <a:pt x="259" y="43"/>
                  </a:lnTo>
                  <a:lnTo>
                    <a:pt x="259" y="86"/>
                  </a:lnTo>
                  <a:lnTo>
                    <a:pt x="274" y="101"/>
                  </a:lnTo>
                  <a:lnTo>
                    <a:pt x="303" y="115"/>
                  </a:lnTo>
                  <a:lnTo>
                    <a:pt x="317" y="101"/>
                  </a:lnTo>
                  <a:lnTo>
                    <a:pt x="346" y="115"/>
                  </a:lnTo>
                  <a:lnTo>
                    <a:pt x="360" y="130"/>
                  </a:lnTo>
                  <a:lnTo>
                    <a:pt x="389" y="144"/>
                  </a:lnTo>
                  <a:lnTo>
                    <a:pt x="404" y="144"/>
                  </a:lnTo>
                  <a:lnTo>
                    <a:pt x="418" y="144"/>
                  </a:lnTo>
                  <a:lnTo>
                    <a:pt x="447" y="144"/>
                  </a:lnTo>
                  <a:lnTo>
                    <a:pt x="461" y="158"/>
                  </a:lnTo>
                  <a:lnTo>
                    <a:pt x="476" y="144"/>
                  </a:lnTo>
                  <a:lnTo>
                    <a:pt x="505" y="158"/>
                  </a:lnTo>
                  <a:lnTo>
                    <a:pt x="519" y="158"/>
                  </a:lnTo>
                  <a:lnTo>
                    <a:pt x="649" y="216"/>
                  </a:lnTo>
                  <a:lnTo>
                    <a:pt x="663" y="231"/>
                  </a:lnTo>
                  <a:lnTo>
                    <a:pt x="663" y="245"/>
                  </a:lnTo>
                  <a:lnTo>
                    <a:pt x="663" y="259"/>
                  </a:lnTo>
                  <a:lnTo>
                    <a:pt x="649" y="288"/>
                  </a:lnTo>
                  <a:lnTo>
                    <a:pt x="635" y="303"/>
                  </a:lnTo>
                  <a:lnTo>
                    <a:pt x="620" y="317"/>
                  </a:lnTo>
                  <a:lnTo>
                    <a:pt x="620" y="332"/>
                  </a:lnTo>
                  <a:lnTo>
                    <a:pt x="606" y="332"/>
                  </a:lnTo>
                  <a:lnTo>
                    <a:pt x="606" y="332"/>
                  </a:lnTo>
                  <a:lnTo>
                    <a:pt x="577" y="361"/>
                  </a:lnTo>
                  <a:lnTo>
                    <a:pt x="577" y="375"/>
                  </a:lnTo>
                  <a:lnTo>
                    <a:pt x="591" y="389"/>
                  </a:lnTo>
                  <a:lnTo>
                    <a:pt x="591" y="404"/>
                  </a:lnTo>
                  <a:lnTo>
                    <a:pt x="577" y="404"/>
                  </a:lnTo>
                  <a:lnTo>
                    <a:pt x="577" y="418"/>
                  </a:lnTo>
                  <a:lnTo>
                    <a:pt x="577" y="433"/>
                  </a:lnTo>
                  <a:lnTo>
                    <a:pt x="505" y="620"/>
                  </a:lnTo>
                  <a:lnTo>
                    <a:pt x="476" y="606"/>
                  </a:lnTo>
                  <a:lnTo>
                    <a:pt x="404" y="577"/>
                  </a:lnTo>
                  <a:lnTo>
                    <a:pt x="332" y="548"/>
                  </a:lnTo>
                  <a:lnTo>
                    <a:pt x="288" y="534"/>
                  </a:lnTo>
                  <a:close/>
                </a:path>
              </a:pathLst>
            </a:custGeom>
            <a:solidFill>
              <a:srgbClr val="339966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8" name=""/>
            <p:cNvSpPr/>
            <p:nvPr/>
          </p:nvSpPr>
          <p:spPr>
            <a:xfrm rot="21138600">
              <a:off x="3277800" y="3935160"/>
              <a:ext cx="1871640" cy="2093760"/>
            </a:xfrm>
            <a:custGeom>
              <a:avLst/>
              <a:gdLst/>
              <a:ahLst/>
              <a:rect l="l" t="t" r="r" b="b"/>
              <a:pathLst>
                <a:path w="1140" h="1155">
                  <a:moveTo>
                    <a:pt x="0" y="448"/>
                  </a:moveTo>
                  <a:lnTo>
                    <a:pt x="15" y="462"/>
                  </a:lnTo>
                  <a:lnTo>
                    <a:pt x="15" y="462"/>
                  </a:lnTo>
                  <a:lnTo>
                    <a:pt x="29" y="477"/>
                  </a:lnTo>
                  <a:lnTo>
                    <a:pt x="43" y="491"/>
                  </a:lnTo>
                  <a:lnTo>
                    <a:pt x="58" y="520"/>
                  </a:lnTo>
                  <a:lnTo>
                    <a:pt x="87" y="549"/>
                  </a:lnTo>
                  <a:lnTo>
                    <a:pt x="130" y="592"/>
                  </a:lnTo>
                  <a:lnTo>
                    <a:pt x="144" y="679"/>
                  </a:lnTo>
                  <a:lnTo>
                    <a:pt x="159" y="707"/>
                  </a:lnTo>
                  <a:lnTo>
                    <a:pt x="188" y="736"/>
                  </a:lnTo>
                  <a:lnTo>
                    <a:pt x="217" y="780"/>
                  </a:lnTo>
                  <a:lnTo>
                    <a:pt x="260" y="780"/>
                  </a:lnTo>
                  <a:lnTo>
                    <a:pt x="303" y="707"/>
                  </a:lnTo>
                  <a:lnTo>
                    <a:pt x="317" y="707"/>
                  </a:lnTo>
                  <a:lnTo>
                    <a:pt x="332" y="707"/>
                  </a:lnTo>
                  <a:lnTo>
                    <a:pt x="346" y="707"/>
                  </a:lnTo>
                  <a:lnTo>
                    <a:pt x="418" y="707"/>
                  </a:lnTo>
                  <a:lnTo>
                    <a:pt x="433" y="736"/>
                  </a:lnTo>
                  <a:lnTo>
                    <a:pt x="462" y="765"/>
                  </a:lnTo>
                  <a:lnTo>
                    <a:pt x="462" y="780"/>
                  </a:lnTo>
                  <a:lnTo>
                    <a:pt x="476" y="794"/>
                  </a:lnTo>
                  <a:lnTo>
                    <a:pt x="505" y="866"/>
                  </a:lnTo>
                  <a:lnTo>
                    <a:pt x="534" y="910"/>
                  </a:lnTo>
                  <a:lnTo>
                    <a:pt x="548" y="938"/>
                  </a:lnTo>
                  <a:lnTo>
                    <a:pt x="577" y="953"/>
                  </a:lnTo>
                  <a:lnTo>
                    <a:pt x="592" y="1039"/>
                  </a:lnTo>
                  <a:lnTo>
                    <a:pt x="620" y="1083"/>
                  </a:lnTo>
                  <a:lnTo>
                    <a:pt x="635" y="1112"/>
                  </a:lnTo>
                  <a:lnTo>
                    <a:pt x="664" y="1112"/>
                  </a:lnTo>
                  <a:lnTo>
                    <a:pt x="693" y="1126"/>
                  </a:lnTo>
                  <a:lnTo>
                    <a:pt x="736" y="1126"/>
                  </a:lnTo>
                  <a:lnTo>
                    <a:pt x="765" y="1155"/>
                  </a:lnTo>
                  <a:lnTo>
                    <a:pt x="794" y="1155"/>
                  </a:lnTo>
                  <a:lnTo>
                    <a:pt x="794" y="1155"/>
                  </a:lnTo>
                  <a:lnTo>
                    <a:pt x="794" y="1141"/>
                  </a:lnTo>
                  <a:lnTo>
                    <a:pt x="779" y="1126"/>
                  </a:lnTo>
                  <a:lnTo>
                    <a:pt x="779" y="1112"/>
                  </a:lnTo>
                  <a:lnTo>
                    <a:pt x="779" y="1112"/>
                  </a:lnTo>
                  <a:lnTo>
                    <a:pt x="765" y="1068"/>
                  </a:lnTo>
                  <a:lnTo>
                    <a:pt x="765" y="1054"/>
                  </a:lnTo>
                  <a:lnTo>
                    <a:pt x="779" y="1039"/>
                  </a:lnTo>
                  <a:lnTo>
                    <a:pt x="779" y="1025"/>
                  </a:lnTo>
                  <a:lnTo>
                    <a:pt x="779" y="1025"/>
                  </a:lnTo>
                  <a:lnTo>
                    <a:pt x="765" y="1011"/>
                  </a:lnTo>
                  <a:lnTo>
                    <a:pt x="765" y="1011"/>
                  </a:lnTo>
                  <a:lnTo>
                    <a:pt x="765" y="1011"/>
                  </a:lnTo>
                  <a:lnTo>
                    <a:pt x="779" y="1011"/>
                  </a:lnTo>
                  <a:lnTo>
                    <a:pt x="779" y="1011"/>
                  </a:lnTo>
                  <a:lnTo>
                    <a:pt x="794" y="1011"/>
                  </a:lnTo>
                  <a:lnTo>
                    <a:pt x="794" y="996"/>
                  </a:lnTo>
                  <a:lnTo>
                    <a:pt x="794" y="967"/>
                  </a:lnTo>
                  <a:lnTo>
                    <a:pt x="779" y="953"/>
                  </a:lnTo>
                  <a:lnTo>
                    <a:pt x="808" y="953"/>
                  </a:lnTo>
                  <a:lnTo>
                    <a:pt x="822" y="938"/>
                  </a:lnTo>
                  <a:lnTo>
                    <a:pt x="822" y="938"/>
                  </a:lnTo>
                  <a:lnTo>
                    <a:pt x="808" y="938"/>
                  </a:lnTo>
                  <a:lnTo>
                    <a:pt x="808" y="924"/>
                  </a:lnTo>
                  <a:lnTo>
                    <a:pt x="822" y="924"/>
                  </a:lnTo>
                  <a:lnTo>
                    <a:pt x="837" y="924"/>
                  </a:lnTo>
                  <a:lnTo>
                    <a:pt x="837" y="910"/>
                  </a:lnTo>
                  <a:lnTo>
                    <a:pt x="851" y="910"/>
                  </a:lnTo>
                  <a:lnTo>
                    <a:pt x="851" y="895"/>
                  </a:lnTo>
                  <a:lnTo>
                    <a:pt x="866" y="895"/>
                  </a:lnTo>
                  <a:lnTo>
                    <a:pt x="866" y="895"/>
                  </a:lnTo>
                  <a:lnTo>
                    <a:pt x="866" y="895"/>
                  </a:lnTo>
                  <a:lnTo>
                    <a:pt x="866" y="881"/>
                  </a:lnTo>
                  <a:lnTo>
                    <a:pt x="866" y="866"/>
                  </a:lnTo>
                  <a:lnTo>
                    <a:pt x="866" y="866"/>
                  </a:lnTo>
                  <a:lnTo>
                    <a:pt x="880" y="866"/>
                  </a:lnTo>
                  <a:lnTo>
                    <a:pt x="880" y="881"/>
                  </a:lnTo>
                  <a:lnTo>
                    <a:pt x="880" y="881"/>
                  </a:lnTo>
                  <a:lnTo>
                    <a:pt x="880" y="866"/>
                  </a:lnTo>
                  <a:lnTo>
                    <a:pt x="880" y="866"/>
                  </a:lnTo>
                  <a:lnTo>
                    <a:pt x="880" y="866"/>
                  </a:lnTo>
                  <a:lnTo>
                    <a:pt x="894" y="881"/>
                  </a:lnTo>
                  <a:lnTo>
                    <a:pt x="894" y="881"/>
                  </a:lnTo>
                  <a:lnTo>
                    <a:pt x="894" y="881"/>
                  </a:lnTo>
                  <a:lnTo>
                    <a:pt x="894" y="866"/>
                  </a:lnTo>
                  <a:lnTo>
                    <a:pt x="909" y="866"/>
                  </a:lnTo>
                  <a:lnTo>
                    <a:pt x="909" y="881"/>
                  </a:lnTo>
                  <a:lnTo>
                    <a:pt x="938" y="866"/>
                  </a:lnTo>
                  <a:lnTo>
                    <a:pt x="938" y="866"/>
                  </a:lnTo>
                  <a:lnTo>
                    <a:pt x="938" y="881"/>
                  </a:lnTo>
                  <a:lnTo>
                    <a:pt x="923" y="881"/>
                  </a:lnTo>
                  <a:lnTo>
                    <a:pt x="909" y="881"/>
                  </a:lnTo>
                  <a:lnTo>
                    <a:pt x="894" y="895"/>
                  </a:lnTo>
                  <a:lnTo>
                    <a:pt x="894" y="895"/>
                  </a:lnTo>
                  <a:lnTo>
                    <a:pt x="894" y="895"/>
                  </a:lnTo>
                  <a:lnTo>
                    <a:pt x="923" y="881"/>
                  </a:lnTo>
                  <a:lnTo>
                    <a:pt x="952" y="881"/>
                  </a:lnTo>
                  <a:lnTo>
                    <a:pt x="967" y="866"/>
                  </a:lnTo>
                  <a:lnTo>
                    <a:pt x="981" y="852"/>
                  </a:lnTo>
                  <a:lnTo>
                    <a:pt x="995" y="837"/>
                  </a:lnTo>
                  <a:lnTo>
                    <a:pt x="995" y="823"/>
                  </a:lnTo>
                  <a:lnTo>
                    <a:pt x="1010" y="765"/>
                  </a:lnTo>
                  <a:lnTo>
                    <a:pt x="1010" y="765"/>
                  </a:lnTo>
                  <a:lnTo>
                    <a:pt x="1010" y="765"/>
                  </a:lnTo>
                  <a:lnTo>
                    <a:pt x="1024" y="765"/>
                  </a:lnTo>
                  <a:lnTo>
                    <a:pt x="1024" y="780"/>
                  </a:lnTo>
                  <a:lnTo>
                    <a:pt x="1039" y="780"/>
                  </a:lnTo>
                  <a:lnTo>
                    <a:pt x="1024" y="780"/>
                  </a:lnTo>
                  <a:lnTo>
                    <a:pt x="1024" y="794"/>
                  </a:lnTo>
                  <a:lnTo>
                    <a:pt x="1024" y="794"/>
                  </a:lnTo>
                  <a:lnTo>
                    <a:pt x="1053" y="780"/>
                  </a:lnTo>
                  <a:lnTo>
                    <a:pt x="1068" y="765"/>
                  </a:lnTo>
                  <a:lnTo>
                    <a:pt x="1096" y="765"/>
                  </a:lnTo>
                  <a:lnTo>
                    <a:pt x="1096" y="765"/>
                  </a:lnTo>
                  <a:lnTo>
                    <a:pt x="1096" y="751"/>
                  </a:lnTo>
                  <a:lnTo>
                    <a:pt x="1111" y="736"/>
                  </a:lnTo>
                  <a:lnTo>
                    <a:pt x="1111" y="736"/>
                  </a:lnTo>
                  <a:lnTo>
                    <a:pt x="1111" y="722"/>
                  </a:lnTo>
                  <a:lnTo>
                    <a:pt x="1111" y="707"/>
                  </a:lnTo>
                  <a:lnTo>
                    <a:pt x="1111" y="707"/>
                  </a:lnTo>
                  <a:lnTo>
                    <a:pt x="1125" y="693"/>
                  </a:lnTo>
                  <a:lnTo>
                    <a:pt x="1111" y="679"/>
                  </a:lnTo>
                  <a:lnTo>
                    <a:pt x="1125" y="650"/>
                  </a:lnTo>
                  <a:lnTo>
                    <a:pt x="1125" y="650"/>
                  </a:lnTo>
                  <a:lnTo>
                    <a:pt x="1140" y="650"/>
                  </a:lnTo>
                  <a:lnTo>
                    <a:pt x="1125" y="635"/>
                  </a:lnTo>
                  <a:lnTo>
                    <a:pt x="1140" y="635"/>
                  </a:lnTo>
                  <a:lnTo>
                    <a:pt x="1140" y="635"/>
                  </a:lnTo>
                  <a:lnTo>
                    <a:pt x="1140" y="621"/>
                  </a:lnTo>
                  <a:lnTo>
                    <a:pt x="1140" y="621"/>
                  </a:lnTo>
                  <a:lnTo>
                    <a:pt x="1140" y="621"/>
                  </a:lnTo>
                  <a:lnTo>
                    <a:pt x="1125" y="621"/>
                  </a:lnTo>
                  <a:lnTo>
                    <a:pt x="1125" y="606"/>
                  </a:lnTo>
                  <a:lnTo>
                    <a:pt x="1125" y="606"/>
                  </a:lnTo>
                  <a:lnTo>
                    <a:pt x="1125" y="592"/>
                  </a:lnTo>
                  <a:lnTo>
                    <a:pt x="1125" y="592"/>
                  </a:lnTo>
                  <a:lnTo>
                    <a:pt x="1111" y="578"/>
                  </a:lnTo>
                  <a:lnTo>
                    <a:pt x="1111" y="563"/>
                  </a:lnTo>
                  <a:lnTo>
                    <a:pt x="1111" y="563"/>
                  </a:lnTo>
                  <a:lnTo>
                    <a:pt x="1096" y="534"/>
                  </a:lnTo>
                  <a:lnTo>
                    <a:pt x="1096" y="433"/>
                  </a:lnTo>
                  <a:lnTo>
                    <a:pt x="1096" y="375"/>
                  </a:lnTo>
                  <a:lnTo>
                    <a:pt x="1082" y="375"/>
                  </a:lnTo>
                  <a:lnTo>
                    <a:pt x="1068" y="375"/>
                  </a:lnTo>
                  <a:lnTo>
                    <a:pt x="1068" y="361"/>
                  </a:lnTo>
                  <a:lnTo>
                    <a:pt x="1024" y="347"/>
                  </a:lnTo>
                  <a:lnTo>
                    <a:pt x="1024" y="347"/>
                  </a:lnTo>
                  <a:lnTo>
                    <a:pt x="995" y="332"/>
                  </a:lnTo>
                  <a:lnTo>
                    <a:pt x="995" y="332"/>
                  </a:lnTo>
                  <a:lnTo>
                    <a:pt x="967" y="332"/>
                  </a:lnTo>
                  <a:lnTo>
                    <a:pt x="967" y="332"/>
                  </a:lnTo>
                  <a:lnTo>
                    <a:pt x="952" y="332"/>
                  </a:lnTo>
                  <a:lnTo>
                    <a:pt x="952" y="332"/>
                  </a:lnTo>
                  <a:lnTo>
                    <a:pt x="938" y="332"/>
                  </a:lnTo>
                  <a:lnTo>
                    <a:pt x="923" y="332"/>
                  </a:lnTo>
                  <a:lnTo>
                    <a:pt x="923" y="347"/>
                  </a:lnTo>
                  <a:lnTo>
                    <a:pt x="909" y="347"/>
                  </a:lnTo>
                  <a:lnTo>
                    <a:pt x="909" y="347"/>
                  </a:lnTo>
                  <a:lnTo>
                    <a:pt x="894" y="347"/>
                  </a:lnTo>
                  <a:lnTo>
                    <a:pt x="880" y="332"/>
                  </a:lnTo>
                  <a:lnTo>
                    <a:pt x="866" y="318"/>
                  </a:lnTo>
                  <a:lnTo>
                    <a:pt x="837" y="332"/>
                  </a:lnTo>
                  <a:lnTo>
                    <a:pt x="837" y="332"/>
                  </a:lnTo>
                  <a:lnTo>
                    <a:pt x="837" y="347"/>
                  </a:lnTo>
                  <a:lnTo>
                    <a:pt x="837" y="332"/>
                  </a:lnTo>
                  <a:lnTo>
                    <a:pt x="837" y="318"/>
                  </a:lnTo>
                  <a:lnTo>
                    <a:pt x="808" y="332"/>
                  </a:lnTo>
                  <a:lnTo>
                    <a:pt x="808" y="318"/>
                  </a:lnTo>
                  <a:lnTo>
                    <a:pt x="794" y="318"/>
                  </a:lnTo>
                  <a:lnTo>
                    <a:pt x="794" y="318"/>
                  </a:lnTo>
                  <a:lnTo>
                    <a:pt x="794" y="318"/>
                  </a:lnTo>
                  <a:lnTo>
                    <a:pt x="779" y="318"/>
                  </a:lnTo>
                  <a:lnTo>
                    <a:pt x="765" y="318"/>
                  </a:lnTo>
                  <a:lnTo>
                    <a:pt x="765" y="318"/>
                  </a:lnTo>
                  <a:lnTo>
                    <a:pt x="750" y="303"/>
                  </a:lnTo>
                  <a:lnTo>
                    <a:pt x="750" y="289"/>
                  </a:lnTo>
                  <a:lnTo>
                    <a:pt x="736" y="289"/>
                  </a:lnTo>
                  <a:lnTo>
                    <a:pt x="721" y="303"/>
                  </a:lnTo>
                  <a:lnTo>
                    <a:pt x="721" y="289"/>
                  </a:lnTo>
                  <a:lnTo>
                    <a:pt x="707" y="289"/>
                  </a:lnTo>
                  <a:lnTo>
                    <a:pt x="678" y="274"/>
                  </a:lnTo>
                  <a:lnTo>
                    <a:pt x="664" y="274"/>
                  </a:lnTo>
                  <a:lnTo>
                    <a:pt x="664" y="260"/>
                  </a:lnTo>
                  <a:lnTo>
                    <a:pt x="649" y="246"/>
                  </a:lnTo>
                  <a:lnTo>
                    <a:pt x="649" y="260"/>
                  </a:lnTo>
                  <a:lnTo>
                    <a:pt x="635" y="260"/>
                  </a:lnTo>
                  <a:lnTo>
                    <a:pt x="635" y="260"/>
                  </a:lnTo>
                  <a:lnTo>
                    <a:pt x="606" y="231"/>
                  </a:lnTo>
                  <a:lnTo>
                    <a:pt x="606" y="231"/>
                  </a:lnTo>
                  <a:lnTo>
                    <a:pt x="620" y="29"/>
                  </a:lnTo>
                  <a:lnTo>
                    <a:pt x="577" y="29"/>
                  </a:lnTo>
                  <a:lnTo>
                    <a:pt x="491" y="15"/>
                  </a:lnTo>
                  <a:lnTo>
                    <a:pt x="418" y="15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61" y="87"/>
                  </a:lnTo>
                  <a:lnTo>
                    <a:pt x="346" y="173"/>
                  </a:lnTo>
                  <a:lnTo>
                    <a:pt x="332" y="274"/>
                  </a:lnTo>
                  <a:lnTo>
                    <a:pt x="317" y="375"/>
                  </a:lnTo>
                  <a:lnTo>
                    <a:pt x="303" y="477"/>
                  </a:lnTo>
                  <a:lnTo>
                    <a:pt x="274" y="462"/>
                  </a:lnTo>
                  <a:lnTo>
                    <a:pt x="202" y="462"/>
                  </a:lnTo>
                  <a:lnTo>
                    <a:pt x="116" y="448"/>
                  </a:lnTo>
                  <a:lnTo>
                    <a:pt x="43" y="433"/>
                  </a:lnTo>
                  <a:lnTo>
                    <a:pt x="0" y="419"/>
                  </a:lnTo>
                  <a:lnTo>
                    <a:pt x="0" y="448"/>
                  </a:lnTo>
                </a:path>
              </a:pathLst>
            </a:custGeom>
            <a:solidFill>
              <a:srgbClr val="339966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9" name=""/>
            <p:cNvSpPr/>
            <p:nvPr/>
          </p:nvSpPr>
          <p:spPr>
            <a:xfrm rot="21138600">
              <a:off x="3731760" y="1814400"/>
              <a:ext cx="507960" cy="36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1125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0" name=""/>
            <p:cNvSpPr/>
            <p:nvPr/>
          </p:nvSpPr>
          <p:spPr>
            <a:xfrm rot="21138600">
              <a:off x="3693600" y="1939680"/>
              <a:ext cx="75744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North Dakota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1" name=""/>
            <p:cNvSpPr/>
            <p:nvPr/>
          </p:nvSpPr>
          <p:spPr>
            <a:xfrm rot="21138600">
              <a:off x="3709800" y="2430000"/>
              <a:ext cx="77436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South Dakota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2" name=""/>
            <p:cNvSpPr/>
            <p:nvPr/>
          </p:nvSpPr>
          <p:spPr>
            <a:xfrm rot="21138600">
              <a:off x="4468680" y="1982520"/>
              <a:ext cx="59220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Minnesota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3" name=""/>
            <p:cNvSpPr/>
            <p:nvPr/>
          </p:nvSpPr>
          <p:spPr>
            <a:xfrm rot="21138600">
              <a:off x="4603320" y="2841480"/>
              <a:ext cx="59868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Iowa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4" name=""/>
            <p:cNvSpPr/>
            <p:nvPr/>
          </p:nvSpPr>
          <p:spPr>
            <a:xfrm rot="21138600">
              <a:off x="3781080" y="2960640"/>
              <a:ext cx="77292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Nebraska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5" name=""/>
            <p:cNvSpPr/>
            <p:nvPr/>
          </p:nvSpPr>
          <p:spPr>
            <a:xfrm rot="21138600">
              <a:off x="6054840" y="3030480"/>
              <a:ext cx="485640" cy="200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437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Ohio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6" name=""/>
            <p:cNvSpPr/>
            <p:nvPr/>
          </p:nvSpPr>
          <p:spPr>
            <a:xfrm rot="21138600">
              <a:off x="3960720" y="3597120"/>
              <a:ext cx="78912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Kansas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7" name=""/>
            <p:cNvSpPr/>
            <p:nvPr/>
          </p:nvSpPr>
          <p:spPr>
            <a:xfrm rot="21138600">
              <a:off x="4200480" y="4138560"/>
              <a:ext cx="64764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Oklahoma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8" name=""/>
            <p:cNvSpPr/>
            <p:nvPr/>
          </p:nvSpPr>
          <p:spPr>
            <a:xfrm rot="4108800">
              <a:off x="5224680" y="3228480"/>
              <a:ext cx="665280" cy="200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437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Illinois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9" name=""/>
            <p:cNvSpPr/>
            <p:nvPr/>
          </p:nvSpPr>
          <p:spPr>
            <a:xfrm rot="21138600">
              <a:off x="4965840" y="2340000"/>
              <a:ext cx="63648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Wisconsin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0" name=""/>
            <p:cNvSpPr/>
            <p:nvPr/>
          </p:nvSpPr>
          <p:spPr>
            <a:xfrm rot="21138600">
              <a:off x="4827600" y="3533760"/>
              <a:ext cx="56664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Missouri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1" name=""/>
            <p:cNvSpPr/>
            <p:nvPr/>
          </p:nvSpPr>
          <p:spPr>
            <a:xfrm rot="4266600">
              <a:off x="5626080" y="3172680"/>
              <a:ext cx="620640" cy="200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437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Indiana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2" name=""/>
            <p:cNvSpPr/>
            <p:nvPr/>
          </p:nvSpPr>
          <p:spPr>
            <a:xfrm rot="21138600">
              <a:off x="5778360" y="3629160"/>
              <a:ext cx="64152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Kentucky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3" name=""/>
            <p:cNvSpPr/>
            <p:nvPr/>
          </p:nvSpPr>
          <p:spPr>
            <a:xfrm rot="21138600">
              <a:off x="6281640" y="3214440"/>
              <a:ext cx="685800" cy="285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312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 West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spcBef>
                  <a:spcPts val="312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Virginia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4" name=""/>
            <p:cNvSpPr/>
            <p:nvPr/>
          </p:nvSpPr>
          <p:spPr>
            <a:xfrm rot="21138600">
              <a:off x="3922560" y="4851360"/>
              <a:ext cx="1043280" cy="23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56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Texas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5" name=""/>
            <p:cNvSpPr/>
            <p:nvPr/>
          </p:nvSpPr>
          <p:spPr>
            <a:xfrm rot="21138600">
              <a:off x="5383080" y="2053800"/>
              <a:ext cx="43524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Mich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6" name=""/>
            <p:cNvSpPr/>
            <p:nvPr/>
          </p:nvSpPr>
          <p:spPr>
            <a:xfrm rot="21138600">
              <a:off x="5796000" y="2520720"/>
              <a:ext cx="434880" cy="203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>
                <a:lnSpc>
                  <a:spcPct val="100000"/>
                </a:lnSpc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Mich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7" name=""/>
            <p:cNvSpPr/>
            <p:nvPr/>
          </p:nvSpPr>
          <p:spPr>
            <a:xfrm rot="3213000">
              <a:off x="1222560" y="3631680"/>
              <a:ext cx="707760" cy="23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California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8" name=""/>
            <p:cNvSpPr/>
            <p:nvPr/>
          </p:nvSpPr>
          <p:spPr>
            <a:xfrm rot="21138600">
              <a:off x="1729800" y="3262320"/>
              <a:ext cx="44352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Nevada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9" name=""/>
            <p:cNvSpPr/>
            <p:nvPr/>
          </p:nvSpPr>
          <p:spPr>
            <a:xfrm rot="21138600">
              <a:off x="1446840" y="2231640"/>
              <a:ext cx="43488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Oregon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0" name=""/>
            <p:cNvSpPr/>
            <p:nvPr/>
          </p:nvSpPr>
          <p:spPr>
            <a:xfrm rot="21138600">
              <a:off x="1509480" y="1616040"/>
              <a:ext cx="5832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Washington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1" name=""/>
            <p:cNvSpPr/>
            <p:nvPr/>
          </p:nvSpPr>
          <p:spPr>
            <a:xfrm rot="21138600">
              <a:off x="2459520" y="3498480"/>
              <a:ext cx="34164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Utah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2" name=""/>
            <p:cNvSpPr/>
            <p:nvPr/>
          </p:nvSpPr>
          <p:spPr>
            <a:xfrm rot="21138600">
              <a:off x="2122560" y="2528640"/>
              <a:ext cx="37152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Idaho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3" name=""/>
            <p:cNvSpPr/>
            <p:nvPr/>
          </p:nvSpPr>
          <p:spPr>
            <a:xfrm rot="21138600">
              <a:off x="2829960" y="1983960"/>
              <a:ext cx="47736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Montana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4" name=""/>
            <p:cNvSpPr/>
            <p:nvPr/>
          </p:nvSpPr>
          <p:spPr>
            <a:xfrm rot="21138600">
              <a:off x="2926800" y="2749320"/>
              <a:ext cx="49824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Wyoming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5" name=""/>
            <p:cNvSpPr/>
            <p:nvPr/>
          </p:nvSpPr>
          <p:spPr>
            <a:xfrm rot="21138600">
              <a:off x="3148200" y="3549600"/>
              <a:ext cx="48996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Colorado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6" name=""/>
            <p:cNvSpPr/>
            <p:nvPr/>
          </p:nvSpPr>
          <p:spPr>
            <a:xfrm rot="21138600">
              <a:off x="3035160" y="4384440"/>
              <a:ext cx="59580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New Mexico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7" name=""/>
            <p:cNvSpPr/>
            <p:nvPr/>
          </p:nvSpPr>
          <p:spPr>
            <a:xfrm rot="21138600">
              <a:off x="2291400" y="4282560"/>
              <a:ext cx="4392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Arizona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8" name=""/>
            <p:cNvSpPr/>
            <p:nvPr/>
          </p:nvSpPr>
          <p:spPr>
            <a:xfrm rot="3713400">
              <a:off x="6258600" y="5195880"/>
              <a:ext cx="1152720" cy="200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437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7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Florida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9" name=""/>
            <p:cNvSpPr/>
            <p:nvPr/>
          </p:nvSpPr>
          <p:spPr>
            <a:xfrm rot="21138600">
              <a:off x="7350120" y="2233080"/>
              <a:ext cx="48420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MA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0" name=""/>
            <p:cNvSpPr/>
            <p:nvPr/>
          </p:nvSpPr>
          <p:spPr>
            <a:xfrm rot="21138600">
              <a:off x="7104240" y="2716200"/>
              <a:ext cx="48240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NJ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1" name=""/>
            <p:cNvSpPr/>
            <p:nvPr/>
          </p:nvSpPr>
          <p:spPr>
            <a:xfrm rot="21138600">
              <a:off x="7396200" y="2387160"/>
              <a:ext cx="485640" cy="169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312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RI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2" name=""/>
            <p:cNvSpPr/>
            <p:nvPr/>
          </p:nvSpPr>
          <p:spPr>
            <a:xfrm rot="21138600">
              <a:off x="7246800" y="2406600"/>
              <a:ext cx="48600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CT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3" name=""/>
            <p:cNvSpPr/>
            <p:nvPr/>
          </p:nvSpPr>
          <p:spPr>
            <a:xfrm rot="21138600">
              <a:off x="6853320" y="2334960"/>
              <a:ext cx="48564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NY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4" name=""/>
            <p:cNvSpPr/>
            <p:nvPr/>
          </p:nvSpPr>
          <p:spPr>
            <a:xfrm rot="21138600">
              <a:off x="7101000" y="1947600"/>
              <a:ext cx="48420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VT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5" name=""/>
            <p:cNvSpPr/>
            <p:nvPr/>
          </p:nvSpPr>
          <p:spPr>
            <a:xfrm rot="21138600">
              <a:off x="7273800" y="2071440"/>
              <a:ext cx="48420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NH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6" name=""/>
            <p:cNvSpPr/>
            <p:nvPr/>
          </p:nvSpPr>
          <p:spPr>
            <a:xfrm rot="21138600">
              <a:off x="7461360" y="1584000"/>
              <a:ext cx="48420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Maine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7" name=""/>
            <p:cNvSpPr/>
            <p:nvPr/>
          </p:nvSpPr>
          <p:spPr>
            <a:xfrm rot="21138600">
              <a:off x="4981320" y="4168440"/>
              <a:ext cx="59832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Arkansas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8" name=""/>
            <p:cNvSpPr/>
            <p:nvPr/>
          </p:nvSpPr>
          <p:spPr>
            <a:xfrm rot="21138600">
              <a:off x="5679720" y="3927240"/>
              <a:ext cx="68904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Tennessee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9" name=""/>
            <p:cNvSpPr/>
            <p:nvPr/>
          </p:nvSpPr>
          <p:spPr>
            <a:xfrm rot="21138600">
              <a:off x="5110200" y="5054760"/>
              <a:ext cx="56196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Louisiana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0" name=""/>
            <p:cNvSpPr/>
            <p:nvPr/>
          </p:nvSpPr>
          <p:spPr>
            <a:xfrm rot="4083600">
              <a:off x="5301720" y="4527000"/>
              <a:ext cx="62532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Mississippi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1" name=""/>
            <p:cNvSpPr/>
            <p:nvPr/>
          </p:nvSpPr>
          <p:spPr>
            <a:xfrm rot="21138600">
              <a:off x="5654520" y="4527720"/>
              <a:ext cx="71928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Alabama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2" name=""/>
            <p:cNvSpPr/>
            <p:nvPr/>
          </p:nvSpPr>
          <p:spPr>
            <a:xfrm rot="21138600">
              <a:off x="6064200" y="4465800"/>
              <a:ext cx="828720" cy="21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499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Georgia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3" name=""/>
            <p:cNvSpPr/>
            <p:nvPr/>
          </p:nvSpPr>
          <p:spPr>
            <a:xfrm rot="21138600">
              <a:off x="6230880" y="3968640"/>
              <a:ext cx="773280" cy="30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437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South Carolina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4" name=""/>
            <p:cNvSpPr/>
            <p:nvPr/>
          </p:nvSpPr>
          <p:spPr>
            <a:xfrm rot="21138600">
              <a:off x="6638760" y="3698640"/>
              <a:ext cx="77328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North Carolina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5" name=""/>
            <p:cNvSpPr/>
            <p:nvPr/>
          </p:nvSpPr>
          <p:spPr>
            <a:xfrm rot="21138600">
              <a:off x="6611400" y="3390840"/>
              <a:ext cx="77184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Virginia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6" name=""/>
            <p:cNvSpPr/>
            <p:nvPr/>
          </p:nvSpPr>
          <p:spPr>
            <a:xfrm rot="21138600">
              <a:off x="6538680" y="2747880"/>
              <a:ext cx="77292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Pennsylvania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7" name=""/>
            <p:cNvSpPr/>
            <p:nvPr/>
          </p:nvSpPr>
          <p:spPr>
            <a:xfrm rot="2494800">
              <a:off x="6833880" y="3080880"/>
              <a:ext cx="82872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Maryland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8" name=""/>
            <p:cNvSpPr/>
            <p:nvPr/>
          </p:nvSpPr>
          <p:spPr>
            <a:xfrm rot="21138600">
              <a:off x="7101000" y="3085920"/>
              <a:ext cx="484200" cy="169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312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DE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9" name=""/>
            <p:cNvSpPr/>
            <p:nvPr/>
          </p:nvSpPr>
          <p:spPr>
            <a:xfrm rot="21138600">
              <a:off x="3656160" y="3908520"/>
              <a:ext cx="531720" cy="547560"/>
            </a:xfrm>
            <a:custGeom>
              <a:avLst/>
              <a:gdLst/>
              <a:ahLst/>
              <a:rect l="l" t="t" r="r" b="b"/>
              <a:pathLst>
                <a:path w="772" h="535">
                  <a:moveTo>
                    <a:pt x="112" y="163"/>
                  </a:moveTo>
                  <a:cubicBezTo>
                    <a:pt x="121" y="239"/>
                    <a:pt x="133" y="248"/>
                    <a:pt x="184" y="299"/>
                  </a:cubicBezTo>
                  <a:cubicBezTo>
                    <a:pt x="201" y="349"/>
                    <a:pt x="205" y="410"/>
                    <a:pt x="240" y="451"/>
                  </a:cubicBezTo>
                  <a:cubicBezTo>
                    <a:pt x="280" y="498"/>
                    <a:pt x="340" y="505"/>
                    <a:pt x="392" y="531"/>
                  </a:cubicBezTo>
                  <a:cubicBezTo>
                    <a:pt x="480" y="528"/>
                    <a:pt x="569" y="535"/>
                    <a:pt x="656" y="523"/>
                  </a:cubicBezTo>
                  <a:cubicBezTo>
                    <a:pt x="688" y="519"/>
                    <a:pt x="729" y="418"/>
                    <a:pt x="744" y="387"/>
                  </a:cubicBezTo>
                  <a:cubicBezTo>
                    <a:pt x="755" y="323"/>
                    <a:pt x="772" y="268"/>
                    <a:pt x="752" y="203"/>
                  </a:cubicBezTo>
                  <a:cubicBezTo>
                    <a:pt x="749" y="194"/>
                    <a:pt x="737" y="189"/>
                    <a:pt x="728" y="187"/>
                  </a:cubicBezTo>
                  <a:cubicBezTo>
                    <a:pt x="716" y="184"/>
                    <a:pt x="539" y="171"/>
                    <a:pt x="536" y="171"/>
                  </a:cubicBezTo>
                  <a:cubicBezTo>
                    <a:pt x="532" y="162"/>
                    <a:pt x="510" y="81"/>
                    <a:pt x="504" y="75"/>
                  </a:cubicBezTo>
                  <a:cubicBezTo>
                    <a:pt x="471" y="42"/>
                    <a:pt x="402" y="42"/>
                    <a:pt x="360" y="35"/>
                  </a:cubicBezTo>
                  <a:cubicBezTo>
                    <a:pt x="306" y="26"/>
                    <a:pt x="292" y="22"/>
                    <a:pt x="248" y="11"/>
                  </a:cubicBezTo>
                  <a:cubicBezTo>
                    <a:pt x="182" y="15"/>
                    <a:pt x="59" y="0"/>
                    <a:pt x="8" y="51"/>
                  </a:cubicBezTo>
                  <a:cubicBezTo>
                    <a:pt x="5" y="59"/>
                    <a:pt x="0" y="67"/>
                    <a:pt x="0" y="75"/>
                  </a:cubicBezTo>
                  <a:cubicBezTo>
                    <a:pt x="0" y="190"/>
                    <a:pt x="0" y="170"/>
                    <a:pt x="88" y="195"/>
                  </a:cubicBezTo>
                  <a:cubicBezTo>
                    <a:pt x="101" y="208"/>
                    <a:pt x="115" y="222"/>
                    <a:pt x="128" y="235"/>
                  </a:cubicBezTo>
                  <a:lnTo>
                    <a:pt x="112" y="163"/>
                  </a:lnTo>
                  <a:close/>
                </a:path>
              </a:pathLst>
            </a:custGeom>
            <a:solidFill>
              <a:srgbClr val="ffff00"/>
            </a:solidFill>
            <a:ln w="57240">
              <a:solidFill>
                <a:srgbClr val="ffff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0" name=""/>
            <p:cNvSpPr/>
            <p:nvPr/>
          </p:nvSpPr>
          <p:spPr>
            <a:xfrm rot="21138600">
              <a:off x="3724560" y="4051080"/>
              <a:ext cx="308880" cy="169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SPS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C0CC875-609E-4F1B-BD63-DE2AB0A5BD0A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/>
          </p:cNvSpPr>
          <p:nvPr>
            <p:ph type="title"/>
          </p:nvPr>
        </p:nvSpPr>
        <p:spPr>
          <a:xfrm>
            <a:off x="2432160" y="3192120"/>
            <a:ext cx="615456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Integrated Asset Management</a:t>
            </a:r>
            <a:endParaRPr b="0" lang="en-US" sz="32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572" name="PlaceHolder 2"/>
          <p:cNvSpPr>
            <a:spLocks noGrp="1"/>
          </p:cNvSpPr>
          <p:nvPr>
            <p:ph type="subTitle"/>
          </p:nvPr>
        </p:nvSpPr>
        <p:spPr>
          <a:xfrm>
            <a:off x="2432160" y="4632480"/>
            <a:ext cx="6178320" cy="12952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Autofit/>
          </a:bodyPr>
          <a:p>
            <a:pPr indent="0">
              <a:lnSpc>
                <a:spcPct val="90000"/>
              </a:lnSpc>
              <a:spcBef>
                <a:spcPts val="624"/>
              </a:spcBef>
              <a:spcAft>
                <a:spcPts val="37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Dave Roberts</a:t>
            </a:r>
            <a:endParaRPr b="1" i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624"/>
              </a:spcBef>
              <a:spcAft>
                <a:spcPts val="37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Gary Weiss</a:t>
            </a:r>
            <a:endParaRPr b="1" i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531E634-5720-497A-96B4-FA18496746FF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Introduction and Greeting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574" name="PlaceHolder 2"/>
          <p:cNvSpPr>
            <a:spLocks noGrp="1"/>
          </p:cNvSpPr>
          <p:nvPr>
            <p:ph/>
          </p:nvPr>
        </p:nvSpPr>
        <p:spPr>
          <a:xfrm>
            <a:off x="569520" y="1220760"/>
            <a:ext cx="7994520" cy="4821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89"/>
              </a:spcBef>
              <a:spcAft>
                <a:spcPts val="41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EES has proven integrating demand side assets with supply side products adds value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Example:  Load Curtailment Program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0">
              <a:spcBef>
                <a:spcPts val="689"/>
              </a:spcBef>
              <a:spcAft>
                <a:spcPts val="414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However…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IAM must show more leadership in supporting  both origination and execution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EES must evolve from a deal-centric, customized shop to a product-based, scalable, learning organization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IAM must align with other similar EES initiatives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A18E098-D82E-48B8-B451-1C2392B8DABE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How will we get there?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576" name="PlaceHolder 2"/>
          <p:cNvSpPr>
            <a:spLocks noGrp="1"/>
          </p:cNvSpPr>
          <p:nvPr>
            <p:ph/>
          </p:nvPr>
        </p:nvSpPr>
        <p:spPr>
          <a:xfrm>
            <a:off x="569520" y="1220760"/>
            <a:ext cx="7994520" cy="4821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0">
              <a:spcBef>
                <a:spcPts val="689"/>
              </a:spcBef>
              <a:spcAft>
                <a:spcPts val="414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Further alignment of the Asset and Labor pieces of our business into an efficient organization will: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  Consolidate investment decisions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  Institutionalize knowledge and tighter feedback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  Integrated alignment with delivery organizations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  Ensure consistent product delivery across all accounts - “One face of EES”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0">
              <a:spcBef>
                <a:spcPts val="689"/>
              </a:spcBef>
              <a:spcAft>
                <a:spcPts val="414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89"/>
              </a:spcBef>
              <a:spcAft>
                <a:spcPts val="414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FB480F2-8764-4374-8B20-71F64E298815}" type="slidenum">
              <a:t>27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Pricing Objectives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578" name="PlaceHolder 2"/>
          <p:cNvSpPr>
            <a:spLocks noGrp="1"/>
          </p:cNvSpPr>
          <p:nvPr>
            <p:ph/>
          </p:nvPr>
        </p:nvSpPr>
        <p:spPr>
          <a:xfrm>
            <a:off x="569520" y="1287000"/>
            <a:ext cx="7994520" cy="482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90000"/>
              </a:lnSpc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Significantly reduce cycle time and increase accuracy, quality, competitiveness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lnSpc>
                <a:spcPct val="90000"/>
              </a:lnSpc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Reduce pre-contract due-diligence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lnSpc>
                <a:spcPct val="90000"/>
              </a:lnSpc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Maximize use of actuarial data for ECM and O&amp;M bets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lnSpc>
                <a:spcPct val="90000"/>
              </a:lnSpc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Use actuarial curves for IAM review of traditional due-diligence pricing and comparison to “best-in-class”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lnSpc>
                <a:spcPct val="90000"/>
              </a:lnSpc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Use standardized process to improve scalability and consistency in risk quantification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RAC buyoff on pricing methodology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lnSpc>
                <a:spcPct val="90000"/>
              </a:lnSpc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Reduce DASH approval time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0">
              <a:lnSpc>
                <a:spcPct val="90000"/>
              </a:lnSpc>
              <a:spcBef>
                <a:spcPts val="689"/>
              </a:spcBef>
              <a:spcAft>
                <a:spcPts val="414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89"/>
              </a:spcBef>
              <a:spcAft>
                <a:spcPts val="41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Accelerate deployment of Breakthrough Concepts to align with market facing initiatives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0">
              <a:lnSpc>
                <a:spcPct val="90000"/>
              </a:lnSpc>
              <a:spcBef>
                <a:spcPts val="689"/>
              </a:spcBef>
              <a:spcAft>
                <a:spcPts val="414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EDF44DD-2A3D-43FD-BF65-1617FBC85ED4}" type="slidenum">
              <a:t>28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Actuarial Pricing Approach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580" name=""/>
          <p:cNvSpPr/>
          <p:nvPr/>
        </p:nvSpPr>
        <p:spPr>
          <a:xfrm>
            <a:off x="1346040" y="3757680"/>
            <a:ext cx="762120" cy="0"/>
          </a:xfrm>
          <a:prstGeom prst="line">
            <a:avLst/>
          </a:prstGeom>
          <a:ln w="7632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1" name=""/>
          <p:cNvSpPr/>
          <p:nvPr/>
        </p:nvSpPr>
        <p:spPr>
          <a:xfrm>
            <a:off x="1290600" y="4519440"/>
            <a:ext cx="817560" cy="1219320"/>
          </a:xfrm>
          <a:prstGeom prst="line">
            <a:avLst/>
          </a:prstGeom>
          <a:ln w="7632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2" name=""/>
          <p:cNvSpPr/>
          <p:nvPr/>
        </p:nvSpPr>
        <p:spPr>
          <a:xfrm flipV="1">
            <a:off x="1270080" y="1775880"/>
            <a:ext cx="838080" cy="1219320"/>
          </a:xfrm>
          <a:prstGeom prst="line">
            <a:avLst/>
          </a:prstGeom>
          <a:ln w="7632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3" name=""/>
          <p:cNvSpPr/>
          <p:nvPr/>
        </p:nvSpPr>
        <p:spPr>
          <a:xfrm>
            <a:off x="4983120" y="3681360"/>
            <a:ext cx="762120" cy="0"/>
          </a:xfrm>
          <a:prstGeom prst="line">
            <a:avLst/>
          </a:prstGeom>
          <a:ln w="76320">
            <a:solidFill>
              <a:srgbClr val="808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4" name=""/>
          <p:cNvSpPr/>
          <p:nvPr/>
        </p:nvSpPr>
        <p:spPr>
          <a:xfrm flipV="1">
            <a:off x="4927680" y="4595400"/>
            <a:ext cx="838080" cy="1143000"/>
          </a:xfrm>
          <a:prstGeom prst="line">
            <a:avLst/>
          </a:prstGeom>
          <a:ln w="76320">
            <a:solidFill>
              <a:srgbClr val="808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5" name=""/>
          <p:cNvSpPr/>
          <p:nvPr/>
        </p:nvSpPr>
        <p:spPr>
          <a:xfrm>
            <a:off x="4927680" y="1700280"/>
            <a:ext cx="838080" cy="1218960"/>
          </a:xfrm>
          <a:prstGeom prst="line">
            <a:avLst/>
          </a:prstGeom>
          <a:ln w="76320">
            <a:solidFill>
              <a:srgbClr val="808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6" name=""/>
          <p:cNvSpPr/>
          <p:nvPr/>
        </p:nvSpPr>
        <p:spPr>
          <a:xfrm>
            <a:off x="431640" y="2233440"/>
            <a:ext cx="914400" cy="2971800"/>
          </a:xfrm>
          <a:prstGeom prst="can">
            <a:avLst>
              <a:gd name="adj" fmla="val 25000"/>
            </a:avLst>
          </a:prstGeom>
          <a:solidFill>
            <a:srgbClr val="ffb20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7" name=""/>
          <p:cNvSpPr/>
          <p:nvPr/>
        </p:nvSpPr>
        <p:spPr>
          <a:xfrm>
            <a:off x="2132280" y="2639880"/>
            <a:ext cx="15681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Disagg Actuarials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88" name=""/>
          <p:cNvGraphicFramePr/>
          <p:nvPr/>
        </p:nvGraphicFramePr>
        <p:xfrm>
          <a:off x="5765760" y="2766960"/>
          <a:ext cx="3124080" cy="19782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58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765760" y="2766960"/>
                    <a:ext cx="3124080" cy="1978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90" name=""/>
          <p:cNvGraphicFramePr/>
          <p:nvPr/>
        </p:nvGraphicFramePr>
        <p:xfrm>
          <a:off x="2133720" y="4710240"/>
          <a:ext cx="2895480" cy="1520640"/>
        </p:xfrm>
        <a:graphic>
          <a:graphicData uri="http://schemas.openxmlformats.org/presentationml/2006/ole">
            <p:oleObj progId="Excel.Sheet.12" r:id="rId3" spid="">
              <p:embed/>
              <p:pic>
                <p:nvPicPr>
                  <p:cNvPr id="591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133720" y="4710240"/>
                    <a:ext cx="2895480" cy="1520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92" name=""/>
          <p:cNvGraphicFramePr/>
          <p:nvPr/>
        </p:nvGraphicFramePr>
        <p:xfrm>
          <a:off x="2108160" y="1116000"/>
          <a:ext cx="2895480" cy="1544760"/>
        </p:xfrm>
        <a:graphic>
          <a:graphicData uri="http://schemas.openxmlformats.org/presentationml/2006/ole">
            <p:oleObj progId="Excel.Sheet.12" r:id="rId5" spid="">
              <p:embed/>
              <p:pic>
                <p:nvPicPr>
                  <p:cNvPr id="593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2108160" y="1116000"/>
                    <a:ext cx="2895480" cy="1544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94" name=""/>
          <p:cNvSpPr/>
          <p:nvPr/>
        </p:nvSpPr>
        <p:spPr>
          <a:xfrm rot="16204800">
            <a:off x="-305640" y="3878280"/>
            <a:ext cx="23310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Actuarial Database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5" name=""/>
          <p:cNvSpPr/>
          <p:nvPr/>
        </p:nvSpPr>
        <p:spPr>
          <a:xfrm>
            <a:off x="2120760" y="4405320"/>
            <a:ext cx="30783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Savings Actuarials (% of Baseline)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96" name=""/>
          <p:cNvGraphicFramePr/>
          <p:nvPr/>
        </p:nvGraphicFramePr>
        <p:xfrm>
          <a:off x="2133720" y="2906640"/>
          <a:ext cx="2895480" cy="1521000"/>
        </p:xfrm>
        <a:graphic>
          <a:graphicData uri="http://schemas.openxmlformats.org/presentationml/2006/ole">
            <p:oleObj progId="Excel.Sheet.12" r:id="rId7" spid="">
              <p:embed/>
              <p:pic>
                <p:nvPicPr>
                  <p:cNvPr id="597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2133720" y="2906640"/>
                    <a:ext cx="2895480" cy="1521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98" name=""/>
          <p:cNvSpPr/>
          <p:nvPr/>
        </p:nvSpPr>
        <p:spPr>
          <a:xfrm>
            <a:off x="2156040" y="6221520"/>
            <a:ext cx="22219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CapEx Actuarials ($/kWh)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9" name=""/>
          <p:cNvSpPr/>
          <p:nvPr/>
        </p:nvSpPr>
        <p:spPr>
          <a:xfrm>
            <a:off x="5828400" y="4811760"/>
            <a:ext cx="1261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Pricing Model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4F904D2-300B-4370-80B5-D72FBEAB0A69}" type="slidenum">
              <a:t>29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432160" y="3092040"/>
            <a:ext cx="615456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Power Commodity</a:t>
            </a:r>
            <a:endParaRPr b="0" lang="en-US" sz="32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2432160" y="4309560"/>
            <a:ext cx="6178320" cy="12956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Autofit/>
          </a:bodyPr>
          <a:p>
            <a:pPr indent="0">
              <a:spcBef>
                <a:spcPts val="624"/>
              </a:spcBef>
              <a:spcAft>
                <a:spcPts val="37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Dennis Benevides</a:t>
            </a:r>
            <a:endParaRPr b="1" i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16B5463-0232-4307-874D-45FF0E60C01C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Actuarial Pricing - Recent Deals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graphicFrame>
        <p:nvGraphicFramePr>
          <p:cNvPr id="601" name=""/>
          <p:cNvGraphicFramePr/>
          <p:nvPr/>
        </p:nvGraphicFramePr>
        <p:xfrm>
          <a:off x="880920" y="1469880"/>
          <a:ext cx="7356600" cy="43992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60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880920" y="1469880"/>
                    <a:ext cx="7356600" cy="4399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2EC9C81-8945-44D4-96B4-B43D3E92C8D7}" type="slidenum">
              <a:t>30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"/>
          <p:cNvSpPr/>
          <p:nvPr/>
        </p:nvSpPr>
        <p:spPr>
          <a:xfrm>
            <a:off x="6418440" y="5337000"/>
            <a:ext cx="1993680" cy="758880"/>
          </a:xfrm>
          <a:prstGeom prst="rect">
            <a:avLst/>
          </a:prstGeom>
          <a:solidFill>
            <a:srgbClr val="ffffff"/>
          </a:solidFill>
          <a:ln w="2844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4" name=""/>
          <p:cNvSpPr/>
          <p:nvPr/>
        </p:nvSpPr>
        <p:spPr>
          <a:xfrm>
            <a:off x="3551400" y="5326200"/>
            <a:ext cx="1993680" cy="758520"/>
          </a:xfrm>
          <a:prstGeom prst="rect">
            <a:avLst/>
          </a:prstGeom>
          <a:solidFill>
            <a:srgbClr val="ffffff"/>
          </a:solidFill>
          <a:ln w="2844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5" name=""/>
          <p:cNvSpPr/>
          <p:nvPr/>
        </p:nvSpPr>
        <p:spPr>
          <a:xfrm>
            <a:off x="3565440" y="2260440"/>
            <a:ext cx="2022480" cy="2746440"/>
          </a:xfrm>
          <a:prstGeom prst="rect">
            <a:avLst/>
          </a:prstGeom>
          <a:solidFill>
            <a:srgbClr val="ffffff"/>
          </a:solidFill>
          <a:ln w="2844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6" name=""/>
          <p:cNvSpPr/>
          <p:nvPr/>
        </p:nvSpPr>
        <p:spPr>
          <a:xfrm>
            <a:off x="1295280" y="3755880"/>
            <a:ext cx="1508400" cy="503280"/>
          </a:xfrm>
          <a:prstGeom prst="rect">
            <a:avLst/>
          </a:prstGeom>
          <a:solidFill>
            <a:srgbClr val="ffffff"/>
          </a:solidFill>
          <a:ln w="2844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7" name=""/>
          <p:cNvSpPr/>
          <p:nvPr/>
        </p:nvSpPr>
        <p:spPr>
          <a:xfrm>
            <a:off x="1295280" y="2838600"/>
            <a:ext cx="1508400" cy="811080"/>
          </a:xfrm>
          <a:prstGeom prst="rect">
            <a:avLst/>
          </a:prstGeom>
          <a:solidFill>
            <a:srgbClr val="ffffff"/>
          </a:solidFill>
          <a:ln w="2844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8" name=""/>
          <p:cNvSpPr/>
          <p:nvPr/>
        </p:nvSpPr>
        <p:spPr>
          <a:xfrm>
            <a:off x="1295280" y="2367000"/>
            <a:ext cx="1495440" cy="395280"/>
          </a:xfrm>
          <a:prstGeom prst="rect">
            <a:avLst/>
          </a:prstGeom>
          <a:solidFill>
            <a:srgbClr val="ffffff"/>
          </a:solidFill>
          <a:ln w="2844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9" name=""/>
          <p:cNvSpPr/>
          <p:nvPr/>
        </p:nvSpPr>
        <p:spPr>
          <a:xfrm>
            <a:off x="6359400" y="2260440"/>
            <a:ext cx="2021040" cy="2724480"/>
          </a:xfrm>
          <a:prstGeom prst="rect">
            <a:avLst/>
          </a:prstGeom>
          <a:solidFill>
            <a:srgbClr val="ffffff"/>
          </a:solidFill>
          <a:ln w="2844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10" name=""/>
          <p:cNvGrpSpPr/>
          <p:nvPr/>
        </p:nvGrpSpPr>
        <p:grpSpPr>
          <a:xfrm>
            <a:off x="4092480" y="2506680"/>
            <a:ext cx="1074960" cy="320760"/>
            <a:chOff x="4092480" y="2506680"/>
            <a:chExt cx="1074960" cy="320760"/>
          </a:xfrm>
        </p:grpSpPr>
        <p:sp>
          <p:nvSpPr>
            <p:cNvPr id="611" name=""/>
            <p:cNvSpPr/>
            <p:nvPr/>
          </p:nvSpPr>
          <p:spPr>
            <a:xfrm>
              <a:off x="4092480" y="2506680"/>
              <a:ext cx="1074960" cy="320760"/>
            </a:xfrm>
            <a:custGeom>
              <a:avLst/>
              <a:gdLst/>
              <a:ahLst/>
              <a:rect l="l" t="t" r="r" b="b"/>
              <a:pathLst>
                <a:path w="528" h="240">
                  <a:moveTo>
                    <a:pt x="0" y="0"/>
                  </a:moveTo>
                  <a:lnTo>
                    <a:pt x="0" y="240"/>
                  </a:lnTo>
                  <a:lnTo>
                    <a:pt x="528" y="24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  <a:headEnd len="sm" type="triangle" w="sm"/>
              <a:tailEnd len="sm" type="triangle" w="sm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612" name=""/>
            <p:cNvGrpSpPr/>
            <p:nvPr/>
          </p:nvGrpSpPr>
          <p:grpSpPr>
            <a:xfrm>
              <a:off x="4273560" y="2506680"/>
              <a:ext cx="649440" cy="320760"/>
              <a:chOff x="4273560" y="2506680"/>
              <a:chExt cx="649440" cy="320760"/>
            </a:xfrm>
          </p:grpSpPr>
          <p:sp>
            <p:nvSpPr>
              <p:cNvPr id="613" name=""/>
              <p:cNvSpPr/>
              <p:nvPr/>
            </p:nvSpPr>
            <p:spPr>
              <a:xfrm>
                <a:off x="4273560" y="2511360"/>
                <a:ext cx="649440" cy="316080"/>
              </a:xfrm>
              <a:custGeom>
                <a:avLst/>
                <a:gdLst/>
                <a:ahLst/>
                <a:rect l="l" t="t" r="r" b="b"/>
                <a:pathLst>
                  <a:path w="1736" h="1292">
                    <a:moveTo>
                      <a:pt x="0" y="1292"/>
                    </a:moveTo>
                    <a:lnTo>
                      <a:pt x="51" y="1274"/>
                    </a:lnTo>
                    <a:cubicBezTo>
                      <a:pt x="97" y="1211"/>
                      <a:pt x="144" y="1126"/>
                      <a:pt x="279" y="914"/>
                    </a:cubicBezTo>
                    <a:cubicBezTo>
                      <a:pt x="414" y="702"/>
                      <a:pt x="669" y="0"/>
                      <a:pt x="862" y="0"/>
                    </a:cubicBezTo>
                    <a:cubicBezTo>
                      <a:pt x="1055" y="0"/>
                      <a:pt x="1301" y="701"/>
                      <a:pt x="1437" y="914"/>
                    </a:cubicBezTo>
                    <a:cubicBezTo>
                      <a:pt x="1573" y="1127"/>
                      <a:pt x="1627" y="1217"/>
                      <a:pt x="1677" y="1279"/>
                    </a:cubicBezTo>
                    <a:lnTo>
                      <a:pt x="1736" y="1287"/>
                    </a:lnTo>
                  </a:path>
                </a:pathLst>
              </a:custGeom>
              <a:noFill/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4" name=""/>
              <p:cNvSpPr/>
              <p:nvPr/>
            </p:nvSpPr>
            <p:spPr>
              <a:xfrm>
                <a:off x="4597560" y="2506680"/>
                <a:ext cx="0" cy="320760"/>
              </a:xfrm>
              <a:prstGeom prst="line">
                <a:avLst/>
              </a:prstGeom>
              <a:ln w="9360">
                <a:solidFill>
                  <a:srgbClr val="000000"/>
                </a:solidFill>
                <a:prstDash val="sysDot"/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615" name=""/>
              <p:cNvGrpSpPr/>
              <p:nvPr/>
            </p:nvGrpSpPr>
            <p:grpSpPr>
              <a:xfrm>
                <a:off x="4438800" y="2658960"/>
                <a:ext cx="324000" cy="168480"/>
                <a:chOff x="4438800" y="2658960"/>
                <a:chExt cx="324000" cy="168480"/>
              </a:xfrm>
            </p:grpSpPr>
            <p:sp>
              <p:nvSpPr>
                <p:cNvPr id="616" name=""/>
                <p:cNvSpPr/>
                <p:nvPr/>
              </p:nvSpPr>
              <p:spPr>
                <a:xfrm>
                  <a:off x="4438800" y="2658960"/>
                  <a:ext cx="0" cy="168480"/>
                </a:xfrm>
                <a:prstGeom prst="line">
                  <a:avLst/>
                </a:prstGeom>
                <a:ln w="9360">
                  <a:solidFill>
                    <a:srgbClr val="000000"/>
                  </a:solidFill>
                  <a:prstDash val="sysDot"/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7" name=""/>
                <p:cNvSpPr/>
                <p:nvPr/>
              </p:nvSpPr>
              <p:spPr>
                <a:xfrm>
                  <a:off x="4762800" y="2658960"/>
                  <a:ext cx="0" cy="168480"/>
                </a:xfrm>
                <a:prstGeom prst="line">
                  <a:avLst/>
                </a:prstGeom>
                <a:ln w="9360">
                  <a:solidFill>
                    <a:srgbClr val="000000"/>
                  </a:solidFill>
                  <a:prstDash val="sysDot"/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  <p:sp>
        <p:nvSpPr>
          <p:cNvPr id="618" name=""/>
          <p:cNvSpPr/>
          <p:nvPr/>
        </p:nvSpPr>
        <p:spPr>
          <a:xfrm>
            <a:off x="3743640" y="2508120"/>
            <a:ext cx="2818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P(%)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9" name=""/>
          <p:cNvSpPr/>
          <p:nvPr/>
        </p:nvSpPr>
        <p:spPr>
          <a:xfrm>
            <a:off x="4583160" y="2801880"/>
            <a:ext cx="7671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Asset Costs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0" name=""/>
          <p:cNvSpPr/>
          <p:nvPr/>
        </p:nvSpPr>
        <p:spPr>
          <a:xfrm>
            <a:off x="3743640" y="3106440"/>
            <a:ext cx="2818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P(%)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1" name=""/>
          <p:cNvSpPr/>
          <p:nvPr/>
        </p:nvSpPr>
        <p:spPr>
          <a:xfrm>
            <a:off x="4438080" y="3400560"/>
            <a:ext cx="10555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Installation Costs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2" name=""/>
          <p:cNvSpPr/>
          <p:nvPr/>
        </p:nvSpPr>
        <p:spPr>
          <a:xfrm>
            <a:off x="3743640" y="3833640"/>
            <a:ext cx="2818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P(%)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3" name=""/>
          <p:cNvSpPr/>
          <p:nvPr/>
        </p:nvSpPr>
        <p:spPr>
          <a:xfrm>
            <a:off x="4603320" y="4125960"/>
            <a:ext cx="7246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Cycle Time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4" name=""/>
          <p:cNvSpPr/>
          <p:nvPr/>
        </p:nvSpPr>
        <p:spPr>
          <a:xfrm>
            <a:off x="1359720" y="2352600"/>
            <a:ext cx="102888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Purging Points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Suppliers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5" name=""/>
          <p:cNvSpPr/>
          <p:nvPr/>
        </p:nvSpPr>
        <p:spPr>
          <a:xfrm>
            <a:off x="1344960" y="2833560"/>
            <a:ext cx="1378800" cy="85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Purging Points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Complexity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-  Ease of access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-  Distance to purger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Location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6" name=""/>
          <p:cNvSpPr/>
          <p:nvPr/>
        </p:nvSpPr>
        <p:spPr>
          <a:xfrm>
            <a:off x="1346760" y="3762360"/>
            <a:ext cx="1162440" cy="5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Purging Points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Delays in Activity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Chain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7" name=""/>
          <p:cNvSpPr/>
          <p:nvPr/>
        </p:nvSpPr>
        <p:spPr>
          <a:xfrm>
            <a:off x="1588320" y="2138400"/>
            <a:ext cx="7812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Parameters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8" name=""/>
          <p:cNvSpPr/>
          <p:nvPr/>
        </p:nvSpPr>
        <p:spPr>
          <a:xfrm>
            <a:off x="3151080" y="2495520"/>
            <a:ext cx="276480" cy="192240"/>
          </a:xfrm>
          <a:prstGeom prst="rightArrow">
            <a:avLst>
              <a:gd name="adj1" fmla="val 50000"/>
              <a:gd name="adj2" fmla="val 3595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9" name=""/>
          <p:cNvSpPr/>
          <p:nvPr/>
        </p:nvSpPr>
        <p:spPr>
          <a:xfrm>
            <a:off x="2859120" y="2346480"/>
            <a:ext cx="82440" cy="449280"/>
          </a:xfrm>
          <a:custGeom>
            <a:avLst/>
            <a:gdLst>
              <a:gd name="textAreaLeft" fmla="*/ 0 w 82440"/>
              <a:gd name="textAreaRight" fmla="*/ 29880 w 82440"/>
              <a:gd name="textAreaTop" fmla="*/ 11520 h 449280"/>
              <a:gd name="textAreaBottom" fmla="*/ 437760 h 449280"/>
              <a:gd name="GluePoint1X" fmla="*/ 0 w 21600"/>
              <a:gd name="GluePoint1Y" fmla="*/ 0 h 21600"/>
              <a:gd name="GluePoint2X" fmla="*/ 0 w 21600"/>
              <a:gd name="GluePoint2Y" fmla="*/ 21600 h 21600"/>
              <a:gd name="GluePoint3X" fmla="*/ 21600 w 21600"/>
              <a:gd name="GluePoint3Y" fmla="*/ 108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cubicBezTo>
                  <a:pt x="54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16200" y="10800"/>
                  <a:pt x="21600" y="10800"/>
                </a:cubicBezTo>
                <a:cubicBezTo>
                  <a:pt x="162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5400" y="21600"/>
                  <a:pt x="0" y="21600"/>
                </a:cubicBezTo>
              </a:path>
            </a:pathLst>
          </a:cu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0" name=""/>
          <p:cNvSpPr/>
          <p:nvPr/>
        </p:nvSpPr>
        <p:spPr>
          <a:xfrm>
            <a:off x="2887560" y="2859120"/>
            <a:ext cx="81000" cy="747720"/>
          </a:xfrm>
          <a:custGeom>
            <a:avLst/>
            <a:gdLst>
              <a:gd name="textAreaLeft" fmla="*/ 0 w 81000"/>
              <a:gd name="textAreaRight" fmla="*/ 29160 w 81000"/>
              <a:gd name="textAreaTop" fmla="*/ 19440 h 747720"/>
              <a:gd name="textAreaBottom" fmla="*/ 728280 h 747720"/>
              <a:gd name="GluePoint1X" fmla="*/ 0 w 21600"/>
              <a:gd name="GluePoint1Y" fmla="*/ 0 h 21600"/>
              <a:gd name="GluePoint2X" fmla="*/ 0 w 21600"/>
              <a:gd name="GluePoint2Y" fmla="*/ 21600 h 21600"/>
              <a:gd name="GluePoint3X" fmla="*/ 21600 w 21600"/>
              <a:gd name="GluePoint3Y" fmla="*/ 108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cubicBezTo>
                  <a:pt x="54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16200" y="10800"/>
                  <a:pt x="21600" y="10800"/>
                </a:cubicBezTo>
                <a:cubicBezTo>
                  <a:pt x="162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5400" y="21600"/>
                  <a:pt x="0" y="21600"/>
                </a:cubicBezTo>
              </a:path>
            </a:pathLst>
          </a:cu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1" name=""/>
          <p:cNvSpPr/>
          <p:nvPr/>
        </p:nvSpPr>
        <p:spPr>
          <a:xfrm>
            <a:off x="2901960" y="3778200"/>
            <a:ext cx="95400" cy="490680"/>
          </a:xfrm>
          <a:custGeom>
            <a:avLst/>
            <a:gdLst>
              <a:gd name="textAreaLeft" fmla="*/ 0 w 95400"/>
              <a:gd name="textAreaRight" fmla="*/ 34560 w 95400"/>
              <a:gd name="textAreaTop" fmla="*/ 12600 h 490680"/>
              <a:gd name="textAreaBottom" fmla="*/ 478080 h 490680"/>
              <a:gd name="GluePoint1X" fmla="*/ 0 w 21600"/>
              <a:gd name="GluePoint1Y" fmla="*/ 0 h 21600"/>
              <a:gd name="GluePoint2X" fmla="*/ 0 w 21600"/>
              <a:gd name="GluePoint2Y" fmla="*/ 21600 h 21600"/>
              <a:gd name="GluePoint3X" fmla="*/ 21600 w 21600"/>
              <a:gd name="GluePoint3Y" fmla="*/ 108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cubicBezTo>
                  <a:pt x="54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16200" y="10800"/>
                  <a:pt x="21600" y="10800"/>
                </a:cubicBezTo>
                <a:cubicBezTo>
                  <a:pt x="162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5400" y="21600"/>
                  <a:pt x="0" y="21600"/>
                </a:cubicBezTo>
              </a:path>
            </a:pathLst>
          </a:cu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2" name=""/>
          <p:cNvSpPr/>
          <p:nvPr/>
        </p:nvSpPr>
        <p:spPr>
          <a:xfrm>
            <a:off x="3151080" y="3157560"/>
            <a:ext cx="276480" cy="193680"/>
          </a:xfrm>
          <a:prstGeom prst="rightArrow">
            <a:avLst>
              <a:gd name="adj1" fmla="val 50000"/>
              <a:gd name="adj2" fmla="val 35688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3" name=""/>
          <p:cNvSpPr/>
          <p:nvPr/>
        </p:nvSpPr>
        <p:spPr>
          <a:xfrm>
            <a:off x="3137040" y="3970440"/>
            <a:ext cx="276120" cy="191880"/>
          </a:xfrm>
          <a:prstGeom prst="rightArrow">
            <a:avLst>
              <a:gd name="adj1" fmla="val 50000"/>
              <a:gd name="adj2" fmla="val 35976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4" name=""/>
          <p:cNvSpPr/>
          <p:nvPr/>
        </p:nvSpPr>
        <p:spPr>
          <a:xfrm>
            <a:off x="6902280" y="2506680"/>
            <a:ext cx="914400" cy="320760"/>
          </a:xfrm>
          <a:custGeom>
            <a:avLst/>
            <a:gdLst/>
            <a:ahLst/>
            <a:rect l="l" t="t" r="r" b="b"/>
            <a:pathLst>
              <a:path w="528" h="240">
                <a:moveTo>
                  <a:pt x="0" y="0"/>
                </a:moveTo>
                <a:lnTo>
                  <a:pt x="0" y="240"/>
                </a:lnTo>
                <a:lnTo>
                  <a:pt x="528" y="240"/>
                </a:lnTo>
              </a:path>
            </a:pathLst>
          </a:custGeom>
          <a:noFill/>
          <a:ln w="12600">
            <a:solidFill>
              <a:srgbClr val="000000"/>
            </a:solidFill>
            <a:round/>
            <a:headEnd len="sm" type="triangle" w="sm"/>
            <a:tailEnd len="sm" type="triangle" w="sm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35" name=""/>
          <p:cNvGrpSpPr/>
          <p:nvPr/>
        </p:nvGrpSpPr>
        <p:grpSpPr>
          <a:xfrm>
            <a:off x="7218360" y="2506680"/>
            <a:ext cx="266760" cy="320760"/>
            <a:chOff x="7218360" y="2506680"/>
            <a:chExt cx="266760" cy="320760"/>
          </a:xfrm>
        </p:grpSpPr>
        <p:sp>
          <p:nvSpPr>
            <p:cNvPr id="636" name=""/>
            <p:cNvSpPr/>
            <p:nvPr/>
          </p:nvSpPr>
          <p:spPr>
            <a:xfrm>
              <a:off x="7218360" y="2511360"/>
              <a:ext cx="266760" cy="316080"/>
            </a:xfrm>
            <a:custGeom>
              <a:avLst/>
              <a:gdLst/>
              <a:ahLst/>
              <a:rect l="l" t="t" r="r" b="b"/>
              <a:pathLst>
                <a:path w="1736" h="1292">
                  <a:moveTo>
                    <a:pt x="0" y="1292"/>
                  </a:moveTo>
                  <a:lnTo>
                    <a:pt x="51" y="1274"/>
                  </a:lnTo>
                  <a:cubicBezTo>
                    <a:pt x="97" y="1211"/>
                    <a:pt x="144" y="1126"/>
                    <a:pt x="279" y="914"/>
                  </a:cubicBezTo>
                  <a:cubicBezTo>
                    <a:pt x="414" y="702"/>
                    <a:pt x="669" y="0"/>
                    <a:pt x="862" y="0"/>
                  </a:cubicBezTo>
                  <a:cubicBezTo>
                    <a:pt x="1055" y="0"/>
                    <a:pt x="1301" y="701"/>
                    <a:pt x="1437" y="914"/>
                  </a:cubicBezTo>
                  <a:cubicBezTo>
                    <a:pt x="1573" y="1127"/>
                    <a:pt x="1627" y="1217"/>
                    <a:pt x="1677" y="1279"/>
                  </a:cubicBezTo>
                  <a:lnTo>
                    <a:pt x="1736" y="1287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7" name=""/>
            <p:cNvSpPr/>
            <p:nvPr/>
          </p:nvSpPr>
          <p:spPr>
            <a:xfrm>
              <a:off x="7351560" y="2506680"/>
              <a:ext cx="0" cy="320760"/>
            </a:xfrm>
            <a:prstGeom prst="line">
              <a:avLst/>
            </a:prstGeom>
            <a:ln w="9360">
              <a:solidFill>
                <a:srgbClr val="000000"/>
              </a:solidFill>
              <a:prstDash val="sysDot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38" name=""/>
          <p:cNvSpPr/>
          <p:nvPr/>
        </p:nvSpPr>
        <p:spPr>
          <a:xfrm>
            <a:off x="6555240" y="2508120"/>
            <a:ext cx="2818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P(%)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9" name=""/>
          <p:cNvSpPr/>
          <p:nvPr/>
        </p:nvSpPr>
        <p:spPr>
          <a:xfrm>
            <a:off x="7392960" y="2801880"/>
            <a:ext cx="7671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Asset Costs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0" name=""/>
          <p:cNvSpPr/>
          <p:nvPr/>
        </p:nvSpPr>
        <p:spPr>
          <a:xfrm>
            <a:off x="6902280" y="3116160"/>
            <a:ext cx="914400" cy="319320"/>
          </a:xfrm>
          <a:custGeom>
            <a:avLst/>
            <a:gdLst/>
            <a:ahLst/>
            <a:rect l="l" t="t" r="r" b="b"/>
            <a:pathLst>
              <a:path w="528" h="240">
                <a:moveTo>
                  <a:pt x="0" y="0"/>
                </a:moveTo>
                <a:lnTo>
                  <a:pt x="0" y="240"/>
                </a:lnTo>
                <a:lnTo>
                  <a:pt x="528" y="240"/>
                </a:lnTo>
              </a:path>
            </a:pathLst>
          </a:custGeom>
          <a:noFill/>
          <a:ln w="12600">
            <a:solidFill>
              <a:srgbClr val="000000"/>
            </a:solidFill>
            <a:round/>
            <a:headEnd len="sm" type="triangle" w="sm"/>
            <a:tailEnd len="sm" type="triangle" w="sm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1" name=""/>
          <p:cNvSpPr/>
          <p:nvPr/>
        </p:nvSpPr>
        <p:spPr>
          <a:xfrm>
            <a:off x="6555240" y="3117600"/>
            <a:ext cx="2818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P(%)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2" name=""/>
          <p:cNvSpPr/>
          <p:nvPr/>
        </p:nvSpPr>
        <p:spPr>
          <a:xfrm>
            <a:off x="7249320" y="3409920"/>
            <a:ext cx="10555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Installation Costs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3" name=""/>
          <p:cNvSpPr/>
          <p:nvPr/>
        </p:nvSpPr>
        <p:spPr>
          <a:xfrm>
            <a:off x="6902280" y="3830760"/>
            <a:ext cx="914400" cy="320400"/>
          </a:xfrm>
          <a:custGeom>
            <a:avLst/>
            <a:gdLst/>
            <a:ahLst/>
            <a:rect l="l" t="t" r="r" b="b"/>
            <a:pathLst>
              <a:path w="528" h="240">
                <a:moveTo>
                  <a:pt x="0" y="0"/>
                </a:moveTo>
                <a:lnTo>
                  <a:pt x="0" y="240"/>
                </a:lnTo>
                <a:lnTo>
                  <a:pt x="528" y="240"/>
                </a:lnTo>
              </a:path>
            </a:pathLst>
          </a:custGeom>
          <a:noFill/>
          <a:ln w="12600">
            <a:solidFill>
              <a:srgbClr val="000000"/>
            </a:solidFill>
            <a:round/>
            <a:headEnd len="sm" type="triangle" w="sm"/>
            <a:tailEnd len="sm" type="triangle" w="sm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4" name=""/>
          <p:cNvSpPr/>
          <p:nvPr/>
        </p:nvSpPr>
        <p:spPr>
          <a:xfrm>
            <a:off x="6555240" y="3833640"/>
            <a:ext cx="2818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P(%)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5" name=""/>
          <p:cNvSpPr/>
          <p:nvPr/>
        </p:nvSpPr>
        <p:spPr>
          <a:xfrm>
            <a:off x="7413120" y="4125960"/>
            <a:ext cx="7246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Cycle Time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6" name=""/>
          <p:cNvSpPr/>
          <p:nvPr/>
        </p:nvSpPr>
        <p:spPr>
          <a:xfrm rot="21593400">
            <a:off x="1265040" y="1676160"/>
            <a:ext cx="1508040" cy="349200"/>
          </a:xfrm>
          <a:prstGeom prst="rect">
            <a:avLst/>
          </a:prstGeom>
          <a:solidFill>
            <a:srgbClr val="ffffff"/>
          </a:solidFill>
          <a:ln w="2844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990000"/>
                </a:solidFill>
                <a:effectLst/>
                <a:uFillTx/>
                <a:latin typeface="Arial"/>
              </a:rPr>
              <a:t>EXAMPLE -PURGERS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7" name=""/>
          <p:cNvSpPr/>
          <p:nvPr/>
        </p:nvSpPr>
        <p:spPr>
          <a:xfrm>
            <a:off x="5781600" y="3125880"/>
            <a:ext cx="372960" cy="257040"/>
          </a:xfrm>
          <a:prstGeom prst="rightArrow">
            <a:avLst>
              <a:gd name="adj1" fmla="val 50000"/>
              <a:gd name="adj2" fmla="val 3627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8" name=""/>
          <p:cNvSpPr/>
          <p:nvPr/>
        </p:nvSpPr>
        <p:spPr>
          <a:xfrm>
            <a:off x="1308240" y="4417920"/>
            <a:ext cx="1509480" cy="503280"/>
          </a:xfrm>
          <a:prstGeom prst="rect">
            <a:avLst/>
          </a:prstGeom>
          <a:solidFill>
            <a:srgbClr val="ffffff"/>
          </a:solidFill>
          <a:ln w="2844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9" name=""/>
          <p:cNvSpPr/>
          <p:nvPr/>
        </p:nvSpPr>
        <p:spPr>
          <a:xfrm>
            <a:off x="1359720" y="4435560"/>
            <a:ext cx="128916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Maintenance Costs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Energy Savings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0" name=""/>
          <p:cNvSpPr/>
          <p:nvPr/>
        </p:nvSpPr>
        <p:spPr>
          <a:xfrm>
            <a:off x="3772080" y="4377960"/>
            <a:ext cx="2818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P(%)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1" name=""/>
          <p:cNvSpPr/>
          <p:nvPr/>
        </p:nvSpPr>
        <p:spPr>
          <a:xfrm>
            <a:off x="4547880" y="4703760"/>
            <a:ext cx="9007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O&amp;M Savings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2" name=""/>
          <p:cNvSpPr/>
          <p:nvPr/>
        </p:nvSpPr>
        <p:spPr>
          <a:xfrm>
            <a:off x="2901960" y="4429080"/>
            <a:ext cx="95400" cy="492120"/>
          </a:xfrm>
          <a:custGeom>
            <a:avLst/>
            <a:gdLst>
              <a:gd name="textAreaLeft" fmla="*/ 0 w 95400"/>
              <a:gd name="textAreaRight" fmla="*/ 34560 w 95400"/>
              <a:gd name="textAreaTop" fmla="*/ 12600 h 492120"/>
              <a:gd name="textAreaBottom" fmla="*/ 479520 h 492120"/>
              <a:gd name="GluePoint1X" fmla="*/ 0 w 21600"/>
              <a:gd name="GluePoint1Y" fmla="*/ 0 h 21600"/>
              <a:gd name="GluePoint2X" fmla="*/ 0 w 21600"/>
              <a:gd name="GluePoint2Y" fmla="*/ 21600 h 21600"/>
              <a:gd name="GluePoint3X" fmla="*/ 21600 w 21600"/>
              <a:gd name="GluePoint3Y" fmla="*/ 108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cubicBezTo>
                  <a:pt x="54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16200" y="10800"/>
                  <a:pt x="21600" y="10800"/>
                </a:cubicBezTo>
                <a:cubicBezTo>
                  <a:pt x="162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5400" y="21600"/>
                  <a:pt x="0" y="21600"/>
                </a:cubicBezTo>
              </a:path>
            </a:pathLst>
          </a:cu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3" name=""/>
          <p:cNvSpPr/>
          <p:nvPr/>
        </p:nvSpPr>
        <p:spPr>
          <a:xfrm>
            <a:off x="3122640" y="4589640"/>
            <a:ext cx="277920" cy="191880"/>
          </a:xfrm>
          <a:prstGeom prst="rightArrow">
            <a:avLst>
              <a:gd name="adj1" fmla="val 50000"/>
              <a:gd name="adj2" fmla="val 36210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4" name=""/>
          <p:cNvSpPr/>
          <p:nvPr/>
        </p:nvSpPr>
        <p:spPr>
          <a:xfrm>
            <a:off x="6931080" y="4397400"/>
            <a:ext cx="912600" cy="320760"/>
          </a:xfrm>
          <a:custGeom>
            <a:avLst/>
            <a:gdLst/>
            <a:ahLst/>
            <a:rect l="l" t="t" r="r" b="b"/>
            <a:pathLst>
              <a:path w="528" h="240">
                <a:moveTo>
                  <a:pt x="0" y="0"/>
                </a:moveTo>
                <a:lnTo>
                  <a:pt x="0" y="240"/>
                </a:lnTo>
                <a:lnTo>
                  <a:pt x="528" y="240"/>
                </a:lnTo>
              </a:path>
            </a:pathLst>
          </a:custGeom>
          <a:noFill/>
          <a:ln w="12600">
            <a:solidFill>
              <a:srgbClr val="000000"/>
            </a:solidFill>
            <a:round/>
            <a:headEnd len="sm" type="triangle" w="sm"/>
            <a:tailEnd len="sm" type="triangle" w="sm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5" name=""/>
          <p:cNvSpPr/>
          <p:nvPr/>
        </p:nvSpPr>
        <p:spPr>
          <a:xfrm>
            <a:off x="6585120" y="4400280"/>
            <a:ext cx="2818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P(%)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6" name=""/>
          <p:cNvSpPr/>
          <p:nvPr/>
        </p:nvSpPr>
        <p:spPr>
          <a:xfrm>
            <a:off x="7375680" y="4692600"/>
            <a:ext cx="8654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O&amp;M Savings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7" name=""/>
          <p:cNvSpPr/>
          <p:nvPr/>
        </p:nvSpPr>
        <p:spPr>
          <a:xfrm>
            <a:off x="3524400" y="1600200"/>
            <a:ext cx="4873320" cy="287280"/>
          </a:xfrm>
          <a:custGeom>
            <a:avLst/>
            <a:gdLst>
              <a:gd name="textAreaLeft" fmla="*/ 0 w 4873320"/>
              <a:gd name="textAreaRight" fmla="*/ 4873680 w 4873320"/>
              <a:gd name="textAreaTop" fmla="*/ 0 h 287280"/>
              <a:gd name="textAreaBottom" fmla="*/ 287640 h 2872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0434" y="0"/>
                </a:lnTo>
                <a:lnTo>
                  <a:pt x="21600" y="10800"/>
                </a:lnTo>
                <a:lnTo>
                  <a:pt x="20434" y="21600"/>
                </a:lnTo>
                <a:lnTo>
                  <a:pt x="0" y="21600"/>
                </a:lnTo>
                <a:lnTo>
                  <a:pt x="1166" y="10800"/>
                </a:lnTo>
                <a:close/>
              </a:path>
            </a:pathLst>
          </a:custGeom>
          <a:solidFill>
            <a:srgbClr val="ffffff"/>
          </a:solidFill>
          <a:ln w="2844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990000"/>
                </a:solidFill>
                <a:effectLst/>
                <a:uFillTx/>
                <a:latin typeface="Arial"/>
              </a:rPr>
              <a:t>LEVEL OF INFORMATION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8" name=""/>
          <p:cNvSpPr/>
          <p:nvPr/>
        </p:nvSpPr>
        <p:spPr>
          <a:xfrm>
            <a:off x="3460680" y="1306440"/>
            <a:ext cx="3243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Low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9" name=""/>
          <p:cNvSpPr/>
          <p:nvPr/>
        </p:nvSpPr>
        <p:spPr>
          <a:xfrm>
            <a:off x="7862760" y="1295280"/>
            <a:ext cx="3524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High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0" name=""/>
          <p:cNvSpPr/>
          <p:nvPr/>
        </p:nvSpPr>
        <p:spPr>
          <a:xfrm>
            <a:off x="4397400" y="1951200"/>
            <a:ext cx="317520" cy="25704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1" name=""/>
          <p:cNvSpPr/>
          <p:nvPr/>
        </p:nvSpPr>
        <p:spPr>
          <a:xfrm>
            <a:off x="7207200" y="1951200"/>
            <a:ext cx="318960" cy="25704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2" name=""/>
          <p:cNvSpPr/>
          <p:nvPr/>
        </p:nvSpPr>
        <p:spPr>
          <a:xfrm>
            <a:off x="4438800" y="5049720"/>
            <a:ext cx="317520" cy="255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3" name=""/>
          <p:cNvSpPr/>
          <p:nvPr/>
        </p:nvSpPr>
        <p:spPr>
          <a:xfrm>
            <a:off x="7248600" y="5049720"/>
            <a:ext cx="318960" cy="255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4" name=""/>
          <p:cNvSpPr/>
          <p:nvPr/>
        </p:nvSpPr>
        <p:spPr>
          <a:xfrm>
            <a:off x="3816720" y="5466960"/>
            <a:ext cx="2818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P(%)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5" name=""/>
          <p:cNvSpPr/>
          <p:nvPr/>
        </p:nvSpPr>
        <p:spPr>
          <a:xfrm>
            <a:off x="4844880" y="5792760"/>
            <a:ext cx="3873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NPV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6" name=""/>
          <p:cNvSpPr/>
          <p:nvPr/>
        </p:nvSpPr>
        <p:spPr>
          <a:xfrm>
            <a:off x="7013520" y="5497560"/>
            <a:ext cx="914400" cy="320760"/>
          </a:xfrm>
          <a:custGeom>
            <a:avLst/>
            <a:gdLst/>
            <a:ahLst/>
            <a:rect l="l" t="t" r="r" b="b"/>
            <a:pathLst>
              <a:path w="528" h="240">
                <a:moveTo>
                  <a:pt x="0" y="0"/>
                </a:moveTo>
                <a:lnTo>
                  <a:pt x="0" y="240"/>
                </a:lnTo>
                <a:lnTo>
                  <a:pt x="528" y="240"/>
                </a:lnTo>
              </a:path>
            </a:pathLst>
          </a:custGeom>
          <a:noFill/>
          <a:ln w="12600">
            <a:solidFill>
              <a:srgbClr val="000000"/>
            </a:solidFill>
            <a:round/>
            <a:headEnd len="sm" type="triangle" w="sm"/>
            <a:tailEnd len="sm" type="triangle" w="sm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7" name=""/>
          <p:cNvSpPr/>
          <p:nvPr/>
        </p:nvSpPr>
        <p:spPr>
          <a:xfrm>
            <a:off x="6666120" y="5500440"/>
            <a:ext cx="2818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P(%)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8" name=""/>
          <p:cNvSpPr/>
          <p:nvPr/>
        </p:nvSpPr>
        <p:spPr>
          <a:xfrm>
            <a:off x="7715160" y="5792760"/>
            <a:ext cx="3520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NPV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9" name=""/>
          <p:cNvSpPr/>
          <p:nvPr/>
        </p:nvSpPr>
        <p:spPr>
          <a:xfrm>
            <a:off x="7277040" y="5504040"/>
            <a:ext cx="331920" cy="314280"/>
          </a:xfrm>
          <a:custGeom>
            <a:avLst/>
            <a:gdLst/>
            <a:ahLst/>
            <a:rect l="l" t="t" r="r" b="b"/>
            <a:pathLst>
              <a:path w="1736" h="1292">
                <a:moveTo>
                  <a:pt x="0" y="1292"/>
                </a:moveTo>
                <a:lnTo>
                  <a:pt x="51" y="1274"/>
                </a:lnTo>
                <a:cubicBezTo>
                  <a:pt x="97" y="1211"/>
                  <a:pt x="144" y="1126"/>
                  <a:pt x="279" y="914"/>
                </a:cubicBezTo>
                <a:cubicBezTo>
                  <a:pt x="414" y="702"/>
                  <a:pt x="669" y="0"/>
                  <a:pt x="862" y="0"/>
                </a:cubicBezTo>
                <a:cubicBezTo>
                  <a:pt x="1055" y="0"/>
                  <a:pt x="1301" y="701"/>
                  <a:pt x="1437" y="914"/>
                </a:cubicBezTo>
                <a:cubicBezTo>
                  <a:pt x="1573" y="1127"/>
                  <a:pt x="1627" y="1217"/>
                  <a:pt x="1677" y="1279"/>
                </a:cubicBezTo>
                <a:lnTo>
                  <a:pt x="1736" y="1287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0" name=""/>
          <p:cNvSpPr/>
          <p:nvPr/>
        </p:nvSpPr>
        <p:spPr>
          <a:xfrm>
            <a:off x="7442280" y="5497560"/>
            <a:ext cx="0" cy="320760"/>
          </a:xfrm>
          <a:prstGeom prst="line">
            <a:avLst/>
          </a:prstGeom>
          <a:ln w="9360">
            <a:solidFill>
              <a:srgbClr val="000000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1" name=""/>
          <p:cNvSpPr/>
          <p:nvPr/>
        </p:nvSpPr>
        <p:spPr>
          <a:xfrm>
            <a:off x="1322280" y="5380200"/>
            <a:ext cx="1524240" cy="661680"/>
          </a:xfrm>
          <a:prstGeom prst="rect">
            <a:avLst/>
          </a:prstGeom>
          <a:solidFill>
            <a:srgbClr val="ffffff"/>
          </a:solidFill>
          <a:ln w="2844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2" name=""/>
          <p:cNvSpPr/>
          <p:nvPr/>
        </p:nvSpPr>
        <p:spPr>
          <a:xfrm>
            <a:off x="1373760" y="5397480"/>
            <a:ext cx="117684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Contract duration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Discount rate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3" name=""/>
          <p:cNvSpPr/>
          <p:nvPr/>
        </p:nvSpPr>
        <p:spPr>
          <a:xfrm>
            <a:off x="2955960" y="5316480"/>
            <a:ext cx="82440" cy="779400"/>
          </a:xfrm>
          <a:custGeom>
            <a:avLst/>
            <a:gdLst>
              <a:gd name="textAreaLeft" fmla="*/ 0 w 82440"/>
              <a:gd name="textAreaRight" fmla="*/ 29880 w 82440"/>
              <a:gd name="textAreaTop" fmla="*/ 20160 h 779400"/>
              <a:gd name="textAreaBottom" fmla="*/ 759240 h 779400"/>
              <a:gd name="GluePoint1X" fmla="*/ 0 w 21600"/>
              <a:gd name="GluePoint1Y" fmla="*/ 0 h 21600"/>
              <a:gd name="GluePoint2X" fmla="*/ 0 w 21600"/>
              <a:gd name="GluePoint2Y" fmla="*/ 21600 h 21600"/>
              <a:gd name="GluePoint3X" fmla="*/ 21600 w 21600"/>
              <a:gd name="GluePoint3Y" fmla="*/ 108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cubicBezTo>
                  <a:pt x="54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16200" y="10800"/>
                  <a:pt x="21600" y="10800"/>
                </a:cubicBezTo>
                <a:cubicBezTo>
                  <a:pt x="162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5400" y="21600"/>
                  <a:pt x="0" y="21600"/>
                </a:cubicBezTo>
              </a:path>
            </a:pathLst>
          </a:cu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4" name=""/>
          <p:cNvSpPr/>
          <p:nvPr/>
        </p:nvSpPr>
        <p:spPr>
          <a:xfrm>
            <a:off x="3137040" y="5614920"/>
            <a:ext cx="276120" cy="192240"/>
          </a:xfrm>
          <a:prstGeom prst="rightArrow">
            <a:avLst>
              <a:gd name="adj1" fmla="val 50000"/>
              <a:gd name="adj2" fmla="val 35908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5" name=""/>
          <p:cNvSpPr/>
          <p:nvPr/>
        </p:nvSpPr>
        <p:spPr>
          <a:xfrm>
            <a:off x="5794200" y="5497560"/>
            <a:ext cx="374760" cy="257040"/>
          </a:xfrm>
          <a:prstGeom prst="rightArrow">
            <a:avLst>
              <a:gd name="adj1" fmla="val 50000"/>
              <a:gd name="adj2" fmla="val 36450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6" name=""/>
          <p:cNvSpPr/>
          <p:nvPr/>
        </p:nvSpPr>
        <p:spPr>
          <a:xfrm>
            <a:off x="380880" y="2427120"/>
            <a:ext cx="7671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990000"/>
                </a:solidFill>
                <a:effectLst/>
                <a:uFillTx/>
                <a:latin typeface="Arial"/>
              </a:rPr>
              <a:t>Asset Costs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7" name=""/>
          <p:cNvSpPr/>
          <p:nvPr/>
        </p:nvSpPr>
        <p:spPr>
          <a:xfrm>
            <a:off x="416880" y="3052800"/>
            <a:ext cx="69696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990000"/>
                </a:solidFill>
                <a:effectLst/>
                <a:uFillTx/>
                <a:latin typeface="Arial"/>
              </a:rPr>
              <a:t>Installation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990000"/>
                </a:solidFill>
                <a:effectLst/>
                <a:uFillTx/>
                <a:latin typeface="Arial"/>
              </a:rPr>
              <a:t>Costs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8" name=""/>
          <p:cNvSpPr/>
          <p:nvPr/>
        </p:nvSpPr>
        <p:spPr>
          <a:xfrm>
            <a:off x="402840" y="3797280"/>
            <a:ext cx="7246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990000"/>
                </a:solidFill>
                <a:effectLst/>
                <a:uFillTx/>
                <a:latin typeface="Arial"/>
              </a:rPr>
              <a:t>Cycle Time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9" name=""/>
          <p:cNvSpPr/>
          <p:nvPr/>
        </p:nvSpPr>
        <p:spPr>
          <a:xfrm>
            <a:off x="495000" y="4470480"/>
            <a:ext cx="54216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990000"/>
                </a:solidFill>
                <a:effectLst/>
                <a:uFillTx/>
                <a:latin typeface="Arial"/>
              </a:rPr>
              <a:t>O&amp;M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990000"/>
                </a:solidFill>
                <a:effectLst/>
                <a:uFillTx/>
                <a:latin typeface="Arial"/>
              </a:rPr>
              <a:t>Savings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0" name=""/>
          <p:cNvSpPr/>
          <p:nvPr/>
        </p:nvSpPr>
        <p:spPr>
          <a:xfrm>
            <a:off x="571680" y="5537160"/>
            <a:ext cx="3873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990000"/>
                </a:solidFill>
                <a:effectLst/>
                <a:uFillTx/>
                <a:latin typeface="Arial"/>
              </a:rPr>
              <a:t>NPV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1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Project valuation tools will allow EES to better quantify risk as information increases</a:t>
            </a:r>
            <a:endParaRPr b="0" lang="en-US" sz="24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grpSp>
        <p:nvGrpSpPr>
          <p:cNvPr id="682" name=""/>
          <p:cNvGrpSpPr/>
          <p:nvPr/>
        </p:nvGrpSpPr>
        <p:grpSpPr>
          <a:xfrm>
            <a:off x="4092480" y="3087720"/>
            <a:ext cx="1074960" cy="320760"/>
            <a:chOff x="4092480" y="3087720"/>
            <a:chExt cx="1074960" cy="320760"/>
          </a:xfrm>
        </p:grpSpPr>
        <p:sp>
          <p:nvSpPr>
            <p:cNvPr id="683" name=""/>
            <p:cNvSpPr/>
            <p:nvPr/>
          </p:nvSpPr>
          <p:spPr>
            <a:xfrm>
              <a:off x="4092480" y="3087720"/>
              <a:ext cx="1074960" cy="320760"/>
            </a:xfrm>
            <a:custGeom>
              <a:avLst/>
              <a:gdLst/>
              <a:ahLst/>
              <a:rect l="l" t="t" r="r" b="b"/>
              <a:pathLst>
                <a:path w="528" h="240">
                  <a:moveTo>
                    <a:pt x="0" y="0"/>
                  </a:moveTo>
                  <a:lnTo>
                    <a:pt x="0" y="240"/>
                  </a:lnTo>
                  <a:lnTo>
                    <a:pt x="528" y="24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  <a:headEnd len="sm" type="triangle" w="sm"/>
              <a:tailEnd len="sm" type="triangle" w="sm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684" name=""/>
            <p:cNvGrpSpPr/>
            <p:nvPr/>
          </p:nvGrpSpPr>
          <p:grpSpPr>
            <a:xfrm>
              <a:off x="4273560" y="3087720"/>
              <a:ext cx="649440" cy="320760"/>
              <a:chOff x="4273560" y="3087720"/>
              <a:chExt cx="649440" cy="320760"/>
            </a:xfrm>
          </p:grpSpPr>
          <p:sp>
            <p:nvSpPr>
              <p:cNvPr id="685" name=""/>
              <p:cNvSpPr/>
              <p:nvPr/>
            </p:nvSpPr>
            <p:spPr>
              <a:xfrm>
                <a:off x="4273560" y="3092400"/>
                <a:ext cx="649440" cy="316080"/>
              </a:xfrm>
              <a:custGeom>
                <a:avLst/>
                <a:gdLst/>
                <a:ahLst/>
                <a:rect l="l" t="t" r="r" b="b"/>
                <a:pathLst>
                  <a:path w="1736" h="1292">
                    <a:moveTo>
                      <a:pt x="0" y="1292"/>
                    </a:moveTo>
                    <a:lnTo>
                      <a:pt x="51" y="1274"/>
                    </a:lnTo>
                    <a:cubicBezTo>
                      <a:pt x="97" y="1211"/>
                      <a:pt x="144" y="1126"/>
                      <a:pt x="279" y="914"/>
                    </a:cubicBezTo>
                    <a:cubicBezTo>
                      <a:pt x="414" y="702"/>
                      <a:pt x="669" y="0"/>
                      <a:pt x="862" y="0"/>
                    </a:cubicBezTo>
                    <a:cubicBezTo>
                      <a:pt x="1055" y="0"/>
                      <a:pt x="1301" y="701"/>
                      <a:pt x="1437" y="914"/>
                    </a:cubicBezTo>
                    <a:cubicBezTo>
                      <a:pt x="1573" y="1127"/>
                      <a:pt x="1627" y="1217"/>
                      <a:pt x="1677" y="1279"/>
                    </a:cubicBezTo>
                    <a:lnTo>
                      <a:pt x="1736" y="1287"/>
                    </a:lnTo>
                  </a:path>
                </a:pathLst>
              </a:custGeom>
              <a:noFill/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6" name=""/>
              <p:cNvSpPr/>
              <p:nvPr/>
            </p:nvSpPr>
            <p:spPr>
              <a:xfrm>
                <a:off x="4597560" y="3087720"/>
                <a:ext cx="0" cy="320760"/>
              </a:xfrm>
              <a:prstGeom prst="line">
                <a:avLst/>
              </a:prstGeom>
              <a:ln w="9360">
                <a:solidFill>
                  <a:srgbClr val="000000"/>
                </a:solidFill>
                <a:prstDash val="sysDot"/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687" name=""/>
              <p:cNvGrpSpPr/>
              <p:nvPr/>
            </p:nvGrpSpPr>
            <p:grpSpPr>
              <a:xfrm>
                <a:off x="4438800" y="3240000"/>
                <a:ext cx="324000" cy="168480"/>
                <a:chOff x="4438800" y="3240000"/>
                <a:chExt cx="324000" cy="168480"/>
              </a:xfrm>
            </p:grpSpPr>
            <p:sp>
              <p:nvSpPr>
                <p:cNvPr id="688" name=""/>
                <p:cNvSpPr/>
                <p:nvPr/>
              </p:nvSpPr>
              <p:spPr>
                <a:xfrm>
                  <a:off x="4438800" y="3240000"/>
                  <a:ext cx="0" cy="168480"/>
                </a:xfrm>
                <a:prstGeom prst="line">
                  <a:avLst/>
                </a:prstGeom>
                <a:ln w="9360">
                  <a:solidFill>
                    <a:srgbClr val="000000"/>
                  </a:solidFill>
                  <a:prstDash val="sysDot"/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9" name=""/>
                <p:cNvSpPr/>
                <p:nvPr/>
              </p:nvSpPr>
              <p:spPr>
                <a:xfrm>
                  <a:off x="4762800" y="3240000"/>
                  <a:ext cx="0" cy="168480"/>
                </a:xfrm>
                <a:prstGeom prst="line">
                  <a:avLst/>
                </a:prstGeom>
                <a:ln w="9360">
                  <a:solidFill>
                    <a:srgbClr val="000000"/>
                  </a:solidFill>
                  <a:prstDash val="sysDot"/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  <p:grpSp>
        <p:nvGrpSpPr>
          <p:cNvPr id="690" name=""/>
          <p:cNvGrpSpPr/>
          <p:nvPr/>
        </p:nvGrpSpPr>
        <p:grpSpPr>
          <a:xfrm>
            <a:off x="4102200" y="3830760"/>
            <a:ext cx="1074600" cy="320400"/>
            <a:chOff x="4102200" y="3830760"/>
            <a:chExt cx="1074600" cy="320400"/>
          </a:xfrm>
        </p:grpSpPr>
        <p:sp>
          <p:nvSpPr>
            <p:cNvPr id="691" name=""/>
            <p:cNvSpPr/>
            <p:nvPr/>
          </p:nvSpPr>
          <p:spPr>
            <a:xfrm>
              <a:off x="4102200" y="3830760"/>
              <a:ext cx="1074600" cy="320400"/>
            </a:xfrm>
            <a:custGeom>
              <a:avLst/>
              <a:gdLst/>
              <a:ahLst/>
              <a:rect l="l" t="t" r="r" b="b"/>
              <a:pathLst>
                <a:path w="528" h="240">
                  <a:moveTo>
                    <a:pt x="0" y="0"/>
                  </a:moveTo>
                  <a:lnTo>
                    <a:pt x="0" y="240"/>
                  </a:lnTo>
                  <a:lnTo>
                    <a:pt x="528" y="24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  <a:headEnd len="sm" type="triangle" w="sm"/>
              <a:tailEnd len="sm" type="triangle" w="sm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692" name=""/>
            <p:cNvGrpSpPr/>
            <p:nvPr/>
          </p:nvGrpSpPr>
          <p:grpSpPr>
            <a:xfrm>
              <a:off x="4282920" y="3830760"/>
              <a:ext cx="649080" cy="320400"/>
              <a:chOff x="4282920" y="3830760"/>
              <a:chExt cx="649080" cy="320400"/>
            </a:xfrm>
          </p:grpSpPr>
          <p:sp>
            <p:nvSpPr>
              <p:cNvPr id="693" name=""/>
              <p:cNvSpPr/>
              <p:nvPr/>
            </p:nvSpPr>
            <p:spPr>
              <a:xfrm>
                <a:off x="4282920" y="3835080"/>
                <a:ext cx="649080" cy="315720"/>
              </a:xfrm>
              <a:custGeom>
                <a:avLst/>
                <a:gdLst/>
                <a:ahLst/>
                <a:rect l="l" t="t" r="r" b="b"/>
                <a:pathLst>
                  <a:path w="1736" h="1292">
                    <a:moveTo>
                      <a:pt x="0" y="1292"/>
                    </a:moveTo>
                    <a:lnTo>
                      <a:pt x="51" y="1274"/>
                    </a:lnTo>
                    <a:cubicBezTo>
                      <a:pt x="97" y="1211"/>
                      <a:pt x="144" y="1126"/>
                      <a:pt x="279" y="914"/>
                    </a:cubicBezTo>
                    <a:cubicBezTo>
                      <a:pt x="414" y="702"/>
                      <a:pt x="669" y="0"/>
                      <a:pt x="862" y="0"/>
                    </a:cubicBezTo>
                    <a:cubicBezTo>
                      <a:pt x="1055" y="0"/>
                      <a:pt x="1301" y="701"/>
                      <a:pt x="1437" y="914"/>
                    </a:cubicBezTo>
                    <a:cubicBezTo>
                      <a:pt x="1573" y="1127"/>
                      <a:pt x="1627" y="1217"/>
                      <a:pt x="1677" y="1279"/>
                    </a:cubicBezTo>
                    <a:lnTo>
                      <a:pt x="1736" y="1287"/>
                    </a:lnTo>
                  </a:path>
                </a:pathLst>
              </a:custGeom>
              <a:noFill/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4" name=""/>
              <p:cNvSpPr/>
              <p:nvPr/>
            </p:nvSpPr>
            <p:spPr>
              <a:xfrm>
                <a:off x="4606560" y="3830760"/>
                <a:ext cx="0" cy="320400"/>
              </a:xfrm>
              <a:prstGeom prst="line">
                <a:avLst/>
              </a:prstGeom>
              <a:ln w="9360">
                <a:solidFill>
                  <a:srgbClr val="000000"/>
                </a:solidFill>
                <a:prstDash val="sysDot"/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695" name=""/>
              <p:cNvGrpSpPr/>
              <p:nvPr/>
            </p:nvGrpSpPr>
            <p:grpSpPr>
              <a:xfrm>
                <a:off x="4447800" y="3982680"/>
                <a:ext cx="323640" cy="168120"/>
                <a:chOff x="4447800" y="3982680"/>
                <a:chExt cx="323640" cy="168120"/>
              </a:xfrm>
            </p:grpSpPr>
            <p:sp>
              <p:nvSpPr>
                <p:cNvPr id="696" name=""/>
                <p:cNvSpPr/>
                <p:nvPr/>
              </p:nvSpPr>
              <p:spPr>
                <a:xfrm>
                  <a:off x="4447800" y="3982680"/>
                  <a:ext cx="0" cy="168120"/>
                </a:xfrm>
                <a:prstGeom prst="line">
                  <a:avLst/>
                </a:prstGeom>
                <a:ln w="9360">
                  <a:solidFill>
                    <a:srgbClr val="000000"/>
                  </a:solidFill>
                  <a:prstDash val="sysDot"/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7" name=""/>
                <p:cNvSpPr/>
                <p:nvPr/>
              </p:nvSpPr>
              <p:spPr>
                <a:xfrm>
                  <a:off x="4771440" y="3982680"/>
                  <a:ext cx="0" cy="168120"/>
                </a:xfrm>
                <a:prstGeom prst="line">
                  <a:avLst/>
                </a:prstGeom>
                <a:ln w="9360">
                  <a:solidFill>
                    <a:srgbClr val="000000"/>
                  </a:solidFill>
                  <a:prstDash val="sysDot"/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  <p:grpSp>
        <p:nvGrpSpPr>
          <p:cNvPr id="698" name=""/>
          <p:cNvGrpSpPr/>
          <p:nvPr/>
        </p:nvGrpSpPr>
        <p:grpSpPr>
          <a:xfrm>
            <a:off x="4102200" y="4392720"/>
            <a:ext cx="1074600" cy="320400"/>
            <a:chOff x="4102200" y="4392720"/>
            <a:chExt cx="1074600" cy="320400"/>
          </a:xfrm>
        </p:grpSpPr>
        <p:sp>
          <p:nvSpPr>
            <p:cNvPr id="699" name=""/>
            <p:cNvSpPr/>
            <p:nvPr/>
          </p:nvSpPr>
          <p:spPr>
            <a:xfrm>
              <a:off x="4102200" y="4392720"/>
              <a:ext cx="1074600" cy="320400"/>
            </a:xfrm>
            <a:custGeom>
              <a:avLst/>
              <a:gdLst/>
              <a:ahLst/>
              <a:rect l="l" t="t" r="r" b="b"/>
              <a:pathLst>
                <a:path w="528" h="240">
                  <a:moveTo>
                    <a:pt x="0" y="0"/>
                  </a:moveTo>
                  <a:lnTo>
                    <a:pt x="0" y="240"/>
                  </a:lnTo>
                  <a:lnTo>
                    <a:pt x="528" y="24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  <a:headEnd len="sm" type="triangle" w="sm"/>
              <a:tailEnd len="sm" type="triangle" w="sm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700" name=""/>
            <p:cNvGrpSpPr/>
            <p:nvPr/>
          </p:nvGrpSpPr>
          <p:grpSpPr>
            <a:xfrm>
              <a:off x="4282920" y="4392720"/>
              <a:ext cx="649080" cy="320400"/>
              <a:chOff x="4282920" y="4392720"/>
              <a:chExt cx="649080" cy="320400"/>
            </a:xfrm>
          </p:grpSpPr>
          <p:sp>
            <p:nvSpPr>
              <p:cNvPr id="701" name=""/>
              <p:cNvSpPr/>
              <p:nvPr/>
            </p:nvSpPr>
            <p:spPr>
              <a:xfrm>
                <a:off x="4282920" y="4397040"/>
                <a:ext cx="649080" cy="315720"/>
              </a:xfrm>
              <a:custGeom>
                <a:avLst/>
                <a:gdLst/>
                <a:ahLst/>
                <a:rect l="l" t="t" r="r" b="b"/>
                <a:pathLst>
                  <a:path w="1736" h="1292">
                    <a:moveTo>
                      <a:pt x="0" y="1292"/>
                    </a:moveTo>
                    <a:lnTo>
                      <a:pt x="51" y="1274"/>
                    </a:lnTo>
                    <a:cubicBezTo>
                      <a:pt x="97" y="1211"/>
                      <a:pt x="144" y="1126"/>
                      <a:pt x="279" y="914"/>
                    </a:cubicBezTo>
                    <a:cubicBezTo>
                      <a:pt x="414" y="702"/>
                      <a:pt x="669" y="0"/>
                      <a:pt x="862" y="0"/>
                    </a:cubicBezTo>
                    <a:cubicBezTo>
                      <a:pt x="1055" y="0"/>
                      <a:pt x="1301" y="701"/>
                      <a:pt x="1437" y="914"/>
                    </a:cubicBezTo>
                    <a:cubicBezTo>
                      <a:pt x="1573" y="1127"/>
                      <a:pt x="1627" y="1217"/>
                      <a:pt x="1677" y="1279"/>
                    </a:cubicBezTo>
                    <a:lnTo>
                      <a:pt x="1736" y="1287"/>
                    </a:lnTo>
                  </a:path>
                </a:pathLst>
              </a:custGeom>
              <a:noFill/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02" name=""/>
              <p:cNvSpPr/>
              <p:nvPr/>
            </p:nvSpPr>
            <p:spPr>
              <a:xfrm>
                <a:off x="4606560" y="4392720"/>
                <a:ext cx="0" cy="320400"/>
              </a:xfrm>
              <a:prstGeom prst="line">
                <a:avLst/>
              </a:prstGeom>
              <a:ln w="9360">
                <a:solidFill>
                  <a:srgbClr val="000000"/>
                </a:solidFill>
                <a:prstDash val="sysDot"/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703" name=""/>
              <p:cNvGrpSpPr/>
              <p:nvPr/>
            </p:nvGrpSpPr>
            <p:grpSpPr>
              <a:xfrm>
                <a:off x="4447800" y="4544640"/>
                <a:ext cx="323640" cy="168120"/>
                <a:chOff x="4447800" y="4544640"/>
                <a:chExt cx="323640" cy="168120"/>
              </a:xfrm>
            </p:grpSpPr>
            <p:sp>
              <p:nvSpPr>
                <p:cNvPr id="704" name=""/>
                <p:cNvSpPr/>
                <p:nvPr/>
              </p:nvSpPr>
              <p:spPr>
                <a:xfrm>
                  <a:off x="4447800" y="4544640"/>
                  <a:ext cx="0" cy="168120"/>
                </a:xfrm>
                <a:prstGeom prst="line">
                  <a:avLst/>
                </a:prstGeom>
                <a:ln w="9360">
                  <a:solidFill>
                    <a:srgbClr val="000000"/>
                  </a:solidFill>
                  <a:prstDash val="sysDot"/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5" name=""/>
                <p:cNvSpPr/>
                <p:nvPr/>
              </p:nvSpPr>
              <p:spPr>
                <a:xfrm>
                  <a:off x="4771440" y="4544640"/>
                  <a:ext cx="0" cy="168120"/>
                </a:xfrm>
                <a:prstGeom prst="line">
                  <a:avLst/>
                </a:prstGeom>
                <a:ln w="9360">
                  <a:solidFill>
                    <a:srgbClr val="000000"/>
                  </a:solidFill>
                  <a:prstDash val="sysDot"/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  <p:grpSp>
        <p:nvGrpSpPr>
          <p:cNvPr id="706" name=""/>
          <p:cNvGrpSpPr/>
          <p:nvPr/>
        </p:nvGrpSpPr>
        <p:grpSpPr>
          <a:xfrm>
            <a:off x="7227720" y="3106800"/>
            <a:ext cx="266760" cy="320760"/>
            <a:chOff x="7227720" y="3106800"/>
            <a:chExt cx="266760" cy="320760"/>
          </a:xfrm>
        </p:grpSpPr>
        <p:sp>
          <p:nvSpPr>
            <p:cNvPr id="707" name=""/>
            <p:cNvSpPr/>
            <p:nvPr/>
          </p:nvSpPr>
          <p:spPr>
            <a:xfrm>
              <a:off x="7227720" y="3111480"/>
              <a:ext cx="266760" cy="316080"/>
            </a:xfrm>
            <a:custGeom>
              <a:avLst/>
              <a:gdLst/>
              <a:ahLst/>
              <a:rect l="l" t="t" r="r" b="b"/>
              <a:pathLst>
                <a:path w="1736" h="1292">
                  <a:moveTo>
                    <a:pt x="0" y="1292"/>
                  </a:moveTo>
                  <a:lnTo>
                    <a:pt x="51" y="1274"/>
                  </a:lnTo>
                  <a:cubicBezTo>
                    <a:pt x="97" y="1211"/>
                    <a:pt x="144" y="1126"/>
                    <a:pt x="279" y="914"/>
                  </a:cubicBezTo>
                  <a:cubicBezTo>
                    <a:pt x="414" y="702"/>
                    <a:pt x="669" y="0"/>
                    <a:pt x="862" y="0"/>
                  </a:cubicBezTo>
                  <a:cubicBezTo>
                    <a:pt x="1055" y="0"/>
                    <a:pt x="1301" y="701"/>
                    <a:pt x="1437" y="914"/>
                  </a:cubicBezTo>
                  <a:cubicBezTo>
                    <a:pt x="1573" y="1127"/>
                    <a:pt x="1627" y="1217"/>
                    <a:pt x="1677" y="1279"/>
                  </a:cubicBezTo>
                  <a:lnTo>
                    <a:pt x="1736" y="1287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8" name=""/>
            <p:cNvSpPr/>
            <p:nvPr/>
          </p:nvSpPr>
          <p:spPr>
            <a:xfrm>
              <a:off x="7360920" y="3106800"/>
              <a:ext cx="0" cy="320760"/>
            </a:xfrm>
            <a:prstGeom prst="line">
              <a:avLst/>
            </a:prstGeom>
            <a:ln w="9360">
              <a:solidFill>
                <a:srgbClr val="000000"/>
              </a:solidFill>
              <a:prstDash val="sysDot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09" name=""/>
          <p:cNvGrpSpPr/>
          <p:nvPr/>
        </p:nvGrpSpPr>
        <p:grpSpPr>
          <a:xfrm>
            <a:off x="7237440" y="3821040"/>
            <a:ext cx="266760" cy="320760"/>
            <a:chOff x="7237440" y="3821040"/>
            <a:chExt cx="266760" cy="320760"/>
          </a:xfrm>
        </p:grpSpPr>
        <p:sp>
          <p:nvSpPr>
            <p:cNvPr id="710" name=""/>
            <p:cNvSpPr/>
            <p:nvPr/>
          </p:nvSpPr>
          <p:spPr>
            <a:xfrm>
              <a:off x="7237440" y="3825720"/>
              <a:ext cx="266760" cy="316080"/>
            </a:xfrm>
            <a:custGeom>
              <a:avLst/>
              <a:gdLst/>
              <a:ahLst/>
              <a:rect l="l" t="t" r="r" b="b"/>
              <a:pathLst>
                <a:path w="1736" h="1292">
                  <a:moveTo>
                    <a:pt x="0" y="1292"/>
                  </a:moveTo>
                  <a:lnTo>
                    <a:pt x="51" y="1274"/>
                  </a:lnTo>
                  <a:cubicBezTo>
                    <a:pt x="97" y="1211"/>
                    <a:pt x="144" y="1126"/>
                    <a:pt x="279" y="914"/>
                  </a:cubicBezTo>
                  <a:cubicBezTo>
                    <a:pt x="414" y="702"/>
                    <a:pt x="669" y="0"/>
                    <a:pt x="862" y="0"/>
                  </a:cubicBezTo>
                  <a:cubicBezTo>
                    <a:pt x="1055" y="0"/>
                    <a:pt x="1301" y="701"/>
                    <a:pt x="1437" y="914"/>
                  </a:cubicBezTo>
                  <a:cubicBezTo>
                    <a:pt x="1573" y="1127"/>
                    <a:pt x="1627" y="1217"/>
                    <a:pt x="1677" y="1279"/>
                  </a:cubicBezTo>
                  <a:lnTo>
                    <a:pt x="1736" y="1287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1" name=""/>
            <p:cNvSpPr/>
            <p:nvPr/>
          </p:nvSpPr>
          <p:spPr>
            <a:xfrm>
              <a:off x="7370640" y="3821040"/>
              <a:ext cx="0" cy="320760"/>
            </a:xfrm>
            <a:prstGeom prst="line">
              <a:avLst/>
            </a:prstGeom>
            <a:ln w="9360">
              <a:solidFill>
                <a:srgbClr val="000000"/>
              </a:solidFill>
              <a:prstDash val="sysDot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12" name=""/>
          <p:cNvGrpSpPr/>
          <p:nvPr/>
        </p:nvGrpSpPr>
        <p:grpSpPr>
          <a:xfrm>
            <a:off x="7246800" y="4373640"/>
            <a:ext cx="266760" cy="320760"/>
            <a:chOff x="7246800" y="4373640"/>
            <a:chExt cx="266760" cy="320760"/>
          </a:xfrm>
        </p:grpSpPr>
        <p:sp>
          <p:nvSpPr>
            <p:cNvPr id="713" name=""/>
            <p:cNvSpPr/>
            <p:nvPr/>
          </p:nvSpPr>
          <p:spPr>
            <a:xfrm>
              <a:off x="7246800" y="4378320"/>
              <a:ext cx="266760" cy="316080"/>
            </a:xfrm>
            <a:custGeom>
              <a:avLst/>
              <a:gdLst/>
              <a:ahLst/>
              <a:rect l="l" t="t" r="r" b="b"/>
              <a:pathLst>
                <a:path w="1736" h="1292">
                  <a:moveTo>
                    <a:pt x="0" y="1292"/>
                  </a:moveTo>
                  <a:lnTo>
                    <a:pt x="51" y="1274"/>
                  </a:lnTo>
                  <a:cubicBezTo>
                    <a:pt x="97" y="1211"/>
                    <a:pt x="144" y="1126"/>
                    <a:pt x="279" y="914"/>
                  </a:cubicBezTo>
                  <a:cubicBezTo>
                    <a:pt x="414" y="702"/>
                    <a:pt x="669" y="0"/>
                    <a:pt x="862" y="0"/>
                  </a:cubicBezTo>
                  <a:cubicBezTo>
                    <a:pt x="1055" y="0"/>
                    <a:pt x="1301" y="701"/>
                    <a:pt x="1437" y="914"/>
                  </a:cubicBezTo>
                  <a:cubicBezTo>
                    <a:pt x="1573" y="1127"/>
                    <a:pt x="1627" y="1217"/>
                    <a:pt x="1677" y="1279"/>
                  </a:cubicBezTo>
                  <a:lnTo>
                    <a:pt x="1736" y="1287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4" name=""/>
            <p:cNvSpPr/>
            <p:nvPr/>
          </p:nvSpPr>
          <p:spPr>
            <a:xfrm>
              <a:off x="7380000" y="4373640"/>
              <a:ext cx="0" cy="320760"/>
            </a:xfrm>
            <a:prstGeom prst="line">
              <a:avLst/>
            </a:prstGeom>
            <a:ln w="9360">
              <a:solidFill>
                <a:srgbClr val="000000"/>
              </a:solidFill>
              <a:prstDash val="sysDot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15" name=""/>
          <p:cNvGrpSpPr/>
          <p:nvPr/>
        </p:nvGrpSpPr>
        <p:grpSpPr>
          <a:xfrm>
            <a:off x="4121280" y="5497560"/>
            <a:ext cx="1074600" cy="320760"/>
            <a:chOff x="4121280" y="5497560"/>
            <a:chExt cx="1074600" cy="320760"/>
          </a:xfrm>
        </p:grpSpPr>
        <p:sp>
          <p:nvSpPr>
            <p:cNvPr id="716" name=""/>
            <p:cNvSpPr/>
            <p:nvPr/>
          </p:nvSpPr>
          <p:spPr>
            <a:xfrm>
              <a:off x="4121280" y="5497560"/>
              <a:ext cx="1074600" cy="320760"/>
            </a:xfrm>
            <a:custGeom>
              <a:avLst/>
              <a:gdLst/>
              <a:ahLst/>
              <a:rect l="l" t="t" r="r" b="b"/>
              <a:pathLst>
                <a:path w="528" h="240">
                  <a:moveTo>
                    <a:pt x="0" y="0"/>
                  </a:moveTo>
                  <a:lnTo>
                    <a:pt x="0" y="240"/>
                  </a:lnTo>
                  <a:lnTo>
                    <a:pt x="528" y="24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  <a:headEnd len="sm" type="triangle" w="sm"/>
              <a:tailEnd len="sm" type="triangle" w="sm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717" name=""/>
            <p:cNvGrpSpPr/>
            <p:nvPr/>
          </p:nvGrpSpPr>
          <p:grpSpPr>
            <a:xfrm>
              <a:off x="4302000" y="5497560"/>
              <a:ext cx="649080" cy="320760"/>
              <a:chOff x="4302000" y="5497560"/>
              <a:chExt cx="649080" cy="320760"/>
            </a:xfrm>
          </p:grpSpPr>
          <p:sp>
            <p:nvSpPr>
              <p:cNvPr id="718" name=""/>
              <p:cNvSpPr/>
              <p:nvPr/>
            </p:nvSpPr>
            <p:spPr>
              <a:xfrm>
                <a:off x="4302000" y="5502240"/>
                <a:ext cx="649080" cy="316080"/>
              </a:xfrm>
              <a:custGeom>
                <a:avLst/>
                <a:gdLst/>
                <a:ahLst/>
                <a:rect l="l" t="t" r="r" b="b"/>
                <a:pathLst>
                  <a:path w="1736" h="1292">
                    <a:moveTo>
                      <a:pt x="0" y="1292"/>
                    </a:moveTo>
                    <a:lnTo>
                      <a:pt x="51" y="1274"/>
                    </a:lnTo>
                    <a:cubicBezTo>
                      <a:pt x="97" y="1211"/>
                      <a:pt x="144" y="1126"/>
                      <a:pt x="279" y="914"/>
                    </a:cubicBezTo>
                    <a:cubicBezTo>
                      <a:pt x="414" y="702"/>
                      <a:pt x="669" y="0"/>
                      <a:pt x="862" y="0"/>
                    </a:cubicBezTo>
                    <a:cubicBezTo>
                      <a:pt x="1055" y="0"/>
                      <a:pt x="1301" y="701"/>
                      <a:pt x="1437" y="914"/>
                    </a:cubicBezTo>
                    <a:cubicBezTo>
                      <a:pt x="1573" y="1127"/>
                      <a:pt x="1627" y="1217"/>
                      <a:pt x="1677" y="1279"/>
                    </a:cubicBezTo>
                    <a:lnTo>
                      <a:pt x="1736" y="1287"/>
                    </a:lnTo>
                  </a:path>
                </a:pathLst>
              </a:custGeom>
              <a:noFill/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9" name=""/>
              <p:cNvSpPr/>
              <p:nvPr/>
            </p:nvSpPr>
            <p:spPr>
              <a:xfrm>
                <a:off x="4625640" y="5497560"/>
                <a:ext cx="0" cy="320760"/>
              </a:xfrm>
              <a:prstGeom prst="line">
                <a:avLst/>
              </a:prstGeom>
              <a:ln w="9360">
                <a:solidFill>
                  <a:srgbClr val="000000"/>
                </a:solidFill>
                <a:prstDash val="sysDot"/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720" name=""/>
              <p:cNvGrpSpPr/>
              <p:nvPr/>
            </p:nvGrpSpPr>
            <p:grpSpPr>
              <a:xfrm>
                <a:off x="4466880" y="5649840"/>
                <a:ext cx="323640" cy="168480"/>
                <a:chOff x="4466880" y="5649840"/>
                <a:chExt cx="323640" cy="168480"/>
              </a:xfrm>
            </p:grpSpPr>
            <p:sp>
              <p:nvSpPr>
                <p:cNvPr id="721" name=""/>
                <p:cNvSpPr/>
                <p:nvPr/>
              </p:nvSpPr>
              <p:spPr>
                <a:xfrm>
                  <a:off x="4466880" y="5649840"/>
                  <a:ext cx="0" cy="168480"/>
                </a:xfrm>
                <a:prstGeom prst="line">
                  <a:avLst/>
                </a:prstGeom>
                <a:ln w="9360">
                  <a:solidFill>
                    <a:srgbClr val="000000"/>
                  </a:solidFill>
                  <a:prstDash val="sysDot"/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22" name=""/>
                <p:cNvSpPr/>
                <p:nvPr/>
              </p:nvSpPr>
              <p:spPr>
                <a:xfrm>
                  <a:off x="4790520" y="5649840"/>
                  <a:ext cx="0" cy="168480"/>
                </a:xfrm>
                <a:prstGeom prst="line">
                  <a:avLst/>
                </a:prstGeom>
                <a:ln w="9360">
                  <a:solidFill>
                    <a:srgbClr val="000000"/>
                  </a:solidFill>
                  <a:prstDash val="sysDot"/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  <p:sp>
        <p:nvSpPr>
          <p:cNvPr id="723" name=""/>
          <p:cNvSpPr/>
          <p:nvPr/>
        </p:nvSpPr>
        <p:spPr>
          <a:xfrm>
            <a:off x="3556080" y="6216480"/>
            <a:ext cx="48495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Reduced uncertainty increases IAM offer value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930DF64-44AB-41C7-82A4-086124C9F96A}" type="slidenum">
              <a:t>31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"/>
          <p:cNvSpPr/>
          <p:nvPr/>
        </p:nvSpPr>
        <p:spPr>
          <a:xfrm>
            <a:off x="6418440" y="5337000"/>
            <a:ext cx="1993680" cy="758880"/>
          </a:xfrm>
          <a:prstGeom prst="rect">
            <a:avLst/>
          </a:prstGeom>
          <a:solidFill>
            <a:srgbClr val="ffffff"/>
          </a:solidFill>
          <a:ln w="2844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5" name=""/>
          <p:cNvSpPr/>
          <p:nvPr/>
        </p:nvSpPr>
        <p:spPr>
          <a:xfrm>
            <a:off x="3551400" y="5326200"/>
            <a:ext cx="1993680" cy="758520"/>
          </a:xfrm>
          <a:prstGeom prst="rect">
            <a:avLst/>
          </a:prstGeom>
          <a:solidFill>
            <a:srgbClr val="ffffff"/>
          </a:solidFill>
          <a:ln w="2844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6" name=""/>
          <p:cNvSpPr/>
          <p:nvPr/>
        </p:nvSpPr>
        <p:spPr>
          <a:xfrm>
            <a:off x="3565440" y="2260440"/>
            <a:ext cx="2022480" cy="2746440"/>
          </a:xfrm>
          <a:prstGeom prst="rect">
            <a:avLst/>
          </a:prstGeom>
          <a:solidFill>
            <a:srgbClr val="ffffff"/>
          </a:solidFill>
          <a:ln w="2844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7" name=""/>
          <p:cNvSpPr/>
          <p:nvPr/>
        </p:nvSpPr>
        <p:spPr>
          <a:xfrm>
            <a:off x="1295280" y="3755880"/>
            <a:ext cx="1508400" cy="503280"/>
          </a:xfrm>
          <a:prstGeom prst="rect">
            <a:avLst/>
          </a:prstGeom>
          <a:solidFill>
            <a:srgbClr val="ffffff"/>
          </a:solidFill>
          <a:ln w="2844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8" name=""/>
          <p:cNvSpPr/>
          <p:nvPr/>
        </p:nvSpPr>
        <p:spPr>
          <a:xfrm>
            <a:off x="1295280" y="2838600"/>
            <a:ext cx="1508400" cy="811080"/>
          </a:xfrm>
          <a:prstGeom prst="rect">
            <a:avLst/>
          </a:prstGeom>
          <a:solidFill>
            <a:srgbClr val="ffffff"/>
          </a:solidFill>
          <a:ln w="2844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9" name=""/>
          <p:cNvSpPr/>
          <p:nvPr/>
        </p:nvSpPr>
        <p:spPr>
          <a:xfrm>
            <a:off x="1295280" y="2367000"/>
            <a:ext cx="1495440" cy="395280"/>
          </a:xfrm>
          <a:prstGeom prst="rect">
            <a:avLst/>
          </a:prstGeom>
          <a:solidFill>
            <a:srgbClr val="ffffff"/>
          </a:solidFill>
          <a:ln w="2844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0" name=""/>
          <p:cNvSpPr/>
          <p:nvPr/>
        </p:nvSpPr>
        <p:spPr>
          <a:xfrm>
            <a:off x="6359400" y="2260440"/>
            <a:ext cx="2021040" cy="2724480"/>
          </a:xfrm>
          <a:prstGeom prst="rect">
            <a:avLst/>
          </a:prstGeom>
          <a:solidFill>
            <a:srgbClr val="ffffff"/>
          </a:solidFill>
          <a:ln w="2844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1" name=""/>
          <p:cNvSpPr/>
          <p:nvPr/>
        </p:nvSpPr>
        <p:spPr>
          <a:xfrm>
            <a:off x="4092480" y="2506680"/>
            <a:ext cx="1074960" cy="320760"/>
          </a:xfrm>
          <a:custGeom>
            <a:avLst/>
            <a:gdLst/>
            <a:ahLst/>
            <a:rect l="l" t="t" r="r" b="b"/>
            <a:pathLst>
              <a:path w="528" h="240">
                <a:moveTo>
                  <a:pt x="0" y="0"/>
                </a:moveTo>
                <a:lnTo>
                  <a:pt x="0" y="240"/>
                </a:lnTo>
                <a:lnTo>
                  <a:pt x="528" y="240"/>
                </a:lnTo>
              </a:path>
            </a:pathLst>
          </a:custGeom>
          <a:noFill/>
          <a:ln w="12600">
            <a:solidFill>
              <a:srgbClr val="000000"/>
            </a:solidFill>
            <a:round/>
            <a:headEnd len="sm" type="triangle" w="sm"/>
            <a:tailEnd len="sm" type="triangle" w="sm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32" name=""/>
          <p:cNvGrpSpPr/>
          <p:nvPr/>
        </p:nvGrpSpPr>
        <p:grpSpPr>
          <a:xfrm>
            <a:off x="4273560" y="2506680"/>
            <a:ext cx="649440" cy="320760"/>
            <a:chOff x="4273560" y="2506680"/>
            <a:chExt cx="649440" cy="320760"/>
          </a:xfrm>
        </p:grpSpPr>
        <p:sp>
          <p:nvSpPr>
            <p:cNvPr id="733" name=""/>
            <p:cNvSpPr/>
            <p:nvPr/>
          </p:nvSpPr>
          <p:spPr>
            <a:xfrm>
              <a:off x="4273560" y="2511360"/>
              <a:ext cx="649440" cy="316080"/>
            </a:xfrm>
            <a:custGeom>
              <a:avLst/>
              <a:gdLst/>
              <a:ahLst/>
              <a:rect l="l" t="t" r="r" b="b"/>
              <a:pathLst>
                <a:path w="1736" h="1292">
                  <a:moveTo>
                    <a:pt x="0" y="1292"/>
                  </a:moveTo>
                  <a:lnTo>
                    <a:pt x="51" y="1274"/>
                  </a:lnTo>
                  <a:cubicBezTo>
                    <a:pt x="97" y="1211"/>
                    <a:pt x="144" y="1126"/>
                    <a:pt x="279" y="914"/>
                  </a:cubicBezTo>
                  <a:cubicBezTo>
                    <a:pt x="414" y="702"/>
                    <a:pt x="669" y="0"/>
                    <a:pt x="862" y="0"/>
                  </a:cubicBezTo>
                  <a:cubicBezTo>
                    <a:pt x="1055" y="0"/>
                    <a:pt x="1301" y="701"/>
                    <a:pt x="1437" y="914"/>
                  </a:cubicBezTo>
                  <a:cubicBezTo>
                    <a:pt x="1573" y="1127"/>
                    <a:pt x="1627" y="1217"/>
                    <a:pt x="1677" y="1279"/>
                  </a:cubicBezTo>
                  <a:lnTo>
                    <a:pt x="1736" y="1287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4" name=""/>
            <p:cNvSpPr/>
            <p:nvPr/>
          </p:nvSpPr>
          <p:spPr>
            <a:xfrm>
              <a:off x="4597560" y="2506680"/>
              <a:ext cx="0" cy="320760"/>
            </a:xfrm>
            <a:prstGeom prst="line">
              <a:avLst/>
            </a:prstGeom>
            <a:ln w="9360">
              <a:solidFill>
                <a:srgbClr val="000000"/>
              </a:solidFill>
              <a:prstDash val="sysDot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735" name=""/>
            <p:cNvGrpSpPr/>
            <p:nvPr/>
          </p:nvGrpSpPr>
          <p:grpSpPr>
            <a:xfrm>
              <a:off x="4438800" y="2658960"/>
              <a:ext cx="324000" cy="168480"/>
              <a:chOff x="4438800" y="2658960"/>
              <a:chExt cx="324000" cy="168480"/>
            </a:xfrm>
          </p:grpSpPr>
          <p:sp>
            <p:nvSpPr>
              <p:cNvPr id="736" name=""/>
              <p:cNvSpPr/>
              <p:nvPr/>
            </p:nvSpPr>
            <p:spPr>
              <a:xfrm>
                <a:off x="4438800" y="2658960"/>
                <a:ext cx="0" cy="168480"/>
              </a:xfrm>
              <a:prstGeom prst="line">
                <a:avLst/>
              </a:prstGeom>
              <a:ln w="9360">
                <a:solidFill>
                  <a:srgbClr val="000000"/>
                </a:solidFill>
                <a:prstDash val="sysDot"/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37" name=""/>
              <p:cNvSpPr/>
              <p:nvPr/>
            </p:nvSpPr>
            <p:spPr>
              <a:xfrm>
                <a:off x="4762800" y="2658960"/>
                <a:ext cx="0" cy="168480"/>
              </a:xfrm>
              <a:prstGeom prst="line">
                <a:avLst/>
              </a:prstGeom>
              <a:ln w="9360">
                <a:solidFill>
                  <a:srgbClr val="000000"/>
                </a:solidFill>
                <a:prstDash val="sysDot"/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738" name=""/>
          <p:cNvSpPr/>
          <p:nvPr/>
        </p:nvSpPr>
        <p:spPr>
          <a:xfrm>
            <a:off x="3743640" y="2508120"/>
            <a:ext cx="2818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P(%)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9" name=""/>
          <p:cNvSpPr/>
          <p:nvPr/>
        </p:nvSpPr>
        <p:spPr>
          <a:xfrm>
            <a:off x="4583160" y="2801880"/>
            <a:ext cx="7671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Asset Costs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0" name=""/>
          <p:cNvSpPr/>
          <p:nvPr/>
        </p:nvSpPr>
        <p:spPr>
          <a:xfrm>
            <a:off x="3743640" y="3106440"/>
            <a:ext cx="2818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P(%)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1" name=""/>
          <p:cNvSpPr/>
          <p:nvPr/>
        </p:nvSpPr>
        <p:spPr>
          <a:xfrm>
            <a:off x="4438080" y="3400560"/>
            <a:ext cx="10555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Installation Costs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2" name=""/>
          <p:cNvSpPr/>
          <p:nvPr/>
        </p:nvSpPr>
        <p:spPr>
          <a:xfrm>
            <a:off x="3743640" y="3833640"/>
            <a:ext cx="2818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P(%)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3" name=""/>
          <p:cNvSpPr/>
          <p:nvPr/>
        </p:nvSpPr>
        <p:spPr>
          <a:xfrm>
            <a:off x="4603320" y="4125960"/>
            <a:ext cx="7246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Cycle Time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4" name=""/>
          <p:cNvSpPr/>
          <p:nvPr/>
        </p:nvSpPr>
        <p:spPr>
          <a:xfrm>
            <a:off x="1359720" y="2352600"/>
            <a:ext cx="102888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Purging Points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Suppliers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5" name=""/>
          <p:cNvSpPr/>
          <p:nvPr/>
        </p:nvSpPr>
        <p:spPr>
          <a:xfrm>
            <a:off x="1344960" y="2833560"/>
            <a:ext cx="1378800" cy="85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Purging Points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Complexity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-  Ease of access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-  Distance to purger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Location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6" name=""/>
          <p:cNvSpPr/>
          <p:nvPr/>
        </p:nvSpPr>
        <p:spPr>
          <a:xfrm>
            <a:off x="1346760" y="3762360"/>
            <a:ext cx="1162440" cy="5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Purging Points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Delays in Activity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Chain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7" name=""/>
          <p:cNvSpPr/>
          <p:nvPr/>
        </p:nvSpPr>
        <p:spPr>
          <a:xfrm>
            <a:off x="1588320" y="2138400"/>
            <a:ext cx="7812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Parameters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8" name=""/>
          <p:cNvSpPr/>
          <p:nvPr/>
        </p:nvSpPr>
        <p:spPr>
          <a:xfrm>
            <a:off x="3151080" y="2495520"/>
            <a:ext cx="276480" cy="192240"/>
          </a:xfrm>
          <a:prstGeom prst="rightArrow">
            <a:avLst>
              <a:gd name="adj1" fmla="val 50000"/>
              <a:gd name="adj2" fmla="val 3595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9" name=""/>
          <p:cNvSpPr/>
          <p:nvPr/>
        </p:nvSpPr>
        <p:spPr>
          <a:xfrm>
            <a:off x="2859120" y="2346480"/>
            <a:ext cx="82440" cy="449280"/>
          </a:xfrm>
          <a:custGeom>
            <a:avLst/>
            <a:gdLst>
              <a:gd name="textAreaLeft" fmla="*/ 0 w 82440"/>
              <a:gd name="textAreaRight" fmla="*/ 29880 w 82440"/>
              <a:gd name="textAreaTop" fmla="*/ 11520 h 449280"/>
              <a:gd name="textAreaBottom" fmla="*/ 437760 h 449280"/>
              <a:gd name="GluePoint1X" fmla="*/ 0 w 21600"/>
              <a:gd name="GluePoint1Y" fmla="*/ 0 h 21600"/>
              <a:gd name="GluePoint2X" fmla="*/ 0 w 21600"/>
              <a:gd name="GluePoint2Y" fmla="*/ 21600 h 21600"/>
              <a:gd name="GluePoint3X" fmla="*/ 21600 w 21600"/>
              <a:gd name="GluePoint3Y" fmla="*/ 108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cubicBezTo>
                  <a:pt x="54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16200" y="10800"/>
                  <a:pt x="21600" y="10800"/>
                </a:cubicBezTo>
                <a:cubicBezTo>
                  <a:pt x="162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5400" y="21600"/>
                  <a:pt x="0" y="21600"/>
                </a:cubicBezTo>
              </a:path>
            </a:pathLst>
          </a:cu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0" name=""/>
          <p:cNvSpPr/>
          <p:nvPr/>
        </p:nvSpPr>
        <p:spPr>
          <a:xfrm>
            <a:off x="2887560" y="2859120"/>
            <a:ext cx="81000" cy="747720"/>
          </a:xfrm>
          <a:custGeom>
            <a:avLst/>
            <a:gdLst>
              <a:gd name="textAreaLeft" fmla="*/ 0 w 81000"/>
              <a:gd name="textAreaRight" fmla="*/ 29160 w 81000"/>
              <a:gd name="textAreaTop" fmla="*/ 19440 h 747720"/>
              <a:gd name="textAreaBottom" fmla="*/ 728280 h 747720"/>
              <a:gd name="GluePoint1X" fmla="*/ 0 w 21600"/>
              <a:gd name="GluePoint1Y" fmla="*/ 0 h 21600"/>
              <a:gd name="GluePoint2X" fmla="*/ 0 w 21600"/>
              <a:gd name="GluePoint2Y" fmla="*/ 21600 h 21600"/>
              <a:gd name="GluePoint3X" fmla="*/ 21600 w 21600"/>
              <a:gd name="GluePoint3Y" fmla="*/ 108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cubicBezTo>
                  <a:pt x="54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16200" y="10800"/>
                  <a:pt x="21600" y="10800"/>
                </a:cubicBezTo>
                <a:cubicBezTo>
                  <a:pt x="162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5400" y="21600"/>
                  <a:pt x="0" y="21600"/>
                </a:cubicBezTo>
              </a:path>
            </a:pathLst>
          </a:cu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1" name=""/>
          <p:cNvSpPr/>
          <p:nvPr/>
        </p:nvSpPr>
        <p:spPr>
          <a:xfrm>
            <a:off x="2901960" y="3778200"/>
            <a:ext cx="95400" cy="490680"/>
          </a:xfrm>
          <a:custGeom>
            <a:avLst/>
            <a:gdLst>
              <a:gd name="textAreaLeft" fmla="*/ 0 w 95400"/>
              <a:gd name="textAreaRight" fmla="*/ 34560 w 95400"/>
              <a:gd name="textAreaTop" fmla="*/ 12600 h 490680"/>
              <a:gd name="textAreaBottom" fmla="*/ 478080 h 490680"/>
              <a:gd name="GluePoint1X" fmla="*/ 0 w 21600"/>
              <a:gd name="GluePoint1Y" fmla="*/ 0 h 21600"/>
              <a:gd name="GluePoint2X" fmla="*/ 0 w 21600"/>
              <a:gd name="GluePoint2Y" fmla="*/ 21600 h 21600"/>
              <a:gd name="GluePoint3X" fmla="*/ 21600 w 21600"/>
              <a:gd name="GluePoint3Y" fmla="*/ 108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cubicBezTo>
                  <a:pt x="54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16200" y="10800"/>
                  <a:pt x="21600" y="10800"/>
                </a:cubicBezTo>
                <a:cubicBezTo>
                  <a:pt x="162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5400" y="21600"/>
                  <a:pt x="0" y="21600"/>
                </a:cubicBezTo>
              </a:path>
            </a:pathLst>
          </a:cu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2" name=""/>
          <p:cNvSpPr/>
          <p:nvPr/>
        </p:nvSpPr>
        <p:spPr>
          <a:xfrm>
            <a:off x="3151080" y="3157560"/>
            <a:ext cx="276480" cy="193680"/>
          </a:xfrm>
          <a:prstGeom prst="rightArrow">
            <a:avLst>
              <a:gd name="adj1" fmla="val 50000"/>
              <a:gd name="adj2" fmla="val 35688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3" name=""/>
          <p:cNvSpPr/>
          <p:nvPr/>
        </p:nvSpPr>
        <p:spPr>
          <a:xfrm>
            <a:off x="3137040" y="3970440"/>
            <a:ext cx="276120" cy="191880"/>
          </a:xfrm>
          <a:prstGeom prst="rightArrow">
            <a:avLst>
              <a:gd name="adj1" fmla="val 50000"/>
              <a:gd name="adj2" fmla="val 35976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4" name=""/>
          <p:cNvSpPr/>
          <p:nvPr/>
        </p:nvSpPr>
        <p:spPr>
          <a:xfrm>
            <a:off x="6902280" y="2506680"/>
            <a:ext cx="914400" cy="320760"/>
          </a:xfrm>
          <a:custGeom>
            <a:avLst/>
            <a:gdLst/>
            <a:ahLst/>
            <a:rect l="l" t="t" r="r" b="b"/>
            <a:pathLst>
              <a:path w="528" h="240">
                <a:moveTo>
                  <a:pt x="0" y="0"/>
                </a:moveTo>
                <a:lnTo>
                  <a:pt x="0" y="240"/>
                </a:lnTo>
                <a:lnTo>
                  <a:pt x="528" y="240"/>
                </a:lnTo>
              </a:path>
            </a:pathLst>
          </a:custGeom>
          <a:noFill/>
          <a:ln w="12600">
            <a:solidFill>
              <a:srgbClr val="000000"/>
            </a:solidFill>
            <a:round/>
            <a:headEnd len="sm" type="triangle" w="sm"/>
            <a:tailEnd len="sm" type="triangle" w="sm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55" name=""/>
          <p:cNvGrpSpPr/>
          <p:nvPr/>
        </p:nvGrpSpPr>
        <p:grpSpPr>
          <a:xfrm>
            <a:off x="7218360" y="2506680"/>
            <a:ext cx="266760" cy="320760"/>
            <a:chOff x="7218360" y="2506680"/>
            <a:chExt cx="266760" cy="320760"/>
          </a:xfrm>
        </p:grpSpPr>
        <p:sp>
          <p:nvSpPr>
            <p:cNvPr id="756" name=""/>
            <p:cNvSpPr/>
            <p:nvPr/>
          </p:nvSpPr>
          <p:spPr>
            <a:xfrm>
              <a:off x="7218360" y="2511360"/>
              <a:ext cx="266760" cy="316080"/>
            </a:xfrm>
            <a:custGeom>
              <a:avLst/>
              <a:gdLst/>
              <a:ahLst/>
              <a:rect l="l" t="t" r="r" b="b"/>
              <a:pathLst>
                <a:path w="1736" h="1292">
                  <a:moveTo>
                    <a:pt x="0" y="1292"/>
                  </a:moveTo>
                  <a:lnTo>
                    <a:pt x="51" y="1274"/>
                  </a:lnTo>
                  <a:cubicBezTo>
                    <a:pt x="97" y="1211"/>
                    <a:pt x="144" y="1126"/>
                    <a:pt x="279" y="914"/>
                  </a:cubicBezTo>
                  <a:cubicBezTo>
                    <a:pt x="414" y="702"/>
                    <a:pt x="669" y="0"/>
                    <a:pt x="862" y="0"/>
                  </a:cubicBezTo>
                  <a:cubicBezTo>
                    <a:pt x="1055" y="0"/>
                    <a:pt x="1301" y="701"/>
                    <a:pt x="1437" y="914"/>
                  </a:cubicBezTo>
                  <a:cubicBezTo>
                    <a:pt x="1573" y="1127"/>
                    <a:pt x="1627" y="1217"/>
                    <a:pt x="1677" y="1279"/>
                  </a:cubicBezTo>
                  <a:lnTo>
                    <a:pt x="1736" y="1287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7" name=""/>
            <p:cNvSpPr/>
            <p:nvPr/>
          </p:nvSpPr>
          <p:spPr>
            <a:xfrm>
              <a:off x="7351560" y="2506680"/>
              <a:ext cx="0" cy="320760"/>
            </a:xfrm>
            <a:prstGeom prst="line">
              <a:avLst/>
            </a:prstGeom>
            <a:ln w="9360">
              <a:solidFill>
                <a:srgbClr val="000000"/>
              </a:solidFill>
              <a:prstDash val="sysDot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58" name=""/>
          <p:cNvSpPr/>
          <p:nvPr/>
        </p:nvSpPr>
        <p:spPr>
          <a:xfrm>
            <a:off x="6555240" y="2508120"/>
            <a:ext cx="2818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P(%)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9" name=""/>
          <p:cNvSpPr/>
          <p:nvPr/>
        </p:nvSpPr>
        <p:spPr>
          <a:xfrm>
            <a:off x="7392960" y="2801880"/>
            <a:ext cx="7671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Asset Costs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0" name=""/>
          <p:cNvSpPr/>
          <p:nvPr/>
        </p:nvSpPr>
        <p:spPr>
          <a:xfrm>
            <a:off x="6902280" y="3116160"/>
            <a:ext cx="914400" cy="319320"/>
          </a:xfrm>
          <a:custGeom>
            <a:avLst/>
            <a:gdLst/>
            <a:ahLst/>
            <a:rect l="l" t="t" r="r" b="b"/>
            <a:pathLst>
              <a:path w="528" h="240">
                <a:moveTo>
                  <a:pt x="0" y="0"/>
                </a:moveTo>
                <a:lnTo>
                  <a:pt x="0" y="240"/>
                </a:lnTo>
                <a:lnTo>
                  <a:pt x="528" y="240"/>
                </a:lnTo>
              </a:path>
            </a:pathLst>
          </a:custGeom>
          <a:noFill/>
          <a:ln w="12600">
            <a:solidFill>
              <a:srgbClr val="000000"/>
            </a:solidFill>
            <a:round/>
            <a:headEnd len="sm" type="triangle" w="sm"/>
            <a:tailEnd len="sm" type="triangle" w="sm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1" name=""/>
          <p:cNvSpPr/>
          <p:nvPr/>
        </p:nvSpPr>
        <p:spPr>
          <a:xfrm>
            <a:off x="6555240" y="3117600"/>
            <a:ext cx="2818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P(%)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2" name=""/>
          <p:cNvSpPr/>
          <p:nvPr/>
        </p:nvSpPr>
        <p:spPr>
          <a:xfrm>
            <a:off x="7249320" y="3409920"/>
            <a:ext cx="10555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Installation Costs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3" name=""/>
          <p:cNvSpPr/>
          <p:nvPr/>
        </p:nvSpPr>
        <p:spPr>
          <a:xfrm>
            <a:off x="6902280" y="3830760"/>
            <a:ext cx="914400" cy="320400"/>
          </a:xfrm>
          <a:custGeom>
            <a:avLst/>
            <a:gdLst/>
            <a:ahLst/>
            <a:rect l="l" t="t" r="r" b="b"/>
            <a:pathLst>
              <a:path w="528" h="240">
                <a:moveTo>
                  <a:pt x="0" y="0"/>
                </a:moveTo>
                <a:lnTo>
                  <a:pt x="0" y="240"/>
                </a:lnTo>
                <a:lnTo>
                  <a:pt x="528" y="240"/>
                </a:lnTo>
              </a:path>
            </a:pathLst>
          </a:custGeom>
          <a:noFill/>
          <a:ln w="12600">
            <a:solidFill>
              <a:srgbClr val="000000"/>
            </a:solidFill>
            <a:round/>
            <a:headEnd len="sm" type="triangle" w="sm"/>
            <a:tailEnd len="sm" type="triangle" w="sm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4" name=""/>
          <p:cNvSpPr/>
          <p:nvPr/>
        </p:nvSpPr>
        <p:spPr>
          <a:xfrm>
            <a:off x="6555240" y="3833640"/>
            <a:ext cx="2818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P(%)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5" name=""/>
          <p:cNvSpPr/>
          <p:nvPr/>
        </p:nvSpPr>
        <p:spPr>
          <a:xfrm>
            <a:off x="7413120" y="4125960"/>
            <a:ext cx="7246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Cycle Time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6" name=""/>
          <p:cNvSpPr/>
          <p:nvPr/>
        </p:nvSpPr>
        <p:spPr>
          <a:xfrm rot="21593400">
            <a:off x="1265040" y="1676160"/>
            <a:ext cx="1508040" cy="349200"/>
          </a:xfrm>
          <a:prstGeom prst="rect">
            <a:avLst/>
          </a:prstGeom>
          <a:solidFill>
            <a:srgbClr val="ffffff"/>
          </a:solidFill>
          <a:ln w="2844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990000"/>
                </a:solidFill>
                <a:effectLst/>
                <a:uFillTx/>
                <a:latin typeface="Arial"/>
              </a:rPr>
              <a:t>EXAMPLE -PURGERS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7" name=""/>
          <p:cNvSpPr/>
          <p:nvPr/>
        </p:nvSpPr>
        <p:spPr>
          <a:xfrm>
            <a:off x="5781600" y="3125880"/>
            <a:ext cx="372960" cy="257040"/>
          </a:xfrm>
          <a:prstGeom prst="rightArrow">
            <a:avLst>
              <a:gd name="adj1" fmla="val 50000"/>
              <a:gd name="adj2" fmla="val 3627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8" name=""/>
          <p:cNvSpPr/>
          <p:nvPr/>
        </p:nvSpPr>
        <p:spPr>
          <a:xfrm>
            <a:off x="1308240" y="4417920"/>
            <a:ext cx="1509480" cy="503280"/>
          </a:xfrm>
          <a:prstGeom prst="rect">
            <a:avLst/>
          </a:prstGeom>
          <a:solidFill>
            <a:srgbClr val="ffffff"/>
          </a:solidFill>
          <a:ln w="2844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9" name=""/>
          <p:cNvSpPr/>
          <p:nvPr/>
        </p:nvSpPr>
        <p:spPr>
          <a:xfrm>
            <a:off x="1359720" y="4435560"/>
            <a:ext cx="128916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Maintenance Costs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Energy Savings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0" name=""/>
          <p:cNvSpPr/>
          <p:nvPr/>
        </p:nvSpPr>
        <p:spPr>
          <a:xfrm>
            <a:off x="3772080" y="4377960"/>
            <a:ext cx="2818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P(%)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1" name=""/>
          <p:cNvSpPr/>
          <p:nvPr/>
        </p:nvSpPr>
        <p:spPr>
          <a:xfrm>
            <a:off x="4547880" y="4703760"/>
            <a:ext cx="9007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O&amp;M Savings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2" name=""/>
          <p:cNvSpPr/>
          <p:nvPr/>
        </p:nvSpPr>
        <p:spPr>
          <a:xfrm>
            <a:off x="2901960" y="4429080"/>
            <a:ext cx="95400" cy="492120"/>
          </a:xfrm>
          <a:custGeom>
            <a:avLst/>
            <a:gdLst>
              <a:gd name="textAreaLeft" fmla="*/ 0 w 95400"/>
              <a:gd name="textAreaRight" fmla="*/ 34560 w 95400"/>
              <a:gd name="textAreaTop" fmla="*/ 12600 h 492120"/>
              <a:gd name="textAreaBottom" fmla="*/ 479520 h 492120"/>
              <a:gd name="GluePoint1X" fmla="*/ 0 w 21600"/>
              <a:gd name="GluePoint1Y" fmla="*/ 0 h 21600"/>
              <a:gd name="GluePoint2X" fmla="*/ 0 w 21600"/>
              <a:gd name="GluePoint2Y" fmla="*/ 21600 h 21600"/>
              <a:gd name="GluePoint3X" fmla="*/ 21600 w 21600"/>
              <a:gd name="GluePoint3Y" fmla="*/ 108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cubicBezTo>
                  <a:pt x="54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16200" y="10800"/>
                  <a:pt x="21600" y="10800"/>
                </a:cubicBezTo>
                <a:cubicBezTo>
                  <a:pt x="162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5400" y="21600"/>
                  <a:pt x="0" y="21600"/>
                </a:cubicBezTo>
              </a:path>
            </a:pathLst>
          </a:cu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3" name=""/>
          <p:cNvSpPr/>
          <p:nvPr/>
        </p:nvSpPr>
        <p:spPr>
          <a:xfrm>
            <a:off x="3122640" y="4589640"/>
            <a:ext cx="277920" cy="191880"/>
          </a:xfrm>
          <a:prstGeom prst="rightArrow">
            <a:avLst>
              <a:gd name="adj1" fmla="val 50000"/>
              <a:gd name="adj2" fmla="val 36210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4" name=""/>
          <p:cNvSpPr/>
          <p:nvPr/>
        </p:nvSpPr>
        <p:spPr>
          <a:xfrm>
            <a:off x="6931080" y="4397400"/>
            <a:ext cx="912600" cy="320760"/>
          </a:xfrm>
          <a:custGeom>
            <a:avLst/>
            <a:gdLst/>
            <a:ahLst/>
            <a:rect l="l" t="t" r="r" b="b"/>
            <a:pathLst>
              <a:path w="528" h="240">
                <a:moveTo>
                  <a:pt x="0" y="0"/>
                </a:moveTo>
                <a:lnTo>
                  <a:pt x="0" y="240"/>
                </a:lnTo>
                <a:lnTo>
                  <a:pt x="528" y="240"/>
                </a:lnTo>
              </a:path>
            </a:pathLst>
          </a:custGeom>
          <a:noFill/>
          <a:ln w="12600">
            <a:solidFill>
              <a:srgbClr val="000000"/>
            </a:solidFill>
            <a:round/>
            <a:headEnd len="sm" type="triangle" w="sm"/>
            <a:tailEnd len="sm" type="triangle" w="sm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5" name=""/>
          <p:cNvSpPr/>
          <p:nvPr/>
        </p:nvSpPr>
        <p:spPr>
          <a:xfrm>
            <a:off x="6585120" y="4400280"/>
            <a:ext cx="2818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P(%)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6" name=""/>
          <p:cNvSpPr/>
          <p:nvPr/>
        </p:nvSpPr>
        <p:spPr>
          <a:xfrm>
            <a:off x="7375680" y="4692600"/>
            <a:ext cx="8654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O&amp;M Savings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7" name=""/>
          <p:cNvSpPr/>
          <p:nvPr/>
        </p:nvSpPr>
        <p:spPr>
          <a:xfrm>
            <a:off x="3524400" y="1600200"/>
            <a:ext cx="4873320" cy="287280"/>
          </a:xfrm>
          <a:custGeom>
            <a:avLst/>
            <a:gdLst>
              <a:gd name="textAreaLeft" fmla="*/ 0 w 4873320"/>
              <a:gd name="textAreaRight" fmla="*/ 4873680 w 4873320"/>
              <a:gd name="textAreaTop" fmla="*/ 0 h 287280"/>
              <a:gd name="textAreaBottom" fmla="*/ 287640 h 2872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0434" y="0"/>
                </a:lnTo>
                <a:lnTo>
                  <a:pt x="21600" y="10800"/>
                </a:lnTo>
                <a:lnTo>
                  <a:pt x="20434" y="21600"/>
                </a:lnTo>
                <a:lnTo>
                  <a:pt x="0" y="21600"/>
                </a:lnTo>
                <a:lnTo>
                  <a:pt x="1166" y="10800"/>
                </a:lnTo>
                <a:close/>
              </a:path>
            </a:pathLst>
          </a:custGeom>
          <a:solidFill>
            <a:srgbClr val="ffffff"/>
          </a:solidFill>
          <a:ln w="2844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990000"/>
                </a:solidFill>
                <a:effectLst/>
                <a:uFillTx/>
                <a:latin typeface="Arial"/>
              </a:rPr>
              <a:t>LEVEL OF INFORMATION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8" name=""/>
          <p:cNvSpPr/>
          <p:nvPr/>
        </p:nvSpPr>
        <p:spPr>
          <a:xfrm>
            <a:off x="3460680" y="1306440"/>
            <a:ext cx="3243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Low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9" name=""/>
          <p:cNvSpPr/>
          <p:nvPr/>
        </p:nvSpPr>
        <p:spPr>
          <a:xfrm>
            <a:off x="7862760" y="1295280"/>
            <a:ext cx="3524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High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0" name=""/>
          <p:cNvSpPr/>
          <p:nvPr/>
        </p:nvSpPr>
        <p:spPr>
          <a:xfrm>
            <a:off x="4397400" y="1951200"/>
            <a:ext cx="317520" cy="25704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1" name=""/>
          <p:cNvSpPr/>
          <p:nvPr/>
        </p:nvSpPr>
        <p:spPr>
          <a:xfrm>
            <a:off x="7207200" y="1951200"/>
            <a:ext cx="318960" cy="25704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2" name=""/>
          <p:cNvSpPr/>
          <p:nvPr/>
        </p:nvSpPr>
        <p:spPr>
          <a:xfrm>
            <a:off x="4438800" y="5049720"/>
            <a:ext cx="317520" cy="255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3" name=""/>
          <p:cNvSpPr/>
          <p:nvPr/>
        </p:nvSpPr>
        <p:spPr>
          <a:xfrm>
            <a:off x="7248600" y="5049720"/>
            <a:ext cx="318960" cy="255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4" name=""/>
          <p:cNvSpPr/>
          <p:nvPr/>
        </p:nvSpPr>
        <p:spPr>
          <a:xfrm>
            <a:off x="3816720" y="5466960"/>
            <a:ext cx="2818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P(%)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5" name=""/>
          <p:cNvSpPr/>
          <p:nvPr/>
        </p:nvSpPr>
        <p:spPr>
          <a:xfrm>
            <a:off x="4844880" y="5792760"/>
            <a:ext cx="3873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NPV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6" name=""/>
          <p:cNvSpPr/>
          <p:nvPr/>
        </p:nvSpPr>
        <p:spPr>
          <a:xfrm>
            <a:off x="7013520" y="5497560"/>
            <a:ext cx="914400" cy="320760"/>
          </a:xfrm>
          <a:custGeom>
            <a:avLst/>
            <a:gdLst/>
            <a:ahLst/>
            <a:rect l="l" t="t" r="r" b="b"/>
            <a:pathLst>
              <a:path w="528" h="240">
                <a:moveTo>
                  <a:pt x="0" y="0"/>
                </a:moveTo>
                <a:lnTo>
                  <a:pt x="0" y="240"/>
                </a:lnTo>
                <a:lnTo>
                  <a:pt x="528" y="240"/>
                </a:lnTo>
              </a:path>
            </a:pathLst>
          </a:custGeom>
          <a:noFill/>
          <a:ln w="12600">
            <a:solidFill>
              <a:srgbClr val="000000"/>
            </a:solidFill>
            <a:round/>
            <a:headEnd len="sm" type="triangle" w="sm"/>
            <a:tailEnd len="sm" type="triangle" w="sm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7" name=""/>
          <p:cNvSpPr/>
          <p:nvPr/>
        </p:nvSpPr>
        <p:spPr>
          <a:xfrm>
            <a:off x="6666120" y="5500440"/>
            <a:ext cx="2818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P(%)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8" name=""/>
          <p:cNvSpPr/>
          <p:nvPr/>
        </p:nvSpPr>
        <p:spPr>
          <a:xfrm>
            <a:off x="7715160" y="5792760"/>
            <a:ext cx="3520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NPV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9" name=""/>
          <p:cNvSpPr/>
          <p:nvPr/>
        </p:nvSpPr>
        <p:spPr>
          <a:xfrm>
            <a:off x="7277040" y="5504040"/>
            <a:ext cx="331920" cy="314280"/>
          </a:xfrm>
          <a:custGeom>
            <a:avLst/>
            <a:gdLst/>
            <a:ahLst/>
            <a:rect l="l" t="t" r="r" b="b"/>
            <a:pathLst>
              <a:path w="1736" h="1292">
                <a:moveTo>
                  <a:pt x="0" y="1292"/>
                </a:moveTo>
                <a:lnTo>
                  <a:pt x="51" y="1274"/>
                </a:lnTo>
                <a:cubicBezTo>
                  <a:pt x="97" y="1211"/>
                  <a:pt x="144" y="1126"/>
                  <a:pt x="279" y="914"/>
                </a:cubicBezTo>
                <a:cubicBezTo>
                  <a:pt x="414" y="702"/>
                  <a:pt x="669" y="0"/>
                  <a:pt x="862" y="0"/>
                </a:cubicBezTo>
                <a:cubicBezTo>
                  <a:pt x="1055" y="0"/>
                  <a:pt x="1301" y="701"/>
                  <a:pt x="1437" y="914"/>
                </a:cubicBezTo>
                <a:cubicBezTo>
                  <a:pt x="1573" y="1127"/>
                  <a:pt x="1627" y="1217"/>
                  <a:pt x="1677" y="1279"/>
                </a:cubicBezTo>
                <a:lnTo>
                  <a:pt x="1736" y="1287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0" name=""/>
          <p:cNvSpPr/>
          <p:nvPr/>
        </p:nvSpPr>
        <p:spPr>
          <a:xfrm>
            <a:off x="7442280" y="5497560"/>
            <a:ext cx="0" cy="320760"/>
          </a:xfrm>
          <a:prstGeom prst="line">
            <a:avLst/>
          </a:prstGeom>
          <a:ln w="9360">
            <a:solidFill>
              <a:srgbClr val="000000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1" name=""/>
          <p:cNvSpPr/>
          <p:nvPr/>
        </p:nvSpPr>
        <p:spPr>
          <a:xfrm>
            <a:off x="1322280" y="5380200"/>
            <a:ext cx="1524240" cy="661680"/>
          </a:xfrm>
          <a:prstGeom prst="rect">
            <a:avLst/>
          </a:prstGeom>
          <a:solidFill>
            <a:srgbClr val="ffffff"/>
          </a:solidFill>
          <a:ln w="2844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2" name=""/>
          <p:cNvSpPr/>
          <p:nvPr/>
        </p:nvSpPr>
        <p:spPr>
          <a:xfrm>
            <a:off x="1373760" y="5397480"/>
            <a:ext cx="117684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Contract duration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Discount rate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3" name=""/>
          <p:cNvSpPr/>
          <p:nvPr/>
        </p:nvSpPr>
        <p:spPr>
          <a:xfrm>
            <a:off x="2955960" y="5316480"/>
            <a:ext cx="82440" cy="779400"/>
          </a:xfrm>
          <a:custGeom>
            <a:avLst/>
            <a:gdLst>
              <a:gd name="textAreaLeft" fmla="*/ 0 w 82440"/>
              <a:gd name="textAreaRight" fmla="*/ 29880 w 82440"/>
              <a:gd name="textAreaTop" fmla="*/ 20160 h 779400"/>
              <a:gd name="textAreaBottom" fmla="*/ 759240 h 779400"/>
              <a:gd name="GluePoint1X" fmla="*/ 0 w 21600"/>
              <a:gd name="GluePoint1Y" fmla="*/ 0 h 21600"/>
              <a:gd name="GluePoint2X" fmla="*/ 0 w 21600"/>
              <a:gd name="GluePoint2Y" fmla="*/ 21600 h 21600"/>
              <a:gd name="GluePoint3X" fmla="*/ 21600 w 21600"/>
              <a:gd name="GluePoint3Y" fmla="*/ 108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cubicBezTo>
                  <a:pt x="54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16200" y="10800"/>
                  <a:pt x="21600" y="10800"/>
                </a:cubicBezTo>
                <a:cubicBezTo>
                  <a:pt x="162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5400" y="21600"/>
                  <a:pt x="0" y="21600"/>
                </a:cubicBezTo>
              </a:path>
            </a:pathLst>
          </a:cu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4" name=""/>
          <p:cNvSpPr/>
          <p:nvPr/>
        </p:nvSpPr>
        <p:spPr>
          <a:xfrm>
            <a:off x="3137040" y="5614920"/>
            <a:ext cx="276120" cy="192240"/>
          </a:xfrm>
          <a:prstGeom prst="rightArrow">
            <a:avLst>
              <a:gd name="adj1" fmla="val 50000"/>
              <a:gd name="adj2" fmla="val 35908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5" name=""/>
          <p:cNvSpPr/>
          <p:nvPr/>
        </p:nvSpPr>
        <p:spPr>
          <a:xfrm>
            <a:off x="5794200" y="5497560"/>
            <a:ext cx="374760" cy="257040"/>
          </a:xfrm>
          <a:prstGeom prst="rightArrow">
            <a:avLst>
              <a:gd name="adj1" fmla="val 50000"/>
              <a:gd name="adj2" fmla="val 36450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6" name=""/>
          <p:cNvSpPr/>
          <p:nvPr/>
        </p:nvSpPr>
        <p:spPr>
          <a:xfrm>
            <a:off x="380880" y="2427120"/>
            <a:ext cx="7671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990000"/>
                </a:solidFill>
                <a:effectLst/>
                <a:uFillTx/>
                <a:latin typeface="Arial"/>
              </a:rPr>
              <a:t>Asset Costs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7" name=""/>
          <p:cNvSpPr/>
          <p:nvPr/>
        </p:nvSpPr>
        <p:spPr>
          <a:xfrm>
            <a:off x="416880" y="3052800"/>
            <a:ext cx="69696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990000"/>
                </a:solidFill>
                <a:effectLst/>
                <a:uFillTx/>
                <a:latin typeface="Arial"/>
              </a:rPr>
              <a:t>Installation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990000"/>
                </a:solidFill>
                <a:effectLst/>
                <a:uFillTx/>
                <a:latin typeface="Arial"/>
              </a:rPr>
              <a:t>Costs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8" name=""/>
          <p:cNvSpPr/>
          <p:nvPr/>
        </p:nvSpPr>
        <p:spPr>
          <a:xfrm>
            <a:off x="402840" y="3797280"/>
            <a:ext cx="7246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990000"/>
                </a:solidFill>
                <a:effectLst/>
                <a:uFillTx/>
                <a:latin typeface="Arial"/>
              </a:rPr>
              <a:t>Cycle Time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9" name=""/>
          <p:cNvSpPr/>
          <p:nvPr/>
        </p:nvSpPr>
        <p:spPr>
          <a:xfrm>
            <a:off x="495000" y="4470480"/>
            <a:ext cx="54216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990000"/>
                </a:solidFill>
                <a:effectLst/>
                <a:uFillTx/>
                <a:latin typeface="Arial"/>
              </a:rPr>
              <a:t>O&amp;M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990000"/>
                </a:solidFill>
                <a:effectLst/>
                <a:uFillTx/>
                <a:latin typeface="Arial"/>
              </a:rPr>
              <a:t>Savings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0" name=""/>
          <p:cNvSpPr/>
          <p:nvPr/>
        </p:nvSpPr>
        <p:spPr>
          <a:xfrm>
            <a:off x="571680" y="5537160"/>
            <a:ext cx="3873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990000"/>
                </a:solidFill>
                <a:effectLst/>
                <a:uFillTx/>
                <a:latin typeface="Arial"/>
              </a:rPr>
              <a:t>NPV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1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Project valuation tools will allow EES to better quantify risk as information increases</a:t>
            </a:r>
            <a:endParaRPr b="0" lang="en-US" sz="24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grpSp>
        <p:nvGrpSpPr>
          <p:cNvPr id="802" name=""/>
          <p:cNvGrpSpPr/>
          <p:nvPr/>
        </p:nvGrpSpPr>
        <p:grpSpPr>
          <a:xfrm>
            <a:off x="4092480" y="3087720"/>
            <a:ext cx="1074960" cy="320760"/>
            <a:chOff x="4092480" y="3087720"/>
            <a:chExt cx="1074960" cy="320760"/>
          </a:xfrm>
        </p:grpSpPr>
        <p:sp>
          <p:nvSpPr>
            <p:cNvPr id="803" name=""/>
            <p:cNvSpPr/>
            <p:nvPr/>
          </p:nvSpPr>
          <p:spPr>
            <a:xfrm>
              <a:off x="4092480" y="3087720"/>
              <a:ext cx="1074960" cy="320760"/>
            </a:xfrm>
            <a:custGeom>
              <a:avLst/>
              <a:gdLst/>
              <a:ahLst/>
              <a:rect l="l" t="t" r="r" b="b"/>
              <a:pathLst>
                <a:path w="528" h="240">
                  <a:moveTo>
                    <a:pt x="0" y="0"/>
                  </a:moveTo>
                  <a:lnTo>
                    <a:pt x="0" y="240"/>
                  </a:lnTo>
                  <a:lnTo>
                    <a:pt x="528" y="24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  <a:headEnd len="sm" type="triangle" w="sm"/>
              <a:tailEnd len="sm" type="triangle" w="sm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804" name=""/>
            <p:cNvGrpSpPr/>
            <p:nvPr/>
          </p:nvGrpSpPr>
          <p:grpSpPr>
            <a:xfrm>
              <a:off x="4273560" y="3087720"/>
              <a:ext cx="649440" cy="320760"/>
              <a:chOff x="4273560" y="3087720"/>
              <a:chExt cx="649440" cy="320760"/>
            </a:xfrm>
          </p:grpSpPr>
          <p:sp>
            <p:nvSpPr>
              <p:cNvPr id="805" name=""/>
              <p:cNvSpPr/>
              <p:nvPr/>
            </p:nvSpPr>
            <p:spPr>
              <a:xfrm>
                <a:off x="4273560" y="3092400"/>
                <a:ext cx="649440" cy="316080"/>
              </a:xfrm>
              <a:custGeom>
                <a:avLst/>
                <a:gdLst/>
                <a:ahLst/>
                <a:rect l="l" t="t" r="r" b="b"/>
                <a:pathLst>
                  <a:path w="1736" h="1292">
                    <a:moveTo>
                      <a:pt x="0" y="1292"/>
                    </a:moveTo>
                    <a:lnTo>
                      <a:pt x="51" y="1274"/>
                    </a:lnTo>
                    <a:cubicBezTo>
                      <a:pt x="97" y="1211"/>
                      <a:pt x="144" y="1126"/>
                      <a:pt x="279" y="914"/>
                    </a:cubicBezTo>
                    <a:cubicBezTo>
                      <a:pt x="414" y="702"/>
                      <a:pt x="669" y="0"/>
                      <a:pt x="862" y="0"/>
                    </a:cubicBezTo>
                    <a:cubicBezTo>
                      <a:pt x="1055" y="0"/>
                      <a:pt x="1301" y="701"/>
                      <a:pt x="1437" y="914"/>
                    </a:cubicBezTo>
                    <a:cubicBezTo>
                      <a:pt x="1573" y="1127"/>
                      <a:pt x="1627" y="1217"/>
                      <a:pt x="1677" y="1279"/>
                    </a:cubicBezTo>
                    <a:lnTo>
                      <a:pt x="1736" y="1287"/>
                    </a:lnTo>
                  </a:path>
                </a:pathLst>
              </a:custGeom>
              <a:noFill/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06" name=""/>
              <p:cNvSpPr/>
              <p:nvPr/>
            </p:nvSpPr>
            <p:spPr>
              <a:xfrm>
                <a:off x="4597560" y="3087720"/>
                <a:ext cx="0" cy="320760"/>
              </a:xfrm>
              <a:prstGeom prst="line">
                <a:avLst/>
              </a:prstGeom>
              <a:ln w="9360">
                <a:solidFill>
                  <a:srgbClr val="000000"/>
                </a:solidFill>
                <a:prstDash val="sysDot"/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807" name=""/>
              <p:cNvGrpSpPr/>
              <p:nvPr/>
            </p:nvGrpSpPr>
            <p:grpSpPr>
              <a:xfrm>
                <a:off x="4438800" y="3240000"/>
                <a:ext cx="324000" cy="168480"/>
                <a:chOff x="4438800" y="3240000"/>
                <a:chExt cx="324000" cy="168480"/>
              </a:xfrm>
            </p:grpSpPr>
            <p:sp>
              <p:nvSpPr>
                <p:cNvPr id="808" name=""/>
                <p:cNvSpPr/>
                <p:nvPr/>
              </p:nvSpPr>
              <p:spPr>
                <a:xfrm>
                  <a:off x="4438800" y="3240000"/>
                  <a:ext cx="0" cy="168480"/>
                </a:xfrm>
                <a:prstGeom prst="line">
                  <a:avLst/>
                </a:prstGeom>
                <a:ln w="9360">
                  <a:solidFill>
                    <a:srgbClr val="000000"/>
                  </a:solidFill>
                  <a:prstDash val="sysDot"/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09" name=""/>
                <p:cNvSpPr/>
                <p:nvPr/>
              </p:nvSpPr>
              <p:spPr>
                <a:xfrm>
                  <a:off x="4762800" y="3240000"/>
                  <a:ext cx="0" cy="168480"/>
                </a:xfrm>
                <a:prstGeom prst="line">
                  <a:avLst/>
                </a:prstGeom>
                <a:ln w="9360">
                  <a:solidFill>
                    <a:srgbClr val="000000"/>
                  </a:solidFill>
                  <a:prstDash val="sysDot"/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  <p:grpSp>
        <p:nvGrpSpPr>
          <p:cNvPr id="810" name=""/>
          <p:cNvGrpSpPr/>
          <p:nvPr/>
        </p:nvGrpSpPr>
        <p:grpSpPr>
          <a:xfrm>
            <a:off x="4102200" y="3830760"/>
            <a:ext cx="1074600" cy="320400"/>
            <a:chOff x="4102200" y="3830760"/>
            <a:chExt cx="1074600" cy="320400"/>
          </a:xfrm>
        </p:grpSpPr>
        <p:sp>
          <p:nvSpPr>
            <p:cNvPr id="811" name=""/>
            <p:cNvSpPr/>
            <p:nvPr/>
          </p:nvSpPr>
          <p:spPr>
            <a:xfrm>
              <a:off x="4102200" y="3830760"/>
              <a:ext cx="1074600" cy="320400"/>
            </a:xfrm>
            <a:custGeom>
              <a:avLst/>
              <a:gdLst/>
              <a:ahLst/>
              <a:rect l="l" t="t" r="r" b="b"/>
              <a:pathLst>
                <a:path w="528" h="240">
                  <a:moveTo>
                    <a:pt x="0" y="0"/>
                  </a:moveTo>
                  <a:lnTo>
                    <a:pt x="0" y="240"/>
                  </a:lnTo>
                  <a:lnTo>
                    <a:pt x="528" y="24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  <a:headEnd len="sm" type="triangle" w="sm"/>
              <a:tailEnd len="sm" type="triangle" w="sm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812" name=""/>
            <p:cNvGrpSpPr/>
            <p:nvPr/>
          </p:nvGrpSpPr>
          <p:grpSpPr>
            <a:xfrm>
              <a:off x="4282920" y="3830760"/>
              <a:ext cx="649080" cy="320400"/>
              <a:chOff x="4282920" y="3830760"/>
              <a:chExt cx="649080" cy="320400"/>
            </a:xfrm>
          </p:grpSpPr>
          <p:sp>
            <p:nvSpPr>
              <p:cNvPr id="813" name=""/>
              <p:cNvSpPr/>
              <p:nvPr/>
            </p:nvSpPr>
            <p:spPr>
              <a:xfrm>
                <a:off x="4282920" y="3835080"/>
                <a:ext cx="649080" cy="315720"/>
              </a:xfrm>
              <a:custGeom>
                <a:avLst/>
                <a:gdLst/>
                <a:ahLst/>
                <a:rect l="l" t="t" r="r" b="b"/>
                <a:pathLst>
                  <a:path w="1736" h="1292">
                    <a:moveTo>
                      <a:pt x="0" y="1292"/>
                    </a:moveTo>
                    <a:lnTo>
                      <a:pt x="51" y="1274"/>
                    </a:lnTo>
                    <a:cubicBezTo>
                      <a:pt x="97" y="1211"/>
                      <a:pt x="144" y="1126"/>
                      <a:pt x="279" y="914"/>
                    </a:cubicBezTo>
                    <a:cubicBezTo>
                      <a:pt x="414" y="702"/>
                      <a:pt x="669" y="0"/>
                      <a:pt x="862" y="0"/>
                    </a:cubicBezTo>
                    <a:cubicBezTo>
                      <a:pt x="1055" y="0"/>
                      <a:pt x="1301" y="701"/>
                      <a:pt x="1437" y="914"/>
                    </a:cubicBezTo>
                    <a:cubicBezTo>
                      <a:pt x="1573" y="1127"/>
                      <a:pt x="1627" y="1217"/>
                      <a:pt x="1677" y="1279"/>
                    </a:cubicBezTo>
                    <a:lnTo>
                      <a:pt x="1736" y="1287"/>
                    </a:lnTo>
                  </a:path>
                </a:pathLst>
              </a:custGeom>
              <a:noFill/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4" name=""/>
              <p:cNvSpPr/>
              <p:nvPr/>
            </p:nvSpPr>
            <p:spPr>
              <a:xfrm>
                <a:off x="4606560" y="3830760"/>
                <a:ext cx="0" cy="320400"/>
              </a:xfrm>
              <a:prstGeom prst="line">
                <a:avLst/>
              </a:prstGeom>
              <a:ln w="9360">
                <a:solidFill>
                  <a:srgbClr val="000000"/>
                </a:solidFill>
                <a:prstDash val="sysDot"/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815" name=""/>
              <p:cNvGrpSpPr/>
              <p:nvPr/>
            </p:nvGrpSpPr>
            <p:grpSpPr>
              <a:xfrm>
                <a:off x="4447800" y="3982680"/>
                <a:ext cx="323640" cy="168120"/>
                <a:chOff x="4447800" y="3982680"/>
                <a:chExt cx="323640" cy="168120"/>
              </a:xfrm>
            </p:grpSpPr>
            <p:sp>
              <p:nvSpPr>
                <p:cNvPr id="816" name=""/>
                <p:cNvSpPr/>
                <p:nvPr/>
              </p:nvSpPr>
              <p:spPr>
                <a:xfrm>
                  <a:off x="4447800" y="3982680"/>
                  <a:ext cx="0" cy="168120"/>
                </a:xfrm>
                <a:prstGeom prst="line">
                  <a:avLst/>
                </a:prstGeom>
                <a:ln w="9360">
                  <a:solidFill>
                    <a:srgbClr val="000000"/>
                  </a:solidFill>
                  <a:prstDash val="sysDot"/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17" name=""/>
                <p:cNvSpPr/>
                <p:nvPr/>
              </p:nvSpPr>
              <p:spPr>
                <a:xfrm>
                  <a:off x="4771440" y="3982680"/>
                  <a:ext cx="0" cy="168120"/>
                </a:xfrm>
                <a:prstGeom prst="line">
                  <a:avLst/>
                </a:prstGeom>
                <a:ln w="9360">
                  <a:solidFill>
                    <a:srgbClr val="000000"/>
                  </a:solidFill>
                  <a:prstDash val="sysDot"/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  <p:grpSp>
        <p:nvGrpSpPr>
          <p:cNvPr id="818" name=""/>
          <p:cNvGrpSpPr/>
          <p:nvPr/>
        </p:nvGrpSpPr>
        <p:grpSpPr>
          <a:xfrm>
            <a:off x="4102200" y="4392720"/>
            <a:ext cx="1074600" cy="320400"/>
            <a:chOff x="4102200" y="4392720"/>
            <a:chExt cx="1074600" cy="320400"/>
          </a:xfrm>
        </p:grpSpPr>
        <p:sp>
          <p:nvSpPr>
            <p:cNvPr id="819" name=""/>
            <p:cNvSpPr/>
            <p:nvPr/>
          </p:nvSpPr>
          <p:spPr>
            <a:xfrm>
              <a:off x="4102200" y="4392720"/>
              <a:ext cx="1074600" cy="320400"/>
            </a:xfrm>
            <a:custGeom>
              <a:avLst/>
              <a:gdLst/>
              <a:ahLst/>
              <a:rect l="l" t="t" r="r" b="b"/>
              <a:pathLst>
                <a:path w="528" h="240">
                  <a:moveTo>
                    <a:pt x="0" y="0"/>
                  </a:moveTo>
                  <a:lnTo>
                    <a:pt x="0" y="240"/>
                  </a:lnTo>
                  <a:lnTo>
                    <a:pt x="528" y="24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  <a:headEnd len="sm" type="triangle" w="sm"/>
              <a:tailEnd len="sm" type="triangle" w="sm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820" name=""/>
            <p:cNvGrpSpPr/>
            <p:nvPr/>
          </p:nvGrpSpPr>
          <p:grpSpPr>
            <a:xfrm>
              <a:off x="4282920" y="4392720"/>
              <a:ext cx="649080" cy="320400"/>
              <a:chOff x="4282920" y="4392720"/>
              <a:chExt cx="649080" cy="320400"/>
            </a:xfrm>
          </p:grpSpPr>
          <p:sp>
            <p:nvSpPr>
              <p:cNvPr id="821" name=""/>
              <p:cNvSpPr/>
              <p:nvPr/>
            </p:nvSpPr>
            <p:spPr>
              <a:xfrm>
                <a:off x="4282920" y="4397040"/>
                <a:ext cx="649080" cy="315720"/>
              </a:xfrm>
              <a:custGeom>
                <a:avLst/>
                <a:gdLst/>
                <a:ahLst/>
                <a:rect l="l" t="t" r="r" b="b"/>
                <a:pathLst>
                  <a:path w="1736" h="1292">
                    <a:moveTo>
                      <a:pt x="0" y="1292"/>
                    </a:moveTo>
                    <a:lnTo>
                      <a:pt x="51" y="1274"/>
                    </a:lnTo>
                    <a:cubicBezTo>
                      <a:pt x="97" y="1211"/>
                      <a:pt x="144" y="1126"/>
                      <a:pt x="279" y="914"/>
                    </a:cubicBezTo>
                    <a:cubicBezTo>
                      <a:pt x="414" y="702"/>
                      <a:pt x="669" y="0"/>
                      <a:pt x="862" y="0"/>
                    </a:cubicBezTo>
                    <a:cubicBezTo>
                      <a:pt x="1055" y="0"/>
                      <a:pt x="1301" y="701"/>
                      <a:pt x="1437" y="914"/>
                    </a:cubicBezTo>
                    <a:cubicBezTo>
                      <a:pt x="1573" y="1127"/>
                      <a:pt x="1627" y="1217"/>
                      <a:pt x="1677" y="1279"/>
                    </a:cubicBezTo>
                    <a:lnTo>
                      <a:pt x="1736" y="1287"/>
                    </a:lnTo>
                  </a:path>
                </a:pathLst>
              </a:custGeom>
              <a:noFill/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22" name=""/>
              <p:cNvSpPr/>
              <p:nvPr/>
            </p:nvSpPr>
            <p:spPr>
              <a:xfrm>
                <a:off x="4606560" y="4392720"/>
                <a:ext cx="0" cy="320400"/>
              </a:xfrm>
              <a:prstGeom prst="line">
                <a:avLst/>
              </a:prstGeom>
              <a:ln w="9360">
                <a:solidFill>
                  <a:srgbClr val="000000"/>
                </a:solidFill>
                <a:prstDash val="sysDot"/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823" name=""/>
              <p:cNvGrpSpPr/>
              <p:nvPr/>
            </p:nvGrpSpPr>
            <p:grpSpPr>
              <a:xfrm>
                <a:off x="4447800" y="4544640"/>
                <a:ext cx="323640" cy="168120"/>
                <a:chOff x="4447800" y="4544640"/>
                <a:chExt cx="323640" cy="168120"/>
              </a:xfrm>
            </p:grpSpPr>
            <p:sp>
              <p:nvSpPr>
                <p:cNvPr id="824" name=""/>
                <p:cNvSpPr/>
                <p:nvPr/>
              </p:nvSpPr>
              <p:spPr>
                <a:xfrm>
                  <a:off x="4447800" y="4544640"/>
                  <a:ext cx="0" cy="168120"/>
                </a:xfrm>
                <a:prstGeom prst="line">
                  <a:avLst/>
                </a:prstGeom>
                <a:ln w="9360">
                  <a:solidFill>
                    <a:srgbClr val="000000"/>
                  </a:solidFill>
                  <a:prstDash val="sysDot"/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5" name=""/>
                <p:cNvSpPr/>
                <p:nvPr/>
              </p:nvSpPr>
              <p:spPr>
                <a:xfrm>
                  <a:off x="4771440" y="4544640"/>
                  <a:ext cx="0" cy="168120"/>
                </a:xfrm>
                <a:prstGeom prst="line">
                  <a:avLst/>
                </a:prstGeom>
                <a:ln w="9360">
                  <a:solidFill>
                    <a:srgbClr val="000000"/>
                  </a:solidFill>
                  <a:prstDash val="sysDot"/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  <p:grpSp>
        <p:nvGrpSpPr>
          <p:cNvPr id="826" name=""/>
          <p:cNvGrpSpPr/>
          <p:nvPr/>
        </p:nvGrpSpPr>
        <p:grpSpPr>
          <a:xfrm>
            <a:off x="7227720" y="3106800"/>
            <a:ext cx="266760" cy="320760"/>
            <a:chOff x="7227720" y="3106800"/>
            <a:chExt cx="266760" cy="320760"/>
          </a:xfrm>
        </p:grpSpPr>
        <p:sp>
          <p:nvSpPr>
            <p:cNvPr id="827" name=""/>
            <p:cNvSpPr/>
            <p:nvPr/>
          </p:nvSpPr>
          <p:spPr>
            <a:xfrm>
              <a:off x="7227720" y="3111480"/>
              <a:ext cx="266760" cy="316080"/>
            </a:xfrm>
            <a:custGeom>
              <a:avLst/>
              <a:gdLst/>
              <a:ahLst/>
              <a:rect l="l" t="t" r="r" b="b"/>
              <a:pathLst>
                <a:path w="1736" h="1292">
                  <a:moveTo>
                    <a:pt x="0" y="1292"/>
                  </a:moveTo>
                  <a:lnTo>
                    <a:pt x="51" y="1274"/>
                  </a:lnTo>
                  <a:cubicBezTo>
                    <a:pt x="97" y="1211"/>
                    <a:pt x="144" y="1126"/>
                    <a:pt x="279" y="914"/>
                  </a:cubicBezTo>
                  <a:cubicBezTo>
                    <a:pt x="414" y="702"/>
                    <a:pt x="669" y="0"/>
                    <a:pt x="862" y="0"/>
                  </a:cubicBezTo>
                  <a:cubicBezTo>
                    <a:pt x="1055" y="0"/>
                    <a:pt x="1301" y="701"/>
                    <a:pt x="1437" y="914"/>
                  </a:cubicBezTo>
                  <a:cubicBezTo>
                    <a:pt x="1573" y="1127"/>
                    <a:pt x="1627" y="1217"/>
                    <a:pt x="1677" y="1279"/>
                  </a:cubicBezTo>
                  <a:lnTo>
                    <a:pt x="1736" y="1287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8" name=""/>
            <p:cNvSpPr/>
            <p:nvPr/>
          </p:nvSpPr>
          <p:spPr>
            <a:xfrm>
              <a:off x="7360920" y="3106800"/>
              <a:ext cx="0" cy="320760"/>
            </a:xfrm>
            <a:prstGeom prst="line">
              <a:avLst/>
            </a:prstGeom>
            <a:ln w="9360">
              <a:solidFill>
                <a:srgbClr val="000000"/>
              </a:solidFill>
              <a:prstDash val="sysDot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29" name=""/>
          <p:cNvGrpSpPr/>
          <p:nvPr/>
        </p:nvGrpSpPr>
        <p:grpSpPr>
          <a:xfrm>
            <a:off x="7237440" y="3821040"/>
            <a:ext cx="266760" cy="320760"/>
            <a:chOff x="7237440" y="3821040"/>
            <a:chExt cx="266760" cy="320760"/>
          </a:xfrm>
        </p:grpSpPr>
        <p:sp>
          <p:nvSpPr>
            <p:cNvPr id="830" name=""/>
            <p:cNvSpPr/>
            <p:nvPr/>
          </p:nvSpPr>
          <p:spPr>
            <a:xfrm>
              <a:off x="7237440" y="3825720"/>
              <a:ext cx="266760" cy="316080"/>
            </a:xfrm>
            <a:custGeom>
              <a:avLst/>
              <a:gdLst/>
              <a:ahLst/>
              <a:rect l="l" t="t" r="r" b="b"/>
              <a:pathLst>
                <a:path w="1736" h="1292">
                  <a:moveTo>
                    <a:pt x="0" y="1292"/>
                  </a:moveTo>
                  <a:lnTo>
                    <a:pt x="51" y="1274"/>
                  </a:lnTo>
                  <a:cubicBezTo>
                    <a:pt x="97" y="1211"/>
                    <a:pt x="144" y="1126"/>
                    <a:pt x="279" y="914"/>
                  </a:cubicBezTo>
                  <a:cubicBezTo>
                    <a:pt x="414" y="702"/>
                    <a:pt x="669" y="0"/>
                    <a:pt x="862" y="0"/>
                  </a:cubicBezTo>
                  <a:cubicBezTo>
                    <a:pt x="1055" y="0"/>
                    <a:pt x="1301" y="701"/>
                    <a:pt x="1437" y="914"/>
                  </a:cubicBezTo>
                  <a:cubicBezTo>
                    <a:pt x="1573" y="1127"/>
                    <a:pt x="1627" y="1217"/>
                    <a:pt x="1677" y="1279"/>
                  </a:cubicBezTo>
                  <a:lnTo>
                    <a:pt x="1736" y="1287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1" name=""/>
            <p:cNvSpPr/>
            <p:nvPr/>
          </p:nvSpPr>
          <p:spPr>
            <a:xfrm>
              <a:off x="7370640" y="3821040"/>
              <a:ext cx="0" cy="320760"/>
            </a:xfrm>
            <a:prstGeom prst="line">
              <a:avLst/>
            </a:prstGeom>
            <a:ln w="9360">
              <a:solidFill>
                <a:srgbClr val="000000"/>
              </a:solidFill>
              <a:prstDash val="sysDot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32" name=""/>
          <p:cNvGrpSpPr/>
          <p:nvPr/>
        </p:nvGrpSpPr>
        <p:grpSpPr>
          <a:xfrm>
            <a:off x="7246800" y="4373640"/>
            <a:ext cx="266760" cy="320760"/>
            <a:chOff x="7246800" y="4373640"/>
            <a:chExt cx="266760" cy="320760"/>
          </a:xfrm>
        </p:grpSpPr>
        <p:sp>
          <p:nvSpPr>
            <p:cNvPr id="833" name=""/>
            <p:cNvSpPr/>
            <p:nvPr/>
          </p:nvSpPr>
          <p:spPr>
            <a:xfrm>
              <a:off x="7246800" y="4378320"/>
              <a:ext cx="266760" cy="316080"/>
            </a:xfrm>
            <a:custGeom>
              <a:avLst/>
              <a:gdLst/>
              <a:ahLst/>
              <a:rect l="l" t="t" r="r" b="b"/>
              <a:pathLst>
                <a:path w="1736" h="1292">
                  <a:moveTo>
                    <a:pt x="0" y="1292"/>
                  </a:moveTo>
                  <a:lnTo>
                    <a:pt x="51" y="1274"/>
                  </a:lnTo>
                  <a:cubicBezTo>
                    <a:pt x="97" y="1211"/>
                    <a:pt x="144" y="1126"/>
                    <a:pt x="279" y="914"/>
                  </a:cubicBezTo>
                  <a:cubicBezTo>
                    <a:pt x="414" y="702"/>
                    <a:pt x="669" y="0"/>
                    <a:pt x="862" y="0"/>
                  </a:cubicBezTo>
                  <a:cubicBezTo>
                    <a:pt x="1055" y="0"/>
                    <a:pt x="1301" y="701"/>
                    <a:pt x="1437" y="914"/>
                  </a:cubicBezTo>
                  <a:cubicBezTo>
                    <a:pt x="1573" y="1127"/>
                    <a:pt x="1627" y="1217"/>
                    <a:pt x="1677" y="1279"/>
                  </a:cubicBezTo>
                  <a:lnTo>
                    <a:pt x="1736" y="1287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4" name=""/>
            <p:cNvSpPr/>
            <p:nvPr/>
          </p:nvSpPr>
          <p:spPr>
            <a:xfrm>
              <a:off x="7380000" y="4373640"/>
              <a:ext cx="0" cy="320760"/>
            </a:xfrm>
            <a:prstGeom prst="line">
              <a:avLst/>
            </a:prstGeom>
            <a:ln w="9360">
              <a:solidFill>
                <a:srgbClr val="000000"/>
              </a:solidFill>
              <a:prstDash val="sysDot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35" name=""/>
          <p:cNvGrpSpPr/>
          <p:nvPr/>
        </p:nvGrpSpPr>
        <p:grpSpPr>
          <a:xfrm>
            <a:off x="4121280" y="5497560"/>
            <a:ext cx="1074600" cy="320760"/>
            <a:chOff x="4121280" y="5497560"/>
            <a:chExt cx="1074600" cy="320760"/>
          </a:xfrm>
        </p:grpSpPr>
        <p:sp>
          <p:nvSpPr>
            <p:cNvPr id="836" name=""/>
            <p:cNvSpPr/>
            <p:nvPr/>
          </p:nvSpPr>
          <p:spPr>
            <a:xfrm>
              <a:off x="4121280" y="5497560"/>
              <a:ext cx="1074600" cy="320760"/>
            </a:xfrm>
            <a:custGeom>
              <a:avLst/>
              <a:gdLst/>
              <a:ahLst/>
              <a:rect l="l" t="t" r="r" b="b"/>
              <a:pathLst>
                <a:path w="528" h="240">
                  <a:moveTo>
                    <a:pt x="0" y="0"/>
                  </a:moveTo>
                  <a:lnTo>
                    <a:pt x="0" y="240"/>
                  </a:lnTo>
                  <a:lnTo>
                    <a:pt x="528" y="24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  <a:headEnd len="sm" type="triangle" w="sm"/>
              <a:tailEnd len="sm" type="triangle" w="sm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837" name=""/>
            <p:cNvGrpSpPr/>
            <p:nvPr/>
          </p:nvGrpSpPr>
          <p:grpSpPr>
            <a:xfrm>
              <a:off x="4302000" y="5497560"/>
              <a:ext cx="649080" cy="320760"/>
              <a:chOff x="4302000" y="5497560"/>
              <a:chExt cx="649080" cy="320760"/>
            </a:xfrm>
          </p:grpSpPr>
          <p:sp>
            <p:nvSpPr>
              <p:cNvPr id="838" name=""/>
              <p:cNvSpPr/>
              <p:nvPr/>
            </p:nvSpPr>
            <p:spPr>
              <a:xfrm>
                <a:off x="4302000" y="5502240"/>
                <a:ext cx="649080" cy="316080"/>
              </a:xfrm>
              <a:custGeom>
                <a:avLst/>
                <a:gdLst/>
                <a:ahLst/>
                <a:rect l="l" t="t" r="r" b="b"/>
                <a:pathLst>
                  <a:path w="1736" h="1292">
                    <a:moveTo>
                      <a:pt x="0" y="1292"/>
                    </a:moveTo>
                    <a:lnTo>
                      <a:pt x="51" y="1274"/>
                    </a:lnTo>
                    <a:cubicBezTo>
                      <a:pt x="97" y="1211"/>
                      <a:pt x="144" y="1126"/>
                      <a:pt x="279" y="914"/>
                    </a:cubicBezTo>
                    <a:cubicBezTo>
                      <a:pt x="414" y="702"/>
                      <a:pt x="669" y="0"/>
                      <a:pt x="862" y="0"/>
                    </a:cubicBezTo>
                    <a:cubicBezTo>
                      <a:pt x="1055" y="0"/>
                      <a:pt x="1301" y="701"/>
                      <a:pt x="1437" y="914"/>
                    </a:cubicBezTo>
                    <a:cubicBezTo>
                      <a:pt x="1573" y="1127"/>
                      <a:pt x="1627" y="1217"/>
                      <a:pt x="1677" y="1279"/>
                    </a:cubicBezTo>
                    <a:lnTo>
                      <a:pt x="1736" y="1287"/>
                    </a:lnTo>
                  </a:path>
                </a:pathLst>
              </a:custGeom>
              <a:noFill/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39" name=""/>
              <p:cNvSpPr/>
              <p:nvPr/>
            </p:nvSpPr>
            <p:spPr>
              <a:xfrm>
                <a:off x="4625640" y="5497560"/>
                <a:ext cx="0" cy="320760"/>
              </a:xfrm>
              <a:prstGeom prst="line">
                <a:avLst/>
              </a:prstGeom>
              <a:ln w="9360">
                <a:solidFill>
                  <a:srgbClr val="000000"/>
                </a:solidFill>
                <a:prstDash val="sysDot"/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840" name=""/>
              <p:cNvGrpSpPr/>
              <p:nvPr/>
            </p:nvGrpSpPr>
            <p:grpSpPr>
              <a:xfrm>
                <a:off x="4466880" y="5649840"/>
                <a:ext cx="323640" cy="168480"/>
                <a:chOff x="4466880" y="5649840"/>
                <a:chExt cx="323640" cy="168480"/>
              </a:xfrm>
            </p:grpSpPr>
            <p:sp>
              <p:nvSpPr>
                <p:cNvPr id="841" name=""/>
                <p:cNvSpPr/>
                <p:nvPr/>
              </p:nvSpPr>
              <p:spPr>
                <a:xfrm>
                  <a:off x="4466880" y="5649840"/>
                  <a:ext cx="0" cy="168480"/>
                </a:xfrm>
                <a:prstGeom prst="line">
                  <a:avLst/>
                </a:prstGeom>
                <a:ln w="9360">
                  <a:solidFill>
                    <a:srgbClr val="000000"/>
                  </a:solidFill>
                  <a:prstDash val="sysDot"/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2" name=""/>
                <p:cNvSpPr/>
                <p:nvPr/>
              </p:nvSpPr>
              <p:spPr>
                <a:xfrm>
                  <a:off x="4790520" y="5649840"/>
                  <a:ext cx="0" cy="168480"/>
                </a:xfrm>
                <a:prstGeom prst="line">
                  <a:avLst/>
                </a:prstGeom>
                <a:ln w="9360">
                  <a:solidFill>
                    <a:srgbClr val="000000"/>
                  </a:solidFill>
                  <a:prstDash val="sysDot"/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  <p:grpSp>
        <p:nvGrpSpPr>
          <p:cNvPr id="843" name=""/>
          <p:cNvGrpSpPr/>
          <p:nvPr/>
        </p:nvGrpSpPr>
        <p:grpSpPr>
          <a:xfrm>
            <a:off x="7132680" y="2516040"/>
            <a:ext cx="266760" cy="320760"/>
            <a:chOff x="7132680" y="2516040"/>
            <a:chExt cx="266760" cy="320760"/>
          </a:xfrm>
        </p:grpSpPr>
        <p:sp>
          <p:nvSpPr>
            <p:cNvPr id="844" name=""/>
            <p:cNvSpPr/>
            <p:nvPr/>
          </p:nvSpPr>
          <p:spPr>
            <a:xfrm>
              <a:off x="7132680" y="2520720"/>
              <a:ext cx="266760" cy="316080"/>
            </a:xfrm>
            <a:custGeom>
              <a:avLst/>
              <a:gdLst/>
              <a:ahLst/>
              <a:rect l="l" t="t" r="r" b="b"/>
              <a:pathLst>
                <a:path w="1736" h="1292">
                  <a:moveTo>
                    <a:pt x="0" y="1292"/>
                  </a:moveTo>
                  <a:lnTo>
                    <a:pt x="51" y="1274"/>
                  </a:lnTo>
                  <a:cubicBezTo>
                    <a:pt x="97" y="1211"/>
                    <a:pt x="144" y="1126"/>
                    <a:pt x="279" y="914"/>
                  </a:cubicBezTo>
                  <a:cubicBezTo>
                    <a:pt x="414" y="702"/>
                    <a:pt x="669" y="0"/>
                    <a:pt x="862" y="0"/>
                  </a:cubicBezTo>
                  <a:cubicBezTo>
                    <a:pt x="1055" y="0"/>
                    <a:pt x="1301" y="701"/>
                    <a:pt x="1437" y="914"/>
                  </a:cubicBezTo>
                  <a:cubicBezTo>
                    <a:pt x="1573" y="1127"/>
                    <a:pt x="1627" y="1217"/>
                    <a:pt x="1677" y="1279"/>
                  </a:cubicBezTo>
                  <a:lnTo>
                    <a:pt x="1736" y="1287"/>
                  </a:lnTo>
                </a:path>
              </a:pathLst>
            </a:custGeom>
            <a:noFill/>
            <a:ln w="12600">
              <a:solidFill>
                <a:srgbClr val="ff000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5" name=""/>
            <p:cNvSpPr/>
            <p:nvPr/>
          </p:nvSpPr>
          <p:spPr>
            <a:xfrm>
              <a:off x="7265880" y="2516040"/>
              <a:ext cx="0" cy="320760"/>
            </a:xfrm>
            <a:prstGeom prst="line">
              <a:avLst/>
            </a:prstGeom>
            <a:ln w="9360">
              <a:solidFill>
                <a:srgbClr val="ff000b"/>
              </a:solidFill>
              <a:prstDash val="sysDot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46" name=""/>
          <p:cNvGrpSpPr/>
          <p:nvPr/>
        </p:nvGrpSpPr>
        <p:grpSpPr>
          <a:xfrm>
            <a:off x="7142040" y="3125880"/>
            <a:ext cx="266760" cy="320760"/>
            <a:chOff x="7142040" y="3125880"/>
            <a:chExt cx="266760" cy="320760"/>
          </a:xfrm>
        </p:grpSpPr>
        <p:sp>
          <p:nvSpPr>
            <p:cNvPr id="847" name=""/>
            <p:cNvSpPr/>
            <p:nvPr/>
          </p:nvSpPr>
          <p:spPr>
            <a:xfrm>
              <a:off x="7142040" y="3130560"/>
              <a:ext cx="266760" cy="316080"/>
            </a:xfrm>
            <a:custGeom>
              <a:avLst/>
              <a:gdLst/>
              <a:ahLst/>
              <a:rect l="l" t="t" r="r" b="b"/>
              <a:pathLst>
                <a:path w="1736" h="1292">
                  <a:moveTo>
                    <a:pt x="0" y="1292"/>
                  </a:moveTo>
                  <a:lnTo>
                    <a:pt x="51" y="1274"/>
                  </a:lnTo>
                  <a:cubicBezTo>
                    <a:pt x="97" y="1211"/>
                    <a:pt x="144" y="1126"/>
                    <a:pt x="279" y="914"/>
                  </a:cubicBezTo>
                  <a:cubicBezTo>
                    <a:pt x="414" y="702"/>
                    <a:pt x="669" y="0"/>
                    <a:pt x="862" y="0"/>
                  </a:cubicBezTo>
                  <a:cubicBezTo>
                    <a:pt x="1055" y="0"/>
                    <a:pt x="1301" y="701"/>
                    <a:pt x="1437" y="914"/>
                  </a:cubicBezTo>
                  <a:cubicBezTo>
                    <a:pt x="1573" y="1127"/>
                    <a:pt x="1627" y="1217"/>
                    <a:pt x="1677" y="1279"/>
                  </a:cubicBezTo>
                  <a:lnTo>
                    <a:pt x="1736" y="1287"/>
                  </a:lnTo>
                </a:path>
              </a:pathLst>
            </a:custGeom>
            <a:noFill/>
            <a:ln w="12600">
              <a:solidFill>
                <a:srgbClr val="ff000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8" name=""/>
            <p:cNvSpPr/>
            <p:nvPr/>
          </p:nvSpPr>
          <p:spPr>
            <a:xfrm>
              <a:off x="7275240" y="3125880"/>
              <a:ext cx="0" cy="320760"/>
            </a:xfrm>
            <a:prstGeom prst="line">
              <a:avLst/>
            </a:prstGeom>
            <a:ln w="9360">
              <a:solidFill>
                <a:srgbClr val="ff000b"/>
              </a:solidFill>
              <a:prstDash val="sysDot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49" name=""/>
          <p:cNvGrpSpPr/>
          <p:nvPr/>
        </p:nvGrpSpPr>
        <p:grpSpPr>
          <a:xfrm>
            <a:off x="7161120" y="3830760"/>
            <a:ext cx="266760" cy="320400"/>
            <a:chOff x="7161120" y="3830760"/>
            <a:chExt cx="266760" cy="320400"/>
          </a:xfrm>
        </p:grpSpPr>
        <p:sp>
          <p:nvSpPr>
            <p:cNvPr id="850" name=""/>
            <p:cNvSpPr/>
            <p:nvPr/>
          </p:nvSpPr>
          <p:spPr>
            <a:xfrm>
              <a:off x="7161120" y="3835080"/>
              <a:ext cx="266760" cy="315720"/>
            </a:xfrm>
            <a:custGeom>
              <a:avLst/>
              <a:gdLst/>
              <a:ahLst/>
              <a:rect l="l" t="t" r="r" b="b"/>
              <a:pathLst>
                <a:path w="1736" h="1292">
                  <a:moveTo>
                    <a:pt x="0" y="1292"/>
                  </a:moveTo>
                  <a:lnTo>
                    <a:pt x="51" y="1274"/>
                  </a:lnTo>
                  <a:cubicBezTo>
                    <a:pt x="97" y="1211"/>
                    <a:pt x="144" y="1126"/>
                    <a:pt x="279" y="914"/>
                  </a:cubicBezTo>
                  <a:cubicBezTo>
                    <a:pt x="414" y="702"/>
                    <a:pt x="669" y="0"/>
                    <a:pt x="862" y="0"/>
                  </a:cubicBezTo>
                  <a:cubicBezTo>
                    <a:pt x="1055" y="0"/>
                    <a:pt x="1301" y="701"/>
                    <a:pt x="1437" y="914"/>
                  </a:cubicBezTo>
                  <a:cubicBezTo>
                    <a:pt x="1573" y="1127"/>
                    <a:pt x="1627" y="1217"/>
                    <a:pt x="1677" y="1279"/>
                  </a:cubicBezTo>
                  <a:lnTo>
                    <a:pt x="1736" y="1287"/>
                  </a:lnTo>
                </a:path>
              </a:pathLst>
            </a:custGeom>
            <a:noFill/>
            <a:ln w="12600">
              <a:solidFill>
                <a:srgbClr val="ff000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1" name=""/>
            <p:cNvSpPr/>
            <p:nvPr/>
          </p:nvSpPr>
          <p:spPr>
            <a:xfrm>
              <a:off x="7294320" y="3830760"/>
              <a:ext cx="0" cy="320400"/>
            </a:xfrm>
            <a:prstGeom prst="line">
              <a:avLst/>
            </a:prstGeom>
            <a:ln w="9360">
              <a:solidFill>
                <a:srgbClr val="ff000b"/>
              </a:solidFill>
              <a:prstDash val="sysDot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52" name=""/>
          <p:cNvGrpSpPr/>
          <p:nvPr/>
        </p:nvGrpSpPr>
        <p:grpSpPr>
          <a:xfrm>
            <a:off x="7361280" y="4392720"/>
            <a:ext cx="266760" cy="320400"/>
            <a:chOff x="7361280" y="4392720"/>
            <a:chExt cx="266760" cy="320400"/>
          </a:xfrm>
        </p:grpSpPr>
        <p:sp>
          <p:nvSpPr>
            <p:cNvPr id="853" name=""/>
            <p:cNvSpPr/>
            <p:nvPr/>
          </p:nvSpPr>
          <p:spPr>
            <a:xfrm>
              <a:off x="7361280" y="4397040"/>
              <a:ext cx="266760" cy="315720"/>
            </a:xfrm>
            <a:custGeom>
              <a:avLst/>
              <a:gdLst/>
              <a:ahLst/>
              <a:rect l="l" t="t" r="r" b="b"/>
              <a:pathLst>
                <a:path w="1736" h="1292">
                  <a:moveTo>
                    <a:pt x="0" y="1292"/>
                  </a:moveTo>
                  <a:lnTo>
                    <a:pt x="51" y="1274"/>
                  </a:lnTo>
                  <a:cubicBezTo>
                    <a:pt x="97" y="1211"/>
                    <a:pt x="144" y="1126"/>
                    <a:pt x="279" y="914"/>
                  </a:cubicBezTo>
                  <a:cubicBezTo>
                    <a:pt x="414" y="702"/>
                    <a:pt x="669" y="0"/>
                    <a:pt x="862" y="0"/>
                  </a:cubicBezTo>
                  <a:cubicBezTo>
                    <a:pt x="1055" y="0"/>
                    <a:pt x="1301" y="701"/>
                    <a:pt x="1437" y="914"/>
                  </a:cubicBezTo>
                  <a:cubicBezTo>
                    <a:pt x="1573" y="1127"/>
                    <a:pt x="1627" y="1217"/>
                    <a:pt x="1677" y="1279"/>
                  </a:cubicBezTo>
                  <a:lnTo>
                    <a:pt x="1736" y="1287"/>
                  </a:lnTo>
                </a:path>
              </a:pathLst>
            </a:custGeom>
            <a:noFill/>
            <a:ln w="12600">
              <a:solidFill>
                <a:srgbClr val="ff000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4" name=""/>
            <p:cNvSpPr/>
            <p:nvPr/>
          </p:nvSpPr>
          <p:spPr>
            <a:xfrm>
              <a:off x="7494480" y="4392720"/>
              <a:ext cx="0" cy="320400"/>
            </a:xfrm>
            <a:prstGeom prst="line">
              <a:avLst/>
            </a:prstGeom>
            <a:ln w="9360">
              <a:solidFill>
                <a:srgbClr val="ff000b"/>
              </a:solidFill>
              <a:prstDash val="sysDot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55" name=""/>
          <p:cNvGrpSpPr/>
          <p:nvPr/>
        </p:nvGrpSpPr>
        <p:grpSpPr>
          <a:xfrm>
            <a:off x="7418520" y="5497560"/>
            <a:ext cx="266400" cy="320760"/>
            <a:chOff x="7418520" y="5497560"/>
            <a:chExt cx="266400" cy="320760"/>
          </a:xfrm>
        </p:grpSpPr>
        <p:sp>
          <p:nvSpPr>
            <p:cNvPr id="856" name=""/>
            <p:cNvSpPr/>
            <p:nvPr/>
          </p:nvSpPr>
          <p:spPr>
            <a:xfrm>
              <a:off x="7418520" y="5502240"/>
              <a:ext cx="266400" cy="316080"/>
            </a:xfrm>
            <a:custGeom>
              <a:avLst/>
              <a:gdLst/>
              <a:ahLst/>
              <a:rect l="l" t="t" r="r" b="b"/>
              <a:pathLst>
                <a:path w="1736" h="1292">
                  <a:moveTo>
                    <a:pt x="0" y="1292"/>
                  </a:moveTo>
                  <a:lnTo>
                    <a:pt x="51" y="1274"/>
                  </a:lnTo>
                  <a:cubicBezTo>
                    <a:pt x="97" y="1211"/>
                    <a:pt x="144" y="1126"/>
                    <a:pt x="279" y="914"/>
                  </a:cubicBezTo>
                  <a:cubicBezTo>
                    <a:pt x="414" y="702"/>
                    <a:pt x="669" y="0"/>
                    <a:pt x="862" y="0"/>
                  </a:cubicBezTo>
                  <a:cubicBezTo>
                    <a:pt x="1055" y="0"/>
                    <a:pt x="1301" y="701"/>
                    <a:pt x="1437" y="914"/>
                  </a:cubicBezTo>
                  <a:cubicBezTo>
                    <a:pt x="1573" y="1127"/>
                    <a:pt x="1627" y="1217"/>
                    <a:pt x="1677" y="1279"/>
                  </a:cubicBezTo>
                  <a:lnTo>
                    <a:pt x="1736" y="1287"/>
                  </a:lnTo>
                </a:path>
              </a:pathLst>
            </a:custGeom>
            <a:noFill/>
            <a:ln w="12600">
              <a:solidFill>
                <a:srgbClr val="ff000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7" name=""/>
            <p:cNvSpPr/>
            <p:nvPr/>
          </p:nvSpPr>
          <p:spPr>
            <a:xfrm>
              <a:off x="7551720" y="5497560"/>
              <a:ext cx="0" cy="320760"/>
            </a:xfrm>
            <a:prstGeom prst="line">
              <a:avLst/>
            </a:prstGeom>
            <a:ln w="9360">
              <a:solidFill>
                <a:srgbClr val="ff000b"/>
              </a:solidFill>
              <a:prstDash val="sysDot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58" name=""/>
          <p:cNvSpPr/>
          <p:nvPr/>
        </p:nvSpPr>
        <p:spPr>
          <a:xfrm>
            <a:off x="3641760" y="6459480"/>
            <a:ext cx="47545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Best-in-Class Practices increase overall IAM value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9" name=""/>
          <p:cNvSpPr/>
          <p:nvPr/>
        </p:nvSpPr>
        <p:spPr>
          <a:xfrm>
            <a:off x="3556080" y="6216480"/>
            <a:ext cx="48495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Reduced uncertainty increases IAM offer value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BC56213-CB71-43C5-9B31-221B3A602E7D}" type="slidenum">
              <a:t>32</a:t>
            </a:fld>
          </a:p>
        </p:txBody>
      </p:sp>
    </p:spTree>
  </p:cSld>
  <p:transition>
    <p:dissolve/>
  </p:transition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Actuarial Curves -  Current Data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graphicFrame>
        <p:nvGraphicFramePr>
          <p:cNvPr id="861" name=""/>
          <p:cNvGraphicFramePr/>
          <p:nvPr/>
        </p:nvGraphicFramePr>
        <p:xfrm>
          <a:off x="1192320" y="1063800"/>
          <a:ext cx="6669000" cy="54180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86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192320" y="1063800"/>
                    <a:ext cx="6669000" cy="5418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4DC6104-4780-466E-8B09-615F7845F3EE}" type="slidenum">
              <a:t>33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EAM Pricing - What’s Next?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864" name="PlaceHolder 2"/>
          <p:cNvSpPr>
            <a:spLocks noGrp="1"/>
          </p:cNvSpPr>
          <p:nvPr>
            <p:ph/>
          </p:nvPr>
        </p:nvSpPr>
        <p:spPr>
          <a:xfrm>
            <a:off x="569520" y="1220760"/>
            <a:ext cx="7994520" cy="4821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People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Pricing &amp; Product Development Team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Project Valuation Team: modeling and field operations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Process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IAM Pricing Standardized Process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Project Valuation process for Savings Verification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68480" indent="-235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150000"/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performance measurement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Tools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IAM Actuarial Database under development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Standardized Pricing Tools </a:t>
            </a:r>
            <a:br>
              <a:rPr sz="2200"/>
            </a:b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(w/ Underwriting and National Development)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0">
              <a:spcBef>
                <a:spcPts val="689"/>
              </a:spcBef>
              <a:spcAft>
                <a:spcPts val="414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9702781-0323-4196-BFA7-9D2B9B4258AB}" type="slidenum">
              <a:t>34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PlaceHolder 1"/>
          <p:cNvSpPr>
            <a:spLocks noGrp="1"/>
          </p:cNvSpPr>
          <p:nvPr>
            <p:ph type="title"/>
          </p:nvPr>
        </p:nvSpPr>
        <p:spPr>
          <a:xfrm>
            <a:off x="2432160" y="3058920"/>
            <a:ext cx="615456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Performance Management Center</a:t>
            </a:r>
            <a:r>
              <a:rPr b="0" lang="en-US" sz="32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	</a:t>
            </a:r>
            <a:endParaRPr b="0" lang="en-US" sz="32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866" name="PlaceHolder 2"/>
          <p:cNvSpPr>
            <a:spLocks noGrp="1"/>
          </p:cNvSpPr>
          <p:nvPr>
            <p:ph type="subTitle"/>
          </p:nvPr>
        </p:nvSpPr>
        <p:spPr>
          <a:xfrm>
            <a:off x="2432160" y="4443480"/>
            <a:ext cx="6178320" cy="12952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Autofit/>
          </a:bodyPr>
          <a:p>
            <a:pPr indent="0">
              <a:spcBef>
                <a:spcPts val="624"/>
              </a:spcBef>
              <a:spcAft>
                <a:spcPts val="37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Neil Shah</a:t>
            </a:r>
            <a:endParaRPr b="1" i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624"/>
              </a:spcBef>
              <a:spcAft>
                <a:spcPts val="37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Mary Sullivan</a:t>
            </a:r>
            <a:endParaRPr b="1" i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3423D9C-9FAC-4445-A299-FC63F3B9A05B}" type="slidenum">
              <a:t>35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The New PMC will ...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868" name="PlaceHolder 2"/>
          <p:cNvSpPr>
            <a:spLocks noGrp="1"/>
          </p:cNvSpPr>
          <p:nvPr>
            <p:ph/>
          </p:nvPr>
        </p:nvSpPr>
        <p:spPr>
          <a:xfrm>
            <a:off x="569520" y="1220760"/>
            <a:ext cx="7994520" cy="4821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20000"/>
              </a:lnSpc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Create value by measuring, capturing, analyzing, and leveraging performance information 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Create “best in class” Operations Centers by integrating the IPT "Customer Care" operations plus expanded diagnostics and energy analytics.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Leverage IPT measurement processes (SPI) to measure performance of “Negawatt” delivery.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Set a new standard for benchmarking Performance (and setting standards such as Enron Quality Hours) &amp; open a new Market to trade “Negawatts”.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FF87C77-C60E-4748-95A3-82B3CF4C91A2}" type="slidenum">
              <a:t>36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9" name="PIC00113" descr=""/>
          <p:cNvPicPr/>
          <p:nvPr/>
        </p:nvPicPr>
        <p:blipFill>
          <a:blip r:embed="rId1"/>
          <a:stretch/>
        </p:blipFill>
        <p:spPr>
          <a:xfrm>
            <a:off x="1119240" y="1185840"/>
            <a:ext cx="6899400" cy="5175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70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PMC Operations Center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87E50A0-FC87-4834-8A06-D4234DD0B994}" type="slidenum">
              <a:t>37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The New PMC Houston Ops Center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872" name="PlaceHolder 2"/>
          <p:cNvSpPr>
            <a:spLocks noGrp="1"/>
          </p:cNvSpPr>
          <p:nvPr>
            <p:ph/>
          </p:nvPr>
        </p:nvSpPr>
        <p:spPr>
          <a:xfrm>
            <a:off x="569520" y="1220760"/>
            <a:ext cx="7994520" cy="4821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 Interface Demonstration - PODS for: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Call Center Customer Care (inbound)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Remote Diagnostics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Provider Specialists (outbound)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Analytics - “forward look”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Operations Research - “data mining”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Demonstrate EES uses Knowledge-based Approach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Shows how to Leverage technology and the Internet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Living Lab, meter calibration, severs, UPS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89"/>
              </a:spcBef>
              <a:spcAft>
                <a:spcPts val="414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0">
              <a:spcBef>
                <a:spcPts val="689"/>
              </a:spcBef>
              <a:spcAft>
                <a:spcPts val="414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5DB08DC-3BDF-456E-9330-4D95FC2C0990}" type="slidenum">
              <a:t>38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"/>
          <p:cNvSpPr/>
          <p:nvPr/>
        </p:nvSpPr>
        <p:spPr>
          <a:xfrm>
            <a:off x="449280" y="1616040"/>
            <a:ext cx="8248680" cy="4475160"/>
          </a:xfrm>
          <a:prstGeom prst="rect">
            <a:avLst/>
          </a:prstGeom>
          <a:solidFill>
            <a:srgbClr val="ffffff"/>
          </a:solidFill>
          <a:ln cap="sq"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4" name=""/>
          <p:cNvSpPr/>
          <p:nvPr/>
        </p:nvSpPr>
        <p:spPr>
          <a:xfrm>
            <a:off x="1606680" y="4224240"/>
            <a:ext cx="6680160" cy="1800"/>
          </a:xfrm>
          <a:prstGeom prst="line">
            <a:avLst/>
          </a:prstGeom>
          <a:ln cap="sq"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5" name=""/>
          <p:cNvSpPr/>
          <p:nvPr/>
        </p:nvSpPr>
        <p:spPr>
          <a:xfrm>
            <a:off x="1606680" y="3835440"/>
            <a:ext cx="6680160" cy="1440"/>
          </a:xfrm>
          <a:prstGeom prst="line">
            <a:avLst/>
          </a:prstGeom>
          <a:ln cap="sq"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6" name=""/>
          <p:cNvSpPr/>
          <p:nvPr/>
        </p:nvSpPr>
        <p:spPr>
          <a:xfrm>
            <a:off x="1606680" y="3457440"/>
            <a:ext cx="6680160" cy="1800"/>
          </a:xfrm>
          <a:prstGeom prst="line">
            <a:avLst/>
          </a:prstGeom>
          <a:ln cap="sq"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7" name=""/>
          <p:cNvSpPr/>
          <p:nvPr/>
        </p:nvSpPr>
        <p:spPr>
          <a:xfrm>
            <a:off x="1606680" y="3067200"/>
            <a:ext cx="6680160" cy="1440"/>
          </a:xfrm>
          <a:prstGeom prst="line">
            <a:avLst/>
          </a:prstGeom>
          <a:ln cap="sq"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8" name=""/>
          <p:cNvSpPr/>
          <p:nvPr/>
        </p:nvSpPr>
        <p:spPr>
          <a:xfrm>
            <a:off x="1606680" y="2689200"/>
            <a:ext cx="6680160" cy="1440"/>
          </a:xfrm>
          <a:prstGeom prst="line">
            <a:avLst/>
          </a:prstGeom>
          <a:ln cap="sq"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9" name=""/>
          <p:cNvSpPr/>
          <p:nvPr/>
        </p:nvSpPr>
        <p:spPr>
          <a:xfrm>
            <a:off x="1606680" y="2298600"/>
            <a:ext cx="6680160" cy="1800"/>
          </a:xfrm>
          <a:prstGeom prst="line">
            <a:avLst/>
          </a:prstGeom>
          <a:ln cap="sq"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0" name=""/>
          <p:cNvSpPr/>
          <p:nvPr/>
        </p:nvSpPr>
        <p:spPr>
          <a:xfrm>
            <a:off x="1606680" y="1920960"/>
            <a:ext cx="6680160" cy="1440"/>
          </a:xfrm>
          <a:prstGeom prst="line">
            <a:avLst/>
          </a:prstGeom>
          <a:ln cap="sq"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1" name=""/>
          <p:cNvSpPr/>
          <p:nvPr/>
        </p:nvSpPr>
        <p:spPr>
          <a:xfrm>
            <a:off x="1606680" y="2343240"/>
            <a:ext cx="6680160" cy="2260440"/>
          </a:xfrm>
          <a:custGeom>
            <a:avLst/>
            <a:gdLst/>
            <a:ahLst/>
            <a:rect l="l" t="t" r="r" b="b"/>
            <a:pathLst>
              <a:path w="4208" h="1424">
                <a:moveTo>
                  <a:pt x="0" y="1424"/>
                </a:moveTo>
                <a:lnTo>
                  <a:pt x="0" y="253"/>
                </a:lnTo>
                <a:lnTo>
                  <a:pt x="183" y="386"/>
                </a:lnTo>
                <a:lnTo>
                  <a:pt x="365" y="407"/>
                </a:lnTo>
                <a:lnTo>
                  <a:pt x="547" y="435"/>
                </a:lnTo>
                <a:lnTo>
                  <a:pt x="730" y="435"/>
                </a:lnTo>
                <a:lnTo>
                  <a:pt x="912" y="400"/>
                </a:lnTo>
                <a:lnTo>
                  <a:pt x="1101" y="526"/>
                </a:lnTo>
                <a:lnTo>
                  <a:pt x="1284" y="575"/>
                </a:lnTo>
                <a:lnTo>
                  <a:pt x="1466" y="547"/>
                </a:lnTo>
                <a:lnTo>
                  <a:pt x="1648" y="407"/>
                </a:lnTo>
                <a:lnTo>
                  <a:pt x="1830" y="351"/>
                </a:lnTo>
                <a:lnTo>
                  <a:pt x="2013" y="302"/>
                </a:lnTo>
                <a:lnTo>
                  <a:pt x="2195" y="281"/>
                </a:lnTo>
                <a:lnTo>
                  <a:pt x="2377" y="267"/>
                </a:lnTo>
                <a:lnTo>
                  <a:pt x="2560" y="267"/>
                </a:lnTo>
                <a:lnTo>
                  <a:pt x="2742" y="274"/>
                </a:lnTo>
                <a:lnTo>
                  <a:pt x="2924" y="197"/>
                </a:lnTo>
                <a:lnTo>
                  <a:pt x="3107" y="169"/>
                </a:lnTo>
                <a:lnTo>
                  <a:pt x="3296" y="21"/>
                </a:lnTo>
                <a:lnTo>
                  <a:pt x="3478" y="0"/>
                </a:lnTo>
                <a:lnTo>
                  <a:pt x="3661" y="57"/>
                </a:lnTo>
                <a:lnTo>
                  <a:pt x="3843" y="106"/>
                </a:lnTo>
                <a:lnTo>
                  <a:pt x="4025" y="134"/>
                </a:lnTo>
                <a:lnTo>
                  <a:pt x="4208" y="1424"/>
                </a:lnTo>
                <a:lnTo>
                  <a:pt x="4208" y="1424"/>
                </a:lnTo>
                <a:lnTo>
                  <a:pt x="4025" y="1424"/>
                </a:lnTo>
                <a:lnTo>
                  <a:pt x="3843" y="1424"/>
                </a:lnTo>
                <a:lnTo>
                  <a:pt x="3661" y="1424"/>
                </a:lnTo>
                <a:lnTo>
                  <a:pt x="3478" y="1424"/>
                </a:lnTo>
                <a:lnTo>
                  <a:pt x="3296" y="1424"/>
                </a:lnTo>
                <a:lnTo>
                  <a:pt x="3107" y="1424"/>
                </a:lnTo>
                <a:lnTo>
                  <a:pt x="2924" y="1424"/>
                </a:lnTo>
                <a:lnTo>
                  <a:pt x="2742" y="1424"/>
                </a:lnTo>
                <a:lnTo>
                  <a:pt x="2560" y="1424"/>
                </a:lnTo>
                <a:lnTo>
                  <a:pt x="2377" y="1424"/>
                </a:lnTo>
                <a:lnTo>
                  <a:pt x="2195" y="1424"/>
                </a:lnTo>
                <a:lnTo>
                  <a:pt x="2013" y="1424"/>
                </a:lnTo>
                <a:lnTo>
                  <a:pt x="1830" y="1424"/>
                </a:lnTo>
                <a:lnTo>
                  <a:pt x="1648" y="1424"/>
                </a:lnTo>
                <a:lnTo>
                  <a:pt x="1466" y="1424"/>
                </a:lnTo>
                <a:lnTo>
                  <a:pt x="1284" y="1424"/>
                </a:lnTo>
                <a:lnTo>
                  <a:pt x="1101" y="1424"/>
                </a:lnTo>
                <a:lnTo>
                  <a:pt x="912" y="1424"/>
                </a:lnTo>
                <a:lnTo>
                  <a:pt x="730" y="1424"/>
                </a:lnTo>
                <a:lnTo>
                  <a:pt x="547" y="1424"/>
                </a:lnTo>
                <a:lnTo>
                  <a:pt x="365" y="1424"/>
                </a:lnTo>
                <a:lnTo>
                  <a:pt x="183" y="1424"/>
                </a:lnTo>
                <a:lnTo>
                  <a:pt x="0" y="1424"/>
                </a:lnTo>
                <a:close/>
              </a:path>
            </a:pathLst>
          </a:custGeom>
          <a:solidFill>
            <a:srgbClr val="99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2" name=""/>
          <p:cNvSpPr/>
          <p:nvPr/>
        </p:nvSpPr>
        <p:spPr>
          <a:xfrm>
            <a:off x="1606680" y="2343240"/>
            <a:ext cx="6680160" cy="2260440"/>
          </a:xfrm>
          <a:custGeom>
            <a:avLst/>
            <a:gdLst/>
            <a:ahLst/>
            <a:rect l="l" t="t" r="r" b="b"/>
            <a:pathLst>
              <a:path w="4208" h="1424">
                <a:moveTo>
                  <a:pt x="0" y="1424"/>
                </a:moveTo>
                <a:lnTo>
                  <a:pt x="0" y="253"/>
                </a:lnTo>
                <a:lnTo>
                  <a:pt x="183" y="386"/>
                </a:lnTo>
                <a:lnTo>
                  <a:pt x="365" y="407"/>
                </a:lnTo>
                <a:lnTo>
                  <a:pt x="547" y="435"/>
                </a:lnTo>
                <a:lnTo>
                  <a:pt x="730" y="435"/>
                </a:lnTo>
                <a:lnTo>
                  <a:pt x="912" y="400"/>
                </a:lnTo>
                <a:lnTo>
                  <a:pt x="1101" y="526"/>
                </a:lnTo>
                <a:lnTo>
                  <a:pt x="1284" y="575"/>
                </a:lnTo>
                <a:lnTo>
                  <a:pt x="1466" y="547"/>
                </a:lnTo>
                <a:lnTo>
                  <a:pt x="1648" y="407"/>
                </a:lnTo>
                <a:lnTo>
                  <a:pt x="1830" y="351"/>
                </a:lnTo>
                <a:lnTo>
                  <a:pt x="2013" y="302"/>
                </a:lnTo>
                <a:lnTo>
                  <a:pt x="2195" y="281"/>
                </a:lnTo>
                <a:lnTo>
                  <a:pt x="2377" y="267"/>
                </a:lnTo>
                <a:lnTo>
                  <a:pt x="2560" y="267"/>
                </a:lnTo>
                <a:lnTo>
                  <a:pt x="2742" y="274"/>
                </a:lnTo>
                <a:lnTo>
                  <a:pt x="2924" y="197"/>
                </a:lnTo>
                <a:lnTo>
                  <a:pt x="3107" y="169"/>
                </a:lnTo>
                <a:lnTo>
                  <a:pt x="3296" y="21"/>
                </a:lnTo>
                <a:lnTo>
                  <a:pt x="3478" y="0"/>
                </a:lnTo>
                <a:lnTo>
                  <a:pt x="3661" y="57"/>
                </a:lnTo>
                <a:lnTo>
                  <a:pt x="3843" y="106"/>
                </a:lnTo>
                <a:lnTo>
                  <a:pt x="4025" y="134"/>
                </a:lnTo>
                <a:lnTo>
                  <a:pt x="4208" y="1424"/>
                </a:lnTo>
                <a:lnTo>
                  <a:pt x="4208" y="1424"/>
                </a:lnTo>
                <a:lnTo>
                  <a:pt x="4025" y="1424"/>
                </a:lnTo>
                <a:lnTo>
                  <a:pt x="3843" y="1424"/>
                </a:lnTo>
                <a:lnTo>
                  <a:pt x="3661" y="1424"/>
                </a:lnTo>
                <a:lnTo>
                  <a:pt x="3478" y="1424"/>
                </a:lnTo>
                <a:lnTo>
                  <a:pt x="3296" y="1424"/>
                </a:lnTo>
                <a:lnTo>
                  <a:pt x="3107" y="1424"/>
                </a:lnTo>
                <a:lnTo>
                  <a:pt x="2924" y="1424"/>
                </a:lnTo>
                <a:lnTo>
                  <a:pt x="2742" y="1424"/>
                </a:lnTo>
                <a:lnTo>
                  <a:pt x="2560" y="1424"/>
                </a:lnTo>
                <a:lnTo>
                  <a:pt x="2377" y="1424"/>
                </a:lnTo>
                <a:lnTo>
                  <a:pt x="2195" y="1424"/>
                </a:lnTo>
                <a:lnTo>
                  <a:pt x="2013" y="1424"/>
                </a:lnTo>
                <a:lnTo>
                  <a:pt x="1830" y="1424"/>
                </a:lnTo>
                <a:lnTo>
                  <a:pt x="1648" y="1424"/>
                </a:lnTo>
                <a:lnTo>
                  <a:pt x="1466" y="1424"/>
                </a:lnTo>
                <a:lnTo>
                  <a:pt x="1284" y="1424"/>
                </a:lnTo>
                <a:lnTo>
                  <a:pt x="1101" y="1424"/>
                </a:lnTo>
                <a:lnTo>
                  <a:pt x="912" y="1424"/>
                </a:lnTo>
                <a:lnTo>
                  <a:pt x="730" y="1424"/>
                </a:lnTo>
                <a:lnTo>
                  <a:pt x="547" y="1424"/>
                </a:lnTo>
                <a:lnTo>
                  <a:pt x="365" y="1424"/>
                </a:lnTo>
                <a:lnTo>
                  <a:pt x="183" y="1424"/>
                </a:lnTo>
                <a:lnTo>
                  <a:pt x="0" y="1424"/>
                </a:lnTo>
              </a:path>
            </a:pathLst>
          </a:custGeom>
          <a:noFill/>
          <a:ln cap="sq" w="0">
            <a:solidFill>
              <a:srgbClr val="ffff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3" name=""/>
          <p:cNvSpPr/>
          <p:nvPr/>
        </p:nvSpPr>
        <p:spPr>
          <a:xfrm>
            <a:off x="1606680" y="2467080"/>
            <a:ext cx="6680160" cy="2136600"/>
          </a:xfrm>
          <a:custGeom>
            <a:avLst/>
            <a:gdLst/>
            <a:ahLst/>
            <a:rect l="l" t="t" r="r" b="b"/>
            <a:pathLst>
              <a:path w="4208" h="1346">
                <a:moveTo>
                  <a:pt x="0" y="1346"/>
                </a:moveTo>
                <a:lnTo>
                  <a:pt x="0" y="904"/>
                </a:lnTo>
                <a:lnTo>
                  <a:pt x="183" y="925"/>
                </a:lnTo>
                <a:lnTo>
                  <a:pt x="365" y="939"/>
                </a:lnTo>
                <a:lnTo>
                  <a:pt x="547" y="953"/>
                </a:lnTo>
                <a:lnTo>
                  <a:pt x="730" y="960"/>
                </a:lnTo>
                <a:lnTo>
                  <a:pt x="912" y="960"/>
                </a:lnTo>
                <a:lnTo>
                  <a:pt x="1101" y="974"/>
                </a:lnTo>
                <a:lnTo>
                  <a:pt x="1284" y="1100"/>
                </a:lnTo>
                <a:lnTo>
                  <a:pt x="1466" y="1079"/>
                </a:lnTo>
                <a:lnTo>
                  <a:pt x="1648" y="764"/>
                </a:lnTo>
                <a:lnTo>
                  <a:pt x="1830" y="420"/>
                </a:lnTo>
                <a:lnTo>
                  <a:pt x="2013" y="238"/>
                </a:lnTo>
                <a:lnTo>
                  <a:pt x="2195" y="140"/>
                </a:lnTo>
                <a:lnTo>
                  <a:pt x="2377" y="77"/>
                </a:lnTo>
                <a:lnTo>
                  <a:pt x="2560" y="28"/>
                </a:lnTo>
                <a:lnTo>
                  <a:pt x="2742" y="0"/>
                </a:lnTo>
                <a:lnTo>
                  <a:pt x="2924" y="21"/>
                </a:lnTo>
                <a:lnTo>
                  <a:pt x="3107" y="42"/>
                </a:lnTo>
                <a:lnTo>
                  <a:pt x="3296" y="42"/>
                </a:lnTo>
                <a:lnTo>
                  <a:pt x="3478" y="63"/>
                </a:lnTo>
                <a:lnTo>
                  <a:pt x="3661" y="77"/>
                </a:lnTo>
                <a:lnTo>
                  <a:pt x="3843" y="49"/>
                </a:lnTo>
                <a:lnTo>
                  <a:pt x="4025" y="575"/>
                </a:lnTo>
                <a:lnTo>
                  <a:pt x="4208" y="806"/>
                </a:lnTo>
                <a:lnTo>
                  <a:pt x="4208" y="1346"/>
                </a:lnTo>
                <a:lnTo>
                  <a:pt x="4025" y="1346"/>
                </a:lnTo>
                <a:lnTo>
                  <a:pt x="3843" y="1346"/>
                </a:lnTo>
                <a:lnTo>
                  <a:pt x="3661" y="1346"/>
                </a:lnTo>
                <a:lnTo>
                  <a:pt x="3478" y="1346"/>
                </a:lnTo>
                <a:lnTo>
                  <a:pt x="3296" y="1346"/>
                </a:lnTo>
                <a:lnTo>
                  <a:pt x="3107" y="1346"/>
                </a:lnTo>
                <a:lnTo>
                  <a:pt x="2924" y="1346"/>
                </a:lnTo>
                <a:lnTo>
                  <a:pt x="2742" y="1346"/>
                </a:lnTo>
                <a:lnTo>
                  <a:pt x="2560" y="1346"/>
                </a:lnTo>
                <a:lnTo>
                  <a:pt x="2377" y="1346"/>
                </a:lnTo>
                <a:lnTo>
                  <a:pt x="2195" y="1346"/>
                </a:lnTo>
                <a:lnTo>
                  <a:pt x="2013" y="1346"/>
                </a:lnTo>
                <a:lnTo>
                  <a:pt x="1830" y="1346"/>
                </a:lnTo>
                <a:lnTo>
                  <a:pt x="1648" y="1346"/>
                </a:lnTo>
                <a:lnTo>
                  <a:pt x="1466" y="1346"/>
                </a:lnTo>
                <a:lnTo>
                  <a:pt x="1284" y="1346"/>
                </a:lnTo>
                <a:lnTo>
                  <a:pt x="1101" y="1346"/>
                </a:lnTo>
                <a:lnTo>
                  <a:pt x="912" y="1346"/>
                </a:lnTo>
                <a:lnTo>
                  <a:pt x="730" y="1346"/>
                </a:lnTo>
                <a:lnTo>
                  <a:pt x="547" y="1346"/>
                </a:lnTo>
                <a:lnTo>
                  <a:pt x="365" y="1346"/>
                </a:lnTo>
                <a:lnTo>
                  <a:pt x="183" y="1346"/>
                </a:lnTo>
                <a:lnTo>
                  <a:pt x="0" y="1346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4" name=""/>
          <p:cNvSpPr/>
          <p:nvPr/>
        </p:nvSpPr>
        <p:spPr>
          <a:xfrm>
            <a:off x="1606680" y="2467080"/>
            <a:ext cx="6680160" cy="2136600"/>
          </a:xfrm>
          <a:custGeom>
            <a:avLst/>
            <a:gdLst/>
            <a:ahLst/>
            <a:rect l="l" t="t" r="r" b="b"/>
            <a:pathLst>
              <a:path w="4208" h="1346">
                <a:moveTo>
                  <a:pt x="0" y="1346"/>
                </a:moveTo>
                <a:lnTo>
                  <a:pt x="0" y="904"/>
                </a:lnTo>
                <a:lnTo>
                  <a:pt x="183" y="925"/>
                </a:lnTo>
                <a:lnTo>
                  <a:pt x="365" y="939"/>
                </a:lnTo>
                <a:lnTo>
                  <a:pt x="547" y="953"/>
                </a:lnTo>
                <a:lnTo>
                  <a:pt x="730" y="960"/>
                </a:lnTo>
                <a:lnTo>
                  <a:pt x="912" y="960"/>
                </a:lnTo>
                <a:lnTo>
                  <a:pt x="1101" y="974"/>
                </a:lnTo>
                <a:lnTo>
                  <a:pt x="1284" y="1100"/>
                </a:lnTo>
                <a:lnTo>
                  <a:pt x="1466" y="1079"/>
                </a:lnTo>
                <a:lnTo>
                  <a:pt x="1648" y="764"/>
                </a:lnTo>
                <a:lnTo>
                  <a:pt x="1830" y="420"/>
                </a:lnTo>
                <a:lnTo>
                  <a:pt x="2013" y="238"/>
                </a:lnTo>
                <a:lnTo>
                  <a:pt x="2195" y="140"/>
                </a:lnTo>
                <a:lnTo>
                  <a:pt x="2377" y="77"/>
                </a:lnTo>
                <a:lnTo>
                  <a:pt x="2560" y="28"/>
                </a:lnTo>
                <a:lnTo>
                  <a:pt x="2742" y="0"/>
                </a:lnTo>
                <a:lnTo>
                  <a:pt x="2924" y="21"/>
                </a:lnTo>
                <a:lnTo>
                  <a:pt x="3107" y="42"/>
                </a:lnTo>
                <a:lnTo>
                  <a:pt x="3296" y="42"/>
                </a:lnTo>
                <a:lnTo>
                  <a:pt x="3478" y="63"/>
                </a:lnTo>
                <a:lnTo>
                  <a:pt x="3661" y="77"/>
                </a:lnTo>
                <a:lnTo>
                  <a:pt x="3843" y="49"/>
                </a:lnTo>
                <a:lnTo>
                  <a:pt x="4025" y="575"/>
                </a:lnTo>
                <a:lnTo>
                  <a:pt x="4208" y="806"/>
                </a:lnTo>
                <a:lnTo>
                  <a:pt x="4208" y="1346"/>
                </a:lnTo>
                <a:lnTo>
                  <a:pt x="4025" y="1346"/>
                </a:lnTo>
                <a:lnTo>
                  <a:pt x="3843" y="1346"/>
                </a:lnTo>
                <a:lnTo>
                  <a:pt x="3661" y="1346"/>
                </a:lnTo>
                <a:lnTo>
                  <a:pt x="3478" y="1346"/>
                </a:lnTo>
                <a:lnTo>
                  <a:pt x="3296" y="1346"/>
                </a:lnTo>
                <a:lnTo>
                  <a:pt x="3107" y="1346"/>
                </a:lnTo>
                <a:lnTo>
                  <a:pt x="2924" y="1346"/>
                </a:lnTo>
                <a:lnTo>
                  <a:pt x="2742" y="1346"/>
                </a:lnTo>
                <a:lnTo>
                  <a:pt x="2560" y="1346"/>
                </a:lnTo>
                <a:lnTo>
                  <a:pt x="2377" y="1346"/>
                </a:lnTo>
                <a:lnTo>
                  <a:pt x="2195" y="1346"/>
                </a:lnTo>
                <a:lnTo>
                  <a:pt x="2013" y="1346"/>
                </a:lnTo>
                <a:lnTo>
                  <a:pt x="1830" y="1346"/>
                </a:lnTo>
                <a:lnTo>
                  <a:pt x="1648" y="1346"/>
                </a:lnTo>
                <a:lnTo>
                  <a:pt x="1466" y="1346"/>
                </a:lnTo>
                <a:lnTo>
                  <a:pt x="1284" y="1346"/>
                </a:lnTo>
                <a:lnTo>
                  <a:pt x="1101" y="1346"/>
                </a:lnTo>
                <a:lnTo>
                  <a:pt x="912" y="1346"/>
                </a:lnTo>
                <a:lnTo>
                  <a:pt x="730" y="1346"/>
                </a:lnTo>
                <a:lnTo>
                  <a:pt x="547" y="1346"/>
                </a:lnTo>
                <a:lnTo>
                  <a:pt x="365" y="1346"/>
                </a:lnTo>
                <a:lnTo>
                  <a:pt x="183" y="1346"/>
                </a:lnTo>
                <a:lnTo>
                  <a:pt x="0" y="1346"/>
                </a:lnTo>
              </a:path>
            </a:pathLst>
          </a:custGeom>
          <a:noFill/>
          <a:ln cap="sq" w="0">
            <a:solidFill>
              <a:srgbClr val="ffff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5" name=""/>
          <p:cNvSpPr/>
          <p:nvPr/>
        </p:nvSpPr>
        <p:spPr>
          <a:xfrm>
            <a:off x="1606680" y="1920960"/>
            <a:ext cx="1440" cy="2682720"/>
          </a:xfrm>
          <a:prstGeom prst="line">
            <a:avLst/>
          </a:prstGeom>
          <a:ln cap="sq"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6" name=""/>
          <p:cNvSpPr/>
          <p:nvPr/>
        </p:nvSpPr>
        <p:spPr>
          <a:xfrm>
            <a:off x="1539720" y="4603680"/>
            <a:ext cx="66960" cy="1800"/>
          </a:xfrm>
          <a:prstGeom prst="line">
            <a:avLst/>
          </a:prstGeom>
          <a:ln cap="sq"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7" name=""/>
          <p:cNvSpPr/>
          <p:nvPr/>
        </p:nvSpPr>
        <p:spPr>
          <a:xfrm>
            <a:off x="1539720" y="4224240"/>
            <a:ext cx="66960" cy="1800"/>
          </a:xfrm>
          <a:prstGeom prst="line">
            <a:avLst/>
          </a:prstGeom>
          <a:ln cap="sq"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8" name=""/>
          <p:cNvSpPr/>
          <p:nvPr/>
        </p:nvSpPr>
        <p:spPr>
          <a:xfrm>
            <a:off x="1539720" y="3835440"/>
            <a:ext cx="66960" cy="1440"/>
          </a:xfrm>
          <a:prstGeom prst="line">
            <a:avLst/>
          </a:prstGeom>
          <a:ln cap="sq"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9" name=""/>
          <p:cNvSpPr/>
          <p:nvPr/>
        </p:nvSpPr>
        <p:spPr>
          <a:xfrm>
            <a:off x="1539720" y="3457440"/>
            <a:ext cx="66960" cy="1800"/>
          </a:xfrm>
          <a:prstGeom prst="line">
            <a:avLst/>
          </a:prstGeom>
          <a:ln cap="sq"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0" name=""/>
          <p:cNvSpPr/>
          <p:nvPr/>
        </p:nvSpPr>
        <p:spPr>
          <a:xfrm>
            <a:off x="1539720" y="3067200"/>
            <a:ext cx="66960" cy="1440"/>
          </a:xfrm>
          <a:prstGeom prst="line">
            <a:avLst/>
          </a:prstGeom>
          <a:ln cap="sq"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1" name=""/>
          <p:cNvSpPr/>
          <p:nvPr/>
        </p:nvSpPr>
        <p:spPr>
          <a:xfrm>
            <a:off x="1539720" y="2689200"/>
            <a:ext cx="66960" cy="1440"/>
          </a:xfrm>
          <a:prstGeom prst="line">
            <a:avLst/>
          </a:prstGeom>
          <a:ln cap="sq"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2" name=""/>
          <p:cNvSpPr/>
          <p:nvPr/>
        </p:nvSpPr>
        <p:spPr>
          <a:xfrm>
            <a:off x="1539720" y="2298600"/>
            <a:ext cx="66960" cy="1800"/>
          </a:xfrm>
          <a:prstGeom prst="line">
            <a:avLst/>
          </a:prstGeom>
          <a:ln cap="sq"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3" name=""/>
          <p:cNvSpPr/>
          <p:nvPr/>
        </p:nvSpPr>
        <p:spPr>
          <a:xfrm>
            <a:off x="1539720" y="1920960"/>
            <a:ext cx="66960" cy="1440"/>
          </a:xfrm>
          <a:prstGeom prst="line">
            <a:avLst/>
          </a:prstGeom>
          <a:ln cap="sq"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4" name=""/>
          <p:cNvSpPr/>
          <p:nvPr/>
        </p:nvSpPr>
        <p:spPr>
          <a:xfrm>
            <a:off x="1606680" y="4603680"/>
            <a:ext cx="6680160" cy="1800"/>
          </a:xfrm>
          <a:prstGeom prst="line">
            <a:avLst/>
          </a:prstGeom>
          <a:ln cap="sq"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5" name=""/>
          <p:cNvSpPr/>
          <p:nvPr/>
        </p:nvSpPr>
        <p:spPr>
          <a:xfrm flipV="1">
            <a:off x="1606680" y="4603320"/>
            <a:ext cx="1440" cy="66600"/>
          </a:xfrm>
          <a:prstGeom prst="line">
            <a:avLst/>
          </a:prstGeom>
          <a:ln cap="sq"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9800" bIns="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6" name=""/>
          <p:cNvSpPr/>
          <p:nvPr/>
        </p:nvSpPr>
        <p:spPr>
          <a:xfrm flipV="1">
            <a:off x="1897200" y="4603320"/>
            <a:ext cx="1440" cy="66600"/>
          </a:xfrm>
          <a:prstGeom prst="line">
            <a:avLst/>
          </a:prstGeom>
          <a:ln cap="sq"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9800" bIns="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7" name=""/>
          <p:cNvSpPr/>
          <p:nvPr/>
        </p:nvSpPr>
        <p:spPr>
          <a:xfrm flipV="1">
            <a:off x="2185920" y="4603320"/>
            <a:ext cx="1800" cy="66600"/>
          </a:xfrm>
          <a:prstGeom prst="line">
            <a:avLst/>
          </a:prstGeom>
          <a:ln cap="sq"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9800" bIns="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8" name=""/>
          <p:cNvSpPr/>
          <p:nvPr/>
        </p:nvSpPr>
        <p:spPr>
          <a:xfrm flipV="1">
            <a:off x="2475000" y="4603320"/>
            <a:ext cx="1440" cy="66600"/>
          </a:xfrm>
          <a:prstGeom prst="line">
            <a:avLst/>
          </a:prstGeom>
          <a:ln cap="sq"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9800" bIns="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9" name=""/>
          <p:cNvSpPr/>
          <p:nvPr/>
        </p:nvSpPr>
        <p:spPr>
          <a:xfrm flipV="1">
            <a:off x="2765520" y="4603320"/>
            <a:ext cx="1440" cy="66600"/>
          </a:xfrm>
          <a:prstGeom prst="line">
            <a:avLst/>
          </a:prstGeom>
          <a:ln cap="sq"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9800" bIns="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0" name=""/>
          <p:cNvSpPr/>
          <p:nvPr/>
        </p:nvSpPr>
        <p:spPr>
          <a:xfrm flipV="1">
            <a:off x="3054240" y="4603320"/>
            <a:ext cx="1800" cy="66600"/>
          </a:xfrm>
          <a:prstGeom prst="line">
            <a:avLst/>
          </a:prstGeom>
          <a:ln cap="sq"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9800" bIns="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1" name=""/>
          <p:cNvSpPr/>
          <p:nvPr/>
        </p:nvSpPr>
        <p:spPr>
          <a:xfrm flipV="1">
            <a:off x="3354480" y="4603320"/>
            <a:ext cx="1440" cy="66600"/>
          </a:xfrm>
          <a:prstGeom prst="line">
            <a:avLst/>
          </a:prstGeom>
          <a:ln cap="sq"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9800" bIns="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2" name=""/>
          <p:cNvSpPr/>
          <p:nvPr/>
        </p:nvSpPr>
        <p:spPr>
          <a:xfrm flipV="1">
            <a:off x="3645000" y="4603320"/>
            <a:ext cx="1440" cy="66600"/>
          </a:xfrm>
          <a:prstGeom prst="line">
            <a:avLst/>
          </a:prstGeom>
          <a:ln cap="sq"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9800" bIns="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3" name=""/>
          <p:cNvSpPr/>
          <p:nvPr/>
        </p:nvSpPr>
        <p:spPr>
          <a:xfrm flipV="1">
            <a:off x="3933720" y="4603320"/>
            <a:ext cx="1800" cy="66600"/>
          </a:xfrm>
          <a:prstGeom prst="line">
            <a:avLst/>
          </a:prstGeom>
          <a:ln cap="sq"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9800" bIns="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4" name=""/>
          <p:cNvSpPr/>
          <p:nvPr/>
        </p:nvSpPr>
        <p:spPr>
          <a:xfrm flipV="1">
            <a:off x="4222800" y="4603320"/>
            <a:ext cx="1440" cy="66600"/>
          </a:xfrm>
          <a:prstGeom prst="line">
            <a:avLst/>
          </a:prstGeom>
          <a:ln cap="sq"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9800" bIns="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5" name=""/>
          <p:cNvSpPr/>
          <p:nvPr/>
        </p:nvSpPr>
        <p:spPr>
          <a:xfrm flipV="1">
            <a:off x="4511520" y="4603320"/>
            <a:ext cx="1800" cy="66600"/>
          </a:xfrm>
          <a:prstGeom prst="line">
            <a:avLst/>
          </a:prstGeom>
          <a:ln cap="sq"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9800" bIns="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6" name=""/>
          <p:cNvSpPr/>
          <p:nvPr/>
        </p:nvSpPr>
        <p:spPr>
          <a:xfrm flipV="1">
            <a:off x="4802040" y="4603320"/>
            <a:ext cx="1800" cy="66600"/>
          </a:xfrm>
          <a:prstGeom prst="line">
            <a:avLst/>
          </a:prstGeom>
          <a:ln cap="sq"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9800" bIns="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7" name=""/>
          <p:cNvSpPr/>
          <p:nvPr/>
        </p:nvSpPr>
        <p:spPr>
          <a:xfrm flipV="1">
            <a:off x="5091120" y="4603320"/>
            <a:ext cx="1440" cy="66600"/>
          </a:xfrm>
          <a:prstGeom prst="line">
            <a:avLst/>
          </a:prstGeom>
          <a:ln cap="sq"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9800" bIns="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8" name=""/>
          <p:cNvSpPr/>
          <p:nvPr/>
        </p:nvSpPr>
        <p:spPr>
          <a:xfrm flipV="1">
            <a:off x="5380200" y="4603320"/>
            <a:ext cx="1440" cy="66600"/>
          </a:xfrm>
          <a:prstGeom prst="line">
            <a:avLst/>
          </a:prstGeom>
          <a:ln cap="sq"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9800" bIns="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9" name=""/>
          <p:cNvSpPr/>
          <p:nvPr/>
        </p:nvSpPr>
        <p:spPr>
          <a:xfrm flipV="1">
            <a:off x="5670720" y="4603320"/>
            <a:ext cx="1440" cy="66600"/>
          </a:xfrm>
          <a:prstGeom prst="line">
            <a:avLst/>
          </a:prstGeom>
          <a:ln cap="sq"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9800" bIns="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0" name=""/>
          <p:cNvSpPr/>
          <p:nvPr/>
        </p:nvSpPr>
        <p:spPr>
          <a:xfrm flipV="1">
            <a:off x="5959440" y="4603320"/>
            <a:ext cx="1800" cy="66600"/>
          </a:xfrm>
          <a:prstGeom prst="line">
            <a:avLst/>
          </a:prstGeom>
          <a:ln cap="sq"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9800" bIns="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1" name=""/>
          <p:cNvSpPr/>
          <p:nvPr/>
        </p:nvSpPr>
        <p:spPr>
          <a:xfrm flipV="1">
            <a:off x="6248520" y="4603320"/>
            <a:ext cx="1440" cy="66600"/>
          </a:xfrm>
          <a:prstGeom prst="line">
            <a:avLst/>
          </a:prstGeom>
          <a:ln cap="sq"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9800" bIns="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2" name=""/>
          <p:cNvSpPr/>
          <p:nvPr/>
        </p:nvSpPr>
        <p:spPr>
          <a:xfrm flipV="1">
            <a:off x="6539040" y="4603320"/>
            <a:ext cx="1440" cy="66600"/>
          </a:xfrm>
          <a:prstGeom prst="line">
            <a:avLst/>
          </a:prstGeom>
          <a:ln cap="sq"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9800" bIns="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3" name=""/>
          <p:cNvSpPr/>
          <p:nvPr/>
        </p:nvSpPr>
        <p:spPr>
          <a:xfrm flipV="1">
            <a:off x="6838920" y="4603320"/>
            <a:ext cx="1440" cy="66600"/>
          </a:xfrm>
          <a:prstGeom prst="line">
            <a:avLst/>
          </a:prstGeom>
          <a:ln cap="sq"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9800" bIns="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4" name=""/>
          <p:cNvSpPr/>
          <p:nvPr/>
        </p:nvSpPr>
        <p:spPr>
          <a:xfrm flipV="1">
            <a:off x="7128000" y="4603320"/>
            <a:ext cx="1440" cy="66600"/>
          </a:xfrm>
          <a:prstGeom prst="line">
            <a:avLst/>
          </a:prstGeom>
          <a:ln cap="sq"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9800" bIns="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5" name=""/>
          <p:cNvSpPr/>
          <p:nvPr/>
        </p:nvSpPr>
        <p:spPr>
          <a:xfrm flipV="1">
            <a:off x="7418520" y="4603320"/>
            <a:ext cx="1440" cy="66600"/>
          </a:xfrm>
          <a:prstGeom prst="line">
            <a:avLst/>
          </a:prstGeom>
          <a:ln cap="sq"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9800" bIns="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6" name=""/>
          <p:cNvSpPr/>
          <p:nvPr/>
        </p:nvSpPr>
        <p:spPr>
          <a:xfrm flipV="1">
            <a:off x="7707240" y="4603320"/>
            <a:ext cx="1800" cy="66600"/>
          </a:xfrm>
          <a:prstGeom prst="line">
            <a:avLst/>
          </a:prstGeom>
          <a:ln cap="sq"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9800" bIns="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7" name=""/>
          <p:cNvSpPr/>
          <p:nvPr/>
        </p:nvSpPr>
        <p:spPr>
          <a:xfrm flipV="1">
            <a:off x="7996320" y="4603320"/>
            <a:ext cx="1440" cy="66600"/>
          </a:xfrm>
          <a:prstGeom prst="line">
            <a:avLst/>
          </a:prstGeom>
          <a:ln cap="sq"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9800" bIns="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8" name=""/>
          <p:cNvSpPr/>
          <p:nvPr/>
        </p:nvSpPr>
        <p:spPr>
          <a:xfrm flipV="1">
            <a:off x="8286840" y="4603320"/>
            <a:ext cx="1440" cy="66600"/>
          </a:xfrm>
          <a:prstGeom prst="line">
            <a:avLst/>
          </a:prstGeom>
          <a:ln cap="sq"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9800" bIns="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9" name=""/>
          <p:cNvSpPr/>
          <p:nvPr/>
        </p:nvSpPr>
        <p:spPr>
          <a:xfrm>
            <a:off x="1515600" y="1295280"/>
            <a:ext cx="650664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Facility Load Shapes Pre- and Post-Implementation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0" name=""/>
          <p:cNvSpPr/>
          <p:nvPr/>
        </p:nvSpPr>
        <p:spPr>
          <a:xfrm>
            <a:off x="1370160" y="4481640"/>
            <a:ext cx="1278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1" name=""/>
          <p:cNvSpPr/>
          <p:nvPr/>
        </p:nvSpPr>
        <p:spPr>
          <a:xfrm>
            <a:off x="1245600" y="4102200"/>
            <a:ext cx="2548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2" name=""/>
          <p:cNvSpPr/>
          <p:nvPr/>
        </p:nvSpPr>
        <p:spPr>
          <a:xfrm>
            <a:off x="1127520" y="3713040"/>
            <a:ext cx="3819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3" name=""/>
          <p:cNvSpPr/>
          <p:nvPr/>
        </p:nvSpPr>
        <p:spPr>
          <a:xfrm>
            <a:off x="1127520" y="3335400"/>
            <a:ext cx="3819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150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4" name=""/>
          <p:cNvSpPr/>
          <p:nvPr/>
        </p:nvSpPr>
        <p:spPr>
          <a:xfrm>
            <a:off x="1127520" y="2944800"/>
            <a:ext cx="3819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5" name=""/>
          <p:cNvSpPr/>
          <p:nvPr/>
        </p:nvSpPr>
        <p:spPr>
          <a:xfrm>
            <a:off x="1127520" y="2567160"/>
            <a:ext cx="3819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250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6" name=""/>
          <p:cNvSpPr/>
          <p:nvPr/>
        </p:nvSpPr>
        <p:spPr>
          <a:xfrm>
            <a:off x="1127520" y="2176560"/>
            <a:ext cx="3819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7" name=""/>
          <p:cNvSpPr/>
          <p:nvPr/>
        </p:nvSpPr>
        <p:spPr>
          <a:xfrm>
            <a:off x="1127520" y="1798560"/>
            <a:ext cx="3819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350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8" name=""/>
          <p:cNvSpPr/>
          <p:nvPr/>
        </p:nvSpPr>
        <p:spPr>
          <a:xfrm rot="18900000">
            <a:off x="1399320" y="4767840"/>
            <a:ext cx="1278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9" name=""/>
          <p:cNvSpPr/>
          <p:nvPr/>
        </p:nvSpPr>
        <p:spPr>
          <a:xfrm rot="18900000">
            <a:off x="1978920" y="4767840"/>
            <a:ext cx="1278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0" name=""/>
          <p:cNvSpPr/>
          <p:nvPr/>
        </p:nvSpPr>
        <p:spPr>
          <a:xfrm rot="18900000">
            <a:off x="2556720" y="4767840"/>
            <a:ext cx="1278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1" name=""/>
          <p:cNvSpPr/>
          <p:nvPr/>
        </p:nvSpPr>
        <p:spPr>
          <a:xfrm rot="18900000">
            <a:off x="3147120" y="4767840"/>
            <a:ext cx="1278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2" name=""/>
          <p:cNvSpPr/>
          <p:nvPr/>
        </p:nvSpPr>
        <p:spPr>
          <a:xfrm rot="18900000">
            <a:off x="3726720" y="4767840"/>
            <a:ext cx="1278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3" name=""/>
          <p:cNvSpPr/>
          <p:nvPr/>
        </p:nvSpPr>
        <p:spPr>
          <a:xfrm rot="18900000">
            <a:off x="4196160" y="4813560"/>
            <a:ext cx="2548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4" name=""/>
          <p:cNvSpPr/>
          <p:nvPr/>
        </p:nvSpPr>
        <p:spPr>
          <a:xfrm rot="18900000">
            <a:off x="4775760" y="4813560"/>
            <a:ext cx="2548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5" name=""/>
          <p:cNvSpPr/>
          <p:nvPr/>
        </p:nvSpPr>
        <p:spPr>
          <a:xfrm rot="18900000">
            <a:off x="5353560" y="4813560"/>
            <a:ext cx="2548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6" name=""/>
          <p:cNvSpPr/>
          <p:nvPr/>
        </p:nvSpPr>
        <p:spPr>
          <a:xfrm rot="18900000">
            <a:off x="5932440" y="4813920"/>
            <a:ext cx="2548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17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7" name=""/>
          <p:cNvSpPr/>
          <p:nvPr/>
        </p:nvSpPr>
        <p:spPr>
          <a:xfrm rot="18900000">
            <a:off x="6523560" y="4813560"/>
            <a:ext cx="2548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8" name=""/>
          <p:cNvSpPr/>
          <p:nvPr/>
        </p:nvSpPr>
        <p:spPr>
          <a:xfrm rot="18900000">
            <a:off x="7101360" y="4813560"/>
            <a:ext cx="2548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9" name=""/>
          <p:cNvSpPr/>
          <p:nvPr/>
        </p:nvSpPr>
        <p:spPr>
          <a:xfrm rot="18900000">
            <a:off x="7680240" y="4813920"/>
            <a:ext cx="2548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0" name=""/>
          <p:cNvSpPr/>
          <p:nvPr/>
        </p:nvSpPr>
        <p:spPr>
          <a:xfrm>
            <a:off x="4616640" y="5238720"/>
            <a:ext cx="79524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Hour of Day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1" name=""/>
          <p:cNvSpPr/>
          <p:nvPr/>
        </p:nvSpPr>
        <p:spPr>
          <a:xfrm rot="16200000">
            <a:off x="374040" y="4141080"/>
            <a:ext cx="90036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Common Area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2" name=""/>
          <p:cNvSpPr/>
          <p:nvPr/>
        </p:nvSpPr>
        <p:spPr>
          <a:xfrm rot="16200000">
            <a:off x="521280" y="3361680"/>
            <a:ext cx="6055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Electricity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3" name=""/>
          <p:cNvSpPr/>
          <p:nvPr/>
        </p:nvSpPr>
        <p:spPr>
          <a:xfrm rot="16200000">
            <a:off x="244080" y="2497320"/>
            <a:ext cx="11599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Consumption (kW)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4" name=""/>
          <p:cNvSpPr/>
          <p:nvPr/>
        </p:nvSpPr>
        <p:spPr>
          <a:xfrm>
            <a:off x="1751040" y="1976400"/>
            <a:ext cx="2360520" cy="2779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5" name=""/>
          <p:cNvSpPr/>
          <p:nvPr/>
        </p:nvSpPr>
        <p:spPr>
          <a:xfrm>
            <a:off x="1919160" y="2076480"/>
            <a:ext cx="77760" cy="77760"/>
          </a:xfrm>
          <a:prstGeom prst="rect">
            <a:avLst/>
          </a:prstGeom>
          <a:solidFill>
            <a:srgbClr val="9999ff"/>
          </a:solidFill>
          <a:ln cap="sq" w="0">
            <a:solidFill>
              <a:srgbClr val="ffff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6" name=""/>
          <p:cNvSpPr/>
          <p:nvPr/>
        </p:nvSpPr>
        <p:spPr>
          <a:xfrm>
            <a:off x="2040480" y="2021040"/>
            <a:ext cx="5770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Pre-PMC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7" name=""/>
          <p:cNvSpPr/>
          <p:nvPr/>
        </p:nvSpPr>
        <p:spPr>
          <a:xfrm>
            <a:off x="3065400" y="2076480"/>
            <a:ext cx="77760" cy="77760"/>
          </a:xfrm>
          <a:prstGeom prst="rect">
            <a:avLst/>
          </a:prstGeom>
          <a:solidFill>
            <a:srgbClr val="ff0000"/>
          </a:solidFill>
          <a:ln cap="sq" w="0">
            <a:solidFill>
              <a:srgbClr val="ffff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8" name=""/>
          <p:cNvSpPr/>
          <p:nvPr/>
        </p:nvSpPr>
        <p:spPr>
          <a:xfrm>
            <a:off x="3184200" y="2021040"/>
            <a:ext cx="128664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Post-Implementation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9" name=""/>
          <p:cNvSpPr/>
          <p:nvPr/>
        </p:nvSpPr>
        <p:spPr>
          <a:xfrm>
            <a:off x="449280" y="1092240"/>
            <a:ext cx="8248680" cy="4524480"/>
          </a:xfrm>
          <a:prstGeom prst="rect">
            <a:avLst/>
          </a:prstGeom>
          <a:noFill/>
          <a:ln cap="sq"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0" name=""/>
          <p:cNvSpPr/>
          <p:nvPr/>
        </p:nvSpPr>
        <p:spPr>
          <a:xfrm>
            <a:off x="1190880" y="5634000"/>
            <a:ext cx="6033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Approximately 30% Reduction in Consumption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1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PMC Results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47DE3F7-B0C7-4EF5-8E8B-E670D7771745}" type="slidenum">
              <a:t>39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Power Commodity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569520" y="1220760"/>
            <a:ext cx="7994520" cy="4821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marL="343080" indent="-343080">
              <a:spcBef>
                <a:spcPts val="624"/>
              </a:spcBef>
              <a:spcAft>
                <a:spcPts val="37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Risk Pricing Capability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24"/>
              </a:spcBef>
              <a:spcAft>
                <a:spcPts val="37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Commodity &amp; Ancillary Services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68480" indent="-235080">
              <a:spcBef>
                <a:spcPts val="624"/>
              </a:spcBef>
              <a:spcAft>
                <a:spcPts val="374"/>
              </a:spcAft>
              <a:buClr>
                <a:srgbClr val="095ba6"/>
              </a:buClr>
              <a:buSzPct val="150000"/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Pricing Capability Complete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68480" indent="-235080">
              <a:spcBef>
                <a:spcPts val="624"/>
              </a:spcBef>
              <a:spcAft>
                <a:spcPts val="374"/>
              </a:spcAft>
              <a:buClr>
                <a:srgbClr val="095ba6"/>
              </a:buClr>
              <a:buSzPct val="150000"/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Refinement to Bid/Offer methodology in process to send origination signals.  Tightening of spreads &amp; increased ability to hedge long-dated positions is expected.  Completion mid Feb.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24"/>
              </a:spcBef>
              <a:spcAft>
                <a:spcPts val="37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Consumption Risk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68480" indent="-235080">
              <a:spcBef>
                <a:spcPts val="624"/>
              </a:spcBef>
              <a:spcAft>
                <a:spcPts val="374"/>
              </a:spcAft>
              <a:buClr>
                <a:srgbClr val="095ba6"/>
              </a:buClr>
              <a:buSzPct val="150000"/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Outsource &amp; Regional Commodity pricing methodologies have been combined for +/- 10% annual bands.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68480" indent="-235080">
              <a:spcBef>
                <a:spcPts val="624"/>
              </a:spcBef>
              <a:spcAft>
                <a:spcPts val="374"/>
              </a:spcAft>
              <a:buClr>
                <a:srgbClr val="095ba6"/>
              </a:buClr>
              <a:buSzPct val="150000"/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Continued refinement of consumption premiums underway to differentiate by Region and SIC as well as address alternate band levels for small and medium commercial customers.  Results expected end of Q1.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24"/>
              </a:spcBef>
              <a:spcAft>
                <a:spcPts val="374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3D720CC-0069-4065-98B2-C27A04383009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"/>
          <p:cNvSpPr/>
          <p:nvPr/>
        </p:nvSpPr>
        <p:spPr>
          <a:xfrm>
            <a:off x="457200" y="914400"/>
            <a:ext cx="8120160" cy="87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rmAutofit lnSpcReduction="9999"/>
          </a:bodyPr>
          <a:p>
            <a:pPr marL="343080" indent="-343080" algn="ctr">
              <a:lnSpc>
                <a:spcPts val="0"/>
              </a:lnSpc>
              <a:spcBef>
                <a:spcPts val="814"/>
              </a:spcBef>
              <a:spcAft>
                <a:spcPts val="488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30080" indent="-284040" algn="just">
              <a:lnSpc>
                <a:spcPct val="100000"/>
              </a:lnSpc>
              <a:spcBef>
                <a:spcPts val="300"/>
              </a:spcBef>
              <a:spcAft>
                <a:spcPts val="462"/>
              </a:spcAft>
              <a:buClr>
                <a:srgbClr val="095ba6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PMC has capability to modify energy asset operations based on Commodity Costs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.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	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53" name="03%20Commodity0109" descr=""/>
          <p:cNvPicPr/>
          <p:nvPr/>
        </p:nvPicPr>
        <p:blipFill>
          <a:blip r:embed="rId1"/>
          <a:srcRect l="685" t="7047" r="845" b="9055"/>
          <a:stretch/>
        </p:blipFill>
        <p:spPr>
          <a:xfrm>
            <a:off x="477720" y="2013120"/>
            <a:ext cx="6651720" cy="4249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54" name=""/>
          <p:cNvSpPr/>
          <p:nvPr/>
        </p:nvSpPr>
        <p:spPr>
          <a:xfrm>
            <a:off x="7188120" y="3598920"/>
            <a:ext cx="1697040" cy="164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63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Implement peak limiting algorithms during periods of unusually high cost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5" name=""/>
          <p:cNvSpPr/>
          <p:nvPr/>
        </p:nvSpPr>
        <p:spPr>
          <a:xfrm rot="1350000">
            <a:off x="4595400" y="3076200"/>
            <a:ext cx="2817720" cy="311040"/>
          </a:xfrm>
          <a:prstGeom prst="leftArrow">
            <a:avLst>
              <a:gd name="adj1" fmla="val 50000"/>
              <a:gd name="adj2" fmla="val 226476"/>
            </a:avLst>
          </a:prstGeom>
          <a:solidFill>
            <a:srgbClr val="ffff66"/>
          </a:solidFill>
          <a:ln w="2844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6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Opportunity Example: Capturing Synergies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8585FB6-390E-4F26-847D-8E95DD573E74}" type="slidenum">
              <a:t>40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7" name="corel024" descr=""/>
          <p:cNvPicPr/>
          <p:nvPr/>
        </p:nvPicPr>
        <p:blipFill>
          <a:blip r:embed="rId1"/>
          <a:srcRect l="28204" t="39179" r="4701" b="2612"/>
          <a:stretch/>
        </p:blipFill>
        <p:spPr>
          <a:xfrm>
            <a:off x="371520" y="1390680"/>
            <a:ext cx="5056200" cy="3157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58" name="corel025" descr=""/>
          <p:cNvPicPr/>
          <p:nvPr/>
        </p:nvPicPr>
        <p:blipFill>
          <a:blip r:embed="rId2"/>
          <a:srcRect l="28260" t="26155" r="4710" b="13077"/>
          <a:stretch/>
        </p:blipFill>
        <p:spPr>
          <a:xfrm>
            <a:off x="3587760" y="3284640"/>
            <a:ext cx="4780080" cy="3120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59" name=""/>
          <p:cNvSpPr/>
          <p:nvPr/>
        </p:nvSpPr>
        <p:spPr>
          <a:xfrm>
            <a:off x="5410080" y="1066680"/>
            <a:ext cx="3533760" cy="181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rmAutofit fontScale="92500" lnSpcReduction="9999"/>
          </a:bodyPr>
          <a:p>
            <a:pPr marL="343080" indent="-343080">
              <a:lnSpc>
                <a:spcPts val="0"/>
              </a:lnSpc>
              <a:spcBef>
                <a:spcPts val="649"/>
              </a:spcBef>
              <a:spcAft>
                <a:spcPts val="388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300"/>
              </a:spcBef>
              <a:spcAft>
                <a:spcPts val="312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Anomaly: </a:t>
            </a: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Facility load Profile indicates major pieces of equipment are cycling on and off.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300"/>
              </a:spcBef>
              <a:spcAft>
                <a:spcPts val="388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Opportunity:  </a:t>
            </a: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Controls System eliminates unnecessary cycling and electric consumption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0" name=""/>
          <p:cNvSpPr/>
          <p:nvPr/>
        </p:nvSpPr>
        <p:spPr>
          <a:xfrm>
            <a:off x="914400" y="1617840"/>
            <a:ext cx="4044960" cy="4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62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Uncontrolled Operations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1" name=""/>
          <p:cNvSpPr/>
          <p:nvPr/>
        </p:nvSpPr>
        <p:spPr>
          <a:xfrm>
            <a:off x="4014720" y="3492360"/>
            <a:ext cx="4044960" cy="4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62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Controlled Operations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2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Knowledge Yields $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BE21FD6-52F8-4479-9714-97D3E5636EC0}" type="slidenum">
              <a:t>41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"/>
          <p:cNvSpPr/>
          <p:nvPr/>
        </p:nvSpPr>
        <p:spPr>
          <a:xfrm>
            <a:off x="736560" y="4416480"/>
            <a:ext cx="3809880" cy="19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rmAutofit/>
          </a:bodyPr>
          <a:p>
            <a:pPr marL="343080" indent="-343080" algn="ctr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EQUIPMENT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74"/>
              </a:spcBef>
              <a:spcAft>
                <a:spcPts val="224"/>
              </a:spcAft>
              <a:buClr>
                <a:srgbClr val="000000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Between Failures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74"/>
              </a:spcBef>
              <a:spcAft>
                <a:spcPts val="224"/>
              </a:spcAft>
              <a:buClr>
                <a:srgbClr val="000000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To Repair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74"/>
              </a:spcBef>
              <a:spcAft>
                <a:spcPts val="224"/>
              </a:spcAft>
              <a:buClr>
                <a:srgbClr val="000000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Availability (Uptime/Downtime)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74"/>
              </a:spcBef>
              <a:spcAft>
                <a:spcPts val="224"/>
              </a:spcAft>
              <a:buClr>
                <a:srgbClr val="000000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Assessment of PM Schedule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74"/>
              </a:spcBef>
              <a:spcAft>
                <a:spcPts val="224"/>
              </a:spcAft>
              <a:buClr>
                <a:srgbClr val="000000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Criticality vs. Condition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74"/>
              </a:spcBef>
              <a:spcAft>
                <a:spcPts val="224"/>
              </a:spcAft>
              <a:buClr>
                <a:srgbClr val="000000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Replacement Decisions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4" name=""/>
          <p:cNvSpPr/>
          <p:nvPr/>
        </p:nvSpPr>
        <p:spPr>
          <a:xfrm>
            <a:off x="4686480" y="4383000"/>
            <a:ext cx="3809880" cy="182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rmAutofit/>
          </a:bodyPr>
          <a:p>
            <a:pPr marL="343080" indent="-343080" algn="ctr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SERVICE PROVIDER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74"/>
              </a:spcBef>
              <a:spcAft>
                <a:spcPts val="224"/>
              </a:spcAft>
              <a:buClr>
                <a:srgbClr val="000000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Response &amp; Completion Times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74"/>
              </a:spcBef>
              <a:spcAft>
                <a:spcPts val="224"/>
              </a:spcAft>
              <a:buClr>
                <a:srgbClr val="000000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Repair Costs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74"/>
              </a:spcBef>
              <a:spcAft>
                <a:spcPts val="224"/>
              </a:spcAft>
              <a:buClr>
                <a:srgbClr val="000000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Adherence to PM schedules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74"/>
              </a:spcBef>
              <a:spcAft>
                <a:spcPts val="224"/>
              </a:spcAft>
              <a:buClr>
                <a:srgbClr val="000000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Quality of PM workscope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74"/>
              </a:spcBef>
              <a:spcAft>
                <a:spcPts val="224"/>
              </a:spcAft>
              <a:buClr>
                <a:srgbClr val="000000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 provider rankings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74"/>
              </a:spcBef>
              <a:spcAft>
                <a:spcPts val="22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5" name=""/>
          <p:cNvSpPr/>
          <p:nvPr/>
        </p:nvSpPr>
        <p:spPr>
          <a:xfrm>
            <a:off x="7624800" y="2352600"/>
            <a:ext cx="13604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SERVICE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COMPLETION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6" name=""/>
          <p:cNvSpPr/>
          <p:nvPr/>
        </p:nvSpPr>
        <p:spPr>
          <a:xfrm>
            <a:off x="1066680" y="1819440"/>
            <a:ext cx="0" cy="5284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7" name=""/>
          <p:cNvSpPr/>
          <p:nvPr/>
        </p:nvSpPr>
        <p:spPr>
          <a:xfrm>
            <a:off x="8305920" y="1763640"/>
            <a:ext cx="0" cy="6080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8" name=""/>
          <p:cNvSpPr/>
          <p:nvPr/>
        </p:nvSpPr>
        <p:spPr>
          <a:xfrm>
            <a:off x="5943600" y="1819440"/>
            <a:ext cx="0" cy="5284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9" name=""/>
          <p:cNvSpPr/>
          <p:nvPr/>
        </p:nvSpPr>
        <p:spPr>
          <a:xfrm>
            <a:off x="5461560" y="2352600"/>
            <a:ext cx="9640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SERVICE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CALL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0" name=""/>
          <p:cNvSpPr/>
          <p:nvPr/>
        </p:nvSpPr>
        <p:spPr>
          <a:xfrm>
            <a:off x="6249960" y="1663560"/>
            <a:ext cx="1617840" cy="30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TIME TO REPAIR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1" name=""/>
          <p:cNvSpPr/>
          <p:nvPr/>
        </p:nvSpPr>
        <p:spPr>
          <a:xfrm>
            <a:off x="386640" y="2352600"/>
            <a:ext cx="13604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SERVICE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COMPLETION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2" name=""/>
          <p:cNvSpPr/>
          <p:nvPr/>
        </p:nvSpPr>
        <p:spPr>
          <a:xfrm>
            <a:off x="2086920" y="1663560"/>
            <a:ext cx="2460240" cy="30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TIME BETWEEN FAILURES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3" name=""/>
          <p:cNvSpPr/>
          <p:nvPr/>
        </p:nvSpPr>
        <p:spPr>
          <a:xfrm>
            <a:off x="2984400" y="3333600"/>
            <a:ext cx="42418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4" name=""/>
          <p:cNvSpPr/>
          <p:nvPr/>
        </p:nvSpPr>
        <p:spPr>
          <a:xfrm>
            <a:off x="7238880" y="2838600"/>
            <a:ext cx="0" cy="58392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5" name=""/>
          <p:cNvSpPr/>
          <p:nvPr/>
        </p:nvSpPr>
        <p:spPr>
          <a:xfrm>
            <a:off x="2971800" y="3059280"/>
            <a:ext cx="0" cy="5554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6" name=""/>
          <p:cNvSpPr/>
          <p:nvPr/>
        </p:nvSpPr>
        <p:spPr>
          <a:xfrm>
            <a:off x="2491560" y="3646440"/>
            <a:ext cx="9640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SERVICE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CALL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7" name=""/>
          <p:cNvSpPr/>
          <p:nvPr/>
        </p:nvSpPr>
        <p:spPr>
          <a:xfrm>
            <a:off x="6566760" y="3646440"/>
            <a:ext cx="13604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SERVICE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COMPLETION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8" name=""/>
          <p:cNvSpPr/>
          <p:nvPr/>
        </p:nvSpPr>
        <p:spPr>
          <a:xfrm>
            <a:off x="6019920" y="3059280"/>
            <a:ext cx="0" cy="5792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9" name=""/>
          <p:cNvSpPr/>
          <p:nvPr/>
        </p:nvSpPr>
        <p:spPr>
          <a:xfrm>
            <a:off x="5505480" y="3646440"/>
            <a:ext cx="1043280" cy="30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CHECK-IN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0" name=""/>
          <p:cNvSpPr/>
          <p:nvPr/>
        </p:nvSpPr>
        <p:spPr>
          <a:xfrm>
            <a:off x="3886200" y="3059280"/>
            <a:ext cx="0" cy="5792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1" name=""/>
          <p:cNvSpPr/>
          <p:nvPr/>
        </p:nvSpPr>
        <p:spPr>
          <a:xfrm>
            <a:off x="4876920" y="3059280"/>
            <a:ext cx="0" cy="58572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2" name=""/>
          <p:cNvSpPr/>
          <p:nvPr/>
        </p:nvSpPr>
        <p:spPr>
          <a:xfrm>
            <a:off x="1079640" y="2066760"/>
            <a:ext cx="721332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3" name=""/>
          <p:cNvSpPr/>
          <p:nvPr/>
        </p:nvSpPr>
        <p:spPr>
          <a:xfrm flipH="1">
            <a:off x="2952360" y="2085840"/>
            <a:ext cx="3009960" cy="122904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4" name=""/>
          <p:cNvSpPr/>
          <p:nvPr/>
        </p:nvSpPr>
        <p:spPr>
          <a:xfrm flipH="1">
            <a:off x="7219800" y="2085840"/>
            <a:ext cx="1105200" cy="122904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5" name=""/>
          <p:cNvSpPr/>
          <p:nvPr/>
        </p:nvSpPr>
        <p:spPr>
          <a:xfrm>
            <a:off x="3343320" y="3646440"/>
            <a:ext cx="116352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ETA ENTERED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6" name=""/>
          <p:cNvSpPr/>
          <p:nvPr/>
        </p:nvSpPr>
        <p:spPr>
          <a:xfrm>
            <a:off x="4602600" y="3646440"/>
            <a:ext cx="528120" cy="30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ETA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7" name=""/>
          <p:cNvSpPr/>
          <p:nvPr/>
        </p:nvSpPr>
        <p:spPr>
          <a:xfrm>
            <a:off x="3808800" y="2813040"/>
            <a:ext cx="2331000" cy="30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EQUIPMENT DOWN TIME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8" name=""/>
          <p:cNvSpPr/>
          <p:nvPr/>
        </p:nvSpPr>
        <p:spPr>
          <a:xfrm flipV="1">
            <a:off x="2978280" y="2946240"/>
            <a:ext cx="833400" cy="30240"/>
          </a:xfrm>
          <a:prstGeom prst="line">
            <a:avLst/>
          </a:prstGeom>
          <a:ln w="12600">
            <a:solidFill>
              <a:srgbClr val="3366ff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9" name=""/>
          <p:cNvSpPr/>
          <p:nvPr/>
        </p:nvSpPr>
        <p:spPr>
          <a:xfrm>
            <a:off x="6365880" y="2960640"/>
            <a:ext cx="866880" cy="4680"/>
          </a:xfrm>
          <a:prstGeom prst="line">
            <a:avLst/>
          </a:prstGeom>
          <a:ln w="12600">
            <a:solidFill>
              <a:srgbClr val="3366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0" name=""/>
          <p:cNvSpPr/>
          <p:nvPr/>
        </p:nvSpPr>
        <p:spPr>
          <a:xfrm>
            <a:off x="569880" y="9360"/>
            <a:ext cx="7994520" cy="94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Service Delivery Performance </a:t>
            </a:r>
            <a:br>
              <a:rPr sz="3000"/>
            </a:br>
            <a:r>
              <a:rPr b="0" lang="en-US" sz="18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Measures Equipment, Service Provider and Asset for Every Transaction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1EC3CC3-B3C9-427D-B709-FAE0ABFE5867}" type="slidenum">
              <a:t>42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1" name=""/>
          <p:cNvGraphicFramePr/>
          <p:nvPr/>
        </p:nvGraphicFramePr>
        <p:xfrm>
          <a:off x="4818240" y="3884760"/>
          <a:ext cx="3846240" cy="222084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99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818240" y="3884760"/>
                    <a:ext cx="3846240" cy="2220840"/>
                  </a:xfrm>
                  <a:prstGeom prst="rect">
                    <a:avLst/>
                  </a:pr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miter/>
                  </a:ln>
                  <a:effectLst>
                    <a:outerShdw dist="53966" dir="2700000" blurRad="0" rotWithShape="0">
                      <a:srgbClr val="000000"/>
                    </a:outerShdw>
                  </a:effectLst>
                </p:spPr>
              </p:pic>
            </p:oleObj>
          </a:graphicData>
        </a:graphic>
      </p:graphicFrame>
      <p:graphicFrame>
        <p:nvGraphicFramePr>
          <p:cNvPr id="993" name=""/>
          <p:cNvGraphicFramePr/>
          <p:nvPr/>
        </p:nvGraphicFramePr>
        <p:xfrm>
          <a:off x="515880" y="3832200"/>
          <a:ext cx="3990960" cy="2400480"/>
        </p:xfrm>
        <a:graphic>
          <a:graphicData uri="http://schemas.openxmlformats.org/presentationml/2006/ole">
            <p:oleObj progId="Word.Document.12" r:id="rId3" spid="">
              <p:embed/>
              <p:pic>
                <p:nvPicPr>
                  <p:cNvPr id="994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15880" y="3832200"/>
                    <a:ext cx="3990960" cy="2400480"/>
                  </a:xfrm>
                  <a:prstGeom prst="rect">
                    <a:avLst/>
                  </a:pr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miter/>
                  </a:ln>
                  <a:effectLst>
                    <a:outerShdw dist="53966" dir="2700000" blurRad="0" rotWithShape="0">
                      <a:srgbClr val="000000"/>
                    </a:outerShdw>
                  </a:effectLst>
                </p:spPr>
              </p:pic>
            </p:oleObj>
          </a:graphicData>
        </a:graphic>
      </p:graphicFrame>
      <p:graphicFrame>
        <p:nvGraphicFramePr>
          <p:cNvPr id="995" name=""/>
          <p:cNvGraphicFramePr/>
          <p:nvPr/>
        </p:nvGraphicFramePr>
        <p:xfrm>
          <a:off x="4605480" y="1454040"/>
          <a:ext cx="4144680" cy="2044800"/>
        </p:xfrm>
        <a:graphic>
          <a:graphicData uri="http://schemas.openxmlformats.org/presentationml/2006/ole">
            <p:oleObj progId="Word.Document.12" r:id="rId5" spid="">
              <p:embed/>
              <p:pic>
                <p:nvPicPr>
                  <p:cNvPr id="996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4605480" y="1454040"/>
                    <a:ext cx="4144680" cy="2044800"/>
                  </a:xfrm>
                  <a:prstGeom prst="rect">
                    <a:avLst/>
                  </a:pr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miter/>
                  </a:ln>
                  <a:effectLst>
                    <a:outerShdw dist="53966" dir="2700000" blurRad="0" rotWithShape="0">
                      <a:srgbClr val="000000"/>
                    </a:outerShdw>
                  </a:effectLst>
                </p:spPr>
              </p:pic>
            </p:oleObj>
          </a:graphicData>
        </a:graphic>
      </p:graphicFrame>
      <p:sp>
        <p:nvSpPr>
          <p:cNvPr id="997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Operations Research </a:t>
            </a:r>
            <a:br>
              <a:rPr sz="3000"/>
            </a:br>
            <a:r>
              <a:rPr b="0" lang="en-US" sz="15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Creates Awareness and Enables Modification of Behavior</a:t>
            </a:r>
            <a:endParaRPr b="0" lang="en-US" sz="15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998" name="PlaceHolder 2"/>
          <p:cNvSpPr>
            <a:spLocks noGrp="1"/>
          </p:cNvSpPr>
          <p:nvPr>
            <p:ph/>
          </p:nvPr>
        </p:nvSpPr>
        <p:spPr>
          <a:xfrm>
            <a:off x="355680" y="1199880"/>
            <a:ext cx="4146480" cy="234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24"/>
              </a:spcBef>
              <a:spcAft>
                <a:spcPts val="37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IPT Database and Knowledge Management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400"/>
              </a:spcBef>
              <a:spcAft>
                <a:spcPts val="238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100,000,000 square feet of R&amp;M data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400"/>
              </a:spcBef>
              <a:spcAft>
                <a:spcPts val="238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3.75 million R&amp;M transactions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400"/>
              </a:spcBef>
              <a:spcAft>
                <a:spcPts val="238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Equipment performance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400"/>
              </a:spcBef>
              <a:spcAft>
                <a:spcPts val="238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Routine reporting - buyers and suppliers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400"/>
              </a:spcBef>
              <a:spcAft>
                <a:spcPts val="238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Change behavior or process to improve uptime and maximize profits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05F5BBD-2D82-4B0E-B5D3-DA16DBE7CE6B}" type="slidenum">
              <a:t>43</a:t>
            </a:fld>
          </a:p>
        </p:txBody>
      </p:sp>
    </p:spTree>
  </p:cSld>
  <p:transition spd="med">
    <p:pull dir="rd"/>
  </p:transition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"/>
          <p:cNvSpPr/>
          <p:nvPr/>
        </p:nvSpPr>
        <p:spPr>
          <a:xfrm>
            <a:off x="380880" y="2286000"/>
            <a:ext cx="2820960" cy="31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spcAft>
                <a:spcPts val="238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0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The PMC enhances facility operation and maintenance through. . .  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001" name="PlaceHolder 2"/>
          <p:cNvSpPr>
            <a:spLocks noGrp="1"/>
          </p:cNvSpPr>
          <p:nvPr>
            <p:ph/>
          </p:nvPr>
        </p:nvSpPr>
        <p:spPr>
          <a:xfrm>
            <a:off x="122040" y="1093320"/>
            <a:ext cx="2981160" cy="482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5000" lnSpcReduction="9999"/>
          </a:bodyPr>
          <a:p>
            <a:pPr marL="343080" indent="-343080">
              <a:spcBef>
                <a:spcPts val="561"/>
              </a:spcBef>
              <a:spcAft>
                <a:spcPts val="337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Monitoring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561"/>
              </a:spcBef>
              <a:spcAft>
                <a:spcPts val="337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Through analysis of energy profiles and operational service levels: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561"/>
              </a:spcBef>
              <a:spcAft>
                <a:spcPts val="337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Benchmark efficiency of each facility to find outliers in performance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561"/>
              </a:spcBef>
              <a:spcAft>
                <a:spcPts val="337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Identify equipment operating outside intended specifications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561"/>
              </a:spcBef>
              <a:spcAft>
                <a:spcPts val="337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Identify opportunities to install economizers, DSM strategies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561"/>
              </a:spcBef>
              <a:spcAft>
                <a:spcPts val="337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561"/>
              </a:spcBef>
              <a:spcAft>
                <a:spcPts val="337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2" name="PlaceHolder 3"/>
          <p:cNvSpPr>
            <a:spLocks noGrp="1"/>
          </p:cNvSpPr>
          <p:nvPr>
            <p:ph/>
          </p:nvPr>
        </p:nvSpPr>
        <p:spPr>
          <a:xfrm>
            <a:off x="5987520" y="1093320"/>
            <a:ext cx="3117960" cy="482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561"/>
              </a:spcBef>
              <a:spcAft>
                <a:spcPts val="337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Service Level Enhancement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561"/>
              </a:spcBef>
              <a:spcAft>
                <a:spcPts val="337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Validate historical service levels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561"/>
              </a:spcBef>
              <a:spcAft>
                <a:spcPts val="337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Provides continuous monitoring of key service levels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561"/>
              </a:spcBef>
              <a:spcAft>
                <a:spcPts val="337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Monitor key maintenance indicators to establish optimal intervals rather than time-based intervals.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3" name=""/>
          <p:cNvSpPr/>
          <p:nvPr/>
        </p:nvSpPr>
        <p:spPr>
          <a:xfrm>
            <a:off x="2941560" y="1093680"/>
            <a:ext cx="2981520" cy="482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spcAft>
                <a:spcPts val="3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Optimization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spcAft>
                <a:spcPts val="337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Optimize use of existing equipment through control strategies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spcAft>
                <a:spcPts val="337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Coordinate peak shaving opportunities w/ real time commodity pricing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spcAft>
                <a:spcPts val="337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Identify behavioral changes that would improve operations or reduce costs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A8A9AB3-AFBC-4BEB-93BD-3A77212107E1}" type="slidenum">
              <a:t>44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"/>
          <p:cNvSpPr/>
          <p:nvPr/>
        </p:nvSpPr>
        <p:spPr>
          <a:xfrm>
            <a:off x="457200" y="1549440"/>
            <a:ext cx="2514600" cy="777960"/>
          </a:xfrm>
          <a:custGeom>
            <a:avLst/>
            <a:gdLst>
              <a:gd name="textAreaLeft" fmla="*/ 392760 w 2514600"/>
              <a:gd name="textAreaRight" fmla="*/ 2200320 w 2514600"/>
              <a:gd name="textAreaTop" fmla="*/ 194400 h 777960"/>
              <a:gd name="textAreaBottom" fmla="*/ 583560 h 7779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3375" y="5400"/>
                </a:moveTo>
                <a:lnTo>
                  <a:pt x="16200" y="540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16200" y="16200"/>
                </a:lnTo>
                <a:lnTo>
                  <a:pt x="3375" y="16200"/>
                </a:lnTo>
                <a:close/>
              </a:path>
              <a:path w="21600" h="21600">
                <a:moveTo>
                  <a:pt x="0" y="5400"/>
                </a:moveTo>
                <a:lnTo>
                  <a:pt x="675" y="5400"/>
                </a:lnTo>
                <a:lnTo>
                  <a:pt x="675" y="16200"/>
                </a:lnTo>
                <a:lnTo>
                  <a:pt x="0" y="16200"/>
                </a:lnTo>
                <a:close/>
              </a:path>
              <a:path w="21600" h="21600">
                <a:moveTo>
                  <a:pt x="1350" y="5400"/>
                </a:moveTo>
                <a:lnTo>
                  <a:pt x="2700" y="5400"/>
                </a:lnTo>
                <a:lnTo>
                  <a:pt x="2700" y="16200"/>
                </a:lnTo>
                <a:lnTo>
                  <a:pt x="1350" y="16200"/>
                </a:lnTo>
                <a:close/>
              </a:path>
            </a:pathLst>
          </a:custGeom>
          <a:gradFill rotWithShape="0">
            <a:gsLst>
              <a:gs pos="0">
                <a:srgbClr val="003366"/>
              </a:gs>
              <a:gs pos="100000">
                <a:srgbClr val="8fa5bb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5" name=""/>
          <p:cNvSpPr/>
          <p:nvPr/>
        </p:nvSpPr>
        <p:spPr>
          <a:xfrm>
            <a:off x="3581280" y="1433520"/>
            <a:ext cx="2362320" cy="500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45007e"/>
                </a:solidFill>
                <a:effectLst/>
                <a:uFillTx/>
                <a:latin typeface="Arial"/>
              </a:rPr>
              <a:t>Facility Maintenance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45007e"/>
                </a:solidFill>
                <a:effectLst/>
                <a:uFillTx/>
                <a:latin typeface="Arial"/>
              </a:rPr>
              <a:t>Outsourcing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45007e"/>
                </a:solidFill>
                <a:effectLst/>
                <a:uFillTx/>
                <a:latin typeface="Arial"/>
              </a:rPr>
              <a:t>Service Provider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45007e"/>
                </a:solidFill>
                <a:effectLst/>
                <a:uFillTx/>
                <a:latin typeface="Arial"/>
              </a:rPr>
              <a:t>Procurement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45007e"/>
                </a:solidFill>
                <a:effectLst/>
                <a:uFillTx/>
                <a:latin typeface="Arial"/>
              </a:rPr>
              <a:t>Preventive Maintenance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45007e"/>
                </a:solidFill>
                <a:effectLst/>
                <a:uFillTx/>
                <a:latin typeface="Arial"/>
              </a:rPr>
              <a:t>Scheduling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45007e"/>
                </a:solidFill>
                <a:effectLst/>
                <a:uFillTx/>
                <a:latin typeface="Arial"/>
              </a:rPr>
              <a:t>Dispatching, Monitoring,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45007e"/>
                </a:solidFill>
                <a:effectLst/>
                <a:uFillTx/>
                <a:latin typeface="Arial"/>
              </a:rPr>
              <a:t>Measuring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45007e"/>
                </a:solidFill>
                <a:effectLst/>
                <a:uFillTx/>
                <a:latin typeface="Arial"/>
              </a:rPr>
              <a:t>Service Provider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45007e"/>
                </a:solidFill>
                <a:effectLst/>
                <a:uFillTx/>
                <a:latin typeface="Arial"/>
              </a:rPr>
              <a:t>Index</a:t>
            </a:r>
            <a:r>
              <a:rPr b="1" lang="en-US" sz="1400" strike="noStrike" u="none" baseline="30000">
                <a:solidFill>
                  <a:srgbClr val="45007e"/>
                </a:solidFill>
                <a:effectLst/>
                <a:uFillTx/>
                <a:latin typeface="Arial"/>
              </a:rPr>
              <a:t>TM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45007e"/>
                </a:solidFill>
                <a:effectLst/>
                <a:uFillTx/>
                <a:latin typeface="Arial"/>
              </a:rPr>
              <a:t>Invoicing, Payment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45007e"/>
                </a:solidFill>
                <a:effectLst/>
                <a:uFillTx/>
                <a:latin typeface="Arial"/>
              </a:rPr>
              <a:t>Management Reporting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006" name=""/>
          <p:cNvGraphicFramePr/>
          <p:nvPr/>
        </p:nvGraphicFramePr>
        <p:xfrm>
          <a:off x="2085840" y="3581280"/>
          <a:ext cx="990720" cy="58428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100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085840" y="3581280"/>
                    <a:ext cx="990720" cy="584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08" name=""/>
          <p:cNvGraphicFramePr/>
          <p:nvPr/>
        </p:nvGraphicFramePr>
        <p:xfrm>
          <a:off x="1552680" y="3016080"/>
          <a:ext cx="1523880" cy="311400"/>
        </p:xfrm>
        <a:graphic>
          <a:graphicData uri="http://schemas.openxmlformats.org/presentationml/2006/ole">
            <p:oleObj progId="Word.Document.12" r:id="rId3" spid="">
              <p:embed/>
              <p:pic>
                <p:nvPicPr>
                  <p:cNvPr id="1009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552680" y="3016080"/>
                    <a:ext cx="1523880" cy="311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1010" name=""/>
          <p:cNvGrpSpPr/>
          <p:nvPr/>
        </p:nvGrpSpPr>
        <p:grpSpPr>
          <a:xfrm>
            <a:off x="517680" y="4255920"/>
            <a:ext cx="914400" cy="374400"/>
            <a:chOff x="517680" y="4255920"/>
            <a:chExt cx="914400" cy="374400"/>
          </a:xfrm>
        </p:grpSpPr>
        <p:graphicFrame>
          <p:nvGraphicFramePr>
            <p:cNvPr id="1011" name=""/>
            <p:cNvGraphicFramePr/>
            <p:nvPr/>
          </p:nvGraphicFramePr>
          <p:xfrm>
            <a:off x="517680" y="4255920"/>
            <a:ext cx="914400" cy="230400"/>
          </p:xfrm>
          <a:graphic>
            <a:graphicData uri="http://schemas.openxmlformats.org/presentationml/2006/ole">
              <p:oleObj progId="Word.Document.12" r:id="rId5" spid="">
                <p:embed/>
                <p:pic>
                  <p:nvPicPr>
                    <p:cNvPr id="1012" name="" descr="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517680" y="4255920"/>
                      <a:ext cx="914400" cy="2304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1013" name=""/>
            <p:cNvGraphicFramePr/>
            <p:nvPr/>
          </p:nvGraphicFramePr>
          <p:xfrm>
            <a:off x="517680" y="4491720"/>
            <a:ext cx="914400" cy="138600"/>
          </p:xfrm>
          <a:graphic>
            <a:graphicData uri="http://schemas.openxmlformats.org/presentationml/2006/ole">
              <p:oleObj progId="Word.Document.12" r:id="rId7" spid="">
                <p:embed/>
                <p:pic>
                  <p:nvPicPr>
                    <p:cNvPr id="1014" name="" descr="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17680" y="4491720"/>
                      <a:ext cx="914400" cy="1386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graphicFrame>
        <p:nvGraphicFramePr>
          <p:cNvPr id="1015" name=""/>
          <p:cNvGraphicFramePr/>
          <p:nvPr/>
        </p:nvGraphicFramePr>
        <p:xfrm>
          <a:off x="1781280" y="4276800"/>
          <a:ext cx="1295280" cy="431640"/>
        </p:xfrm>
        <a:graphic>
          <a:graphicData uri="http://schemas.openxmlformats.org/presentationml/2006/ole">
            <p:oleObj progId="Word.Document.12" r:id="rId9" spid="">
              <p:embed/>
              <p:pic>
                <p:nvPicPr>
                  <p:cNvPr id="1016" name="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1781280" y="4276800"/>
                    <a:ext cx="1295280" cy="431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17" name=""/>
          <p:cNvGraphicFramePr/>
          <p:nvPr/>
        </p:nvGraphicFramePr>
        <p:xfrm>
          <a:off x="2162160" y="2664000"/>
          <a:ext cx="914400" cy="163440"/>
        </p:xfrm>
        <a:graphic>
          <a:graphicData uri="http://schemas.openxmlformats.org/presentationml/2006/ole">
            <p:oleObj progId="Word.Document.12" r:id="rId11" spid="">
              <p:embed/>
              <p:pic>
                <p:nvPicPr>
                  <p:cNvPr id="1018" name="" descr="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2162160" y="2664000"/>
                    <a:ext cx="914400" cy="163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19" name=""/>
          <p:cNvSpPr/>
          <p:nvPr/>
        </p:nvSpPr>
        <p:spPr>
          <a:xfrm>
            <a:off x="498960" y="5730840"/>
            <a:ext cx="1016640" cy="33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Structure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0" name=""/>
          <p:cNvSpPr/>
          <p:nvPr/>
        </p:nvSpPr>
        <p:spPr>
          <a:xfrm>
            <a:off x="6967440" y="2809800"/>
            <a:ext cx="1828800" cy="217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Over 30 Trades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HVAC,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Plumbing,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Electrical,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General Maintenance,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Roofing...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1" name=""/>
          <p:cNvSpPr/>
          <p:nvPr/>
        </p:nvSpPr>
        <p:spPr>
          <a:xfrm>
            <a:off x="921240" y="1770120"/>
            <a:ext cx="1478520" cy="33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CUSTOMERS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2" name=""/>
          <p:cNvSpPr/>
          <p:nvPr/>
        </p:nvSpPr>
        <p:spPr>
          <a:xfrm>
            <a:off x="3581280" y="1433520"/>
            <a:ext cx="2362320" cy="893880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8fa5bb"/>
              </a:gs>
            </a:gsLst>
            <a:lin ang="5400000"/>
          </a:gra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Facility Services B2B Model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3" name=""/>
          <p:cNvSpPr/>
          <p:nvPr/>
        </p:nvSpPr>
        <p:spPr>
          <a:xfrm flipH="1">
            <a:off x="6280920" y="1549440"/>
            <a:ext cx="2514600" cy="777960"/>
          </a:xfrm>
          <a:custGeom>
            <a:avLst/>
            <a:gdLst>
              <a:gd name="textAreaLeft" fmla="*/ 392760 w 2514600"/>
              <a:gd name="textAreaRight" fmla="*/ 2200320 w 2514600"/>
              <a:gd name="textAreaTop" fmla="*/ 194400 h 777960"/>
              <a:gd name="textAreaBottom" fmla="*/ 583560 h 7779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3375" y="5400"/>
                </a:moveTo>
                <a:lnTo>
                  <a:pt x="16200" y="540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16200" y="16200"/>
                </a:lnTo>
                <a:lnTo>
                  <a:pt x="3375" y="16200"/>
                </a:lnTo>
                <a:close/>
              </a:path>
              <a:path w="21600" h="21600">
                <a:moveTo>
                  <a:pt x="0" y="5400"/>
                </a:moveTo>
                <a:lnTo>
                  <a:pt x="675" y="5400"/>
                </a:lnTo>
                <a:lnTo>
                  <a:pt x="675" y="16200"/>
                </a:lnTo>
                <a:lnTo>
                  <a:pt x="0" y="16200"/>
                </a:lnTo>
                <a:close/>
              </a:path>
              <a:path w="21600" h="21600">
                <a:moveTo>
                  <a:pt x="1350" y="5400"/>
                </a:moveTo>
                <a:lnTo>
                  <a:pt x="2700" y="5400"/>
                </a:lnTo>
                <a:lnTo>
                  <a:pt x="2700" y="16200"/>
                </a:lnTo>
                <a:lnTo>
                  <a:pt x="1350" y="16200"/>
                </a:lnTo>
                <a:close/>
              </a:path>
            </a:pathLst>
          </a:custGeom>
          <a:gradFill rotWithShape="0">
            <a:gsLst>
              <a:gs pos="0">
                <a:srgbClr val="003366"/>
              </a:gs>
              <a:gs pos="100000">
                <a:srgbClr val="8fa5bb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4" name=""/>
          <p:cNvSpPr/>
          <p:nvPr/>
        </p:nvSpPr>
        <p:spPr>
          <a:xfrm flipH="1">
            <a:off x="6968160" y="1757520"/>
            <a:ext cx="1332360" cy="33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SUPPLIERS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025" name=""/>
          <p:cNvGraphicFramePr/>
          <p:nvPr/>
        </p:nvGraphicFramePr>
        <p:xfrm>
          <a:off x="635040" y="5011560"/>
          <a:ext cx="838080" cy="290520"/>
        </p:xfrm>
        <a:graphic>
          <a:graphicData uri="http://schemas.openxmlformats.org/presentationml/2006/ole">
            <p:oleObj r:id="rId13" spid="">
              <p:embed/>
              <p:pic>
                <p:nvPicPr>
                  <p:cNvPr id="1026" name="" descr="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635040" y="5011560"/>
                    <a:ext cx="838080" cy="290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027" name="" descr=""/>
          <p:cNvPicPr/>
          <p:nvPr/>
        </p:nvPicPr>
        <p:blipFill>
          <a:blip r:embed="rId15"/>
          <a:srcRect l="0" t="-51" r="58937" b="0"/>
          <a:stretch/>
        </p:blipFill>
        <p:spPr>
          <a:xfrm>
            <a:off x="2070000" y="5415120"/>
            <a:ext cx="1006560" cy="484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28" name="" descr=""/>
          <p:cNvPicPr/>
          <p:nvPr/>
        </p:nvPicPr>
        <p:blipFill>
          <a:blip r:embed="rId16"/>
          <a:srcRect l="39374" t="46094" r="26498" b="37461"/>
          <a:stretch/>
        </p:blipFill>
        <p:spPr>
          <a:xfrm>
            <a:off x="517680" y="2606760"/>
            <a:ext cx="1042920" cy="37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29" name="98arlogo%20copy" descr=""/>
          <p:cNvPicPr/>
          <p:nvPr/>
        </p:nvPicPr>
        <p:blipFill>
          <a:blip r:embed="rId17"/>
          <a:stretch/>
        </p:blipFill>
        <p:spPr>
          <a:xfrm>
            <a:off x="1968480" y="4859280"/>
            <a:ext cx="1108080" cy="371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30" name="masthead%20copy" descr=""/>
          <p:cNvPicPr/>
          <p:nvPr/>
        </p:nvPicPr>
        <p:blipFill>
          <a:blip r:embed="rId18"/>
          <a:srcRect l="0" t="0" r="0" b="5234"/>
          <a:stretch/>
        </p:blipFill>
        <p:spPr>
          <a:xfrm>
            <a:off x="601560" y="3371760"/>
            <a:ext cx="795600" cy="478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31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Business Model</a:t>
            </a:r>
            <a:br>
              <a:rPr sz="3000"/>
            </a:br>
            <a:r>
              <a:rPr b="0" lang="en-US" sz="2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Creates a Market for Customers and High Quality Service Providers</a:t>
            </a:r>
            <a:endParaRPr b="0" lang="en-US" sz="2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BAFB044-D9D3-4C25-A0E1-4C08A03F1100}" type="slidenum">
              <a:t>45</a:t>
            </a:fld>
          </a:p>
        </p:txBody>
      </p:sp>
    </p:spTree>
  </p:cSld>
  <p:transition spd="med">
    <p:pull dir="rd"/>
  </p:transition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PlaceHolder 1"/>
          <p:cNvSpPr>
            <a:spLocks noGrp="1"/>
          </p:cNvSpPr>
          <p:nvPr>
            <p:ph type="title"/>
          </p:nvPr>
        </p:nvSpPr>
        <p:spPr>
          <a:xfrm>
            <a:off x="2432160" y="3147480"/>
            <a:ext cx="615456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Emissions Risk Management</a:t>
            </a:r>
            <a:endParaRPr b="0" lang="en-US" sz="32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033" name="PlaceHolder 2"/>
          <p:cNvSpPr>
            <a:spLocks noGrp="1"/>
          </p:cNvSpPr>
          <p:nvPr>
            <p:ph type="subTitle"/>
          </p:nvPr>
        </p:nvSpPr>
        <p:spPr>
          <a:xfrm>
            <a:off x="2432160" y="4632480"/>
            <a:ext cx="6178320" cy="12952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Autofit/>
          </a:bodyPr>
          <a:p>
            <a:pPr indent="0">
              <a:spcBef>
                <a:spcPts val="624"/>
              </a:spcBef>
              <a:spcAft>
                <a:spcPts val="37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Heather Mitchell</a:t>
            </a:r>
            <a:endParaRPr b="1" i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5A6B941-1F88-494A-BC74-2A84C43021B7}" type="slidenum">
              <a:t>46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Monetizing the Clean Air </a:t>
            </a:r>
            <a:br>
              <a:rPr sz="3000"/>
            </a:b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Benefit of Energy Efficiency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035" name="PlaceHolder 2"/>
          <p:cNvSpPr>
            <a:spLocks noGrp="1"/>
          </p:cNvSpPr>
          <p:nvPr>
            <p:ph/>
          </p:nvPr>
        </p:nvSpPr>
        <p:spPr>
          <a:xfrm>
            <a:off x="4902120" y="1393560"/>
            <a:ext cx="3921120" cy="434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24"/>
              </a:spcBef>
              <a:spcAft>
                <a:spcPts val="37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efficiency outsourcing has a clean air benefit: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1240" indent="-284040">
              <a:spcBef>
                <a:spcPts val="624"/>
              </a:spcBef>
              <a:spcAft>
                <a:spcPts val="37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Pollution released into the atmosphere is reduced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24"/>
              </a:spcBef>
              <a:spcAft>
                <a:spcPts val="37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Capturing the benefit: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1240" indent="-284040">
              <a:spcBef>
                <a:spcPts val="624"/>
              </a:spcBef>
              <a:spcAft>
                <a:spcPts val="37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Emission reduction        credits (NOx and CO2)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1240" indent="-284040">
              <a:spcBef>
                <a:spcPts val="624"/>
              </a:spcBef>
              <a:spcAft>
                <a:spcPts val="37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Negawatts in a Green Power program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1240" indent="-284040">
              <a:spcBef>
                <a:spcPts val="624"/>
              </a:spcBef>
              <a:spcAft>
                <a:spcPts val="37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Positive environmental public relations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24"/>
              </a:spcBef>
              <a:spcAft>
                <a:spcPts val="374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6" name=""/>
          <p:cNvSpPr/>
          <p:nvPr/>
        </p:nvSpPr>
        <p:spPr>
          <a:xfrm>
            <a:off x="752400" y="2130480"/>
            <a:ext cx="17906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Electricity Reductions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7" name=""/>
          <p:cNvSpPr/>
          <p:nvPr/>
        </p:nvSpPr>
        <p:spPr>
          <a:xfrm>
            <a:off x="2840040" y="2208600"/>
            <a:ext cx="20736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Reductions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8" name=""/>
          <p:cNvSpPr/>
          <p:nvPr/>
        </p:nvSpPr>
        <p:spPr>
          <a:xfrm>
            <a:off x="247680" y="2905920"/>
            <a:ext cx="393840" cy="114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6800" rIns="46800" tIns="90000" bIns="90000" anchor="t" anchorCtr="1" vert="eaVer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Consumption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9" name=""/>
          <p:cNvSpPr/>
          <p:nvPr/>
        </p:nvSpPr>
        <p:spPr>
          <a:xfrm flipV="1">
            <a:off x="714240" y="2381400"/>
            <a:ext cx="5040" cy="19764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0" name=""/>
          <p:cNvSpPr/>
          <p:nvPr/>
        </p:nvSpPr>
        <p:spPr>
          <a:xfrm>
            <a:off x="835200" y="2592360"/>
            <a:ext cx="510840" cy="1765440"/>
          </a:xfrm>
          <a:prstGeom prst="rect">
            <a:avLst/>
          </a:prstGeom>
          <a:solidFill>
            <a:srgbClr val="ffff99">
              <a:alpha val="50000"/>
            </a:srgbClr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1" name=""/>
          <p:cNvSpPr/>
          <p:nvPr/>
        </p:nvSpPr>
        <p:spPr>
          <a:xfrm>
            <a:off x="1390680" y="3182760"/>
            <a:ext cx="511200" cy="1173240"/>
          </a:xfrm>
          <a:prstGeom prst="rect">
            <a:avLst/>
          </a:prstGeom>
          <a:solidFill>
            <a:srgbClr val="ffff99">
              <a:alpha val="50000"/>
            </a:srgbClr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2" name=""/>
          <p:cNvSpPr/>
          <p:nvPr/>
        </p:nvSpPr>
        <p:spPr>
          <a:xfrm>
            <a:off x="3052800" y="2589120"/>
            <a:ext cx="511200" cy="1765440"/>
          </a:xfrm>
          <a:prstGeom prst="rect">
            <a:avLst/>
          </a:prstGeom>
          <a:solidFill>
            <a:srgbClr val="99ccff">
              <a:alpha val="50000"/>
            </a:srgbClr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3" name=""/>
          <p:cNvSpPr/>
          <p:nvPr/>
        </p:nvSpPr>
        <p:spPr>
          <a:xfrm>
            <a:off x="3610080" y="2924280"/>
            <a:ext cx="511200" cy="1433520"/>
          </a:xfrm>
          <a:prstGeom prst="rect">
            <a:avLst/>
          </a:prstGeom>
          <a:solidFill>
            <a:srgbClr val="99ccff">
              <a:alpha val="50000"/>
            </a:srgbClr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4" name=""/>
          <p:cNvSpPr/>
          <p:nvPr/>
        </p:nvSpPr>
        <p:spPr>
          <a:xfrm>
            <a:off x="4172040" y="2587680"/>
            <a:ext cx="509400" cy="336600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5" name=""/>
          <p:cNvSpPr/>
          <p:nvPr/>
        </p:nvSpPr>
        <p:spPr>
          <a:xfrm>
            <a:off x="861480" y="4342320"/>
            <a:ext cx="4582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6" name=""/>
          <p:cNvSpPr/>
          <p:nvPr/>
        </p:nvSpPr>
        <p:spPr>
          <a:xfrm>
            <a:off x="1338120" y="4342320"/>
            <a:ext cx="6159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Post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7" name=""/>
          <p:cNvSpPr/>
          <p:nvPr/>
        </p:nvSpPr>
        <p:spPr>
          <a:xfrm>
            <a:off x="1943280" y="2592360"/>
            <a:ext cx="509400" cy="595440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8" name=""/>
          <p:cNvSpPr/>
          <p:nvPr/>
        </p:nvSpPr>
        <p:spPr>
          <a:xfrm>
            <a:off x="1790640" y="4341960"/>
            <a:ext cx="8161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Add’l Value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9" name=""/>
          <p:cNvSpPr/>
          <p:nvPr/>
        </p:nvSpPr>
        <p:spPr>
          <a:xfrm>
            <a:off x="3079080" y="4342320"/>
            <a:ext cx="4582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0" name=""/>
          <p:cNvSpPr/>
          <p:nvPr/>
        </p:nvSpPr>
        <p:spPr>
          <a:xfrm>
            <a:off x="3557520" y="4342320"/>
            <a:ext cx="6159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Post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1" name=""/>
          <p:cNvSpPr/>
          <p:nvPr/>
        </p:nvSpPr>
        <p:spPr>
          <a:xfrm>
            <a:off x="4019400" y="4341960"/>
            <a:ext cx="8161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Add’l Value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2" name=""/>
          <p:cNvSpPr/>
          <p:nvPr/>
        </p:nvSpPr>
        <p:spPr>
          <a:xfrm>
            <a:off x="704880" y="4362480"/>
            <a:ext cx="427680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3" name=""/>
          <p:cNvSpPr/>
          <p:nvPr/>
        </p:nvSpPr>
        <p:spPr>
          <a:xfrm>
            <a:off x="1025640" y="5713560"/>
            <a:ext cx="6987960" cy="59184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Emission reductions represent an additional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value stream in energy outsourcing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41BD774-0151-454D-BEE5-3E1BB2797E5B}" type="slidenum">
              <a:t>47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Current and Future Emission </a:t>
            </a:r>
            <a:br>
              <a:rPr sz="3000"/>
            </a:b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Credit Markets and Prices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grpSp>
        <p:nvGrpSpPr>
          <p:cNvPr id="1055" name=""/>
          <p:cNvGrpSpPr/>
          <p:nvPr/>
        </p:nvGrpSpPr>
        <p:grpSpPr>
          <a:xfrm>
            <a:off x="665280" y="2616120"/>
            <a:ext cx="3809880" cy="2309760"/>
            <a:chOff x="665280" y="2616120"/>
            <a:chExt cx="3809880" cy="2309760"/>
          </a:xfrm>
        </p:grpSpPr>
        <p:sp>
          <p:nvSpPr>
            <p:cNvPr id="1056" name=""/>
            <p:cNvSpPr/>
            <p:nvPr/>
          </p:nvSpPr>
          <p:spPr>
            <a:xfrm>
              <a:off x="1795320" y="3932280"/>
              <a:ext cx="1076400" cy="993600"/>
            </a:xfrm>
            <a:custGeom>
              <a:avLst/>
              <a:gdLst/>
              <a:ahLst/>
              <a:rect l="l" t="t" r="r" b="b"/>
              <a:pathLst>
                <a:path w="678" h="626">
                  <a:moveTo>
                    <a:pt x="8" y="274"/>
                  </a:moveTo>
                  <a:lnTo>
                    <a:pt x="14" y="263"/>
                  </a:lnTo>
                  <a:lnTo>
                    <a:pt x="184" y="272"/>
                  </a:lnTo>
                  <a:lnTo>
                    <a:pt x="195" y="0"/>
                  </a:lnTo>
                  <a:lnTo>
                    <a:pt x="334" y="9"/>
                  </a:lnTo>
                  <a:lnTo>
                    <a:pt x="340" y="136"/>
                  </a:lnTo>
                  <a:lnTo>
                    <a:pt x="492" y="180"/>
                  </a:lnTo>
                  <a:lnTo>
                    <a:pt x="591" y="174"/>
                  </a:lnTo>
                  <a:lnTo>
                    <a:pt x="622" y="183"/>
                  </a:lnTo>
                  <a:lnTo>
                    <a:pt x="646" y="191"/>
                  </a:lnTo>
                  <a:lnTo>
                    <a:pt x="650" y="219"/>
                  </a:lnTo>
                  <a:lnTo>
                    <a:pt x="656" y="278"/>
                  </a:lnTo>
                  <a:lnTo>
                    <a:pt x="672" y="288"/>
                  </a:lnTo>
                  <a:lnTo>
                    <a:pt x="678" y="354"/>
                  </a:lnTo>
                  <a:lnTo>
                    <a:pt x="666" y="365"/>
                  </a:lnTo>
                  <a:lnTo>
                    <a:pt x="668" y="401"/>
                  </a:lnTo>
                  <a:lnTo>
                    <a:pt x="668" y="403"/>
                  </a:lnTo>
                  <a:lnTo>
                    <a:pt x="567" y="470"/>
                  </a:lnTo>
                  <a:lnTo>
                    <a:pt x="559" y="474"/>
                  </a:lnTo>
                  <a:lnTo>
                    <a:pt x="545" y="468"/>
                  </a:lnTo>
                  <a:lnTo>
                    <a:pt x="488" y="553"/>
                  </a:lnTo>
                  <a:lnTo>
                    <a:pt x="514" y="624"/>
                  </a:lnTo>
                  <a:lnTo>
                    <a:pt x="488" y="626"/>
                  </a:lnTo>
                  <a:lnTo>
                    <a:pt x="379" y="603"/>
                  </a:lnTo>
                  <a:lnTo>
                    <a:pt x="344" y="522"/>
                  </a:lnTo>
                  <a:lnTo>
                    <a:pt x="308" y="492"/>
                  </a:lnTo>
                  <a:lnTo>
                    <a:pt x="284" y="435"/>
                  </a:lnTo>
                  <a:lnTo>
                    <a:pt x="249" y="405"/>
                  </a:lnTo>
                  <a:lnTo>
                    <a:pt x="201" y="399"/>
                  </a:lnTo>
                  <a:lnTo>
                    <a:pt x="174" y="462"/>
                  </a:lnTo>
                  <a:lnTo>
                    <a:pt x="95" y="405"/>
                  </a:lnTo>
                  <a:lnTo>
                    <a:pt x="79" y="350"/>
                  </a:lnTo>
                  <a:lnTo>
                    <a:pt x="0" y="274"/>
                  </a:lnTo>
                  <a:lnTo>
                    <a:pt x="4" y="274"/>
                  </a:lnTo>
                  <a:lnTo>
                    <a:pt x="8" y="274"/>
                  </a:lnTo>
                </a:path>
              </a:pathLst>
            </a:custGeom>
            <a:solidFill>
              <a:srgbClr val="ffffff">
                <a:alpha val="50000"/>
              </a:srgbClr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7" name=""/>
            <p:cNvSpPr/>
            <p:nvPr/>
          </p:nvSpPr>
          <p:spPr>
            <a:xfrm>
              <a:off x="2576520" y="4481640"/>
              <a:ext cx="228600" cy="152280"/>
            </a:xfrm>
            <a:prstGeom prst="ellipse">
              <a:avLst/>
            </a:prstGeom>
            <a:solidFill>
              <a:srgbClr val="00ffff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8" name=""/>
            <p:cNvSpPr/>
            <p:nvPr/>
          </p:nvSpPr>
          <p:spPr>
            <a:xfrm>
              <a:off x="3040200" y="4459320"/>
              <a:ext cx="152280" cy="152280"/>
            </a:xfrm>
            <a:prstGeom prst="ellipse">
              <a:avLst/>
            </a:prstGeom>
            <a:solidFill>
              <a:srgbClr val="00ffff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9" name=""/>
            <p:cNvSpPr/>
            <p:nvPr/>
          </p:nvSpPr>
          <p:spPr>
            <a:xfrm>
              <a:off x="1349280" y="4127400"/>
              <a:ext cx="228600" cy="152640"/>
            </a:xfrm>
            <a:prstGeom prst="ellipse">
              <a:avLst/>
            </a:prstGeom>
            <a:solidFill>
              <a:srgbClr val="00ffff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0" name=""/>
            <p:cNvSpPr/>
            <p:nvPr/>
          </p:nvSpPr>
          <p:spPr>
            <a:xfrm>
              <a:off x="4202280" y="2616120"/>
              <a:ext cx="272880" cy="436680"/>
            </a:xfrm>
            <a:custGeom>
              <a:avLst/>
              <a:gdLst/>
              <a:ahLst/>
              <a:rect l="l" t="t" r="r" b="b"/>
              <a:pathLst>
                <a:path w="172" h="275">
                  <a:moveTo>
                    <a:pt x="0" y="154"/>
                  </a:moveTo>
                  <a:lnTo>
                    <a:pt x="45" y="267"/>
                  </a:lnTo>
                  <a:lnTo>
                    <a:pt x="59" y="275"/>
                  </a:lnTo>
                  <a:lnTo>
                    <a:pt x="73" y="229"/>
                  </a:lnTo>
                  <a:lnTo>
                    <a:pt x="172" y="125"/>
                  </a:lnTo>
                  <a:lnTo>
                    <a:pt x="162" y="99"/>
                  </a:lnTo>
                  <a:lnTo>
                    <a:pt x="148" y="105"/>
                  </a:lnTo>
                  <a:lnTo>
                    <a:pt x="129" y="83"/>
                  </a:lnTo>
                  <a:lnTo>
                    <a:pt x="103" y="18"/>
                  </a:lnTo>
                  <a:lnTo>
                    <a:pt x="101" y="12"/>
                  </a:lnTo>
                  <a:lnTo>
                    <a:pt x="63" y="0"/>
                  </a:lnTo>
                  <a:lnTo>
                    <a:pt x="57" y="6"/>
                  </a:lnTo>
                  <a:lnTo>
                    <a:pt x="49" y="12"/>
                  </a:lnTo>
                  <a:lnTo>
                    <a:pt x="34" y="10"/>
                  </a:lnTo>
                  <a:lnTo>
                    <a:pt x="14" y="53"/>
                  </a:lnTo>
                  <a:lnTo>
                    <a:pt x="14" y="55"/>
                  </a:lnTo>
                  <a:lnTo>
                    <a:pt x="20" y="65"/>
                  </a:lnTo>
                  <a:lnTo>
                    <a:pt x="14" y="93"/>
                  </a:lnTo>
                  <a:lnTo>
                    <a:pt x="22" y="103"/>
                  </a:lnTo>
                  <a:lnTo>
                    <a:pt x="0" y="154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1" name=""/>
            <p:cNvSpPr/>
            <p:nvPr/>
          </p:nvSpPr>
          <p:spPr>
            <a:xfrm>
              <a:off x="4202280" y="2616120"/>
              <a:ext cx="272880" cy="436680"/>
            </a:xfrm>
            <a:custGeom>
              <a:avLst/>
              <a:gdLst/>
              <a:ahLst/>
              <a:rect l="l" t="t" r="r" b="b"/>
              <a:pathLst>
                <a:path w="172" h="275">
                  <a:moveTo>
                    <a:pt x="0" y="154"/>
                  </a:moveTo>
                  <a:lnTo>
                    <a:pt x="45" y="267"/>
                  </a:lnTo>
                  <a:lnTo>
                    <a:pt x="59" y="275"/>
                  </a:lnTo>
                  <a:lnTo>
                    <a:pt x="73" y="229"/>
                  </a:lnTo>
                  <a:lnTo>
                    <a:pt x="172" y="125"/>
                  </a:lnTo>
                  <a:lnTo>
                    <a:pt x="162" y="99"/>
                  </a:lnTo>
                  <a:lnTo>
                    <a:pt x="148" y="105"/>
                  </a:lnTo>
                  <a:lnTo>
                    <a:pt x="129" y="83"/>
                  </a:lnTo>
                  <a:lnTo>
                    <a:pt x="103" y="18"/>
                  </a:lnTo>
                  <a:lnTo>
                    <a:pt x="101" y="12"/>
                  </a:lnTo>
                  <a:lnTo>
                    <a:pt x="63" y="0"/>
                  </a:lnTo>
                  <a:lnTo>
                    <a:pt x="57" y="6"/>
                  </a:lnTo>
                  <a:lnTo>
                    <a:pt x="49" y="12"/>
                  </a:lnTo>
                  <a:lnTo>
                    <a:pt x="34" y="10"/>
                  </a:lnTo>
                  <a:lnTo>
                    <a:pt x="14" y="53"/>
                  </a:lnTo>
                  <a:lnTo>
                    <a:pt x="14" y="55"/>
                  </a:lnTo>
                  <a:lnTo>
                    <a:pt x="20" y="65"/>
                  </a:lnTo>
                  <a:lnTo>
                    <a:pt x="14" y="93"/>
                  </a:lnTo>
                  <a:lnTo>
                    <a:pt x="22" y="103"/>
                  </a:lnTo>
                  <a:lnTo>
                    <a:pt x="0" y="154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2" name=""/>
            <p:cNvSpPr/>
            <p:nvPr/>
          </p:nvSpPr>
          <p:spPr>
            <a:xfrm>
              <a:off x="4173480" y="2860560"/>
              <a:ext cx="122400" cy="260640"/>
            </a:xfrm>
            <a:custGeom>
              <a:avLst/>
              <a:gdLst/>
              <a:ahLst/>
              <a:rect l="l" t="t" r="r" b="b"/>
              <a:pathLst>
                <a:path w="77" h="164">
                  <a:moveTo>
                    <a:pt x="73" y="133"/>
                  </a:moveTo>
                  <a:lnTo>
                    <a:pt x="60" y="149"/>
                  </a:lnTo>
                  <a:lnTo>
                    <a:pt x="10" y="164"/>
                  </a:lnTo>
                  <a:lnTo>
                    <a:pt x="0" y="95"/>
                  </a:lnTo>
                  <a:lnTo>
                    <a:pt x="4" y="93"/>
                  </a:lnTo>
                  <a:lnTo>
                    <a:pt x="14" y="48"/>
                  </a:lnTo>
                  <a:lnTo>
                    <a:pt x="10" y="38"/>
                  </a:lnTo>
                  <a:lnTo>
                    <a:pt x="10" y="6"/>
                  </a:lnTo>
                  <a:lnTo>
                    <a:pt x="18" y="0"/>
                  </a:lnTo>
                  <a:lnTo>
                    <a:pt x="63" y="113"/>
                  </a:lnTo>
                  <a:lnTo>
                    <a:pt x="77" y="121"/>
                  </a:lnTo>
                  <a:lnTo>
                    <a:pt x="73" y="133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3" name=""/>
            <p:cNvSpPr/>
            <p:nvPr/>
          </p:nvSpPr>
          <p:spPr>
            <a:xfrm>
              <a:off x="4173480" y="2860560"/>
              <a:ext cx="122400" cy="260640"/>
            </a:xfrm>
            <a:custGeom>
              <a:avLst/>
              <a:gdLst/>
              <a:ahLst/>
              <a:rect l="l" t="t" r="r" b="b"/>
              <a:pathLst>
                <a:path w="77" h="164">
                  <a:moveTo>
                    <a:pt x="73" y="133"/>
                  </a:moveTo>
                  <a:lnTo>
                    <a:pt x="60" y="149"/>
                  </a:lnTo>
                  <a:lnTo>
                    <a:pt x="10" y="164"/>
                  </a:lnTo>
                  <a:lnTo>
                    <a:pt x="0" y="95"/>
                  </a:lnTo>
                  <a:lnTo>
                    <a:pt x="4" y="93"/>
                  </a:lnTo>
                  <a:lnTo>
                    <a:pt x="14" y="48"/>
                  </a:lnTo>
                  <a:lnTo>
                    <a:pt x="10" y="38"/>
                  </a:lnTo>
                  <a:lnTo>
                    <a:pt x="10" y="6"/>
                  </a:lnTo>
                  <a:lnTo>
                    <a:pt x="18" y="0"/>
                  </a:lnTo>
                  <a:lnTo>
                    <a:pt x="63" y="113"/>
                  </a:lnTo>
                  <a:lnTo>
                    <a:pt x="77" y="121"/>
                  </a:lnTo>
                  <a:lnTo>
                    <a:pt x="73" y="133"/>
                  </a:lnTo>
                </a:path>
              </a:pathLst>
            </a:custGeom>
            <a:solidFill>
              <a:srgbClr val="0000cc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4" name=""/>
            <p:cNvSpPr/>
            <p:nvPr/>
          </p:nvSpPr>
          <p:spPr>
            <a:xfrm>
              <a:off x="4067280" y="2867040"/>
              <a:ext cx="128520" cy="266760"/>
            </a:xfrm>
            <a:custGeom>
              <a:avLst/>
              <a:gdLst/>
              <a:ahLst/>
              <a:rect l="l" t="t" r="r" b="b"/>
              <a:pathLst>
                <a:path w="81" h="168">
                  <a:moveTo>
                    <a:pt x="67" y="22"/>
                  </a:moveTo>
                  <a:lnTo>
                    <a:pt x="0" y="44"/>
                  </a:lnTo>
                  <a:lnTo>
                    <a:pt x="51" y="168"/>
                  </a:lnTo>
                  <a:lnTo>
                    <a:pt x="77" y="160"/>
                  </a:lnTo>
                  <a:lnTo>
                    <a:pt x="67" y="91"/>
                  </a:lnTo>
                  <a:lnTo>
                    <a:pt x="71" y="89"/>
                  </a:lnTo>
                  <a:lnTo>
                    <a:pt x="81" y="44"/>
                  </a:lnTo>
                  <a:lnTo>
                    <a:pt x="77" y="34"/>
                  </a:lnTo>
                  <a:lnTo>
                    <a:pt x="77" y="0"/>
                  </a:lnTo>
                  <a:lnTo>
                    <a:pt x="67" y="22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5" name=""/>
            <p:cNvSpPr/>
            <p:nvPr/>
          </p:nvSpPr>
          <p:spPr>
            <a:xfrm>
              <a:off x="4067280" y="2867040"/>
              <a:ext cx="128520" cy="266760"/>
            </a:xfrm>
            <a:custGeom>
              <a:avLst/>
              <a:gdLst/>
              <a:ahLst/>
              <a:rect l="l" t="t" r="r" b="b"/>
              <a:pathLst>
                <a:path w="81" h="168">
                  <a:moveTo>
                    <a:pt x="67" y="22"/>
                  </a:moveTo>
                  <a:lnTo>
                    <a:pt x="0" y="44"/>
                  </a:lnTo>
                  <a:lnTo>
                    <a:pt x="51" y="168"/>
                  </a:lnTo>
                  <a:lnTo>
                    <a:pt x="77" y="160"/>
                  </a:lnTo>
                  <a:lnTo>
                    <a:pt x="67" y="91"/>
                  </a:lnTo>
                  <a:lnTo>
                    <a:pt x="71" y="89"/>
                  </a:lnTo>
                  <a:lnTo>
                    <a:pt x="81" y="44"/>
                  </a:lnTo>
                  <a:lnTo>
                    <a:pt x="77" y="34"/>
                  </a:lnTo>
                  <a:lnTo>
                    <a:pt x="77" y="0"/>
                  </a:lnTo>
                  <a:lnTo>
                    <a:pt x="67" y="22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6" name=""/>
            <p:cNvSpPr/>
            <p:nvPr/>
          </p:nvSpPr>
          <p:spPr>
            <a:xfrm>
              <a:off x="4148280" y="3071880"/>
              <a:ext cx="245880" cy="131760"/>
            </a:xfrm>
            <a:custGeom>
              <a:avLst/>
              <a:gdLst/>
              <a:ahLst/>
              <a:rect l="l" t="t" r="r" b="b"/>
              <a:pathLst>
                <a:path w="155" h="83">
                  <a:moveTo>
                    <a:pt x="0" y="69"/>
                  </a:moveTo>
                  <a:lnTo>
                    <a:pt x="2" y="83"/>
                  </a:lnTo>
                  <a:lnTo>
                    <a:pt x="70" y="61"/>
                  </a:lnTo>
                  <a:lnTo>
                    <a:pt x="87" y="57"/>
                  </a:lnTo>
                  <a:lnTo>
                    <a:pt x="105" y="77"/>
                  </a:lnTo>
                  <a:lnTo>
                    <a:pt x="115" y="67"/>
                  </a:lnTo>
                  <a:lnTo>
                    <a:pt x="127" y="61"/>
                  </a:lnTo>
                  <a:lnTo>
                    <a:pt x="125" y="67"/>
                  </a:lnTo>
                  <a:lnTo>
                    <a:pt x="129" y="71"/>
                  </a:lnTo>
                  <a:lnTo>
                    <a:pt x="141" y="71"/>
                  </a:lnTo>
                  <a:lnTo>
                    <a:pt x="145" y="69"/>
                  </a:lnTo>
                  <a:lnTo>
                    <a:pt x="155" y="47"/>
                  </a:lnTo>
                  <a:lnTo>
                    <a:pt x="143" y="31"/>
                  </a:lnTo>
                  <a:lnTo>
                    <a:pt x="139" y="31"/>
                  </a:lnTo>
                  <a:lnTo>
                    <a:pt x="141" y="45"/>
                  </a:lnTo>
                  <a:lnTo>
                    <a:pt x="143" y="53"/>
                  </a:lnTo>
                  <a:lnTo>
                    <a:pt x="131" y="51"/>
                  </a:lnTo>
                  <a:lnTo>
                    <a:pt x="101" y="27"/>
                  </a:lnTo>
                  <a:lnTo>
                    <a:pt x="101" y="6"/>
                  </a:lnTo>
                  <a:lnTo>
                    <a:pt x="89" y="0"/>
                  </a:lnTo>
                  <a:lnTo>
                    <a:pt x="76" y="16"/>
                  </a:lnTo>
                  <a:lnTo>
                    <a:pt x="26" y="31"/>
                  </a:lnTo>
                  <a:lnTo>
                    <a:pt x="0" y="41"/>
                  </a:lnTo>
                  <a:lnTo>
                    <a:pt x="0" y="69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7" name=""/>
            <p:cNvSpPr/>
            <p:nvPr/>
          </p:nvSpPr>
          <p:spPr>
            <a:xfrm>
              <a:off x="4148280" y="3071880"/>
              <a:ext cx="245880" cy="131760"/>
            </a:xfrm>
            <a:custGeom>
              <a:avLst/>
              <a:gdLst/>
              <a:ahLst/>
              <a:rect l="l" t="t" r="r" b="b"/>
              <a:pathLst>
                <a:path w="155" h="83">
                  <a:moveTo>
                    <a:pt x="0" y="69"/>
                  </a:moveTo>
                  <a:lnTo>
                    <a:pt x="2" y="83"/>
                  </a:lnTo>
                  <a:lnTo>
                    <a:pt x="70" y="61"/>
                  </a:lnTo>
                  <a:lnTo>
                    <a:pt x="87" y="57"/>
                  </a:lnTo>
                  <a:lnTo>
                    <a:pt x="105" y="77"/>
                  </a:lnTo>
                  <a:lnTo>
                    <a:pt x="115" y="67"/>
                  </a:lnTo>
                  <a:lnTo>
                    <a:pt x="127" y="61"/>
                  </a:lnTo>
                  <a:lnTo>
                    <a:pt x="125" y="67"/>
                  </a:lnTo>
                  <a:lnTo>
                    <a:pt x="129" y="71"/>
                  </a:lnTo>
                  <a:lnTo>
                    <a:pt x="141" y="71"/>
                  </a:lnTo>
                  <a:lnTo>
                    <a:pt x="145" y="69"/>
                  </a:lnTo>
                  <a:lnTo>
                    <a:pt x="155" y="47"/>
                  </a:lnTo>
                  <a:lnTo>
                    <a:pt x="143" y="31"/>
                  </a:lnTo>
                  <a:lnTo>
                    <a:pt x="139" y="31"/>
                  </a:lnTo>
                  <a:lnTo>
                    <a:pt x="141" y="45"/>
                  </a:lnTo>
                  <a:lnTo>
                    <a:pt x="143" y="53"/>
                  </a:lnTo>
                  <a:lnTo>
                    <a:pt x="131" y="51"/>
                  </a:lnTo>
                  <a:lnTo>
                    <a:pt x="101" y="27"/>
                  </a:lnTo>
                  <a:lnTo>
                    <a:pt x="101" y="6"/>
                  </a:lnTo>
                  <a:lnTo>
                    <a:pt x="89" y="0"/>
                  </a:lnTo>
                  <a:lnTo>
                    <a:pt x="76" y="16"/>
                  </a:lnTo>
                  <a:lnTo>
                    <a:pt x="26" y="31"/>
                  </a:lnTo>
                  <a:lnTo>
                    <a:pt x="0" y="41"/>
                  </a:lnTo>
                  <a:lnTo>
                    <a:pt x="0" y="69"/>
                  </a:lnTo>
                </a:path>
              </a:pathLst>
            </a:custGeom>
            <a:solidFill>
              <a:srgbClr val="0000cc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8" name=""/>
            <p:cNvSpPr/>
            <p:nvPr/>
          </p:nvSpPr>
          <p:spPr>
            <a:xfrm>
              <a:off x="4259160" y="3162240"/>
              <a:ext cx="55800" cy="66600"/>
            </a:xfrm>
            <a:custGeom>
              <a:avLst/>
              <a:gdLst/>
              <a:ahLst/>
              <a:rect l="l" t="t" r="r" b="b"/>
              <a:pathLst>
                <a:path w="35" h="42">
                  <a:moveTo>
                    <a:pt x="0" y="6"/>
                  </a:moveTo>
                  <a:lnTo>
                    <a:pt x="7" y="36"/>
                  </a:lnTo>
                  <a:lnTo>
                    <a:pt x="9" y="42"/>
                  </a:lnTo>
                  <a:lnTo>
                    <a:pt x="35" y="20"/>
                  </a:lnTo>
                  <a:lnTo>
                    <a:pt x="17" y="0"/>
                  </a:lnTo>
                  <a:lnTo>
                    <a:pt x="0" y="4"/>
                  </a:lnTo>
                  <a:lnTo>
                    <a:pt x="0" y="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9" name=""/>
            <p:cNvSpPr/>
            <p:nvPr/>
          </p:nvSpPr>
          <p:spPr>
            <a:xfrm>
              <a:off x="4259160" y="3162240"/>
              <a:ext cx="55800" cy="66600"/>
            </a:xfrm>
            <a:custGeom>
              <a:avLst/>
              <a:gdLst/>
              <a:ahLst/>
              <a:rect l="l" t="t" r="r" b="b"/>
              <a:pathLst>
                <a:path w="35" h="42">
                  <a:moveTo>
                    <a:pt x="0" y="6"/>
                  </a:moveTo>
                  <a:lnTo>
                    <a:pt x="7" y="36"/>
                  </a:lnTo>
                  <a:lnTo>
                    <a:pt x="9" y="42"/>
                  </a:lnTo>
                  <a:lnTo>
                    <a:pt x="35" y="20"/>
                  </a:lnTo>
                  <a:lnTo>
                    <a:pt x="17" y="0"/>
                  </a:lnTo>
                  <a:lnTo>
                    <a:pt x="0" y="4"/>
                  </a:lnTo>
                  <a:lnTo>
                    <a:pt x="0" y="6"/>
                  </a:lnTo>
                </a:path>
              </a:pathLst>
            </a:custGeom>
            <a:solidFill>
              <a:srgbClr val="0000cc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0" name=""/>
            <p:cNvSpPr/>
            <p:nvPr/>
          </p:nvSpPr>
          <p:spPr>
            <a:xfrm>
              <a:off x="4151160" y="3168720"/>
              <a:ext cx="122400" cy="122040"/>
            </a:xfrm>
            <a:custGeom>
              <a:avLst/>
              <a:gdLst/>
              <a:ahLst/>
              <a:rect l="l" t="t" r="r" b="b"/>
              <a:pathLst>
                <a:path w="77" h="77">
                  <a:moveTo>
                    <a:pt x="68" y="0"/>
                  </a:moveTo>
                  <a:lnTo>
                    <a:pt x="75" y="32"/>
                  </a:lnTo>
                  <a:lnTo>
                    <a:pt x="77" y="36"/>
                  </a:lnTo>
                  <a:lnTo>
                    <a:pt x="75" y="42"/>
                  </a:lnTo>
                  <a:lnTo>
                    <a:pt x="34" y="53"/>
                  </a:lnTo>
                  <a:lnTo>
                    <a:pt x="12" y="77"/>
                  </a:lnTo>
                  <a:lnTo>
                    <a:pt x="8" y="69"/>
                  </a:lnTo>
                  <a:lnTo>
                    <a:pt x="8" y="55"/>
                  </a:lnTo>
                  <a:lnTo>
                    <a:pt x="0" y="22"/>
                  </a:lnTo>
                  <a:lnTo>
                    <a:pt x="68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1" name=""/>
            <p:cNvSpPr/>
            <p:nvPr/>
          </p:nvSpPr>
          <p:spPr>
            <a:xfrm>
              <a:off x="4151160" y="3168720"/>
              <a:ext cx="122400" cy="122040"/>
            </a:xfrm>
            <a:custGeom>
              <a:avLst/>
              <a:gdLst/>
              <a:ahLst/>
              <a:rect l="l" t="t" r="r" b="b"/>
              <a:pathLst>
                <a:path w="77" h="77">
                  <a:moveTo>
                    <a:pt x="68" y="0"/>
                  </a:moveTo>
                  <a:lnTo>
                    <a:pt x="75" y="32"/>
                  </a:lnTo>
                  <a:lnTo>
                    <a:pt x="77" y="36"/>
                  </a:lnTo>
                  <a:lnTo>
                    <a:pt x="75" y="42"/>
                  </a:lnTo>
                  <a:lnTo>
                    <a:pt x="34" y="53"/>
                  </a:lnTo>
                  <a:lnTo>
                    <a:pt x="12" y="77"/>
                  </a:lnTo>
                  <a:lnTo>
                    <a:pt x="8" y="69"/>
                  </a:lnTo>
                  <a:lnTo>
                    <a:pt x="8" y="55"/>
                  </a:lnTo>
                  <a:lnTo>
                    <a:pt x="0" y="22"/>
                  </a:lnTo>
                  <a:lnTo>
                    <a:pt x="68" y="0"/>
                  </a:lnTo>
                </a:path>
              </a:pathLst>
            </a:custGeom>
            <a:solidFill>
              <a:srgbClr val="0000cc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2" name=""/>
            <p:cNvSpPr/>
            <p:nvPr/>
          </p:nvSpPr>
          <p:spPr>
            <a:xfrm>
              <a:off x="3726000" y="2936880"/>
              <a:ext cx="444240" cy="376200"/>
            </a:xfrm>
            <a:custGeom>
              <a:avLst/>
              <a:gdLst/>
              <a:ahLst/>
              <a:rect l="l" t="t" r="r" b="b"/>
              <a:pathLst>
                <a:path w="280" h="237">
                  <a:moveTo>
                    <a:pt x="280" y="223"/>
                  </a:moveTo>
                  <a:lnTo>
                    <a:pt x="276" y="215"/>
                  </a:lnTo>
                  <a:lnTo>
                    <a:pt x="276" y="201"/>
                  </a:lnTo>
                  <a:lnTo>
                    <a:pt x="268" y="168"/>
                  </a:lnTo>
                  <a:lnTo>
                    <a:pt x="266" y="156"/>
                  </a:lnTo>
                  <a:lnTo>
                    <a:pt x="266" y="124"/>
                  </a:lnTo>
                  <a:lnTo>
                    <a:pt x="215" y="0"/>
                  </a:lnTo>
                  <a:lnTo>
                    <a:pt x="144" y="23"/>
                  </a:lnTo>
                  <a:lnTo>
                    <a:pt x="126" y="67"/>
                  </a:lnTo>
                  <a:lnTo>
                    <a:pt x="114" y="71"/>
                  </a:lnTo>
                  <a:lnTo>
                    <a:pt x="120" y="116"/>
                  </a:lnTo>
                  <a:lnTo>
                    <a:pt x="71" y="144"/>
                  </a:lnTo>
                  <a:lnTo>
                    <a:pt x="43" y="144"/>
                  </a:lnTo>
                  <a:lnTo>
                    <a:pt x="13" y="164"/>
                  </a:lnTo>
                  <a:lnTo>
                    <a:pt x="33" y="178"/>
                  </a:lnTo>
                  <a:lnTo>
                    <a:pt x="23" y="192"/>
                  </a:lnTo>
                  <a:lnTo>
                    <a:pt x="19" y="199"/>
                  </a:lnTo>
                  <a:lnTo>
                    <a:pt x="1" y="217"/>
                  </a:lnTo>
                  <a:lnTo>
                    <a:pt x="0" y="221"/>
                  </a:lnTo>
                  <a:lnTo>
                    <a:pt x="1" y="237"/>
                  </a:lnTo>
                  <a:lnTo>
                    <a:pt x="187" y="188"/>
                  </a:lnTo>
                  <a:lnTo>
                    <a:pt x="191" y="190"/>
                  </a:lnTo>
                  <a:lnTo>
                    <a:pt x="201" y="192"/>
                  </a:lnTo>
                  <a:lnTo>
                    <a:pt x="223" y="217"/>
                  </a:lnTo>
                  <a:lnTo>
                    <a:pt x="274" y="233"/>
                  </a:lnTo>
                  <a:lnTo>
                    <a:pt x="280" y="223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3" name=""/>
            <p:cNvSpPr/>
            <p:nvPr/>
          </p:nvSpPr>
          <p:spPr>
            <a:xfrm>
              <a:off x="3726000" y="2936880"/>
              <a:ext cx="444240" cy="376200"/>
            </a:xfrm>
            <a:custGeom>
              <a:avLst/>
              <a:gdLst/>
              <a:ahLst/>
              <a:rect l="l" t="t" r="r" b="b"/>
              <a:pathLst>
                <a:path w="280" h="237">
                  <a:moveTo>
                    <a:pt x="280" y="223"/>
                  </a:moveTo>
                  <a:lnTo>
                    <a:pt x="276" y="215"/>
                  </a:lnTo>
                  <a:lnTo>
                    <a:pt x="276" y="201"/>
                  </a:lnTo>
                  <a:lnTo>
                    <a:pt x="268" y="168"/>
                  </a:lnTo>
                  <a:lnTo>
                    <a:pt x="266" y="156"/>
                  </a:lnTo>
                  <a:lnTo>
                    <a:pt x="266" y="124"/>
                  </a:lnTo>
                  <a:lnTo>
                    <a:pt x="215" y="0"/>
                  </a:lnTo>
                  <a:lnTo>
                    <a:pt x="144" y="23"/>
                  </a:lnTo>
                  <a:lnTo>
                    <a:pt x="126" y="67"/>
                  </a:lnTo>
                  <a:lnTo>
                    <a:pt x="114" y="71"/>
                  </a:lnTo>
                  <a:lnTo>
                    <a:pt x="120" y="116"/>
                  </a:lnTo>
                  <a:lnTo>
                    <a:pt x="71" y="144"/>
                  </a:lnTo>
                  <a:lnTo>
                    <a:pt x="43" y="144"/>
                  </a:lnTo>
                  <a:lnTo>
                    <a:pt x="13" y="164"/>
                  </a:lnTo>
                  <a:lnTo>
                    <a:pt x="33" y="178"/>
                  </a:lnTo>
                  <a:lnTo>
                    <a:pt x="23" y="192"/>
                  </a:lnTo>
                  <a:lnTo>
                    <a:pt x="19" y="199"/>
                  </a:lnTo>
                  <a:lnTo>
                    <a:pt x="1" y="217"/>
                  </a:lnTo>
                  <a:lnTo>
                    <a:pt x="0" y="221"/>
                  </a:lnTo>
                  <a:lnTo>
                    <a:pt x="1" y="237"/>
                  </a:lnTo>
                  <a:lnTo>
                    <a:pt x="187" y="188"/>
                  </a:lnTo>
                  <a:lnTo>
                    <a:pt x="191" y="190"/>
                  </a:lnTo>
                  <a:lnTo>
                    <a:pt x="201" y="192"/>
                  </a:lnTo>
                  <a:lnTo>
                    <a:pt x="223" y="217"/>
                  </a:lnTo>
                  <a:lnTo>
                    <a:pt x="274" y="233"/>
                  </a:lnTo>
                  <a:lnTo>
                    <a:pt x="280" y="223"/>
                  </a:lnTo>
                </a:path>
              </a:pathLst>
            </a:custGeom>
            <a:solidFill>
              <a:srgbClr val="0000cc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4" name=""/>
            <p:cNvSpPr/>
            <p:nvPr/>
          </p:nvSpPr>
          <p:spPr>
            <a:xfrm>
              <a:off x="4164120" y="3244680"/>
              <a:ext cx="109440" cy="78120"/>
            </a:xfrm>
            <a:custGeom>
              <a:avLst/>
              <a:gdLst/>
              <a:ahLst/>
              <a:rect l="l" t="t" r="r" b="b"/>
              <a:pathLst>
                <a:path w="69" h="49">
                  <a:moveTo>
                    <a:pt x="0" y="49"/>
                  </a:moveTo>
                  <a:lnTo>
                    <a:pt x="4" y="43"/>
                  </a:lnTo>
                  <a:lnTo>
                    <a:pt x="32" y="15"/>
                  </a:lnTo>
                  <a:lnTo>
                    <a:pt x="42" y="11"/>
                  </a:lnTo>
                  <a:lnTo>
                    <a:pt x="52" y="5"/>
                  </a:lnTo>
                  <a:lnTo>
                    <a:pt x="69" y="0"/>
                  </a:lnTo>
                  <a:lnTo>
                    <a:pt x="42" y="33"/>
                  </a:lnTo>
                  <a:lnTo>
                    <a:pt x="28" y="39"/>
                  </a:lnTo>
                  <a:lnTo>
                    <a:pt x="0" y="49"/>
                  </a:lnTo>
                  <a:lnTo>
                    <a:pt x="0" y="49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1320" bIns="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5" name=""/>
            <p:cNvSpPr/>
            <p:nvPr/>
          </p:nvSpPr>
          <p:spPr>
            <a:xfrm>
              <a:off x="4164120" y="3244680"/>
              <a:ext cx="109440" cy="78120"/>
            </a:xfrm>
            <a:custGeom>
              <a:avLst/>
              <a:gdLst/>
              <a:ahLst/>
              <a:rect l="l" t="t" r="r" b="b"/>
              <a:pathLst>
                <a:path w="69" h="49">
                  <a:moveTo>
                    <a:pt x="0" y="49"/>
                  </a:moveTo>
                  <a:lnTo>
                    <a:pt x="4" y="43"/>
                  </a:lnTo>
                  <a:lnTo>
                    <a:pt x="32" y="15"/>
                  </a:lnTo>
                  <a:lnTo>
                    <a:pt x="42" y="11"/>
                  </a:lnTo>
                  <a:lnTo>
                    <a:pt x="52" y="5"/>
                  </a:lnTo>
                  <a:lnTo>
                    <a:pt x="69" y="0"/>
                  </a:lnTo>
                  <a:lnTo>
                    <a:pt x="42" y="33"/>
                  </a:lnTo>
                  <a:lnTo>
                    <a:pt x="28" y="39"/>
                  </a:lnTo>
                  <a:lnTo>
                    <a:pt x="0" y="49"/>
                  </a:lnTo>
                  <a:lnTo>
                    <a:pt x="0" y="49"/>
                  </a:lnTo>
                </a:path>
              </a:pathLst>
            </a:custGeom>
            <a:solidFill>
              <a:srgbClr val="0000cc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1320" bIns="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6" name=""/>
            <p:cNvSpPr/>
            <p:nvPr/>
          </p:nvSpPr>
          <p:spPr>
            <a:xfrm>
              <a:off x="4067280" y="3281400"/>
              <a:ext cx="102960" cy="220680"/>
            </a:xfrm>
            <a:custGeom>
              <a:avLst/>
              <a:gdLst/>
              <a:ahLst/>
              <a:rect l="l" t="t" r="r" b="b"/>
              <a:pathLst>
                <a:path w="65" h="139">
                  <a:moveTo>
                    <a:pt x="55" y="20"/>
                  </a:moveTo>
                  <a:lnTo>
                    <a:pt x="53" y="32"/>
                  </a:lnTo>
                  <a:lnTo>
                    <a:pt x="51" y="42"/>
                  </a:lnTo>
                  <a:lnTo>
                    <a:pt x="59" y="50"/>
                  </a:lnTo>
                  <a:lnTo>
                    <a:pt x="65" y="58"/>
                  </a:lnTo>
                  <a:lnTo>
                    <a:pt x="49" y="139"/>
                  </a:lnTo>
                  <a:lnTo>
                    <a:pt x="32" y="127"/>
                  </a:lnTo>
                  <a:lnTo>
                    <a:pt x="18" y="121"/>
                  </a:lnTo>
                  <a:lnTo>
                    <a:pt x="16" y="127"/>
                  </a:lnTo>
                  <a:lnTo>
                    <a:pt x="12" y="119"/>
                  </a:lnTo>
                  <a:lnTo>
                    <a:pt x="8" y="111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28" y="71"/>
                  </a:lnTo>
                  <a:lnTo>
                    <a:pt x="0" y="44"/>
                  </a:lnTo>
                  <a:lnTo>
                    <a:pt x="8" y="36"/>
                  </a:lnTo>
                  <a:lnTo>
                    <a:pt x="2" y="16"/>
                  </a:lnTo>
                  <a:lnTo>
                    <a:pt x="8" y="0"/>
                  </a:lnTo>
                  <a:lnTo>
                    <a:pt x="59" y="16"/>
                  </a:lnTo>
                  <a:lnTo>
                    <a:pt x="55" y="2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7" name=""/>
            <p:cNvSpPr/>
            <p:nvPr/>
          </p:nvSpPr>
          <p:spPr>
            <a:xfrm>
              <a:off x="4067280" y="3281400"/>
              <a:ext cx="102960" cy="220680"/>
            </a:xfrm>
            <a:custGeom>
              <a:avLst/>
              <a:gdLst/>
              <a:ahLst/>
              <a:rect l="l" t="t" r="r" b="b"/>
              <a:pathLst>
                <a:path w="65" h="139">
                  <a:moveTo>
                    <a:pt x="55" y="20"/>
                  </a:moveTo>
                  <a:lnTo>
                    <a:pt x="53" y="32"/>
                  </a:lnTo>
                  <a:lnTo>
                    <a:pt x="51" y="42"/>
                  </a:lnTo>
                  <a:lnTo>
                    <a:pt x="59" y="50"/>
                  </a:lnTo>
                  <a:lnTo>
                    <a:pt x="65" y="58"/>
                  </a:lnTo>
                  <a:lnTo>
                    <a:pt x="49" y="139"/>
                  </a:lnTo>
                  <a:lnTo>
                    <a:pt x="32" y="127"/>
                  </a:lnTo>
                  <a:lnTo>
                    <a:pt x="18" y="121"/>
                  </a:lnTo>
                  <a:lnTo>
                    <a:pt x="16" y="127"/>
                  </a:lnTo>
                  <a:lnTo>
                    <a:pt x="12" y="119"/>
                  </a:lnTo>
                  <a:lnTo>
                    <a:pt x="8" y="111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28" y="71"/>
                  </a:lnTo>
                  <a:lnTo>
                    <a:pt x="0" y="44"/>
                  </a:lnTo>
                  <a:lnTo>
                    <a:pt x="8" y="36"/>
                  </a:lnTo>
                  <a:lnTo>
                    <a:pt x="2" y="16"/>
                  </a:lnTo>
                  <a:lnTo>
                    <a:pt x="8" y="0"/>
                  </a:lnTo>
                  <a:lnTo>
                    <a:pt x="59" y="16"/>
                  </a:lnTo>
                  <a:lnTo>
                    <a:pt x="55" y="20"/>
                  </a:lnTo>
                </a:path>
              </a:pathLst>
            </a:custGeom>
            <a:solidFill>
              <a:srgbClr val="0000cc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8" name=""/>
            <p:cNvSpPr/>
            <p:nvPr/>
          </p:nvSpPr>
          <p:spPr>
            <a:xfrm>
              <a:off x="3681360" y="3235320"/>
              <a:ext cx="430200" cy="297000"/>
            </a:xfrm>
            <a:custGeom>
              <a:avLst/>
              <a:gdLst/>
              <a:ahLst/>
              <a:rect l="l" t="t" r="r" b="b"/>
              <a:pathLst>
                <a:path w="271" h="187">
                  <a:moveTo>
                    <a:pt x="237" y="134"/>
                  </a:moveTo>
                  <a:lnTo>
                    <a:pt x="237" y="126"/>
                  </a:lnTo>
                  <a:lnTo>
                    <a:pt x="249" y="126"/>
                  </a:lnTo>
                  <a:lnTo>
                    <a:pt x="249" y="128"/>
                  </a:lnTo>
                  <a:lnTo>
                    <a:pt x="271" y="100"/>
                  </a:lnTo>
                  <a:lnTo>
                    <a:pt x="243" y="73"/>
                  </a:lnTo>
                  <a:lnTo>
                    <a:pt x="251" y="65"/>
                  </a:lnTo>
                  <a:lnTo>
                    <a:pt x="245" y="45"/>
                  </a:lnTo>
                  <a:lnTo>
                    <a:pt x="251" y="29"/>
                  </a:lnTo>
                  <a:lnTo>
                    <a:pt x="229" y="4"/>
                  </a:lnTo>
                  <a:lnTo>
                    <a:pt x="219" y="2"/>
                  </a:lnTo>
                  <a:lnTo>
                    <a:pt x="215" y="0"/>
                  </a:lnTo>
                  <a:lnTo>
                    <a:pt x="29" y="49"/>
                  </a:lnTo>
                  <a:lnTo>
                    <a:pt x="28" y="33"/>
                  </a:lnTo>
                  <a:lnTo>
                    <a:pt x="0" y="61"/>
                  </a:lnTo>
                  <a:lnTo>
                    <a:pt x="16" y="124"/>
                  </a:lnTo>
                  <a:lnTo>
                    <a:pt x="16" y="130"/>
                  </a:lnTo>
                  <a:lnTo>
                    <a:pt x="20" y="134"/>
                  </a:lnTo>
                  <a:lnTo>
                    <a:pt x="29" y="170"/>
                  </a:lnTo>
                  <a:lnTo>
                    <a:pt x="29" y="176"/>
                  </a:lnTo>
                  <a:lnTo>
                    <a:pt x="33" y="187"/>
                  </a:lnTo>
                  <a:lnTo>
                    <a:pt x="83" y="176"/>
                  </a:lnTo>
                  <a:lnTo>
                    <a:pt x="237" y="134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9" name=""/>
            <p:cNvSpPr/>
            <p:nvPr/>
          </p:nvSpPr>
          <p:spPr>
            <a:xfrm>
              <a:off x="3681360" y="3235320"/>
              <a:ext cx="430200" cy="297000"/>
            </a:xfrm>
            <a:custGeom>
              <a:avLst/>
              <a:gdLst/>
              <a:ahLst/>
              <a:rect l="l" t="t" r="r" b="b"/>
              <a:pathLst>
                <a:path w="271" h="187">
                  <a:moveTo>
                    <a:pt x="237" y="134"/>
                  </a:moveTo>
                  <a:lnTo>
                    <a:pt x="237" y="126"/>
                  </a:lnTo>
                  <a:lnTo>
                    <a:pt x="249" y="126"/>
                  </a:lnTo>
                  <a:lnTo>
                    <a:pt x="249" y="128"/>
                  </a:lnTo>
                  <a:lnTo>
                    <a:pt x="271" y="100"/>
                  </a:lnTo>
                  <a:lnTo>
                    <a:pt x="243" y="73"/>
                  </a:lnTo>
                  <a:lnTo>
                    <a:pt x="251" y="65"/>
                  </a:lnTo>
                  <a:lnTo>
                    <a:pt x="245" y="45"/>
                  </a:lnTo>
                  <a:lnTo>
                    <a:pt x="251" y="29"/>
                  </a:lnTo>
                  <a:lnTo>
                    <a:pt x="229" y="4"/>
                  </a:lnTo>
                  <a:lnTo>
                    <a:pt x="219" y="2"/>
                  </a:lnTo>
                  <a:lnTo>
                    <a:pt x="215" y="0"/>
                  </a:lnTo>
                  <a:lnTo>
                    <a:pt x="29" y="49"/>
                  </a:lnTo>
                  <a:lnTo>
                    <a:pt x="28" y="33"/>
                  </a:lnTo>
                  <a:lnTo>
                    <a:pt x="0" y="61"/>
                  </a:lnTo>
                  <a:lnTo>
                    <a:pt x="16" y="124"/>
                  </a:lnTo>
                  <a:lnTo>
                    <a:pt x="16" y="130"/>
                  </a:lnTo>
                  <a:lnTo>
                    <a:pt x="20" y="134"/>
                  </a:lnTo>
                  <a:lnTo>
                    <a:pt x="29" y="170"/>
                  </a:lnTo>
                  <a:lnTo>
                    <a:pt x="29" y="176"/>
                  </a:lnTo>
                  <a:lnTo>
                    <a:pt x="33" y="187"/>
                  </a:lnTo>
                  <a:lnTo>
                    <a:pt x="83" y="176"/>
                  </a:lnTo>
                  <a:lnTo>
                    <a:pt x="237" y="134"/>
                  </a:lnTo>
                </a:path>
              </a:pathLst>
            </a:custGeom>
            <a:solidFill>
              <a:srgbClr val="0000cc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0" name=""/>
            <p:cNvSpPr/>
            <p:nvPr/>
          </p:nvSpPr>
          <p:spPr>
            <a:xfrm>
              <a:off x="3813120" y="3448080"/>
              <a:ext cx="335160" cy="173160"/>
            </a:xfrm>
            <a:custGeom>
              <a:avLst/>
              <a:gdLst/>
              <a:ahLst/>
              <a:rect l="l" t="t" r="r" b="b"/>
              <a:pathLst>
                <a:path w="211" h="109">
                  <a:moveTo>
                    <a:pt x="203" y="65"/>
                  </a:moveTo>
                  <a:lnTo>
                    <a:pt x="205" y="69"/>
                  </a:lnTo>
                  <a:lnTo>
                    <a:pt x="211" y="81"/>
                  </a:lnTo>
                  <a:lnTo>
                    <a:pt x="198" y="99"/>
                  </a:lnTo>
                  <a:lnTo>
                    <a:pt x="176" y="109"/>
                  </a:lnTo>
                  <a:lnTo>
                    <a:pt x="168" y="97"/>
                  </a:lnTo>
                  <a:lnTo>
                    <a:pt x="160" y="95"/>
                  </a:lnTo>
                  <a:lnTo>
                    <a:pt x="152" y="85"/>
                  </a:lnTo>
                  <a:lnTo>
                    <a:pt x="150" y="79"/>
                  </a:lnTo>
                  <a:lnTo>
                    <a:pt x="138" y="30"/>
                  </a:lnTo>
                  <a:lnTo>
                    <a:pt x="142" y="20"/>
                  </a:lnTo>
                  <a:lnTo>
                    <a:pt x="136" y="26"/>
                  </a:lnTo>
                  <a:lnTo>
                    <a:pt x="140" y="38"/>
                  </a:lnTo>
                  <a:lnTo>
                    <a:pt x="140" y="44"/>
                  </a:lnTo>
                  <a:lnTo>
                    <a:pt x="134" y="59"/>
                  </a:lnTo>
                  <a:lnTo>
                    <a:pt x="146" y="79"/>
                  </a:lnTo>
                  <a:lnTo>
                    <a:pt x="146" y="87"/>
                  </a:lnTo>
                  <a:lnTo>
                    <a:pt x="150" y="93"/>
                  </a:lnTo>
                  <a:lnTo>
                    <a:pt x="156" y="103"/>
                  </a:lnTo>
                  <a:lnTo>
                    <a:pt x="111" y="93"/>
                  </a:lnTo>
                  <a:lnTo>
                    <a:pt x="115" y="59"/>
                  </a:lnTo>
                  <a:lnTo>
                    <a:pt x="77" y="49"/>
                  </a:lnTo>
                  <a:lnTo>
                    <a:pt x="77" y="38"/>
                  </a:lnTo>
                  <a:lnTo>
                    <a:pt x="63" y="34"/>
                  </a:lnTo>
                  <a:lnTo>
                    <a:pt x="4" y="69"/>
                  </a:lnTo>
                  <a:lnTo>
                    <a:pt x="0" y="40"/>
                  </a:lnTo>
                  <a:lnTo>
                    <a:pt x="156" y="0"/>
                  </a:lnTo>
                  <a:lnTo>
                    <a:pt x="158" y="6"/>
                  </a:lnTo>
                  <a:lnTo>
                    <a:pt x="182" y="75"/>
                  </a:lnTo>
                  <a:lnTo>
                    <a:pt x="203" y="65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1" name=""/>
            <p:cNvSpPr/>
            <p:nvPr/>
          </p:nvSpPr>
          <p:spPr>
            <a:xfrm>
              <a:off x="3813120" y="3448080"/>
              <a:ext cx="335160" cy="173160"/>
            </a:xfrm>
            <a:custGeom>
              <a:avLst/>
              <a:gdLst/>
              <a:ahLst/>
              <a:rect l="l" t="t" r="r" b="b"/>
              <a:pathLst>
                <a:path w="211" h="109">
                  <a:moveTo>
                    <a:pt x="203" y="65"/>
                  </a:moveTo>
                  <a:lnTo>
                    <a:pt x="205" y="69"/>
                  </a:lnTo>
                  <a:lnTo>
                    <a:pt x="211" y="81"/>
                  </a:lnTo>
                  <a:lnTo>
                    <a:pt x="198" y="99"/>
                  </a:lnTo>
                  <a:lnTo>
                    <a:pt x="176" y="109"/>
                  </a:lnTo>
                  <a:lnTo>
                    <a:pt x="168" y="97"/>
                  </a:lnTo>
                  <a:lnTo>
                    <a:pt x="160" y="95"/>
                  </a:lnTo>
                  <a:lnTo>
                    <a:pt x="152" y="85"/>
                  </a:lnTo>
                  <a:lnTo>
                    <a:pt x="150" y="79"/>
                  </a:lnTo>
                  <a:lnTo>
                    <a:pt x="138" y="30"/>
                  </a:lnTo>
                  <a:lnTo>
                    <a:pt x="142" y="20"/>
                  </a:lnTo>
                  <a:lnTo>
                    <a:pt x="136" y="26"/>
                  </a:lnTo>
                  <a:lnTo>
                    <a:pt x="140" y="38"/>
                  </a:lnTo>
                  <a:lnTo>
                    <a:pt x="140" y="44"/>
                  </a:lnTo>
                  <a:lnTo>
                    <a:pt x="134" y="59"/>
                  </a:lnTo>
                  <a:lnTo>
                    <a:pt x="146" y="79"/>
                  </a:lnTo>
                  <a:lnTo>
                    <a:pt x="146" y="87"/>
                  </a:lnTo>
                  <a:lnTo>
                    <a:pt x="150" y="93"/>
                  </a:lnTo>
                  <a:lnTo>
                    <a:pt x="156" y="103"/>
                  </a:lnTo>
                  <a:lnTo>
                    <a:pt x="111" y="93"/>
                  </a:lnTo>
                  <a:lnTo>
                    <a:pt x="115" y="59"/>
                  </a:lnTo>
                  <a:lnTo>
                    <a:pt x="77" y="49"/>
                  </a:lnTo>
                  <a:lnTo>
                    <a:pt x="77" y="38"/>
                  </a:lnTo>
                  <a:lnTo>
                    <a:pt x="63" y="34"/>
                  </a:lnTo>
                  <a:lnTo>
                    <a:pt x="4" y="69"/>
                  </a:lnTo>
                  <a:lnTo>
                    <a:pt x="0" y="40"/>
                  </a:lnTo>
                  <a:lnTo>
                    <a:pt x="156" y="0"/>
                  </a:lnTo>
                  <a:lnTo>
                    <a:pt x="158" y="6"/>
                  </a:lnTo>
                  <a:lnTo>
                    <a:pt x="182" y="75"/>
                  </a:lnTo>
                  <a:lnTo>
                    <a:pt x="203" y="65"/>
                  </a:lnTo>
                </a:path>
              </a:pathLst>
            </a:custGeom>
            <a:solidFill>
              <a:srgbClr val="0000cc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2" name=""/>
            <p:cNvSpPr/>
            <p:nvPr/>
          </p:nvSpPr>
          <p:spPr>
            <a:xfrm>
              <a:off x="4057560" y="3435480"/>
              <a:ext cx="77760" cy="131760"/>
            </a:xfrm>
            <a:custGeom>
              <a:avLst/>
              <a:gdLst/>
              <a:ahLst/>
              <a:rect l="l" t="t" r="r" b="b"/>
              <a:pathLst>
                <a:path w="49" h="83">
                  <a:moveTo>
                    <a:pt x="12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8" y="83"/>
                  </a:lnTo>
                  <a:lnTo>
                    <a:pt x="49" y="73"/>
                  </a:lnTo>
                  <a:lnTo>
                    <a:pt x="22" y="30"/>
                  </a:lnTo>
                  <a:lnTo>
                    <a:pt x="18" y="22"/>
                  </a:lnTo>
                  <a:lnTo>
                    <a:pt x="14" y="14"/>
                  </a:lnTo>
                  <a:lnTo>
                    <a:pt x="12" y="4"/>
                  </a:lnTo>
                  <a:lnTo>
                    <a:pt x="12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3" name=""/>
            <p:cNvSpPr/>
            <p:nvPr/>
          </p:nvSpPr>
          <p:spPr>
            <a:xfrm>
              <a:off x="4057560" y="3435480"/>
              <a:ext cx="77760" cy="131760"/>
            </a:xfrm>
            <a:custGeom>
              <a:avLst/>
              <a:gdLst/>
              <a:ahLst/>
              <a:rect l="l" t="t" r="r" b="b"/>
              <a:pathLst>
                <a:path w="49" h="83">
                  <a:moveTo>
                    <a:pt x="12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8" y="83"/>
                  </a:lnTo>
                  <a:lnTo>
                    <a:pt x="49" y="73"/>
                  </a:lnTo>
                  <a:lnTo>
                    <a:pt x="22" y="30"/>
                  </a:lnTo>
                  <a:lnTo>
                    <a:pt x="18" y="22"/>
                  </a:lnTo>
                  <a:lnTo>
                    <a:pt x="14" y="14"/>
                  </a:lnTo>
                  <a:lnTo>
                    <a:pt x="12" y="4"/>
                  </a:lnTo>
                  <a:lnTo>
                    <a:pt x="12" y="0"/>
                  </a:lnTo>
                </a:path>
              </a:pathLst>
            </a:custGeom>
            <a:solidFill>
              <a:srgbClr val="0000cc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4" name=""/>
            <p:cNvSpPr/>
            <p:nvPr/>
          </p:nvSpPr>
          <p:spPr>
            <a:xfrm>
              <a:off x="4092480" y="3605040"/>
              <a:ext cx="34920" cy="78120"/>
            </a:xfrm>
            <a:custGeom>
              <a:avLst/>
              <a:gdLst/>
              <a:ahLst/>
              <a:rect l="l" t="t" r="r" b="b"/>
              <a:pathLst>
                <a:path w="22" h="49">
                  <a:moveTo>
                    <a:pt x="14" y="43"/>
                  </a:moveTo>
                  <a:lnTo>
                    <a:pt x="10" y="49"/>
                  </a:lnTo>
                  <a:lnTo>
                    <a:pt x="0" y="10"/>
                  </a:lnTo>
                  <a:lnTo>
                    <a:pt x="22" y="0"/>
                  </a:lnTo>
                  <a:lnTo>
                    <a:pt x="14" y="43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1320" bIns="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5" name=""/>
            <p:cNvSpPr/>
            <p:nvPr/>
          </p:nvSpPr>
          <p:spPr>
            <a:xfrm>
              <a:off x="4092480" y="3605040"/>
              <a:ext cx="34920" cy="78120"/>
            </a:xfrm>
            <a:custGeom>
              <a:avLst/>
              <a:gdLst/>
              <a:ahLst/>
              <a:rect l="l" t="t" r="r" b="b"/>
              <a:pathLst>
                <a:path w="22" h="49">
                  <a:moveTo>
                    <a:pt x="14" y="43"/>
                  </a:moveTo>
                  <a:lnTo>
                    <a:pt x="10" y="49"/>
                  </a:lnTo>
                  <a:lnTo>
                    <a:pt x="0" y="10"/>
                  </a:lnTo>
                  <a:lnTo>
                    <a:pt x="22" y="0"/>
                  </a:lnTo>
                  <a:lnTo>
                    <a:pt x="14" y="43"/>
                  </a:lnTo>
                </a:path>
              </a:pathLst>
            </a:custGeom>
            <a:solidFill>
              <a:srgbClr val="0000cc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1320" bIns="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6" name=""/>
            <p:cNvSpPr/>
            <p:nvPr/>
          </p:nvSpPr>
          <p:spPr>
            <a:xfrm>
              <a:off x="3571920" y="3525840"/>
              <a:ext cx="527040" cy="326880"/>
            </a:xfrm>
            <a:custGeom>
              <a:avLst/>
              <a:gdLst/>
              <a:ahLst/>
              <a:rect l="l" t="t" r="r" b="b"/>
              <a:pathLst>
                <a:path w="332" h="206">
                  <a:moveTo>
                    <a:pt x="318" y="89"/>
                  </a:moveTo>
                  <a:lnTo>
                    <a:pt x="318" y="111"/>
                  </a:lnTo>
                  <a:lnTo>
                    <a:pt x="328" y="113"/>
                  </a:lnTo>
                  <a:lnTo>
                    <a:pt x="332" y="129"/>
                  </a:lnTo>
                  <a:lnTo>
                    <a:pt x="211" y="171"/>
                  </a:lnTo>
                  <a:lnTo>
                    <a:pt x="79" y="192"/>
                  </a:lnTo>
                  <a:lnTo>
                    <a:pt x="0" y="206"/>
                  </a:lnTo>
                  <a:lnTo>
                    <a:pt x="49" y="147"/>
                  </a:lnTo>
                  <a:lnTo>
                    <a:pt x="53" y="135"/>
                  </a:lnTo>
                  <a:lnTo>
                    <a:pt x="85" y="155"/>
                  </a:lnTo>
                  <a:lnTo>
                    <a:pt x="128" y="123"/>
                  </a:lnTo>
                  <a:lnTo>
                    <a:pt x="142" y="86"/>
                  </a:lnTo>
                  <a:lnTo>
                    <a:pt x="152" y="58"/>
                  </a:lnTo>
                  <a:lnTo>
                    <a:pt x="176" y="64"/>
                  </a:lnTo>
                  <a:lnTo>
                    <a:pt x="182" y="36"/>
                  </a:lnTo>
                  <a:lnTo>
                    <a:pt x="189" y="38"/>
                  </a:lnTo>
                  <a:lnTo>
                    <a:pt x="201" y="0"/>
                  </a:lnTo>
                  <a:lnTo>
                    <a:pt x="223" y="8"/>
                  </a:lnTo>
                  <a:lnTo>
                    <a:pt x="229" y="4"/>
                  </a:lnTo>
                  <a:lnTo>
                    <a:pt x="229" y="0"/>
                  </a:lnTo>
                  <a:lnTo>
                    <a:pt x="267" y="10"/>
                  </a:lnTo>
                  <a:lnTo>
                    <a:pt x="263" y="44"/>
                  </a:lnTo>
                  <a:lnTo>
                    <a:pt x="308" y="54"/>
                  </a:lnTo>
                  <a:lnTo>
                    <a:pt x="308" y="58"/>
                  </a:lnTo>
                  <a:lnTo>
                    <a:pt x="318" y="89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7" name=""/>
            <p:cNvSpPr/>
            <p:nvPr/>
          </p:nvSpPr>
          <p:spPr>
            <a:xfrm>
              <a:off x="3571920" y="3525840"/>
              <a:ext cx="527040" cy="326880"/>
            </a:xfrm>
            <a:custGeom>
              <a:avLst/>
              <a:gdLst/>
              <a:ahLst/>
              <a:rect l="l" t="t" r="r" b="b"/>
              <a:pathLst>
                <a:path w="332" h="206">
                  <a:moveTo>
                    <a:pt x="318" y="89"/>
                  </a:moveTo>
                  <a:lnTo>
                    <a:pt x="318" y="111"/>
                  </a:lnTo>
                  <a:lnTo>
                    <a:pt x="328" y="113"/>
                  </a:lnTo>
                  <a:lnTo>
                    <a:pt x="332" y="129"/>
                  </a:lnTo>
                  <a:lnTo>
                    <a:pt x="211" y="171"/>
                  </a:lnTo>
                  <a:lnTo>
                    <a:pt x="79" y="192"/>
                  </a:lnTo>
                  <a:lnTo>
                    <a:pt x="0" y="206"/>
                  </a:lnTo>
                  <a:lnTo>
                    <a:pt x="49" y="147"/>
                  </a:lnTo>
                  <a:lnTo>
                    <a:pt x="53" y="135"/>
                  </a:lnTo>
                  <a:lnTo>
                    <a:pt x="85" y="155"/>
                  </a:lnTo>
                  <a:lnTo>
                    <a:pt x="128" y="123"/>
                  </a:lnTo>
                  <a:lnTo>
                    <a:pt x="142" y="86"/>
                  </a:lnTo>
                  <a:lnTo>
                    <a:pt x="152" y="58"/>
                  </a:lnTo>
                  <a:lnTo>
                    <a:pt x="176" y="64"/>
                  </a:lnTo>
                  <a:lnTo>
                    <a:pt x="182" y="36"/>
                  </a:lnTo>
                  <a:lnTo>
                    <a:pt x="189" y="38"/>
                  </a:lnTo>
                  <a:lnTo>
                    <a:pt x="201" y="0"/>
                  </a:lnTo>
                  <a:lnTo>
                    <a:pt x="223" y="8"/>
                  </a:lnTo>
                  <a:lnTo>
                    <a:pt x="229" y="4"/>
                  </a:lnTo>
                  <a:lnTo>
                    <a:pt x="229" y="0"/>
                  </a:lnTo>
                  <a:lnTo>
                    <a:pt x="267" y="10"/>
                  </a:lnTo>
                  <a:lnTo>
                    <a:pt x="263" y="44"/>
                  </a:lnTo>
                  <a:lnTo>
                    <a:pt x="308" y="54"/>
                  </a:lnTo>
                  <a:lnTo>
                    <a:pt x="308" y="58"/>
                  </a:lnTo>
                  <a:lnTo>
                    <a:pt x="318" y="89"/>
                  </a:lnTo>
                </a:path>
              </a:pathLst>
            </a:custGeom>
            <a:solidFill>
              <a:srgbClr val="ff3300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8" name=""/>
            <p:cNvSpPr/>
            <p:nvPr/>
          </p:nvSpPr>
          <p:spPr>
            <a:xfrm>
              <a:off x="3549600" y="3730680"/>
              <a:ext cx="601560" cy="301680"/>
            </a:xfrm>
            <a:custGeom>
              <a:avLst/>
              <a:gdLst/>
              <a:ahLst/>
              <a:rect l="l" t="t" r="r" b="b"/>
              <a:pathLst>
                <a:path w="379" h="190">
                  <a:moveTo>
                    <a:pt x="201" y="148"/>
                  </a:moveTo>
                  <a:lnTo>
                    <a:pt x="156" y="156"/>
                  </a:lnTo>
                  <a:lnTo>
                    <a:pt x="144" y="134"/>
                  </a:lnTo>
                  <a:lnTo>
                    <a:pt x="67" y="148"/>
                  </a:lnTo>
                  <a:lnTo>
                    <a:pt x="51" y="170"/>
                  </a:lnTo>
                  <a:lnTo>
                    <a:pt x="0" y="178"/>
                  </a:lnTo>
                  <a:lnTo>
                    <a:pt x="6" y="162"/>
                  </a:lnTo>
                  <a:lnTo>
                    <a:pt x="10" y="152"/>
                  </a:lnTo>
                  <a:lnTo>
                    <a:pt x="87" y="81"/>
                  </a:lnTo>
                  <a:lnTo>
                    <a:pt x="93" y="63"/>
                  </a:lnTo>
                  <a:lnTo>
                    <a:pt x="225" y="42"/>
                  </a:lnTo>
                  <a:lnTo>
                    <a:pt x="346" y="0"/>
                  </a:lnTo>
                  <a:lnTo>
                    <a:pt x="356" y="38"/>
                  </a:lnTo>
                  <a:lnTo>
                    <a:pt x="379" y="47"/>
                  </a:lnTo>
                  <a:lnTo>
                    <a:pt x="377" y="47"/>
                  </a:lnTo>
                  <a:lnTo>
                    <a:pt x="358" y="77"/>
                  </a:lnTo>
                  <a:lnTo>
                    <a:pt x="330" y="81"/>
                  </a:lnTo>
                  <a:lnTo>
                    <a:pt x="350" y="91"/>
                  </a:lnTo>
                  <a:lnTo>
                    <a:pt x="356" y="93"/>
                  </a:lnTo>
                  <a:lnTo>
                    <a:pt x="298" y="150"/>
                  </a:lnTo>
                  <a:lnTo>
                    <a:pt x="284" y="182"/>
                  </a:lnTo>
                  <a:lnTo>
                    <a:pt x="263" y="190"/>
                  </a:lnTo>
                  <a:lnTo>
                    <a:pt x="201" y="148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9" name=""/>
            <p:cNvSpPr/>
            <p:nvPr/>
          </p:nvSpPr>
          <p:spPr>
            <a:xfrm>
              <a:off x="3549600" y="3730680"/>
              <a:ext cx="601560" cy="301680"/>
            </a:xfrm>
            <a:custGeom>
              <a:avLst/>
              <a:gdLst/>
              <a:ahLst/>
              <a:rect l="l" t="t" r="r" b="b"/>
              <a:pathLst>
                <a:path w="379" h="190">
                  <a:moveTo>
                    <a:pt x="201" y="148"/>
                  </a:moveTo>
                  <a:lnTo>
                    <a:pt x="156" y="156"/>
                  </a:lnTo>
                  <a:lnTo>
                    <a:pt x="144" y="134"/>
                  </a:lnTo>
                  <a:lnTo>
                    <a:pt x="67" y="148"/>
                  </a:lnTo>
                  <a:lnTo>
                    <a:pt x="51" y="170"/>
                  </a:lnTo>
                  <a:lnTo>
                    <a:pt x="0" y="178"/>
                  </a:lnTo>
                  <a:lnTo>
                    <a:pt x="6" y="162"/>
                  </a:lnTo>
                  <a:lnTo>
                    <a:pt x="10" y="152"/>
                  </a:lnTo>
                  <a:lnTo>
                    <a:pt x="87" y="81"/>
                  </a:lnTo>
                  <a:lnTo>
                    <a:pt x="93" y="63"/>
                  </a:lnTo>
                  <a:lnTo>
                    <a:pt x="225" y="42"/>
                  </a:lnTo>
                  <a:lnTo>
                    <a:pt x="346" y="0"/>
                  </a:lnTo>
                  <a:lnTo>
                    <a:pt x="356" y="38"/>
                  </a:lnTo>
                  <a:lnTo>
                    <a:pt x="379" y="47"/>
                  </a:lnTo>
                  <a:lnTo>
                    <a:pt x="377" y="47"/>
                  </a:lnTo>
                  <a:lnTo>
                    <a:pt x="358" y="77"/>
                  </a:lnTo>
                  <a:lnTo>
                    <a:pt x="330" y="81"/>
                  </a:lnTo>
                  <a:lnTo>
                    <a:pt x="350" y="91"/>
                  </a:lnTo>
                  <a:lnTo>
                    <a:pt x="356" y="93"/>
                  </a:lnTo>
                  <a:lnTo>
                    <a:pt x="298" y="150"/>
                  </a:lnTo>
                  <a:lnTo>
                    <a:pt x="284" y="182"/>
                  </a:lnTo>
                  <a:lnTo>
                    <a:pt x="263" y="190"/>
                  </a:lnTo>
                  <a:lnTo>
                    <a:pt x="201" y="148"/>
                  </a:lnTo>
                </a:path>
              </a:pathLst>
            </a:custGeom>
            <a:solidFill>
              <a:srgbClr val="ff3300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0" name=""/>
            <p:cNvSpPr/>
            <p:nvPr/>
          </p:nvSpPr>
          <p:spPr>
            <a:xfrm>
              <a:off x="3618000" y="3943440"/>
              <a:ext cx="349200" cy="295200"/>
            </a:xfrm>
            <a:custGeom>
              <a:avLst/>
              <a:gdLst/>
              <a:ahLst/>
              <a:rect l="l" t="t" r="r" b="b"/>
              <a:pathLst>
                <a:path w="220" h="186">
                  <a:moveTo>
                    <a:pt x="220" y="56"/>
                  </a:moveTo>
                  <a:lnTo>
                    <a:pt x="158" y="14"/>
                  </a:lnTo>
                  <a:lnTo>
                    <a:pt x="113" y="22"/>
                  </a:lnTo>
                  <a:lnTo>
                    <a:pt x="101" y="0"/>
                  </a:lnTo>
                  <a:lnTo>
                    <a:pt x="24" y="14"/>
                  </a:lnTo>
                  <a:lnTo>
                    <a:pt x="8" y="36"/>
                  </a:lnTo>
                  <a:lnTo>
                    <a:pt x="0" y="52"/>
                  </a:lnTo>
                  <a:lnTo>
                    <a:pt x="87" y="127"/>
                  </a:lnTo>
                  <a:lnTo>
                    <a:pt x="133" y="186"/>
                  </a:lnTo>
                  <a:lnTo>
                    <a:pt x="186" y="117"/>
                  </a:lnTo>
                  <a:lnTo>
                    <a:pt x="210" y="58"/>
                  </a:lnTo>
                  <a:lnTo>
                    <a:pt x="218" y="58"/>
                  </a:lnTo>
                  <a:lnTo>
                    <a:pt x="220" y="5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1" name=""/>
            <p:cNvSpPr/>
            <p:nvPr/>
          </p:nvSpPr>
          <p:spPr>
            <a:xfrm>
              <a:off x="3618000" y="3943440"/>
              <a:ext cx="349200" cy="295200"/>
            </a:xfrm>
            <a:custGeom>
              <a:avLst/>
              <a:gdLst/>
              <a:ahLst/>
              <a:rect l="l" t="t" r="r" b="b"/>
              <a:pathLst>
                <a:path w="220" h="186">
                  <a:moveTo>
                    <a:pt x="220" y="56"/>
                  </a:moveTo>
                  <a:lnTo>
                    <a:pt x="158" y="14"/>
                  </a:lnTo>
                  <a:lnTo>
                    <a:pt x="113" y="22"/>
                  </a:lnTo>
                  <a:lnTo>
                    <a:pt x="101" y="0"/>
                  </a:lnTo>
                  <a:lnTo>
                    <a:pt x="24" y="14"/>
                  </a:lnTo>
                  <a:lnTo>
                    <a:pt x="8" y="36"/>
                  </a:lnTo>
                  <a:lnTo>
                    <a:pt x="0" y="52"/>
                  </a:lnTo>
                  <a:lnTo>
                    <a:pt x="87" y="127"/>
                  </a:lnTo>
                  <a:lnTo>
                    <a:pt x="133" y="186"/>
                  </a:lnTo>
                  <a:lnTo>
                    <a:pt x="186" y="117"/>
                  </a:lnTo>
                  <a:lnTo>
                    <a:pt x="210" y="58"/>
                  </a:lnTo>
                  <a:lnTo>
                    <a:pt x="218" y="58"/>
                  </a:lnTo>
                  <a:lnTo>
                    <a:pt x="220" y="56"/>
                  </a:lnTo>
                </a:path>
              </a:pathLst>
            </a:custGeom>
            <a:solidFill>
              <a:srgbClr val="ff3300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2" name=""/>
            <p:cNvSpPr/>
            <p:nvPr/>
          </p:nvSpPr>
          <p:spPr>
            <a:xfrm>
              <a:off x="3436920" y="4000680"/>
              <a:ext cx="392040" cy="407880"/>
            </a:xfrm>
            <a:custGeom>
              <a:avLst/>
              <a:gdLst/>
              <a:ahLst/>
              <a:rect l="l" t="t" r="r" b="b"/>
              <a:pathLst>
                <a:path w="247" h="257">
                  <a:moveTo>
                    <a:pt x="245" y="229"/>
                  </a:moveTo>
                  <a:lnTo>
                    <a:pt x="215" y="229"/>
                  </a:lnTo>
                  <a:lnTo>
                    <a:pt x="211" y="257"/>
                  </a:lnTo>
                  <a:lnTo>
                    <a:pt x="203" y="241"/>
                  </a:lnTo>
                  <a:lnTo>
                    <a:pt x="73" y="257"/>
                  </a:lnTo>
                  <a:lnTo>
                    <a:pt x="69" y="245"/>
                  </a:lnTo>
                  <a:lnTo>
                    <a:pt x="55" y="194"/>
                  </a:lnTo>
                  <a:lnTo>
                    <a:pt x="63" y="166"/>
                  </a:lnTo>
                  <a:lnTo>
                    <a:pt x="0" y="16"/>
                  </a:lnTo>
                  <a:lnTo>
                    <a:pt x="71" y="8"/>
                  </a:lnTo>
                  <a:lnTo>
                    <a:pt x="122" y="0"/>
                  </a:lnTo>
                  <a:lnTo>
                    <a:pt x="114" y="16"/>
                  </a:lnTo>
                  <a:lnTo>
                    <a:pt x="201" y="91"/>
                  </a:lnTo>
                  <a:lnTo>
                    <a:pt x="247" y="150"/>
                  </a:lnTo>
                  <a:lnTo>
                    <a:pt x="239" y="208"/>
                  </a:lnTo>
                  <a:lnTo>
                    <a:pt x="243" y="212"/>
                  </a:lnTo>
                  <a:lnTo>
                    <a:pt x="245" y="220"/>
                  </a:lnTo>
                  <a:lnTo>
                    <a:pt x="245" y="229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3" name=""/>
            <p:cNvSpPr/>
            <p:nvPr/>
          </p:nvSpPr>
          <p:spPr>
            <a:xfrm>
              <a:off x="3436920" y="4000680"/>
              <a:ext cx="392040" cy="407880"/>
            </a:xfrm>
            <a:custGeom>
              <a:avLst/>
              <a:gdLst/>
              <a:ahLst/>
              <a:rect l="l" t="t" r="r" b="b"/>
              <a:pathLst>
                <a:path w="247" h="257">
                  <a:moveTo>
                    <a:pt x="245" y="229"/>
                  </a:moveTo>
                  <a:lnTo>
                    <a:pt x="215" y="229"/>
                  </a:lnTo>
                  <a:lnTo>
                    <a:pt x="211" y="257"/>
                  </a:lnTo>
                  <a:lnTo>
                    <a:pt x="203" y="241"/>
                  </a:lnTo>
                  <a:lnTo>
                    <a:pt x="73" y="257"/>
                  </a:lnTo>
                  <a:lnTo>
                    <a:pt x="69" y="245"/>
                  </a:lnTo>
                  <a:lnTo>
                    <a:pt x="55" y="194"/>
                  </a:lnTo>
                  <a:lnTo>
                    <a:pt x="63" y="166"/>
                  </a:lnTo>
                  <a:lnTo>
                    <a:pt x="0" y="16"/>
                  </a:lnTo>
                  <a:lnTo>
                    <a:pt x="71" y="8"/>
                  </a:lnTo>
                  <a:lnTo>
                    <a:pt x="122" y="0"/>
                  </a:lnTo>
                  <a:lnTo>
                    <a:pt x="114" y="16"/>
                  </a:lnTo>
                  <a:lnTo>
                    <a:pt x="201" y="91"/>
                  </a:lnTo>
                  <a:lnTo>
                    <a:pt x="247" y="150"/>
                  </a:lnTo>
                  <a:lnTo>
                    <a:pt x="239" y="208"/>
                  </a:lnTo>
                  <a:lnTo>
                    <a:pt x="243" y="212"/>
                  </a:lnTo>
                  <a:lnTo>
                    <a:pt x="245" y="220"/>
                  </a:lnTo>
                  <a:lnTo>
                    <a:pt x="245" y="229"/>
                  </a:lnTo>
                </a:path>
              </a:pathLst>
            </a:custGeom>
            <a:solidFill>
              <a:srgbClr val="ff3300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4" name=""/>
            <p:cNvSpPr/>
            <p:nvPr/>
          </p:nvSpPr>
          <p:spPr>
            <a:xfrm>
              <a:off x="3338640" y="4363920"/>
              <a:ext cx="657000" cy="544680"/>
            </a:xfrm>
            <a:custGeom>
              <a:avLst/>
              <a:gdLst/>
              <a:ahLst/>
              <a:rect l="l" t="t" r="r" b="b"/>
              <a:pathLst>
                <a:path w="414" h="343">
                  <a:moveTo>
                    <a:pt x="307" y="0"/>
                  </a:moveTo>
                  <a:lnTo>
                    <a:pt x="277" y="0"/>
                  </a:lnTo>
                  <a:lnTo>
                    <a:pt x="273" y="28"/>
                  </a:lnTo>
                  <a:lnTo>
                    <a:pt x="265" y="12"/>
                  </a:lnTo>
                  <a:lnTo>
                    <a:pt x="135" y="28"/>
                  </a:lnTo>
                  <a:lnTo>
                    <a:pt x="131" y="16"/>
                  </a:lnTo>
                  <a:lnTo>
                    <a:pt x="0" y="34"/>
                  </a:lnTo>
                  <a:lnTo>
                    <a:pt x="10" y="54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32" y="58"/>
                  </a:lnTo>
                  <a:lnTo>
                    <a:pt x="34" y="60"/>
                  </a:lnTo>
                  <a:lnTo>
                    <a:pt x="64" y="52"/>
                  </a:lnTo>
                  <a:lnTo>
                    <a:pt x="101" y="60"/>
                  </a:lnTo>
                  <a:lnTo>
                    <a:pt x="127" y="85"/>
                  </a:lnTo>
                  <a:lnTo>
                    <a:pt x="176" y="74"/>
                  </a:lnTo>
                  <a:lnTo>
                    <a:pt x="172" y="60"/>
                  </a:lnTo>
                  <a:lnTo>
                    <a:pt x="192" y="58"/>
                  </a:lnTo>
                  <a:lnTo>
                    <a:pt x="251" y="109"/>
                  </a:lnTo>
                  <a:lnTo>
                    <a:pt x="275" y="186"/>
                  </a:lnTo>
                  <a:lnTo>
                    <a:pt x="309" y="230"/>
                  </a:lnTo>
                  <a:lnTo>
                    <a:pt x="388" y="303"/>
                  </a:lnTo>
                  <a:lnTo>
                    <a:pt x="410" y="291"/>
                  </a:lnTo>
                  <a:lnTo>
                    <a:pt x="414" y="289"/>
                  </a:lnTo>
                  <a:lnTo>
                    <a:pt x="414" y="305"/>
                  </a:lnTo>
                  <a:lnTo>
                    <a:pt x="378" y="343"/>
                  </a:lnTo>
                  <a:lnTo>
                    <a:pt x="412" y="321"/>
                  </a:lnTo>
                  <a:lnTo>
                    <a:pt x="414" y="289"/>
                  </a:lnTo>
                  <a:lnTo>
                    <a:pt x="414" y="198"/>
                  </a:lnTo>
                  <a:lnTo>
                    <a:pt x="376" y="133"/>
                  </a:lnTo>
                  <a:lnTo>
                    <a:pt x="370" y="129"/>
                  </a:lnTo>
                  <a:lnTo>
                    <a:pt x="370" y="115"/>
                  </a:lnTo>
                  <a:lnTo>
                    <a:pt x="319" y="46"/>
                  </a:lnTo>
                  <a:lnTo>
                    <a:pt x="307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5" name=""/>
            <p:cNvSpPr/>
            <p:nvPr/>
          </p:nvSpPr>
          <p:spPr>
            <a:xfrm>
              <a:off x="3338640" y="4363920"/>
              <a:ext cx="657000" cy="544680"/>
            </a:xfrm>
            <a:custGeom>
              <a:avLst/>
              <a:gdLst/>
              <a:ahLst/>
              <a:rect l="l" t="t" r="r" b="b"/>
              <a:pathLst>
                <a:path w="414" h="343">
                  <a:moveTo>
                    <a:pt x="307" y="0"/>
                  </a:moveTo>
                  <a:lnTo>
                    <a:pt x="277" y="0"/>
                  </a:lnTo>
                  <a:lnTo>
                    <a:pt x="273" y="28"/>
                  </a:lnTo>
                  <a:lnTo>
                    <a:pt x="265" y="12"/>
                  </a:lnTo>
                  <a:lnTo>
                    <a:pt x="135" y="28"/>
                  </a:lnTo>
                  <a:lnTo>
                    <a:pt x="131" y="16"/>
                  </a:lnTo>
                  <a:lnTo>
                    <a:pt x="0" y="34"/>
                  </a:lnTo>
                  <a:lnTo>
                    <a:pt x="10" y="54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32" y="58"/>
                  </a:lnTo>
                  <a:lnTo>
                    <a:pt x="34" y="60"/>
                  </a:lnTo>
                  <a:lnTo>
                    <a:pt x="64" y="52"/>
                  </a:lnTo>
                  <a:lnTo>
                    <a:pt x="101" y="60"/>
                  </a:lnTo>
                  <a:lnTo>
                    <a:pt x="127" y="85"/>
                  </a:lnTo>
                  <a:lnTo>
                    <a:pt x="176" y="74"/>
                  </a:lnTo>
                  <a:lnTo>
                    <a:pt x="172" y="60"/>
                  </a:lnTo>
                  <a:lnTo>
                    <a:pt x="192" y="58"/>
                  </a:lnTo>
                  <a:lnTo>
                    <a:pt x="251" y="109"/>
                  </a:lnTo>
                  <a:lnTo>
                    <a:pt x="275" y="186"/>
                  </a:lnTo>
                  <a:lnTo>
                    <a:pt x="309" y="230"/>
                  </a:lnTo>
                  <a:lnTo>
                    <a:pt x="388" y="303"/>
                  </a:lnTo>
                  <a:lnTo>
                    <a:pt x="410" y="291"/>
                  </a:lnTo>
                  <a:lnTo>
                    <a:pt x="414" y="289"/>
                  </a:lnTo>
                  <a:lnTo>
                    <a:pt x="414" y="305"/>
                  </a:lnTo>
                  <a:lnTo>
                    <a:pt x="378" y="343"/>
                  </a:lnTo>
                  <a:lnTo>
                    <a:pt x="412" y="321"/>
                  </a:lnTo>
                  <a:lnTo>
                    <a:pt x="414" y="289"/>
                  </a:lnTo>
                  <a:lnTo>
                    <a:pt x="414" y="198"/>
                  </a:lnTo>
                  <a:lnTo>
                    <a:pt x="376" y="133"/>
                  </a:lnTo>
                  <a:lnTo>
                    <a:pt x="370" y="129"/>
                  </a:lnTo>
                  <a:lnTo>
                    <a:pt x="370" y="115"/>
                  </a:lnTo>
                  <a:lnTo>
                    <a:pt x="319" y="46"/>
                  </a:lnTo>
                  <a:lnTo>
                    <a:pt x="307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6" name=""/>
            <p:cNvSpPr/>
            <p:nvPr/>
          </p:nvSpPr>
          <p:spPr>
            <a:xfrm>
              <a:off x="3398760" y="3332160"/>
              <a:ext cx="311400" cy="372960"/>
            </a:xfrm>
            <a:custGeom>
              <a:avLst/>
              <a:gdLst/>
              <a:ahLst/>
              <a:rect l="l" t="t" r="r" b="b"/>
              <a:pathLst>
                <a:path w="196" h="235">
                  <a:moveTo>
                    <a:pt x="192" y="93"/>
                  </a:moveTo>
                  <a:lnTo>
                    <a:pt x="196" y="126"/>
                  </a:lnTo>
                  <a:lnTo>
                    <a:pt x="194" y="126"/>
                  </a:lnTo>
                  <a:lnTo>
                    <a:pt x="156" y="182"/>
                  </a:lnTo>
                  <a:lnTo>
                    <a:pt x="132" y="235"/>
                  </a:lnTo>
                  <a:lnTo>
                    <a:pt x="121" y="217"/>
                  </a:lnTo>
                  <a:lnTo>
                    <a:pt x="53" y="202"/>
                  </a:lnTo>
                  <a:lnTo>
                    <a:pt x="43" y="190"/>
                  </a:lnTo>
                  <a:lnTo>
                    <a:pt x="39" y="192"/>
                  </a:lnTo>
                  <a:lnTo>
                    <a:pt x="28" y="198"/>
                  </a:lnTo>
                  <a:lnTo>
                    <a:pt x="24" y="208"/>
                  </a:lnTo>
                  <a:lnTo>
                    <a:pt x="24" y="196"/>
                  </a:lnTo>
                  <a:lnTo>
                    <a:pt x="0" y="49"/>
                  </a:lnTo>
                  <a:lnTo>
                    <a:pt x="61" y="41"/>
                  </a:lnTo>
                  <a:lnTo>
                    <a:pt x="85" y="53"/>
                  </a:lnTo>
                  <a:lnTo>
                    <a:pt x="140" y="43"/>
                  </a:lnTo>
                  <a:lnTo>
                    <a:pt x="154" y="12"/>
                  </a:lnTo>
                  <a:lnTo>
                    <a:pt x="166" y="12"/>
                  </a:lnTo>
                  <a:lnTo>
                    <a:pt x="174" y="4"/>
                  </a:lnTo>
                  <a:lnTo>
                    <a:pt x="178" y="0"/>
                  </a:lnTo>
                  <a:lnTo>
                    <a:pt x="194" y="63"/>
                  </a:lnTo>
                  <a:lnTo>
                    <a:pt x="194" y="69"/>
                  </a:lnTo>
                  <a:lnTo>
                    <a:pt x="192" y="93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7" name=""/>
            <p:cNvSpPr/>
            <p:nvPr/>
          </p:nvSpPr>
          <p:spPr>
            <a:xfrm>
              <a:off x="3398760" y="3332160"/>
              <a:ext cx="311400" cy="372960"/>
            </a:xfrm>
            <a:custGeom>
              <a:avLst/>
              <a:gdLst/>
              <a:ahLst/>
              <a:rect l="l" t="t" r="r" b="b"/>
              <a:pathLst>
                <a:path w="196" h="235">
                  <a:moveTo>
                    <a:pt x="192" y="93"/>
                  </a:moveTo>
                  <a:lnTo>
                    <a:pt x="196" y="126"/>
                  </a:lnTo>
                  <a:lnTo>
                    <a:pt x="194" y="126"/>
                  </a:lnTo>
                  <a:lnTo>
                    <a:pt x="156" y="182"/>
                  </a:lnTo>
                  <a:lnTo>
                    <a:pt x="132" y="235"/>
                  </a:lnTo>
                  <a:lnTo>
                    <a:pt x="121" y="217"/>
                  </a:lnTo>
                  <a:lnTo>
                    <a:pt x="53" y="202"/>
                  </a:lnTo>
                  <a:lnTo>
                    <a:pt x="43" y="190"/>
                  </a:lnTo>
                  <a:lnTo>
                    <a:pt x="39" y="192"/>
                  </a:lnTo>
                  <a:lnTo>
                    <a:pt x="28" y="198"/>
                  </a:lnTo>
                  <a:lnTo>
                    <a:pt x="24" y="208"/>
                  </a:lnTo>
                  <a:lnTo>
                    <a:pt x="24" y="196"/>
                  </a:lnTo>
                  <a:lnTo>
                    <a:pt x="0" y="49"/>
                  </a:lnTo>
                  <a:lnTo>
                    <a:pt x="61" y="41"/>
                  </a:lnTo>
                  <a:lnTo>
                    <a:pt x="85" y="53"/>
                  </a:lnTo>
                  <a:lnTo>
                    <a:pt x="140" y="43"/>
                  </a:lnTo>
                  <a:lnTo>
                    <a:pt x="154" y="12"/>
                  </a:lnTo>
                  <a:lnTo>
                    <a:pt x="166" y="12"/>
                  </a:lnTo>
                  <a:lnTo>
                    <a:pt x="174" y="4"/>
                  </a:lnTo>
                  <a:lnTo>
                    <a:pt x="178" y="0"/>
                  </a:lnTo>
                  <a:lnTo>
                    <a:pt x="194" y="63"/>
                  </a:lnTo>
                  <a:lnTo>
                    <a:pt x="194" y="69"/>
                  </a:lnTo>
                  <a:lnTo>
                    <a:pt x="192" y="93"/>
                  </a:lnTo>
                </a:path>
              </a:pathLst>
            </a:custGeom>
            <a:solidFill>
              <a:srgbClr val="ff3300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8" name=""/>
            <p:cNvSpPr/>
            <p:nvPr/>
          </p:nvSpPr>
          <p:spPr>
            <a:xfrm>
              <a:off x="3608280" y="3441600"/>
              <a:ext cx="327240" cy="330480"/>
            </a:xfrm>
            <a:custGeom>
              <a:avLst/>
              <a:gdLst/>
              <a:ahLst/>
              <a:rect l="l" t="t" r="r" b="b"/>
              <a:pathLst>
                <a:path w="206" h="208">
                  <a:moveTo>
                    <a:pt x="0" y="166"/>
                  </a:moveTo>
                  <a:lnTo>
                    <a:pt x="24" y="113"/>
                  </a:lnTo>
                  <a:lnTo>
                    <a:pt x="62" y="57"/>
                  </a:lnTo>
                  <a:lnTo>
                    <a:pt x="64" y="57"/>
                  </a:lnTo>
                  <a:lnTo>
                    <a:pt x="62" y="24"/>
                  </a:lnTo>
                  <a:lnTo>
                    <a:pt x="62" y="0"/>
                  </a:lnTo>
                  <a:lnTo>
                    <a:pt x="66" y="4"/>
                  </a:lnTo>
                  <a:lnTo>
                    <a:pt x="75" y="40"/>
                  </a:lnTo>
                  <a:lnTo>
                    <a:pt x="75" y="46"/>
                  </a:lnTo>
                  <a:lnTo>
                    <a:pt x="79" y="57"/>
                  </a:lnTo>
                  <a:lnTo>
                    <a:pt x="129" y="44"/>
                  </a:lnTo>
                  <a:lnTo>
                    <a:pt x="133" y="73"/>
                  </a:lnTo>
                  <a:lnTo>
                    <a:pt x="192" y="38"/>
                  </a:lnTo>
                  <a:lnTo>
                    <a:pt x="206" y="42"/>
                  </a:lnTo>
                  <a:lnTo>
                    <a:pt x="206" y="53"/>
                  </a:lnTo>
                  <a:lnTo>
                    <a:pt x="206" y="57"/>
                  </a:lnTo>
                  <a:lnTo>
                    <a:pt x="200" y="61"/>
                  </a:lnTo>
                  <a:lnTo>
                    <a:pt x="178" y="53"/>
                  </a:lnTo>
                  <a:lnTo>
                    <a:pt x="166" y="91"/>
                  </a:lnTo>
                  <a:lnTo>
                    <a:pt x="159" y="89"/>
                  </a:lnTo>
                  <a:lnTo>
                    <a:pt x="153" y="117"/>
                  </a:lnTo>
                  <a:lnTo>
                    <a:pt x="129" y="111"/>
                  </a:lnTo>
                  <a:lnTo>
                    <a:pt x="119" y="139"/>
                  </a:lnTo>
                  <a:lnTo>
                    <a:pt x="105" y="176"/>
                  </a:lnTo>
                  <a:lnTo>
                    <a:pt x="60" y="208"/>
                  </a:lnTo>
                  <a:lnTo>
                    <a:pt x="30" y="188"/>
                  </a:lnTo>
                  <a:lnTo>
                    <a:pt x="26" y="200"/>
                  </a:lnTo>
                  <a:lnTo>
                    <a:pt x="0" y="16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9" name=""/>
            <p:cNvSpPr/>
            <p:nvPr/>
          </p:nvSpPr>
          <p:spPr>
            <a:xfrm>
              <a:off x="3608280" y="3441600"/>
              <a:ext cx="327240" cy="330480"/>
            </a:xfrm>
            <a:custGeom>
              <a:avLst/>
              <a:gdLst/>
              <a:ahLst/>
              <a:rect l="l" t="t" r="r" b="b"/>
              <a:pathLst>
                <a:path w="206" h="208">
                  <a:moveTo>
                    <a:pt x="0" y="166"/>
                  </a:moveTo>
                  <a:lnTo>
                    <a:pt x="24" y="113"/>
                  </a:lnTo>
                  <a:lnTo>
                    <a:pt x="62" y="57"/>
                  </a:lnTo>
                  <a:lnTo>
                    <a:pt x="64" y="57"/>
                  </a:lnTo>
                  <a:lnTo>
                    <a:pt x="62" y="24"/>
                  </a:lnTo>
                  <a:lnTo>
                    <a:pt x="62" y="0"/>
                  </a:lnTo>
                  <a:lnTo>
                    <a:pt x="66" y="4"/>
                  </a:lnTo>
                  <a:lnTo>
                    <a:pt x="75" y="40"/>
                  </a:lnTo>
                  <a:lnTo>
                    <a:pt x="75" y="46"/>
                  </a:lnTo>
                  <a:lnTo>
                    <a:pt x="79" y="57"/>
                  </a:lnTo>
                  <a:lnTo>
                    <a:pt x="129" y="44"/>
                  </a:lnTo>
                  <a:lnTo>
                    <a:pt x="133" y="73"/>
                  </a:lnTo>
                  <a:lnTo>
                    <a:pt x="192" y="38"/>
                  </a:lnTo>
                  <a:lnTo>
                    <a:pt x="206" y="42"/>
                  </a:lnTo>
                  <a:lnTo>
                    <a:pt x="206" y="53"/>
                  </a:lnTo>
                  <a:lnTo>
                    <a:pt x="206" y="57"/>
                  </a:lnTo>
                  <a:lnTo>
                    <a:pt x="200" y="61"/>
                  </a:lnTo>
                  <a:lnTo>
                    <a:pt x="178" y="53"/>
                  </a:lnTo>
                  <a:lnTo>
                    <a:pt x="166" y="91"/>
                  </a:lnTo>
                  <a:lnTo>
                    <a:pt x="159" y="89"/>
                  </a:lnTo>
                  <a:lnTo>
                    <a:pt x="153" y="117"/>
                  </a:lnTo>
                  <a:lnTo>
                    <a:pt x="129" y="111"/>
                  </a:lnTo>
                  <a:lnTo>
                    <a:pt x="119" y="139"/>
                  </a:lnTo>
                  <a:lnTo>
                    <a:pt x="105" y="176"/>
                  </a:lnTo>
                  <a:lnTo>
                    <a:pt x="60" y="208"/>
                  </a:lnTo>
                  <a:lnTo>
                    <a:pt x="30" y="188"/>
                  </a:lnTo>
                  <a:lnTo>
                    <a:pt x="26" y="200"/>
                  </a:lnTo>
                  <a:lnTo>
                    <a:pt x="0" y="166"/>
                  </a:lnTo>
                </a:path>
              </a:pathLst>
            </a:custGeom>
            <a:solidFill>
              <a:srgbClr val="ff3300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0" name=""/>
            <p:cNvSpPr/>
            <p:nvPr/>
          </p:nvSpPr>
          <p:spPr>
            <a:xfrm>
              <a:off x="3238560" y="3033720"/>
              <a:ext cx="301680" cy="395280"/>
            </a:xfrm>
            <a:custGeom>
              <a:avLst/>
              <a:gdLst/>
              <a:ahLst/>
              <a:rect l="l" t="t" r="r" b="b"/>
              <a:pathLst>
                <a:path w="190" h="249">
                  <a:moveTo>
                    <a:pt x="162" y="229"/>
                  </a:moveTo>
                  <a:lnTo>
                    <a:pt x="101" y="237"/>
                  </a:lnTo>
                  <a:lnTo>
                    <a:pt x="4" y="249"/>
                  </a:lnTo>
                  <a:lnTo>
                    <a:pt x="4" y="247"/>
                  </a:lnTo>
                  <a:lnTo>
                    <a:pt x="30" y="200"/>
                  </a:lnTo>
                  <a:lnTo>
                    <a:pt x="0" y="107"/>
                  </a:lnTo>
                  <a:lnTo>
                    <a:pt x="30" y="30"/>
                  </a:lnTo>
                  <a:lnTo>
                    <a:pt x="30" y="40"/>
                  </a:lnTo>
                  <a:lnTo>
                    <a:pt x="38" y="51"/>
                  </a:lnTo>
                  <a:lnTo>
                    <a:pt x="55" y="0"/>
                  </a:lnTo>
                  <a:lnTo>
                    <a:pt x="121" y="16"/>
                  </a:lnTo>
                  <a:lnTo>
                    <a:pt x="135" y="61"/>
                  </a:lnTo>
                  <a:lnTo>
                    <a:pt x="115" y="115"/>
                  </a:lnTo>
                  <a:lnTo>
                    <a:pt x="129" y="117"/>
                  </a:lnTo>
                  <a:lnTo>
                    <a:pt x="158" y="81"/>
                  </a:lnTo>
                  <a:lnTo>
                    <a:pt x="190" y="127"/>
                  </a:lnTo>
                  <a:lnTo>
                    <a:pt x="188" y="160"/>
                  </a:lnTo>
                  <a:lnTo>
                    <a:pt x="178" y="176"/>
                  </a:lnTo>
                  <a:lnTo>
                    <a:pt x="162" y="229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1" name=""/>
            <p:cNvSpPr/>
            <p:nvPr/>
          </p:nvSpPr>
          <p:spPr>
            <a:xfrm>
              <a:off x="3238560" y="3033720"/>
              <a:ext cx="301680" cy="395280"/>
            </a:xfrm>
            <a:custGeom>
              <a:avLst/>
              <a:gdLst/>
              <a:ahLst/>
              <a:rect l="l" t="t" r="r" b="b"/>
              <a:pathLst>
                <a:path w="190" h="249">
                  <a:moveTo>
                    <a:pt x="162" y="229"/>
                  </a:moveTo>
                  <a:lnTo>
                    <a:pt x="101" y="237"/>
                  </a:lnTo>
                  <a:lnTo>
                    <a:pt x="4" y="249"/>
                  </a:lnTo>
                  <a:lnTo>
                    <a:pt x="4" y="247"/>
                  </a:lnTo>
                  <a:lnTo>
                    <a:pt x="30" y="200"/>
                  </a:lnTo>
                  <a:lnTo>
                    <a:pt x="0" y="107"/>
                  </a:lnTo>
                  <a:lnTo>
                    <a:pt x="30" y="30"/>
                  </a:lnTo>
                  <a:lnTo>
                    <a:pt x="30" y="40"/>
                  </a:lnTo>
                  <a:lnTo>
                    <a:pt x="38" y="51"/>
                  </a:lnTo>
                  <a:lnTo>
                    <a:pt x="55" y="0"/>
                  </a:lnTo>
                  <a:lnTo>
                    <a:pt x="121" y="16"/>
                  </a:lnTo>
                  <a:lnTo>
                    <a:pt x="135" y="61"/>
                  </a:lnTo>
                  <a:lnTo>
                    <a:pt x="115" y="115"/>
                  </a:lnTo>
                  <a:lnTo>
                    <a:pt x="129" y="117"/>
                  </a:lnTo>
                  <a:lnTo>
                    <a:pt x="158" y="81"/>
                  </a:lnTo>
                  <a:lnTo>
                    <a:pt x="190" y="127"/>
                  </a:lnTo>
                  <a:lnTo>
                    <a:pt x="188" y="160"/>
                  </a:lnTo>
                  <a:lnTo>
                    <a:pt x="178" y="176"/>
                  </a:lnTo>
                  <a:lnTo>
                    <a:pt x="162" y="229"/>
                  </a:lnTo>
                </a:path>
              </a:pathLst>
            </a:custGeom>
            <a:solidFill>
              <a:srgbClr val="ff3300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2" name=""/>
            <p:cNvSpPr/>
            <p:nvPr/>
          </p:nvSpPr>
          <p:spPr>
            <a:xfrm>
              <a:off x="3203640" y="3409920"/>
              <a:ext cx="230040" cy="392040"/>
            </a:xfrm>
            <a:custGeom>
              <a:avLst/>
              <a:gdLst/>
              <a:ahLst/>
              <a:rect l="l" t="t" r="r" b="b"/>
              <a:pathLst>
                <a:path w="145" h="247">
                  <a:moveTo>
                    <a:pt x="26" y="12"/>
                  </a:moveTo>
                  <a:lnTo>
                    <a:pt x="20" y="22"/>
                  </a:lnTo>
                  <a:lnTo>
                    <a:pt x="0" y="12"/>
                  </a:lnTo>
                  <a:lnTo>
                    <a:pt x="24" y="159"/>
                  </a:lnTo>
                  <a:lnTo>
                    <a:pt x="24" y="168"/>
                  </a:lnTo>
                  <a:lnTo>
                    <a:pt x="34" y="180"/>
                  </a:lnTo>
                  <a:lnTo>
                    <a:pt x="14" y="247"/>
                  </a:lnTo>
                  <a:lnTo>
                    <a:pt x="77" y="238"/>
                  </a:lnTo>
                  <a:lnTo>
                    <a:pt x="91" y="214"/>
                  </a:lnTo>
                  <a:lnTo>
                    <a:pt x="99" y="228"/>
                  </a:lnTo>
                  <a:lnTo>
                    <a:pt x="145" y="159"/>
                  </a:lnTo>
                  <a:lnTo>
                    <a:pt x="145" y="147"/>
                  </a:lnTo>
                  <a:lnTo>
                    <a:pt x="123" y="0"/>
                  </a:lnTo>
                  <a:lnTo>
                    <a:pt x="26" y="12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3" name=""/>
            <p:cNvSpPr/>
            <p:nvPr/>
          </p:nvSpPr>
          <p:spPr>
            <a:xfrm>
              <a:off x="3203640" y="3409920"/>
              <a:ext cx="230040" cy="392040"/>
            </a:xfrm>
            <a:custGeom>
              <a:avLst/>
              <a:gdLst/>
              <a:ahLst/>
              <a:rect l="l" t="t" r="r" b="b"/>
              <a:pathLst>
                <a:path w="145" h="247">
                  <a:moveTo>
                    <a:pt x="26" y="12"/>
                  </a:moveTo>
                  <a:lnTo>
                    <a:pt x="20" y="22"/>
                  </a:lnTo>
                  <a:lnTo>
                    <a:pt x="0" y="12"/>
                  </a:lnTo>
                  <a:lnTo>
                    <a:pt x="24" y="159"/>
                  </a:lnTo>
                  <a:lnTo>
                    <a:pt x="24" y="168"/>
                  </a:lnTo>
                  <a:lnTo>
                    <a:pt x="34" y="180"/>
                  </a:lnTo>
                  <a:lnTo>
                    <a:pt x="14" y="247"/>
                  </a:lnTo>
                  <a:lnTo>
                    <a:pt x="77" y="238"/>
                  </a:lnTo>
                  <a:lnTo>
                    <a:pt x="91" y="214"/>
                  </a:lnTo>
                  <a:lnTo>
                    <a:pt x="99" y="228"/>
                  </a:lnTo>
                  <a:lnTo>
                    <a:pt x="145" y="159"/>
                  </a:lnTo>
                  <a:lnTo>
                    <a:pt x="145" y="147"/>
                  </a:lnTo>
                  <a:lnTo>
                    <a:pt x="123" y="0"/>
                  </a:lnTo>
                  <a:lnTo>
                    <a:pt x="26" y="12"/>
                  </a:lnTo>
                </a:path>
              </a:pathLst>
            </a:custGeom>
            <a:solidFill>
              <a:srgbClr val="ff3300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4" name=""/>
            <p:cNvSpPr/>
            <p:nvPr/>
          </p:nvSpPr>
          <p:spPr>
            <a:xfrm>
              <a:off x="3138480" y="3633840"/>
              <a:ext cx="511200" cy="291960"/>
            </a:xfrm>
            <a:custGeom>
              <a:avLst/>
              <a:gdLst/>
              <a:ahLst/>
              <a:rect l="l" t="t" r="r" b="b"/>
              <a:pathLst>
                <a:path w="322" h="184">
                  <a:moveTo>
                    <a:pt x="188" y="18"/>
                  </a:moveTo>
                  <a:lnTo>
                    <a:pt x="192" y="8"/>
                  </a:lnTo>
                  <a:lnTo>
                    <a:pt x="205" y="2"/>
                  </a:lnTo>
                  <a:lnTo>
                    <a:pt x="207" y="0"/>
                  </a:lnTo>
                  <a:lnTo>
                    <a:pt x="217" y="12"/>
                  </a:lnTo>
                  <a:lnTo>
                    <a:pt x="285" y="27"/>
                  </a:lnTo>
                  <a:lnTo>
                    <a:pt x="296" y="45"/>
                  </a:lnTo>
                  <a:lnTo>
                    <a:pt x="322" y="79"/>
                  </a:lnTo>
                  <a:lnTo>
                    <a:pt x="273" y="138"/>
                  </a:lnTo>
                  <a:lnTo>
                    <a:pt x="0" y="184"/>
                  </a:lnTo>
                  <a:lnTo>
                    <a:pt x="8" y="160"/>
                  </a:lnTo>
                  <a:lnTo>
                    <a:pt x="20" y="140"/>
                  </a:lnTo>
                  <a:lnTo>
                    <a:pt x="41" y="154"/>
                  </a:lnTo>
                  <a:lnTo>
                    <a:pt x="55" y="106"/>
                  </a:lnTo>
                  <a:lnTo>
                    <a:pt x="118" y="97"/>
                  </a:lnTo>
                  <a:lnTo>
                    <a:pt x="132" y="73"/>
                  </a:lnTo>
                  <a:lnTo>
                    <a:pt x="140" y="87"/>
                  </a:lnTo>
                  <a:lnTo>
                    <a:pt x="186" y="18"/>
                  </a:lnTo>
                  <a:lnTo>
                    <a:pt x="188" y="18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5" name=""/>
            <p:cNvSpPr/>
            <p:nvPr/>
          </p:nvSpPr>
          <p:spPr>
            <a:xfrm>
              <a:off x="3138480" y="3633840"/>
              <a:ext cx="511200" cy="291960"/>
            </a:xfrm>
            <a:custGeom>
              <a:avLst/>
              <a:gdLst/>
              <a:ahLst/>
              <a:rect l="l" t="t" r="r" b="b"/>
              <a:pathLst>
                <a:path w="322" h="184">
                  <a:moveTo>
                    <a:pt x="188" y="18"/>
                  </a:moveTo>
                  <a:lnTo>
                    <a:pt x="192" y="8"/>
                  </a:lnTo>
                  <a:lnTo>
                    <a:pt x="205" y="2"/>
                  </a:lnTo>
                  <a:lnTo>
                    <a:pt x="207" y="0"/>
                  </a:lnTo>
                  <a:lnTo>
                    <a:pt x="217" y="12"/>
                  </a:lnTo>
                  <a:lnTo>
                    <a:pt x="285" y="27"/>
                  </a:lnTo>
                  <a:lnTo>
                    <a:pt x="296" y="45"/>
                  </a:lnTo>
                  <a:lnTo>
                    <a:pt x="322" y="79"/>
                  </a:lnTo>
                  <a:lnTo>
                    <a:pt x="273" y="138"/>
                  </a:lnTo>
                  <a:lnTo>
                    <a:pt x="0" y="184"/>
                  </a:lnTo>
                  <a:lnTo>
                    <a:pt x="8" y="160"/>
                  </a:lnTo>
                  <a:lnTo>
                    <a:pt x="20" y="140"/>
                  </a:lnTo>
                  <a:lnTo>
                    <a:pt x="41" y="154"/>
                  </a:lnTo>
                  <a:lnTo>
                    <a:pt x="55" y="106"/>
                  </a:lnTo>
                  <a:lnTo>
                    <a:pt x="118" y="97"/>
                  </a:lnTo>
                  <a:lnTo>
                    <a:pt x="132" y="73"/>
                  </a:lnTo>
                  <a:lnTo>
                    <a:pt x="140" y="87"/>
                  </a:lnTo>
                  <a:lnTo>
                    <a:pt x="186" y="18"/>
                  </a:lnTo>
                  <a:lnTo>
                    <a:pt x="188" y="18"/>
                  </a:lnTo>
                </a:path>
              </a:pathLst>
            </a:custGeom>
            <a:solidFill>
              <a:srgbClr val="ff3300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6" name=""/>
            <p:cNvSpPr/>
            <p:nvPr/>
          </p:nvSpPr>
          <p:spPr>
            <a:xfrm>
              <a:off x="3087720" y="3830760"/>
              <a:ext cx="609480" cy="242640"/>
            </a:xfrm>
            <a:custGeom>
              <a:avLst/>
              <a:gdLst/>
              <a:ahLst/>
              <a:rect l="l" t="t" r="r" b="b"/>
              <a:pathLst>
                <a:path w="384" h="153">
                  <a:moveTo>
                    <a:pt x="222" y="123"/>
                  </a:moveTo>
                  <a:lnTo>
                    <a:pt x="291" y="115"/>
                  </a:lnTo>
                  <a:lnTo>
                    <a:pt x="297" y="99"/>
                  </a:lnTo>
                  <a:lnTo>
                    <a:pt x="301" y="89"/>
                  </a:lnTo>
                  <a:lnTo>
                    <a:pt x="378" y="18"/>
                  </a:lnTo>
                  <a:lnTo>
                    <a:pt x="384" y="0"/>
                  </a:lnTo>
                  <a:lnTo>
                    <a:pt x="307" y="14"/>
                  </a:lnTo>
                  <a:lnTo>
                    <a:pt x="32" y="60"/>
                  </a:lnTo>
                  <a:lnTo>
                    <a:pt x="18" y="97"/>
                  </a:lnTo>
                  <a:lnTo>
                    <a:pt x="0" y="153"/>
                  </a:lnTo>
                  <a:lnTo>
                    <a:pt x="95" y="141"/>
                  </a:lnTo>
                  <a:lnTo>
                    <a:pt x="222" y="123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7" name=""/>
            <p:cNvSpPr/>
            <p:nvPr/>
          </p:nvSpPr>
          <p:spPr>
            <a:xfrm>
              <a:off x="3087720" y="3830760"/>
              <a:ext cx="609480" cy="242640"/>
            </a:xfrm>
            <a:custGeom>
              <a:avLst/>
              <a:gdLst/>
              <a:ahLst/>
              <a:rect l="l" t="t" r="r" b="b"/>
              <a:pathLst>
                <a:path w="384" h="153">
                  <a:moveTo>
                    <a:pt x="222" y="123"/>
                  </a:moveTo>
                  <a:lnTo>
                    <a:pt x="291" y="115"/>
                  </a:lnTo>
                  <a:lnTo>
                    <a:pt x="297" y="99"/>
                  </a:lnTo>
                  <a:lnTo>
                    <a:pt x="301" y="89"/>
                  </a:lnTo>
                  <a:lnTo>
                    <a:pt x="378" y="18"/>
                  </a:lnTo>
                  <a:lnTo>
                    <a:pt x="384" y="0"/>
                  </a:lnTo>
                  <a:lnTo>
                    <a:pt x="307" y="14"/>
                  </a:lnTo>
                  <a:lnTo>
                    <a:pt x="32" y="60"/>
                  </a:lnTo>
                  <a:lnTo>
                    <a:pt x="18" y="97"/>
                  </a:lnTo>
                  <a:lnTo>
                    <a:pt x="0" y="153"/>
                  </a:lnTo>
                  <a:lnTo>
                    <a:pt x="95" y="141"/>
                  </a:lnTo>
                  <a:lnTo>
                    <a:pt x="222" y="123"/>
                  </a:lnTo>
                </a:path>
              </a:pathLst>
            </a:custGeom>
            <a:solidFill>
              <a:srgbClr val="ff3300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8" name=""/>
            <p:cNvSpPr/>
            <p:nvPr/>
          </p:nvSpPr>
          <p:spPr>
            <a:xfrm>
              <a:off x="3238560" y="4025880"/>
              <a:ext cx="307800" cy="455760"/>
            </a:xfrm>
            <a:custGeom>
              <a:avLst/>
              <a:gdLst/>
              <a:ahLst/>
              <a:rect l="l" t="t" r="r" b="b"/>
              <a:pathLst>
                <a:path w="194" h="287">
                  <a:moveTo>
                    <a:pt x="125" y="0"/>
                  </a:moveTo>
                  <a:lnTo>
                    <a:pt x="188" y="150"/>
                  </a:lnTo>
                  <a:lnTo>
                    <a:pt x="180" y="178"/>
                  </a:lnTo>
                  <a:lnTo>
                    <a:pt x="194" y="229"/>
                  </a:lnTo>
                  <a:lnTo>
                    <a:pt x="63" y="247"/>
                  </a:lnTo>
                  <a:lnTo>
                    <a:pt x="73" y="267"/>
                  </a:lnTo>
                  <a:lnTo>
                    <a:pt x="79" y="277"/>
                  </a:lnTo>
                  <a:lnTo>
                    <a:pt x="55" y="287"/>
                  </a:lnTo>
                  <a:lnTo>
                    <a:pt x="36" y="285"/>
                  </a:lnTo>
                  <a:lnTo>
                    <a:pt x="0" y="18"/>
                  </a:lnTo>
                  <a:lnTo>
                    <a:pt x="125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9" name=""/>
            <p:cNvSpPr/>
            <p:nvPr/>
          </p:nvSpPr>
          <p:spPr>
            <a:xfrm>
              <a:off x="3238560" y="4025880"/>
              <a:ext cx="307800" cy="455760"/>
            </a:xfrm>
            <a:custGeom>
              <a:avLst/>
              <a:gdLst/>
              <a:ahLst/>
              <a:rect l="l" t="t" r="r" b="b"/>
              <a:pathLst>
                <a:path w="194" h="287">
                  <a:moveTo>
                    <a:pt x="125" y="0"/>
                  </a:moveTo>
                  <a:lnTo>
                    <a:pt x="188" y="150"/>
                  </a:lnTo>
                  <a:lnTo>
                    <a:pt x="180" y="178"/>
                  </a:lnTo>
                  <a:lnTo>
                    <a:pt x="194" y="229"/>
                  </a:lnTo>
                  <a:lnTo>
                    <a:pt x="63" y="247"/>
                  </a:lnTo>
                  <a:lnTo>
                    <a:pt x="73" y="267"/>
                  </a:lnTo>
                  <a:lnTo>
                    <a:pt x="79" y="277"/>
                  </a:lnTo>
                  <a:lnTo>
                    <a:pt x="55" y="287"/>
                  </a:lnTo>
                  <a:lnTo>
                    <a:pt x="36" y="285"/>
                  </a:lnTo>
                  <a:lnTo>
                    <a:pt x="0" y="18"/>
                  </a:lnTo>
                  <a:lnTo>
                    <a:pt x="125" y="0"/>
                  </a:lnTo>
                </a:path>
              </a:pathLst>
            </a:custGeom>
            <a:solidFill>
              <a:srgbClr val="ff3300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0" name=""/>
            <p:cNvSpPr/>
            <p:nvPr/>
          </p:nvSpPr>
          <p:spPr>
            <a:xfrm>
              <a:off x="3022560" y="4054320"/>
              <a:ext cx="273240" cy="457200"/>
            </a:xfrm>
            <a:custGeom>
              <a:avLst/>
              <a:gdLst/>
              <a:ahLst/>
              <a:rect l="l" t="t" r="r" b="b"/>
              <a:pathLst>
                <a:path w="172" h="288">
                  <a:moveTo>
                    <a:pt x="136" y="0"/>
                  </a:moveTo>
                  <a:lnTo>
                    <a:pt x="172" y="265"/>
                  </a:lnTo>
                  <a:lnTo>
                    <a:pt x="118" y="269"/>
                  </a:lnTo>
                  <a:lnTo>
                    <a:pt x="110" y="288"/>
                  </a:lnTo>
                  <a:lnTo>
                    <a:pt x="89" y="255"/>
                  </a:lnTo>
                  <a:lnTo>
                    <a:pt x="89" y="237"/>
                  </a:lnTo>
                  <a:lnTo>
                    <a:pt x="0" y="247"/>
                  </a:lnTo>
                  <a:lnTo>
                    <a:pt x="21" y="178"/>
                  </a:lnTo>
                  <a:lnTo>
                    <a:pt x="12" y="132"/>
                  </a:lnTo>
                  <a:lnTo>
                    <a:pt x="8" y="108"/>
                  </a:lnTo>
                  <a:lnTo>
                    <a:pt x="41" y="12"/>
                  </a:lnTo>
                  <a:lnTo>
                    <a:pt x="136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1" name=""/>
            <p:cNvSpPr/>
            <p:nvPr/>
          </p:nvSpPr>
          <p:spPr>
            <a:xfrm>
              <a:off x="3022560" y="4054320"/>
              <a:ext cx="273240" cy="457200"/>
            </a:xfrm>
            <a:custGeom>
              <a:avLst/>
              <a:gdLst/>
              <a:ahLst/>
              <a:rect l="l" t="t" r="r" b="b"/>
              <a:pathLst>
                <a:path w="172" h="288">
                  <a:moveTo>
                    <a:pt x="136" y="0"/>
                  </a:moveTo>
                  <a:lnTo>
                    <a:pt x="172" y="265"/>
                  </a:lnTo>
                  <a:lnTo>
                    <a:pt x="118" y="269"/>
                  </a:lnTo>
                  <a:lnTo>
                    <a:pt x="110" y="288"/>
                  </a:lnTo>
                  <a:lnTo>
                    <a:pt x="89" y="255"/>
                  </a:lnTo>
                  <a:lnTo>
                    <a:pt x="89" y="237"/>
                  </a:lnTo>
                  <a:lnTo>
                    <a:pt x="0" y="247"/>
                  </a:lnTo>
                  <a:lnTo>
                    <a:pt x="21" y="178"/>
                  </a:lnTo>
                  <a:lnTo>
                    <a:pt x="12" y="132"/>
                  </a:lnTo>
                  <a:lnTo>
                    <a:pt x="8" y="108"/>
                  </a:lnTo>
                  <a:lnTo>
                    <a:pt x="41" y="12"/>
                  </a:lnTo>
                  <a:lnTo>
                    <a:pt x="136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2" name=""/>
            <p:cNvSpPr/>
            <p:nvPr/>
          </p:nvSpPr>
          <p:spPr>
            <a:xfrm>
              <a:off x="2981160" y="2905200"/>
              <a:ext cx="414360" cy="241200"/>
            </a:xfrm>
            <a:custGeom>
              <a:avLst/>
              <a:gdLst/>
              <a:ahLst/>
              <a:rect l="l" t="t" r="r" b="b"/>
              <a:pathLst>
                <a:path w="261" h="152">
                  <a:moveTo>
                    <a:pt x="109" y="152"/>
                  </a:moveTo>
                  <a:lnTo>
                    <a:pt x="93" y="97"/>
                  </a:lnTo>
                  <a:lnTo>
                    <a:pt x="75" y="97"/>
                  </a:lnTo>
                  <a:lnTo>
                    <a:pt x="4" y="81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6" y="65"/>
                  </a:lnTo>
                  <a:lnTo>
                    <a:pt x="85" y="0"/>
                  </a:lnTo>
                  <a:lnTo>
                    <a:pt x="99" y="6"/>
                  </a:lnTo>
                  <a:lnTo>
                    <a:pt x="85" y="32"/>
                  </a:lnTo>
                  <a:lnTo>
                    <a:pt x="83" y="39"/>
                  </a:lnTo>
                  <a:lnTo>
                    <a:pt x="85" y="38"/>
                  </a:lnTo>
                  <a:lnTo>
                    <a:pt x="93" y="38"/>
                  </a:lnTo>
                  <a:lnTo>
                    <a:pt x="115" y="57"/>
                  </a:lnTo>
                  <a:lnTo>
                    <a:pt x="119" y="49"/>
                  </a:lnTo>
                  <a:lnTo>
                    <a:pt x="142" y="49"/>
                  </a:lnTo>
                  <a:lnTo>
                    <a:pt x="146" y="43"/>
                  </a:lnTo>
                  <a:lnTo>
                    <a:pt x="152" y="43"/>
                  </a:lnTo>
                  <a:lnTo>
                    <a:pt x="194" y="28"/>
                  </a:lnTo>
                  <a:lnTo>
                    <a:pt x="208" y="39"/>
                  </a:lnTo>
                  <a:lnTo>
                    <a:pt x="243" y="38"/>
                  </a:lnTo>
                  <a:lnTo>
                    <a:pt x="251" y="45"/>
                  </a:lnTo>
                  <a:lnTo>
                    <a:pt x="261" y="63"/>
                  </a:lnTo>
                  <a:lnTo>
                    <a:pt x="132" y="91"/>
                  </a:lnTo>
                  <a:lnTo>
                    <a:pt x="109" y="152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3" name=""/>
            <p:cNvSpPr/>
            <p:nvPr/>
          </p:nvSpPr>
          <p:spPr>
            <a:xfrm>
              <a:off x="2981160" y="2905200"/>
              <a:ext cx="414360" cy="241200"/>
            </a:xfrm>
            <a:custGeom>
              <a:avLst/>
              <a:gdLst/>
              <a:ahLst/>
              <a:rect l="l" t="t" r="r" b="b"/>
              <a:pathLst>
                <a:path w="261" h="152">
                  <a:moveTo>
                    <a:pt x="109" y="152"/>
                  </a:moveTo>
                  <a:lnTo>
                    <a:pt x="93" y="97"/>
                  </a:lnTo>
                  <a:lnTo>
                    <a:pt x="75" y="97"/>
                  </a:lnTo>
                  <a:lnTo>
                    <a:pt x="4" y="81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6" y="65"/>
                  </a:lnTo>
                  <a:lnTo>
                    <a:pt x="85" y="0"/>
                  </a:lnTo>
                  <a:lnTo>
                    <a:pt x="99" y="6"/>
                  </a:lnTo>
                  <a:lnTo>
                    <a:pt x="85" y="32"/>
                  </a:lnTo>
                  <a:lnTo>
                    <a:pt x="83" y="39"/>
                  </a:lnTo>
                  <a:lnTo>
                    <a:pt x="85" y="38"/>
                  </a:lnTo>
                  <a:lnTo>
                    <a:pt x="93" y="38"/>
                  </a:lnTo>
                  <a:lnTo>
                    <a:pt x="115" y="57"/>
                  </a:lnTo>
                  <a:lnTo>
                    <a:pt x="119" y="49"/>
                  </a:lnTo>
                  <a:lnTo>
                    <a:pt x="142" y="49"/>
                  </a:lnTo>
                  <a:lnTo>
                    <a:pt x="146" y="43"/>
                  </a:lnTo>
                  <a:lnTo>
                    <a:pt x="152" y="43"/>
                  </a:lnTo>
                  <a:lnTo>
                    <a:pt x="194" y="28"/>
                  </a:lnTo>
                  <a:lnTo>
                    <a:pt x="208" y="39"/>
                  </a:lnTo>
                  <a:lnTo>
                    <a:pt x="243" y="38"/>
                  </a:lnTo>
                  <a:lnTo>
                    <a:pt x="251" y="45"/>
                  </a:lnTo>
                  <a:lnTo>
                    <a:pt x="261" y="63"/>
                  </a:lnTo>
                  <a:lnTo>
                    <a:pt x="132" y="91"/>
                  </a:lnTo>
                  <a:lnTo>
                    <a:pt x="109" y="152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4" name=""/>
            <p:cNvSpPr/>
            <p:nvPr/>
          </p:nvSpPr>
          <p:spPr>
            <a:xfrm>
              <a:off x="2817720" y="2982960"/>
              <a:ext cx="382680" cy="414360"/>
            </a:xfrm>
            <a:custGeom>
              <a:avLst/>
              <a:gdLst/>
              <a:ahLst/>
              <a:rect l="l" t="t" r="r" b="b"/>
              <a:pathLst>
                <a:path w="241" h="261">
                  <a:moveTo>
                    <a:pt x="22" y="16"/>
                  </a:moveTo>
                  <a:lnTo>
                    <a:pt x="22" y="32"/>
                  </a:lnTo>
                  <a:lnTo>
                    <a:pt x="24" y="54"/>
                  </a:lnTo>
                  <a:lnTo>
                    <a:pt x="0" y="83"/>
                  </a:lnTo>
                  <a:lnTo>
                    <a:pt x="6" y="139"/>
                  </a:lnTo>
                  <a:lnTo>
                    <a:pt x="73" y="180"/>
                  </a:lnTo>
                  <a:lnTo>
                    <a:pt x="75" y="196"/>
                  </a:lnTo>
                  <a:lnTo>
                    <a:pt x="87" y="246"/>
                  </a:lnTo>
                  <a:lnTo>
                    <a:pt x="107" y="261"/>
                  </a:lnTo>
                  <a:lnTo>
                    <a:pt x="230" y="246"/>
                  </a:lnTo>
                  <a:lnTo>
                    <a:pt x="218" y="202"/>
                  </a:lnTo>
                  <a:lnTo>
                    <a:pt x="241" y="78"/>
                  </a:lnTo>
                  <a:lnTo>
                    <a:pt x="216" y="127"/>
                  </a:lnTo>
                  <a:lnTo>
                    <a:pt x="210" y="115"/>
                  </a:lnTo>
                  <a:lnTo>
                    <a:pt x="212" y="103"/>
                  </a:lnTo>
                  <a:lnTo>
                    <a:pt x="196" y="48"/>
                  </a:lnTo>
                  <a:lnTo>
                    <a:pt x="178" y="48"/>
                  </a:lnTo>
                  <a:lnTo>
                    <a:pt x="107" y="32"/>
                  </a:lnTo>
                  <a:lnTo>
                    <a:pt x="103" y="26"/>
                  </a:lnTo>
                  <a:lnTo>
                    <a:pt x="103" y="22"/>
                  </a:lnTo>
                  <a:lnTo>
                    <a:pt x="75" y="16"/>
                  </a:lnTo>
                  <a:lnTo>
                    <a:pt x="71" y="0"/>
                  </a:lnTo>
                  <a:lnTo>
                    <a:pt x="32" y="14"/>
                  </a:lnTo>
                  <a:lnTo>
                    <a:pt x="22" y="1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5" name=""/>
            <p:cNvSpPr/>
            <p:nvPr/>
          </p:nvSpPr>
          <p:spPr>
            <a:xfrm>
              <a:off x="2817720" y="2982960"/>
              <a:ext cx="382680" cy="414360"/>
            </a:xfrm>
            <a:custGeom>
              <a:avLst/>
              <a:gdLst/>
              <a:ahLst/>
              <a:rect l="l" t="t" r="r" b="b"/>
              <a:pathLst>
                <a:path w="241" h="261">
                  <a:moveTo>
                    <a:pt x="22" y="16"/>
                  </a:moveTo>
                  <a:lnTo>
                    <a:pt x="22" y="32"/>
                  </a:lnTo>
                  <a:lnTo>
                    <a:pt x="24" y="54"/>
                  </a:lnTo>
                  <a:lnTo>
                    <a:pt x="0" y="83"/>
                  </a:lnTo>
                  <a:lnTo>
                    <a:pt x="6" y="139"/>
                  </a:lnTo>
                  <a:lnTo>
                    <a:pt x="73" y="180"/>
                  </a:lnTo>
                  <a:lnTo>
                    <a:pt x="75" y="196"/>
                  </a:lnTo>
                  <a:lnTo>
                    <a:pt x="87" y="246"/>
                  </a:lnTo>
                  <a:lnTo>
                    <a:pt x="107" y="261"/>
                  </a:lnTo>
                  <a:lnTo>
                    <a:pt x="230" y="246"/>
                  </a:lnTo>
                  <a:lnTo>
                    <a:pt x="218" y="202"/>
                  </a:lnTo>
                  <a:lnTo>
                    <a:pt x="241" y="78"/>
                  </a:lnTo>
                  <a:lnTo>
                    <a:pt x="216" y="127"/>
                  </a:lnTo>
                  <a:lnTo>
                    <a:pt x="210" y="115"/>
                  </a:lnTo>
                  <a:lnTo>
                    <a:pt x="212" y="103"/>
                  </a:lnTo>
                  <a:lnTo>
                    <a:pt x="196" y="48"/>
                  </a:lnTo>
                  <a:lnTo>
                    <a:pt x="178" y="48"/>
                  </a:lnTo>
                  <a:lnTo>
                    <a:pt x="107" y="32"/>
                  </a:lnTo>
                  <a:lnTo>
                    <a:pt x="103" y="26"/>
                  </a:lnTo>
                  <a:lnTo>
                    <a:pt x="103" y="22"/>
                  </a:lnTo>
                  <a:lnTo>
                    <a:pt x="75" y="16"/>
                  </a:lnTo>
                  <a:lnTo>
                    <a:pt x="71" y="0"/>
                  </a:lnTo>
                  <a:lnTo>
                    <a:pt x="32" y="14"/>
                  </a:lnTo>
                  <a:lnTo>
                    <a:pt x="22" y="16"/>
                  </a:lnTo>
                </a:path>
              </a:pathLst>
            </a:custGeom>
            <a:solidFill>
              <a:srgbClr val="ff3300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6" name=""/>
            <p:cNvSpPr/>
            <p:nvPr/>
          </p:nvSpPr>
          <p:spPr>
            <a:xfrm>
              <a:off x="2943360" y="3373560"/>
              <a:ext cx="314280" cy="514080"/>
            </a:xfrm>
            <a:custGeom>
              <a:avLst/>
              <a:gdLst/>
              <a:ahLst/>
              <a:rect l="l" t="t" r="r" b="b"/>
              <a:pathLst>
                <a:path w="198" h="324">
                  <a:moveTo>
                    <a:pt x="131" y="312"/>
                  </a:moveTo>
                  <a:lnTo>
                    <a:pt x="117" y="312"/>
                  </a:lnTo>
                  <a:lnTo>
                    <a:pt x="115" y="300"/>
                  </a:lnTo>
                  <a:lnTo>
                    <a:pt x="107" y="288"/>
                  </a:lnTo>
                  <a:lnTo>
                    <a:pt x="73" y="255"/>
                  </a:lnTo>
                  <a:lnTo>
                    <a:pt x="77" y="233"/>
                  </a:lnTo>
                  <a:lnTo>
                    <a:pt x="71" y="207"/>
                  </a:lnTo>
                  <a:lnTo>
                    <a:pt x="52" y="213"/>
                  </a:lnTo>
                  <a:lnTo>
                    <a:pt x="12" y="172"/>
                  </a:lnTo>
                  <a:lnTo>
                    <a:pt x="0" y="150"/>
                  </a:lnTo>
                  <a:lnTo>
                    <a:pt x="4" y="136"/>
                  </a:lnTo>
                  <a:lnTo>
                    <a:pt x="22" y="95"/>
                  </a:lnTo>
                  <a:lnTo>
                    <a:pt x="18" y="81"/>
                  </a:lnTo>
                  <a:lnTo>
                    <a:pt x="44" y="61"/>
                  </a:lnTo>
                  <a:lnTo>
                    <a:pt x="48" y="31"/>
                  </a:lnTo>
                  <a:lnTo>
                    <a:pt x="40" y="27"/>
                  </a:lnTo>
                  <a:lnTo>
                    <a:pt x="28" y="15"/>
                  </a:lnTo>
                  <a:lnTo>
                    <a:pt x="151" y="0"/>
                  </a:lnTo>
                  <a:lnTo>
                    <a:pt x="151" y="2"/>
                  </a:lnTo>
                  <a:lnTo>
                    <a:pt x="158" y="33"/>
                  </a:lnTo>
                  <a:lnTo>
                    <a:pt x="164" y="35"/>
                  </a:lnTo>
                  <a:lnTo>
                    <a:pt x="188" y="182"/>
                  </a:lnTo>
                  <a:lnTo>
                    <a:pt x="188" y="191"/>
                  </a:lnTo>
                  <a:lnTo>
                    <a:pt x="198" y="203"/>
                  </a:lnTo>
                  <a:lnTo>
                    <a:pt x="178" y="270"/>
                  </a:lnTo>
                  <a:lnTo>
                    <a:pt x="164" y="318"/>
                  </a:lnTo>
                  <a:lnTo>
                    <a:pt x="143" y="304"/>
                  </a:lnTo>
                  <a:lnTo>
                    <a:pt x="131" y="324"/>
                  </a:lnTo>
                  <a:lnTo>
                    <a:pt x="131" y="312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7" name=""/>
            <p:cNvSpPr/>
            <p:nvPr/>
          </p:nvSpPr>
          <p:spPr>
            <a:xfrm>
              <a:off x="2943360" y="3373560"/>
              <a:ext cx="314280" cy="514080"/>
            </a:xfrm>
            <a:custGeom>
              <a:avLst/>
              <a:gdLst/>
              <a:ahLst/>
              <a:rect l="l" t="t" r="r" b="b"/>
              <a:pathLst>
                <a:path w="198" h="324">
                  <a:moveTo>
                    <a:pt x="131" y="312"/>
                  </a:moveTo>
                  <a:lnTo>
                    <a:pt x="117" y="312"/>
                  </a:lnTo>
                  <a:lnTo>
                    <a:pt x="115" y="300"/>
                  </a:lnTo>
                  <a:lnTo>
                    <a:pt x="107" y="288"/>
                  </a:lnTo>
                  <a:lnTo>
                    <a:pt x="73" y="255"/>
                  </a:lnTo>
                  <a:lnTo>
                    <a:pt x="77" y="233"/>
                  </a:lnTo>
                  <a:lnTo>
                    <a:pt x="71" y="207"/>
                  </a:lnTo>
                  <a:lnTo>
                    <a:pt x="52" y="213"/>
                  </a:lnTo>
                  <a:lnTo>
                    <a:pt x="12" y="172"/>
                  </a:lnTo>
                  <a:lnTo>
                    <a:pt x="0" y="150"/>
                  </a:lnTo>
                  <a:lnTo>
                    <a:pt x="4" y="136"/>
                  </a:lnTo>
                  <a:lnTo>
                    <a:pt x="22" y="95"/>
                  </a:lnTo>
                  <a:lnTo>
                    <a:pt x="18" y="81"/>
                  </a:lnTo>
                  <a:lnTo>
                    <a:pt x="44" y="61"/>
                  </a:lnTo>
                  <a:lnTo>
                    <a:pt x="48" y="31"/>
                  </a:lnTo>
                  <a:lnTo>
                    <a:pt x="40" y="27"/>
                  </a:lnTo>
                  <a:lnTo>
                    <a:pt x="28" y="15"/>
                  </a:lnTo>
                  <a:lnTo>
                    <a:pt x="151" y="0"/>
                  </a:lnTo>
                  <a:lnTo>
                    <a:pt x="151" y="2"/>
                  </a:lnTo>
                  <a:lnTo>
                    <a:pt x="158" y="33"/>
                  </a:lnTo>
                  <a:lnTo>
                    <a:pt x="164" y="35"/>
                  </a:lnTo>
                  <a:lnTo>
                    <a:pt x="188" y="182"/>
                  </a:lnTo>
                  <a:lnTo>
                    <a:pt x="188" y="191"/>
                  </a:lnTo>
                  <a:lnTo>
                    <a:pt x="198" y="203"/>
                  </a:lnTo>
                  <a:lnTo>
                    <a:pt x="178" y="270"/>
                  </a:lnTo>
                  <a:lnTo>
                    <a:pt x="164" y="318"/>
                  </a:lnTo>
                  <a:lnTo>
                    <a:pt x="143" y="304"/>
                  </a:lnTo>
                  <a:lnTo>
                    <a:pt x="131" y="324"/>
                  </a:lnTo>
                  <a:lnTo>
                    <a:pt x="131" y="312"/>
                  </a:lnTo>
                </a:path>
              </a:pathLst>
            </a:custGeom>
            <a:solidFill>
              <a:srgbClr val="ff3300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8" name=""/>
            <p:cNvSpPr/>
            <p:nvPr/>
          </p:nvSpPr>
          <p:spPr>
            <a:xfrm>
              <a:off x="2827440" y="4264200"/>
              <a:ext cx="417240" cy="358560"/>
            </a:xfrm>
            <a:custGeom>
              <a:avLst/>
              <a:gdLst/>
              <a:ahLst/>
              <a:rect l="l" t="t" r="r" b="b"/>
              <a:pathLst>
                <a:path w="263" h="226">
                  <a:moveTo>
                    <a:pt x="0" y="10"/>
                  </a:moveTo>
                  <a:lnTo>
                    <a:pt x="135" y="0"/>
                  </a:lnTo>
                  <a:lnTo>
                    <a:pt x="144" y="46"/>
                  </a:lnTo>
                  <a:lnTo>
                    <a:pt x="123" y="115"/>
                  </a:lnTo>
                  <a:lnTo>
                    <a:pt x="212" y="105"/>
                  </a:lnTo>
                  <a:lnTo>
                    <a:pt x="212" y="123"/>
                  </a:lnTo>
                  <a:lnTo>
                    <a:pt x="233" y="156"/>
                  </a:lnTo>
                  <a:lnTo>
                    <a:pt x="235" y="158"/>
                  </a:lnTo>
                  <a:lnTo>
                    <a:pt x="255" y="150"/>
                  </a:lnTo>
                  <a:lnTo>
                    <a:pt x="235" y="186"/>
                  </a:lnTo>
                  <a:lnTo>
                    <a:pt x="263" y="212"/>
                  </a:lnTo>
                  <a:lnTo>
                    <a:pt x="253" y="226"/>
                  </a:lnTo>
                  <a:lnTo>
                    <a:pt x="214" y="196"/>
                  </a:lnTo>
                  <a:lnTo>
                    <a:pt x="212" y="216"/>
                  </a:lnTo>
                  <a:lnTo>
                    <a:pt x="188" y="214"/>
                  </a:lnTo>
                  <a:lnTo>
                    <a:pt x="186" y="226"/>
                  </a:lnTo>
                  <a:lnTo>
                    <a:pt x="111" y="190"/>
                  </a:lnTo>
                  <a:lnTo>
                    <a:pt x="113" y="196"/>
                  </a:lnTo>
                  <a:lnTo>
                    <a:pt x="83" y="206"/>
                  </a:lnTo>
                  <a:lnTo>
                    <a:pt x="83" y="198"/>
                  </a:lnTo>
                  <a:lnTo>
                    <a:pt x="18" y="194"/>
                  </a:lnTo>
                  <a:lnTo>
                    <a:pt x="16" y="156"/>
                  </a:lnTo>
                  <a:lnTo>
                    <a:pt x="28" y="145"/>
                  </a:lnTo>
                  <a:lnTo>
                    <a:pt x="22" y="79"/>
                  </a:lnTo>
                  <a:lnTo>
                    <a:pt x="6" y="69"/>
                  </a:lnTo>
                  <a:lnTo>
                    <a:pt x="0" y="1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9" name=""/>
            <p:cNvSpPr/>
            <p:nvPr/>
          </p:nvSpPr>
          <p:spPr>
            <a:xfrm>
              <a:off x="2827440" y="4264200"/>
              <a:ext cx="417240" cy="358560"/>
            </a:xfrm>
            <a:custGeom>
              <a:avLst/>
              <a:gdLst/>
              <a:ahLst/>
              <a:rect l="l" t="t" r="r" b="b"/>
              <a:pathLst>
                <a:path w="263" h="226">
                  <a:moveTo>
                    <a:pt x="0" y="10"/>
                  </a:moveTo>
                  <a:lnTo>
                    <a:pt x="135" y="0"/>
                  </a:lnTo>
                  <a:lnTo>
                    <a:pt x="144" y="46"/>
                  </a:lnTo>
                  <a:lnTo>
                    <a:pt x="123" y="115"/>
                  </a:lnTo>
                  <a:lnTo>
                    <a:pt x="212" y="105"/>
                  </a:lnTo>
                  <a:lnTo>
                    <a:pt x="212" y="123"/>
                  </a:lnTo>
                  <a:lnTo>
                    <a:pt x="233" y="156"/>
                  </a:lnTo>
                  <a:lnTo>
                    <a:pt x="235" y="158"/>
                  </a:lnTo>
                  <a:lnTo>
                    <a:pt x="255" y="150"/>
                  </a:lnTo>
                  <a:lnTo>
                    <a:pt x="235" y="186"/>
                  </a:lnTo>
                  <a:lnTo>
                    <a:pt x="263" y="212"/>
                  </a:lnTo>
                  <a:lnTo>
                    <a:pt x="253" y="226"/>
                  </a:lnTo>
                  <a:lnTo>
                    <a:pt x="214" y="196"/>
                  </a:lnTo>
                  <a:lnTo>
                    <a:pt x="212" y="216"/>
                  </a:lnTo>
                  <a:lnTo>
                    <a:pt x="188" y="214"/>
                  </a:lnTo>
                  <a:lnTo>
                    <a:pt x="186" y="226"/>
                  </a:lnTo>
                  <a:lnTo>
                    <a:pt x="111" y="190"/>
                  </a:lnTo>
                  <a:lnTo>
                    <a:pt x="113" y="196"/>
                  </a:lnTo>
                  <a:lnTo>
                    <a:pt x="83" y="206"/>
                  </a:lnTo>
                  <a:lnTo>
                    <a:pt x="83" y="198"/>
                  </a:lnTo>
                  <a:lnTo>
                    <a:pt x="18" y="194"/>
                  </a:lnTo>
                  <a:lnTo>
                    <a:pt x="16" y="156"/>
                  </a:lnTo>
                  <a:lnTo>
                    <a:pt x="28" y="145"/>
                  </a:lnTo>
                  <a:lnTo>
                    <a:pt x="22" y="79"/>
                  </a:lnTo>
                  <a:lnTo>
                    <a:pt x="6" y="69"/>
                  </a:lnTo>
                  <a:lnTo>
                    <a:pt x="0" y="1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0" name=""/>
            <p:cNvSpPr/>
            <p:nvPr/>
          </p:nvSpPr>
          <p:spPr>
            <a:xfrm>
              <a:off x="2516040" y="2805120"/>
              <a:ext cx="471600" cy="527040"/>
            </a:xfrm>
            <a:custGeom>
              <a:avLst/>
              <a:gdLst/>
              <a:ahLst/>
              <a:rect l="l" t="t" r="r" b="b"/>
              <a:pathLst>
                <a:path w="297" h="332">
                  <a:moveTo>
                    <a:pt x="222" y="126"/>
                  </a:moveTo>
                  <a:lnTo>
                    <a:pt x="297" y="39"/>
                  </a:lnTo>
                  <a:lnTo>
                    <a:pt x="297" y="35"/>
                  </a:lnTo>
                  <a:lnTo>
                    <a:pt x="253" y="33"/>
                  </a:lnTo>
                  <a:lnTo>
                    <a:pt x="234" y="39"/>
                  </a:lnTo>
                  <a:lnTo>
                    <a:pt x="166" y="12"/>
                  </a:lnTo>
                  <a:lnTo>
                    <a:pt x="137" y="19"/>
                  </a:lnTo>
                  <a:lnTo>
                    <a:pt x="103" y="12"/>
                  </a:lnTo>
                  <a:lnTo>
                    <a:pt x="97" y="0"/>
                  </a:lnTo>
                  <a:lnTo>
                    <a:pt x="24" y="4"/>
                  </a:lnTo>
                  <a:lnTo>
                    <a:pt x="0" y="4"/>
                  </a:lnTo>
                  <a:lnTo>
                    <a:pt x="0" y="10"/>
                  </a:lnTo>
                  <a:lnTo>
                    <a:pt x="8" y="69"/>
                  </a:lnTo>
                  <a:lnTo>
                    <a:pt x="18" y="91"/>
                  </a:lnTo>
                  <a:lnTo>
                    <a:pt x="40" y="188"/>
                  </a:lnTo>
                  <a:lnTo>
                    <a:pt x="28" y="205"/>
                  </a:lnTo>
                  <a:lnTo>
                    <a:pt x="46" y="225"/>
                  </a:lnTo>
                  <a:lnTo>
                    <a:pt x="50" y="330"/>
                  </a:lnTo>
                  <a:lnTo>
                    <a:pt x="54" y="332"/>
                  </a:lnTo>
                  <a:lnTo>
                    <a:pt x="265" y="306"/>
                  </a:lnTo>
                  <a:lnTo>
                    <a:pt x="263" y="292"/>
                  </a:lnTo>
                  <a:lnTo>
                    <a:pt x="196" y="251"/>
                  </a:lnTo>
                  <a:lnTo>
                    <a:pt x="190" y="195"/>
                  </a:lnTo>
                  <a:lnTo>
                    <a:pt x="214" y="166"/>
                  </a:lnTo>
                  <a:lnTo>
                    <a:pt x="212" y="144"/>
                  </a:lnTo>
                  <a:lnTo>
                    <a:pt x="212" y="128"/>
                  </a:lnTo>
                  <a:lnTo>
                    <a:pt x="222" y="12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1" name=""/>
            <p:cNvSpPr/>
            <p:nvPr/>
          </p:nvSpPr>
          <p:spPr>
            <a:xfrm>
              <a:off x="2516040" y="2805120"/>
              <a:ext cx="471600" cy="527040"/>
            </a:xfrm>
            <a:custGeom>
              <a:avLst/>
              <a:gdLst/>
              <a:ahLst/>
              <a:rect l="l" t="t" r="r" b="b"/>
              <a:pathLst>
                <a:path w="297" h="332">
                  <a:moveTo>
                    <a:pt x="222" y="126"/>
                  </a:moveTo>
                  <a:lnTo>
                    <a:pt x="297" y="39"/>
                  </a:lnTo>
                  <a:lnTo>
                    <a:pt x="297" y="35"/>
                  </a:lnTo>
                  <a:lnTo>
                    <a:pt x="253" y="33"/>
                  </a:lnTo>
                  <a:lnTo>
                    <a:pt x="234" y="39"/>
                  </a:lnTo>
                  <a:lnTo>
                    <a:pt x="166" y="12"/>
                  </a:lnTo>
                  <a:lnTo>
                    <a:pt x="137" y="19"/>
                  </a:lnTo>
                  <a:lnTo>
                    <a:pt x="103" y="12"/>
                  </a:lnTo>
                  <a:lnTo>
                    <a:pt x="97" y="0"/>
                  </a:lnTo>
                  <a:lnTo>
                    <a:pt x="24" y="4"/>
                  </a:lnTo>
                  <a:lnTo>
                    <a:pt x="0" y="4"/>
                  </a:lnTo>
                  <a:lnTo>
                    <a:pt x="0" y="10"/>
                  </a:lnTo>
                  <a:lnTo>
                    <a:pt x="8" y="69"/>
                  </a:lnTo>
                  <a:lnTo>
                    <a:pt x="18" y="91"/>
                  </a:lnTo>
                  <a:lnTo>
                    <a:pt x="40" y="188"/>
                  </a:lnTo>
                  <a:lnTo>
                    <a:pt x="28" y="205"/>
                  </a:lnTo>
                  <a:lnTo>
                    <a:pt x="46" y="225"/>
                  </a:lnTo>
                  <a:lnTo>
                    <a:pt x="50" y="330"/>
                  </a:lnTo>
                  <a:lnTo>
                    <a:pt x="54" y="332"/>
                  </a:lnTo>
                  <a:lnTo>
                    <a:pt x="265" y="306"/>
                  </a:lnTo>
                  <a:lnTo>
                    <a:pt x="263" y="292"/>
                  </a:lnTo>
                  <a:lnTo>
                    <a:pt x="196" y="251"/>
                  </a:lnTo>
                  <a:lnTo>
                    <a:pt x="190" y="195"/>
                  </a:lnTo>
                  <a:lnTo>
                    <a:pt x="214" y="166"/>
                  </a:lnTo>
                  <a:lnTo>
                    <a:pt x="212" y="144"/>
                  </a:lnTo>
                  <a:lnTo>
                    <a:pt x="212" y="128"/>
                  </a:lnTo>
                  <a:lnTo>
                    <a:pt x="222" y="12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2" name=""/>
            <p:cNvSpPr/>
            <p:nvPr/>
          </p:nvSpPr>
          <p:spPr>
            <a:xfrm>
              <a:off x="2579760" y="3290760"/>
              <a:ext cx="439560" cy="304920"/>
            </a:xfrm>
            <a:custGeom>
              <a:avLst/>
              <a:gdLst/>
              <a:ahLst/>
              <a:rect l="l" t="t" r="r" b="b"/>
              <a:pathLst>
                <a:path w="277" h="192">
                  <a:moveTo>
                    <a:pt x="10" y="24"/>
                  </a:moveTo>
                  <a:lnTo>
                    <a:pt x="0" y="30"/>
                  </a:lnTo>
                  <a:lnTo>
                    <a:pt x="4" y="73"/>
                  </a:lnTo>
                  <a:lnTo>
                    <a:pt x="8" y="93"/>
                  </a:lnTo>
                  <a:lnTo>
                    <a:pt x="39" y="168"/>
                  </a:lnTo>
                  <a:lnTo>
                    <a:pt x="43" y="184"/>
                  </a:lnTo>
                  <a:lnTo>
                    <a:pt x="45" y="192"/>
                  </a:lnTo>
                  <a:lnTo>
                    <a:pt x="223" y="180"/>
                  </a:lnTo>
                  <a:lnTo>
                    <a:pt x="233" y="188"/>
                  </a:lnTo>
                  <a:lnTo>
                    <a:pt x="251" y="147"/>
                  </a:lnTo>
                  <a:lnTo>
                    <a:pt x="247" y="133"/>
                  </a:lnTo>
                  <a:lnTo>
                    <a:pt x="273" y="113"/>
                  </a:lnTo>
                  <a:lnTo>
                    <a:pt x="277" y="83"/>
                  </a:lnTo>
                  <a:lnTo>
                    <a:pt x="269" y="79"/>
                  </a:lnTo>
                  <a:lnTo>
                    <a:pt x="257" y="67"/>
                  </a:lnTo>
                  <a:lnTo>
                    <a:pt x="237" y="50"/>
                  </a:lnTo>
                  <a:lnTo>
                    <a:pt x="225" y="0"/>
                  </a:lnTo>
                  <a:lnTo>
                    <a:pt x="14" y="26"/>
                  </a:lnTo>
                  <a:lnTo>
                    <a:pt x="10" y="24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3" name=""/>
            <p:cNvSpPr/>
            <p:nvPr/>
          </p:nvSpPr>
          <p:spPr>
            <a:xfrm>
              <a:off x="2579760" y="3290760"/>
              <a:ext cx="439560" cy="304920"/>
            </a:xfrm>
            <a:custGeom>
              <a:avLst/>
              <a:gdLst/>
              <a:ahLst/>
              <a:rect l="l" t="t" r="r" b="b"/>
              <a:pathLst>
                <a:path w="277" h="192">
                  <a:moveTo>
                    <a:pt x="10" y="24"/>
                  </a:moveTo>
                  <a:lnTo>
                    <a:pt x="0" y="30"/>
                  </a:lnTo>
                  <a:lnTo>
                    <a:pt x="4" y="73"/>
                  </a:lnTo>
                  <a:lnTo>
                    <a:pt x="8" y="93"/>
                  </a:lnTo>
                  <a:lnTo>
                    <a:pt x="39" y="168"/>
                  </a:lnTo>
                  <a:lnTo>
                    <a:pt x="43" y="184"/>
                  </a:lnTo>
                  <a:lnTo>
                    <a:pt x="45" y="192"/>
                  </a:lnTo>
                  <a:lnTo>
                    <a:pt x="223" y="180"/>
                  </a:lnTo>
                  <a:lnTo>
                    <a:pt x="233" y="188"/>
                  </a:lnTo>
                  <a:lnTo>
                    <a:pt x="251" y="147"/>
                  </a:lnTo>
                  <a:lnTo>
                    <a:pt x="247" y="133"/>
                  </a:lnTo>
                  <a:lnTo>
                    <a:pt x="273" y="113"/>
                  </a:lnTo>
                  <a:lnTo>
                    <a:pt x="277" y="83"/>
                  </a:lnTo>
                  <a:lnTo>
                    <a:pt x="269" y="79"/>
                  </a:lnTo>
                  <a:lnTo>
                    <a:pt x="257" y="67"/>
                  </a:lnTo>
                  <a:lnTo>
                    <a:pt x="237" y="50"/>
                  </a:lnTo>
                  <a:lnTo>
                    <a:pt x="225" y="0"/>
                  </a:lnTo>
                  <a:lnTo>
                    <a:pt x="14" y="26"/>
                  </a:lnTo>
                  <a:lnTo>
                    <a:pt x="10" y="24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4" name=""/>
            <p:cNvSpPr/>
            <p:nvPr/>
          </p:nvSpPr>
          <p:spPr>
            <a:xfrm>
              <a:off x="2651040" y="3576600"/>
              <a:ext cx="500040" cy="407880"/>
            </a:xfrm>
            <a:custGeom>
              <a:avLst/>
              <a:gdLst/>
              <a:ahLst/>
              <a:rect l="l" t="t" r="r" b="b"/>
              <a:pathLst>
                <a:path w="315" h="257">
                  <a:moveTo>
                    <a:pt x="184" y="22"/>
                  </a:moveTo>
                  <a:lnTo>
                    <a:pt x="188" y="8"/>
                  </a:lnTo>
                  <a:lnTo>
                    <a:pt x="178" y="0"/>
                  </a:lnTo>
                  <a:lnTo>
                    <a:pt x="0" y="12"/>
                  </a:lnTo>
                  <a:lnTo>
                    <a:pt x="18" y="46"/>
                  </a:lnTo>
                  <a:lnTo>
                    <a:pt x="60" y="105"/>
                  </a:lnTo>
                  <a:lnTo>
                    <a:pt x="68" y="214"/>
                  </a:lnTo>
                  <a:lnTo>
                    <a:pt x="70" y="241"/>
                  </a:lnTo>
                  <a:lnTo>
                    <a:pt x="279" y="222"/>
                  </a:lnTo>
                  <a:lnTo>
                    <a:pt x="271" y="255"/>
                  </a:lnTo>
                  <a:lnTo>
                    <a:pt x="293" y="257"/>
                  </a:lnTo>
                  <a:lnTo>
                    <a:pt x="307" y="220"/>
                  </a:lnTo>
                  <a:lnTo>
                    <a:pt x="315" y="196"/>
                  </a:lnTo>
                  <a:lnTo>
                    <a:pt x="315" y="184"/>
                  </a:lnTo>
                  <a:lnTo>
                    <a:pt x="301" y="184"/>
                  </a:lnTo>
                  <a:lnTo>
                    <a:pt x="299" y="172"/>
                  </a:lnTo>
                  <a:lnTo>
                    <a:pt x="291" y="160"/>
                  </a:lnTo>
                  <a:lnTo>
                    <a:pt x="257" y="127"/>
                  </a:lnTo>
                  <a:lnTo>
                    <a:pt x="261" y="105"/>
                  </a:lnTo>
                  <a:lnTo>
                    <a:pt x="255" y="79"/>
                  </a:lnTo>
                  <a:lnTo>
                    <a:pt x="236" y="85"/>
                  </a:lnTo>
                  <a:lnTo>
                    <a:pt x="196" y="42"/>
                  </a:lnTo>
                  <a:lnTo>
                    <a:pt x="184" y="22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5" name=""/>
            <p:cNvSpPr/>
            <p:nvPr/>
          </p:nvSpPr>
          <p:spPr>
            <a:xfrm>
              <a:off x="2651040" y="3576600"/>
              <a:ext cx="500040" cy="407880"/>
            </a:xfrm>
            <a:custGeom>
              <a:avLst/>
              <a:gdLst/>
              <a:ahLst/>
              <a:rect l="l" t="t" r="r" b="b"/>
              <a:pathLst>
                <a:path w="315" h="257">
                  <a:moveTo>
                    <a:pt x="184" y="22"/>
                  </a:moveTo>
                  <a:lnTo>
                    <a:pt x="188" y="8"/>
                  </a:lnTo>
                  <a:lnTo>
                    <a:pt x="178" y="0"/>
                  </a:lnTo>
                  <a:lnTo>
                    <a:pt x="0" y="12"/>
                  </a:lnTo>
                  <a:lnTo>
                    <a:pt x="18" y="46"/>
                  </a:lnTo>
                  <a:lnTo>
                    <a:pt x="60" y="105"/>
                  </a:lnTo>
                  <a:lnTo>
                    <a:pt x="68" y="214"/>
                  </a:lnTo>
                  <a:lnTo>
                    <a:pt x="70" y="241"/>
                  </a:lnTo>
                  <a:lnTo>
                    <a:pt x="279" y="222"/>
                  </a:lnTo>
                  <a:lnTo>
                    <a:pt x="271" y="255"/>
                  </a:lnTo>
                  <a:lnTo>
                    <a:pt x="293" y="257"/>
                  </a:lnTo>
                  <a:lnTo>
                    <a:pt x="307" y="220"/>
                  </a:lnTo>
                  <a:lnTo>
                    <a:pt x="315" y="196"/>
                  </a:lnTo>
                  <a:lnTo>
                    <a:pt x="315" y="184"/>
                  </a:lnTo>
                  <a:lnTo>
                    <a:pt x="301" y="184"/>
                  </a:lnTo>
                  <a:lnTo>
                    <a:pt x="299" y="172"/>
                  </a:lnTo>
                  <a:lnTo>
                    <a:pt x="291" y="160"/>
                  </a:lnTo>
                  <a:lnTo>
                    <a:pt x="257" y="127"/>
                  </a:lnTo>
                  <a:lnTo>
                    <a:pt x="261" y="105"/>
                  </a:lnTo>
                  <a:lnTo>
                    <a:pt x="255" y="79"/>
                  </a:lnTo>
                  <a:lnTo>
                    <a:pt x="236" y="85"/>
                  </a:lnTo>
                  <a:lnTo>
                    <a:pt x="196" y="42"/>
                  </a:lnTo>
                  <a:lnTo>
                    <a:pt x="184" y="22"/>
                  </a:lnTo>
                </a:path>
              </a:pathLst>
            </a:custGeom>
            <a:solidFill>
              <a:srgbClr val="ff3300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6" name=""/>
            <p:cNvSpPr/>
            <p:nvPr/>
          </p:nvSpPr>
          <p:spPr>
            <a:xfrm>
              <a:off x="2762280" y="3929040"/>
              <a:ext cx="353880" cy="351000"/>
            </a:xfrm>
            <a:custGeom>
              <a:avLst/>
              <a:gdLst/>
              <a:ahLst/>
              <a:rect l="l" t="t" r="r" b="b"/>
              <a:pathLst>
                <a:path w="223" h="221">
                  <a:moveTo>
                    <a:pt x="176" y="211"/>
                  </a:moveTo>
                  <a:lnTo>
                    <a:pt x="172" y="187"/>
                  </a:lnTo>
                  <a:lnTo>
                    <a:pt x="205" y="91"/>
                  </a:lnTo>
                  <a:lnTo>
                    <a:pt x="223" y="35"/>
                  </a:lnTo>
                  <a:lnTo>
                    <a:pt x="201" y="33"/>
                  </a:lnTo>
                  <a:lnTo>
                    <a:pt x="209" y="0"/>
                  </a:lnTo>
                  <a:lnTo>
                    <a:pt x="0" y="19"/>
                  </a:lnTo>
                  <a:lnTo>
                    <a:pt x="13" y="185"/>
                  </a:lnTo>
                  <a:lnTo>
                    <a:pt x="37" y="193"/>
                  </a:lnTo>
                  <a:lnTo>
                    <a:pt x="41" y="221"/>
                  </a:lnTo>
                  <a:lnTo>
                    <a:pt x="176" y="211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7" name=""/>
            <p:cNvSpPr/>
            <p:nvPr/>
          </p:nvSpPr>
          <p:spPr>
            <a:xfrm>
              <a:off x="2762280" y="3929040"/>
              <a:ext cx="353880" cy="351000"/>
            </a:xfrm>
            <a:custGeom>
              <a:avLst/>
              <a:gdLst/>
              <a:ahLst/>
              <a:rect l="l" t="t" r="r" b="b"/>
              <a:pathLst>
                <a:path w="223" h="221">
                  <a:moveTo>
                    <a:pt x="176" y="211"/>
                  </a:moveTo>
                  <a:lnTo>
                    <a:pt x="172" y="187"/>
                  </a:lnTo>
                  <a:lnTo>
                    <a:pt x="205" y="91"/>
                  </a:lnTo>
                  <a:lnTo>
                    <a:pt x="223" y="35"/>
                  </a:lnTo>
                  <a:lnTo>
                    <a:pt x="201" y="33"/>
                  </a:lnTo>
                  <a:lnTo>
                    <a:pt x="209" y="0"/>
                  </a:lnTo>
                  <a:lnTo>
                    <a:pt x="0" y="19"/>
                  </a:lnTo>
                  <a:lnTo>
                    <a:pt x="13" y="185"/>
                  </a:lnTo>
                  <a:lnTo>
                    <a:pt x="37" y="193"/>
                  </a:lnTo>
                  <a:lnTo>
                    <a:pt x="41" y="221"/>
                  </a:lnTo>
                  <a:lnTo>
                    <a:pt x="176" y="211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8" name=""/>
            <p:cNvSpPr/>
            <p:nvPr/>
          </p:nvSpPr>
          <p:spPr>
            <a:xfrm>
              <a:off x="2081160" y="2801880"/>
              <a:ext cx="498600" cy="301680"/>
            </a:xfrm>
            <a:custGeom>
              <a:avLst/>
              <a:gdLst/>
              <a:ahLst/>
              <a:rect l="l" t="t" r="r" b="b"/>
              <a:pathLst>
                <a:path w="314" h="190">
                  <a:moveTo>
                    <a:pt x="314" y="190"/>
                  </a:moveTo>
                  <a:lnTo>
                    <a:pt x="0" y="184"/>
                  </a:lnTo>
                  <a:lnTo>
                    <a:pt x="6" y="0"/>
                  </a:lnTo>
                  <a:lnTo>
                    <a:pt x="274" y="6"/>
                  </a:lnTo>
                  <a:lnTo>
                    <a:pt x="274" y="12"/>
                  </a:lnTo>
                  <a:lnTo>
                    <a:pt x="282" y="71"/>
                  </a:lnTo>
                  <a:lnTo>
                    <a:pt x="292" y="95"/>
                  </a:lnTo>
                  <a:lnTo>
                    <a:pt x="314" y="19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9" name=""/>
            <p:cNvSpPr/>
            <p:nvPr/>
          </p:nvSpPr>
          <p:spPr>
            <a:xfrm>
              <a:off x="2081160" y="2801880"/>
              <a:ext cx="498600" cy="301680"/>
            </a:xfrm>
            <a:custGeom>
              <a:avLst/>
              <a:gdLst/>
              <a:ahLst/>
              <a:rect l="l" t="t" r="r" b="b"/>
              <a:pathLst>
                <a:path w="314" h="190">
                  <a:moveTo>
                    <a:pt x="314" y="190"/>
                  </a:moveTo>
                  <a:lnTo>
                    <a:pt x="0" y="184"/>
                  </a:lnTo>
                  <a:lnTo>
                    <a:pt x="6" y="0"/>
                  </a:lnTo>
                  <a:lnTo>
                    <a:pt x="274" y="6"/>
                  </a:lnTo>
                  <a:lnTo>
                    <a:pt x="274" y="12"/>
                  </a:lnTo>
                  <a:lnTo>
                    <a:pt x="282" y="71"/>
                  </a:lnTo>
                  <a:lnTo>
                    <a:pt x="292" y="95"/>
                  </a:lnTo>
                  <a:lnTo>
                    <a:pt x="314" y="19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0" name=""/>
            <p:cNvSpPr/>
            <p:nvPr/>
          </p:nvSpPr>
          <p:spPr>
            <a:xfrm>
              <a:off x="2068560" y="3094200"/>
              <a:ext cx="527040" cy="312480"/>
            </a:xfrm>
            <a:custGeom>
              <a:avLst/>
              <a:gdLst/>
              <a:ahLst/>
              <a:rect l="l" t="t" r="r" b="b"/>
              <a:pathLst>
                <a:path w="332" h="197">
                  <a:moveTo>
                    <a:pt x="322" y="6"/>
                  </a:moveTo>
                  <a:lnTo>
                    <a:pt x="8" y="0"/>
                  </a:lnTo>
                  <a:lnTo>
                    <a:pt x="4" y="51"/>
                  </a:lnTo>
                  <a:lnTo>
                    <a:pt x="0" y="168"/>
                  </a:lnTo>
                  <a:lnTo>
                    <a:pt x="239" y="172"/>
                  </a:lnTo>
                  <a:lnTo>
                    <a:pt x="271" y="183"/>
                  </a:lnTo>
                  <a:lnTo>
                    <a:pt x="288" y="178"/>
                  </a:lnTo>
                  <a:lnTo>
                    <a:pt x="302" y="183"/>
                  </a:lnTo>
                  <a:lnTo>
                    <a:pt x="302" y="185"/>
                  </a:lnTo>
                  <a:lnTo>
                    <a:pt x="326" y="197"/>
                  </a:lnTo>
                  <a:lnTo>
                    <a:pt x="322" y="154"/>
                  </a:lnTo>
                  <a:lnTo>
                    <a:pt x="332" y="148"/>
                  </a:lnTo>
                  <a:lnTo>
                    <a:pt x="328" y="43"/>
                  </a:lnTo>
                  <a:lnTo>
                    <a:pt x="310" y="23"/>
                  </a:lnTo>
                  <a:lnTo>
                    <a:pt x="322" y="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1" name=""/>
            <p:cNvSpPr/>
            <p:nvPr/>
          </p:nvSpPr>
          <p:spPr>
            <a:xfrm>
              <a:off x="2068560" y="3094200"/>
              <a:ext cx="527040" cy="312480"/>
            </a:xfrm>
            <a:custGeom>
              <a:avLst/>
              <a:gdLst/>
              <a:ahLst/>
              <a:rect l="l" t="t" r="r" b="b"/>
              <a:pathLst>
                <a:path w="332" h="197">
                  <a:moveTo>
                    <a:pt x="322" y="6"/>
                  </a:moveTo>
                  <a:lnTo>
                    <a:pt x="8" y="0"/>
                  </a:lnTo>
                  <a:lnTo>
                    <a:pt x="4" y="51"/>
                  </a:lnTo>
                  <a:lnTo>
                    <a:pt x="0" y="168"/>
                  </a:lnTo>
                  <a:lnTo>
                    <a:pt x="239" y="172"/>
                  </a:lnTo>
                  <a:lnTo>
                    <a:pt x="271" y="183"/>
                  </a:lnTo>
                  <a:lnTo>
                    <a:pt x="288" y="178"/>
                  </a:lnTo>
                  <a:lnTo>
                    <a:pt x="302" y="183"/>
                  </a:lnTo>
                  <a:lnTo>
                    <a:pt x="302" y="185"/>
                  </a:lnTo>
                  <a:lnTo>
                    <a:pt x="326" y="197"/>
                  </a:lnTo>
                  <a:lnTo>
                    <a:pt x="322" y="154"/>
                  </a:lnTo>
                  <a:lnTo>
                    <a:pt x="332" y="148"/>
                  </a:lnTo>
                  <a:lnTo>
                    <a:pt x="328" y="43"/>
                  </a:lnTo>
                  <a:lnTo>
                    <a:pt x="310" y="23"/>
                  </a:lnTo>
                  <a:lnTo>
                    <a:pt x="322" y="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2" name=""/>
            <p:cNvSpPr/>
            <p:nvPr/>
          </p:nvSpPr>
          <p:spPr>
            <a:xfrm>
              <a:off x="2065320" y="3360600"/>
              <a:ext cx="614520" cy="289080"/>
            </a:xfrm>
            <a:custGeom>
              <a:avLst/>
              <a:gdLst/>
              <a:ahLst/>
              <a:rect l="l" t="t" r="r" b="b"/>
              <a:pathLst>
                <a:path w="387" h="182">
                  <a:moveTo>
                    <a:pt x="304" y="17"/>
                  </a:moveTo>
                  <a:lnTo>
                    <a:pt x="304" y="15"/>
                  </a:lnTo>
                  <a:lnTo>
                    <a:pt x="290" y="10"/>
                  </a:lnTo>
                  <a:lnTo>
                    <a:pt x="273" y="15"/>
                  </a:lnTo>
                  <a:lnTo>
                    <a:pt x="241" y="4"/>
                  </a:lnTo>
                  <a:lnTo>
                    <a:pt x="2" y="0"/>
                  </a:lnTo>
                  <a:lnTo>
                    <a:pt x="0" y="110"/>
                  </a:lnTo>
                  <a:lnTo>
                    <a:pt x="77" y="114"/>
                  </a:lnTo>
                  <a:lnTo>
                    <a:pt x="77" y="168"/>
                  </a:lnTo>
                  <a:lnTo>
                    <a:pt x="306" y="178"/>
                  </a:lnTo>
                  <a:lnTo>
                    <a:pt x="387" y="182"/>
                  </a:lnTo>
                  <a:lnTo>
                    <a:pt x="369" y="148"/>
                  </a:lnTo>
                  <a:lnTo>
                    <a:pt x="367" y="140"/>
                  </a:lnTo>
                  <a:lnTo>
                    <a:pt x="363" y="124"/>
                  </a:lnTo>
                  <a:lnTo>
                    <a:pt x="332" y="49"/>
                  </a:lnTo>
                  <a:lnTo>
                    <a:pt x="328" y="29"/>
                  </a:lnTo>
                  <a:lnTo>
                    <a:pt x="304" y="17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3" name=""/>
            <p:cNvSpPr/>
            <p:nvPr/>
          </p:nvSpPr>
          <p:spPr>
            <a:xfrm>
              <a:off x="2065320" y="3360600"/>
              <a:ext cx="614520" cy="289080"/>
            </a:xfrm>
            <a:custGeom>
              <a:avLst/>
              <a:gdLst/>
              <a:ahLst/>
              <a:rect l="l" t="t" r="r" b="b"/>
              <a:pathLst>
                <a:path w="387" h="182">
                  <a:moveTo>
                    <a:pt x="304" y="17"/>
                  </a:moveTo>
                  <a:lnTo>
                    <a:pt x="304" y="15"/>
                  </a:lnTo>
                  <a:lnTo>
                    <a:pt x="290" y="10"/>
                  </a:lnTo>
                  <a:lnTo>
                    <a:pt x="273" y="15"/>
                  </a:lnTo>
                  <a:lnTo>
                    <a:pt x="241" y="4"/>
                  </a:lnTo>
                  <a:lnTo>
                    <a:pt x="2" y="0"/>
                  </a:lnTo>
                  <a:lnTo>
                    <a:pt x="0" y="110"/>
                  </a:lnTo>
                  <a:lnTo>
                    <a:pt x="77" y="114"/>
                  </a:lnTo>
                  <a:lnTo>
                    <a:pt x="77" y="168"/>
                  </a:lnTo>
                  <a:lnTo>
                    <a:pt x="306" y="178"/>
                  </a:lnTo>
                  <a:lnTo>
                    <a:pt x="387" y="182"/>
                  </a:lnTo>
                  <a:lnTo>
                    <a:pt x="369" y="148"/>
                  </a:lnTo>
                  <a:lnTo>
                    <a:pt x="367" y="140"/>
                  </a:lnTo>
                  <a:lnTo>
                    <a:pt x="363" y="124"/>
                  </a:lnTo>
                  <a:lnTo>
                    <a:pt x="332" y="49"/>
                  </a:lnTo>
                  <a:lnTo>
                    <a:pt x="328" y="29"/>
                  </a:lnTo>
                  <a:lnTo>
                    <a:pt x="304" y="17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4" name=""/>
            <p:cNvSpPr/>
            <p:nvPr/>
          </p:nvSpPr>
          <p:spPr>
            <a:xfrm>
              <a:off x="2187720" y="3627360"/>
              <a:ext cx="571320" cy="289080"/>
            </a:xfrm>
            <a:custGeom>
              <a:avLst/>
              <a:gdLst/>
              <a:ahLst/>
              <a:rect l="l" t="t" r="r" b="b"/>
              <a:pathLst>
                <a:path w="360" h="182">
                  <a:moveTo>
                    <a:pt x="0" y="166"/>
                  </a:moveTo>
                  <a:lnTo>
                    <a:pt x="360" y="182"/>
                  </a:lnTo>
                  <a:lnTo>
                    <a:pt x="352" y="73"/>
                  </a:lnTo>
                  <a:lnTo>
                    <a:pt x="310" y="14"/>
                  </a:lnTo>
                  <a:lnTo>
                    <a:pt x="229" y="10"/>
                  </a:lnTo>
                  <a:lnTo>
                    <a:pt x="0" y="0"/>
                  </a:lnTo>
                  <a:lnTo>
                    <a:pt x="0" y="16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5" name=""/>
            <p:cNvSpPr/>
            <p:nvPr/>
          </p:nvSpPr>
          <p:spPr>
            <a:xfrm>
              <a:off x="2187720" y="3627360"/>
              <a:ext cx="571320" cy="289080"/>
            </a:xfrm>
            <a:custGeom>
              <a:avLst/>
              <a:gdLst/>
              <a:ahLst/>
              <a:rect l="l" t="t" r="r" b="b"/>
              <a:pathLst>
                <a:path w="360" h="182">
                  <a:moveTo>
                    <a:pt x="0" y="166"/>
                  </a:moveTo>
                  <a:lnTo>
                    <a:pt x="360" y="182"/>
                  </a:lnTo>
                  <a:lnTo>
                    <a:pt x="352" y="73"/>
                  </a:lnTo>
                  <a:lnTo>
                    <a:pt x="310" y="14"/>
                  </a:lnTo>
                  <a:lnTo>
                    <a:pt x="229" y="10"/>
                  </a:lnTo>
                  <a:lnTo>
                    <a:pt x="0" y="0"/>
                  </a:lnTo>
                  <a:lnTo>
                    <a:pt x="0" y="166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6" name=""/>
            <p:cNvSpPr/>
            <p:nvPr/>
          </p:nvSpPr>
          <p:spPr>
            <a:xfrm>
              <a:off x="2104920" y="3884760"/>
              <a:ext cx="677880" cy="338040"/>
            </a:xfrm>
            <a:custGeom>
              <a:avLst/>
              <a:gdLst/>
              <a:ahLst/>
              <a:rect l="l" t="t" r="r" b="b"/>
              <a:pathLst>
                <a:path w="427" h="213">
                  <a:moveTo>
                    <a:pt x="412" y="20"/>
                  </a:moveTo>
                  <a:lnTo>
                    <a:pt x="414" y="47"/>
                  </a:lnTo>
                  <a:lnTo>
                    <a:pt x="427" y="213"/>
                  </a:lnTo>
                  <a:lnTo>
                    <a:pt x="396" y="204"/>
                  </a:lnTo>
                  <a:lnTo>
                    <a:pt x="297" y="210"/>
                  </a:lnTo>
                  <a:lnTo>
                    <a:pt x="145" y="166"/>
                  </a:lnTo>
                  <a:lnTo>
                    <a:pt x="139" y="3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52" y="4"/>
                  </a:lnTo>
                  <a:lnTo>
                    <a:pt x="412" y="2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7" name=""/>
            <p:cNvSpPr/>
            <p:nvPr/>
          </p:nvSpPr>
          <p:spPr>
            <a:xfrm>
              <a:off x="2104920" y="3884760"/>
              <a:ext cx="677880" cy="338040"/>
            </a:xfrm>
            <a:custGeom>
              <a:avLst/>
              <a:gdLst/>
              <a:ahLst/>
              <a:rect l="l" t="t" r="r" b="b"/>
              <a:pathLst>
                <a:path w="427" h="213">
                  <a:moveTo>
                    <a:pt x="412" y="20"/>
                  </a:moveTo>
                  <a:lnTo>
                    <a:pt x="414" y="47"/>
                  </a:lnTo>
                  <a:lnTo>
                    <a:pt x="427" y="213"/>
                  </a:lnTo>
                  <a:lnTo>
                    <a:pt x="396" y="204"/>
                  </a:lnTo>
                  <a:lnTo>
                    <a:pt x="297" y="210"/>
                  </a:lnTo>
                  <a:lnTo>
                    <a:pt x="145" y="166"/>
                  </a:lnTo>
                  <a:lnTo>
                    <a:pt x="139" y="3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52" y="4"/>
                  </a:lnTo>
                  <a:lnTo>
                    <a:pt x="412" y="2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8" name=""/>
            <p:cNvSpPr/>
            <p:nvPr/>
          </p:nvSpPr>
          <p:spPr>
            <a:xfrm>
              <a:off x="1795320" y="3932280"/>
              <a:ext cx="1076400" cy="993600"/>
            </a:xfrm>
            <a:custGeom>
              <a:avLst/>
              <a:gdLst/>
              <a:ahLst/>
              <a:rect l="l" t="t" r="r" b="b"/>
              <a:pathLst>
                <a:path w="678" h="626">
                  <a:moveTo>
                    <a:pt x="8" y="274"/>
                  </a:moveTo>
                  <a:lnTo>
                    <a:pt x="14" y="263"/>
                  </a:lnTo>
                  <a:lnTo>
                    <a:pt x="184" y="272"/>
                  </a:lnTo>
                  <a:lnTo>
                    <a:pt x="195" y="0"/>
                  </a:lnTo>
                  <a:lnTo>
                    <a:pt x="334" y="9"/>
                  </a:lnTo>
                  <a:lnTo>
                    <a:pt x="340" y="136"/>
                  </a:lnTo>
                  <a:lnTo>
                    <a:pt x="492" y="180"/>
                  </a:lnTo>
                  <a:lnTo>
                    <a:pt x="591" y="174"/>
                  </a:lnTo>
                  <a:lnTo>
                    <a:pt x="622" y="183"/>
                  </a:lnTo>
                  <a:lnTo>
                    <a:pt x="646" y="191"/>
                  </a:lnTo>
                  <a:lnTo>
                    <a:pt x="650" y="219"/>
                  </a:lnTo>
                  <a:lnTo>
                    <a:pt x="656" y="278"/>
                  </a:lnTo>
                  <a:lnTo>
                    <a:pt x="672" y="288"/>
                  </a:lnTo>
                  <a:lnTo>
                    <a:pt x="678" y="354"/>
                  </a:lnTo>
                  <a:lnTo>
                    <a:pt x="666" y="365"/>
                  </a:lnTo>
                  <a:lnTo>
                    <a:pt x="668" y="401"/>
                  </a:lnTo>
                  <a:lnTo>
                    <a:pt x="668" y="403"/>
                  </a:lnTo>
                  <a:lnTo>
                    <a:pt x="567" y="470"/>
                  </a:lnTo>
                  <a:lnTo>
                    <a:pt x="559" y="474"/>
                  </a:lnTo>
                  <a:lnTo>
                    <a:pt x="545" y="468"/>
                  </a:lnTo>
                  <a:lnTo>
                    <a:pt x="488" y="553"/>
                  </a:lnTo>
                  <a:lnTo>
                    <a:pt x="514" y="624"/>
                  </a:lnTo>
                  <a:lnTo>
                    <a:pt x="488" y="626"/>
                  </a:lnTo>
                  <a:lnTo>
                    <a:pt x="379" y="603"/>
                  </a:lnTo>
                  <a:lnTo>
                    <a:pt x="344" y="522"/>
                  </a:lnTo>
                  <a:lnTo>
                    <a:pt x="308" y="492"/>
                  </a:lnTo>
                  <a:lnTo>
                    <a:pt x="284" y="435"/>
                  </a:lnTo>
                  <a:lnTo>
                    <a:pt x="249" y="405"/>
                  </a:lnTo>
                  <a:lnTo>
                    <a:pt x="201" y="399"/>
                  </a:lnTo>
                  <a:lnTo>
                    <a:pt x="174" y="462"/>
                  </a:lnTo>
                  <a:lnTo>
                    <a:pt x="95" y="405"/>
                  </a:lnTo>
                  <a:lnTo>
                    <a:pt x="79" y="350"/>
                  </a:lnTo>
                  <a:lnTo>
                    <a:pt x="0" y="274"/>
                  </a:lnTo>
                  <a:lnTo>
                    <a:pt x="4" y="274"/>
                  </a:lnTo>
                  <a:lnTo>
                    <a:pt x="8" y="274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9" name=""/>
            <p:cNvSpPr/>
            <p:nvPr/>
          </p:nvSpPr>
          <p:spPr>
            <a:xfrm>
              <a:off x="1349280" y="2716200"/>
              <a:ext cx="741600" cy="458640"/>
            </a:xfrm>
            <a:custGeom>
              <a:avLst/>
              <a:gdLst/>
              <a:ahLst/>
              <a:rect l="l" t="t" r="r" b="b"/>
              <a:pathLst>
                <a:path w="467" h="289">
                  <a:moveTo>
                    <a:pt x="0" y="71"/>
                  </a:moveTo>
                  <a:lnTo>
                    <a:pt x="40" y="158"/>
                  </a:lnTo>
                  <a:lnTo>
                    <a:pt x="47" y="158"/>
                  </a:lnTo>
                  <a:lnTo>
                    <a:pt x="36" y="220"/>
                  </a:lnTo>
                  <a:lnTo>
                    <a:pt x="53" y="220"/>
                  </a:lnTo>
                  <a:lnTo>
                    <a:pt x="95" y="285"/>
                  </a:lnTo>
                  <a:lnTo>
                    <a:pt x="168" y="287"/>
                  </a:lnTo>
                  <a:lnTo>
                    <a:pt x="170" y="271"/>
                  </a:lnTo>
                  <a:lnTo>
                    <a:pt x="457" y="289"/>
                  </a:lnTo>
                  <a:lnTo>
                    <a:pt x="461" y="238"/>
                  </a:lnTo>
                  <a:lnTo>
                    <a:pt x="467" y="54"/>
                  </a:lnTo>
                  <a:lnTo>
                    <a:pt x="383" y="48"/>
                  </a:lnTo>
                  <a:lnTo>
                    <a:pt x="374" y="48"/>
                  </a:lnTo>
                  <a:lnTo>
                    <a:pt x="360" y="46"/>
                  </a:lnTo>
                  <a:lnTo>
                    <a:pt x="166" y="20"/>
                  </a:lnTo>
                  <a:lnTo>
                    <a:pt x="10" y="0"/>
                  </a:lnTo>
                  <a:lnTo>
                    <a:pt x="0" y="71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0" name=""/>
            <p:cNvSpPr/>
            <p:nvPr/>
          </p:nvSpPr>
          <p:spPr>
            <a:xfrm>
              <a:off x="1349280" y="2716200"/>
              <a:ext cx="741600" cy="458640"/>
            </a:xfrm>
            <a:custGeom>
              <a:avLst/>
              <a:gdLst/>
              <a:ahLst/>
              <a:rect l="l" t="t" r="r" b="b"/>
              <a:pathLst>
                <a:path w="467" h="289">
                  <a:moveTo>
                    <a:pt x="0" y="71"/>
                  </a:moveTo>
                  <a:lnTo>
                    <a:pt x="40" y="158"/>
                  </a:lnTo>
                  <a:lnTo>
                    <a:pt x="47" y="158"/>
                  </a:lnTo>
                  <a:lnTo>
                    <a:pt x="36" y="220"/>
                  </a:lnTo>
                  <a:lnTo>
                    <a:pt x="53" y="220"/>
                  </a:lnTo>
                  <a:lnTo>
                    <a:pt x="95" y="285"/>
                  </a:lnTo>
                  <a:lnTo>
                    <a:pt x="168" y="287"/>
                  </a:lnTo>
                  <a:lnTo>
                    <a:pt x="170" y="271"/>
                  </a:lnTo>
                  <a:lnTo>
                    <a:pt x="457" y="289"/>
                  </a:lnTo>
                  <a:lnTo>
                    <a:pt x="461" y="238"/>
                  </a:lnTo>
                  <a:lnTo>
                    <a:pt x="467" y="54"/>
                  </a:lnTo>
                  <a:lnTo>
                    <a:pt x="383" y="48"/>
                  </a:lnTo>
                  <a:lnTo>
                    <a:pt x="374" y="48"/>
                  </a:lnTo>
                  <a:lnTo>
                    <a:pt x="360" y="46"/>
                  </a:lnTo>
                  <a:lnTo>
                    <a:pt x="166" y="20"/>
                  </a:lnTo>
                  <a:lnTo>
                    <a:pt x="10" y="0"/>
                  </a:lnTo>
                  <a:lnTo>
                    <a:pt x="0" y="71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1" name=""/>
            <p:cNvSpPr/>
            <p:nvPr/>
          </p:nvSpPr>
          <p:spPr>
            <a:xfrm>
              <a:off x="1577880" y="3146400"/>
              <a:ext cx="497160" cy="388800"/>
            </a:xfrm>
            <a:custGeom>
              <a:avLst/>
              <a:gdLst/>
              <a:ahLst/>
              <a:rect l="l" t="t" r="r" b="b"/>
              <a:pathLst>
                <a:path w="313" h="245">
                  <a:moveTo>
                    <a:pt x="309" y="135"/>
                  </a:moveTo>
                  <a:lnTo>
                    <a:pt x="307" y="245"/>
                  </a:lnTo>
                  <a:lnTo>
                    <a:pt x="79" y="234"/>
                  </a:lnTo>
                  <a:lnTo>
                    <a:pt x="0" y="228"/>
                  </a:lnTo>
                  <a:lnTo>
                    <a:pt x="8" y="168"/>
                  </a:lnTo>
                  <a:lnTo>
                    <a:pt x="24" y="16"/>
                  </a:lnTo>
                  <a:lnTo>
                    <a:pt x="26" y="0"/>
                  </a:lnTo>
                  <a:lnTo>
                    <a:pt x="313" y="18"/>
                  </a:lnTo>
                  <a:lnTo>
                    <a:pt x="309" y="135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2" name=""/>
            <p:cNvSpPr/>
            <p:nvPr/>
          </p:nvSpPr>
          <p:spPr>
            <a:xfrm>
              <a:off x="1577880" y="3146400"/>
              <a:ext cx="497160" cy="388800"/>
            </a:xfrm>
            <a:custGeom>
              <a:avLst/>
              <a:gdLst/>
              <a:ahLst/>
              <a:rect l="l" t="t" r="r" b="b"/>
              <a:pathLst>
                <a:path w="313" h="245">
                  <a:moveTo>
                    <a:pt x="309" y="135"/>
                  </a:moveTo>
                  <a:lnTo>
                    <a:pt x="307" y="245"/>
                  </a:lnTo>
                  <a:lnTo>
                    <a:pt x="79" y="234"/>
                  </a:lnTo>
                  <a:lnTo>
                    <a:pt x="0" y="228"/>
                  </a:lnTo>
                  <a:lnTo>
                    <a:pt x="8" y="168"/>
                  </a:lnTo>
                  <a:lnTo>
                    <a:pt x="24" y="16"/>
                  </a:lnTo>
                  <a:lnTo>
                    <a:pt x="26" y="0"/>
                  </a:lnTo>
                  <a:lnTo>
                    <a:pt x="313" y="18"/>
                  </a:lnTo>
                  <a:lnTo>
                    <a:pt x="309" y="135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3" name=""/>
            <p:cNvSpPr/>
            <p:nvPr/>
          </p:nvSpPr>
          <p:spPr>
            <a:xfrm>
              <a:off x="1670040" y="3517920"/>
              <a:ext cx="517680" cy="372960"/>
            </a:xfrm>
            <a:custGeom>
              <a:avLst/>
              <a:gdLst/>
              <a:ahLst/>
              <a:rect l="l" t="t" r="r" b="b"/>
              <a:pathLst>
                <a:path w="326" h="235">
                  <a:moveTo>
                    <a:pt x="274" y="231"/>
                  </a:moveTo>
                  <a:lnTo>
                    <a:pt x="0" y="219"/>
                  </a:lnTo>
                  <a:lnTo>
                    <a:pt x="15" y="91"/>
                  </a:lnTo>
                  <a:lnTo>
                    <a:pt x="21" y="0"/>
                  </a:lnTo>
                  <a:lnTo>
                    <a:pt x="249" y="11"/>
                  </a:lnTo>
                  <a:lnTo>
                    <a:pt x="326" y="15"/>
                  </a:lnTo>
                  <a:lnTo>
                    <a:pt x="326" y="69"/>
                  </a:lnTo>
                  <a:lnTo>
                    <a:pt x="326" y="235"/>
                  </a:lnTo>
                  <a:lnTo>
                    <a:pt x="274" y="231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4" name=""/>
            <p:cNvSpPr/>
            <p:nvPr/>
          </p:nvSpPr>
          <p:spPr>
            <a:xfrm>
              <a:off x="1670040" y="3517920"/>
              <a:ext cx="517680" cy="372960"/>
            </a:xfrm>
            <a:custGeom>
              <a:avLst/>
              <a:gdLst/>
              <a:ahLst/>
              <a:rect l="l" t="t" r="r" b="b"/>
              <a:pathLst>
                <a:path w="326" h="235">
                  <a:moveTo>
                    <a:pt x="274" y="231"/>
                  </a:moveTo>
                  <a:lnTo>
                    <a:pt x="0" y="219"/>
                  </a:lnTo>
                  <a:lnTo>
                    <a:pt x="15" y="91"/>
                  </a:lnTo>
                  <a:lnTo>
                    <a:pt x="21" y="0"/>
                  </a:lnTo>
                  <a:lnTo>
                    <a:pt x="249" y="11"/>
                  </a:lnTo>
                  <a:lnTo>
                    <a:pt x="326" y="15"/>
                  </a:lnTo>
                  <a:lnTo>
                    <a:pt x="326" y="69"/>
                  </a:lnTo>
                  <a:lnTo>
                    <a:pt x="326" y="235"/>
                  </a:lnTo>
                  <a:lnTo>
                    <a:pt x="274" y="231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5" name=""/>
            <p:cNvSpPr/>
            <p:nvPr/>
          </p:nvSpPr>
          <p:spPr>
            <a:xfrm>
              <a:off x="1616040" y="3865680"/>
              <a:ext cx="488880" cy="530280"/>
            </a:xfrm>
            <a:custGeom>
              <a:avLst/>
              <a:gdLst/>
              <a:ahLst/>
              <a:rect l="l" t="t" r="r" b="b"/>
              <a:pathLst>
                <a:path w="308" h="334">
                  <a:moveTo>
                    <a:pt x="308" y="12"/>
                  </a:moveTo>
                  <a:lnTo>
                    <a:pt x="34" y="0"/>
                  </a:lnTo>
                  <a:lnTo>
                    <a:pt x="0" y="332"/>
                  </a:lnTo>
                  <a:lnTo>
                    <a:pt x="45" y="334"/>
                  </a:lnTo>
                  <a:lnTo>
                    <a:pt x="49" y="309"/>
                  </a:lnTo>
                  <a:lnTo>
                    <a:pt x="117" y="316"/>
                  </a:lnTo>
                  <a:lnTo>
                    <a:pt x="121" y="316"/>
                  </a:lnTo>
                  <a:lnTo>
                    <a:pt x="127" y="305"/>
                  </a:lnTo>
                  <a:lnTo>
                    <a:pt x="297" y="314"/>
                  </a:lnTo>
                  <a:lnTo>
                    <a:pt x="308" y="42"/>
                  </a:lnTo>
                  <a:lnTo>
                    <a:pt x="308" y="12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6" name=""/>
            <p:cNvSpPr/>
            <p:nvPr/>
          </p:nvSpPr>
          <p:spPr>
            <a:xfrm>
              <a:off x="1616040" y="3865680"/>
              <a:ext cx="488880" cy="530280"/>
            </a:xfrm>
            <a:custGeom>
              <a:avLst/>
              <a:gdLst/>
              <a:ahLst/>
              <a:rect l="l" t="t" r="r" b="b"/>
              <a:pathLst>
                <a:path w="308" h="334">
                  <a:moveTo>
                    <a:pt x="308" y="12"/>
                  </a:moveTo>
                  <a:lnTo>
                    <a:pt x="34" y="0"/>
                  </a:lnTo>
                  <a:lnTo>
                    <a:pt x="0" y="332"/>
                  </a:lnTo>
                  <a:lnTo>
                    <a:pt x="45" y="334"/>
                  </a:lnTo>
                  <a:lnTo>
                    <a:pt x="49" y="309"/>
                  </a:lnTo>
                  <a:lnTo>
                    <a:pt x="117" y="316"/>
                  </a:lnTo>
                  <a:lnTo>
                    <a:pt x="121" y="316"/>
                  </a:lnTo>
                  <a:lnTo>
                    <a:pt x="127" y="305"/>
                  </a:lnTo>
                  <a:lnTo>
                    <a:pt x="297" y="314"/>
                  </a:lnTo>
                  <a:lnTo>
                    <a:pt x="308" y="42"/>
                  </a:lnTo>
                  <a:lnTo>
                    <a:pt x="308" y="12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7" name=""/>
            <p:cNvSpPr/>
            <p:nvPr/>
          </p:nvSpPr>
          <p:spPr>
            <a:xfrm>
              <a:off x="1195560" y="2706840"/>
              <a:ext cx="420480" cy="709560"/>
            </a:xfrm>
            <a:custGeom>
              <a:avLst/>
              <a:gdLst/>
              <a:ahLst/>
              <a:rect l="l" t="t" r="r" b="b"/>
              <a:pathLst>
                <a:path w="265" h="447">
                  <a:moveTo>
                    <a:pt x="107" y="6"/>
                  </a:moveTo>
                  <a:lnTo>
                    <a:pt x="97" y="77"/>
                  </a:lnTo>
                  <a:lnTo>
                    <a:pt x="137" y="164"/>
                  </a:lnTo>
                  <a:lnTo>
                    <a:pt x="144" y="164"/>
                  </a:lnTo>
                  <a:lnTo>
                    <a:pt x="133" y="226"/>
                  </a:lnTo>
                  <a:lnTo>
                    <a:pt x="146" y="226"/>
                  </a:lnTo>
                  <a:lnTo>
                    <a:pt x="150" y="226"/>
                  </a:lnTo>
                  <a:lnTo>
                    <a:pt x="190" y="291"/>
                  </a:lnTo>
                  <a:lnTo>
                    <a:pt x="265" y="293"/>
                  </a:lnTo>
                  <a:lnTo>
                    <a:pt x="249" y="447"/>
                  </a:lnTo>
                  <a:lnTo>
                    <a:pt x="125" y="426"/>
                  </a:lnTo>
                  <a:lnTo>
                    <a:pt x="0" y="400"/>
                  </a:lnTo>
                  <a:lnTo>
                    <a:pt x="10" y="319"/>
                  </a:lnTo>
                  <a:lnTo>
                    <a:pt x="24" y="291"/>
                  </a:lnTo>
                  <a:lnTo>
                    <a:pt x="14" y="267"/>
                  </a:lnTo>
                  <a:lnTo>
                    <a:pt x="59" y="202"/>
                  </a:lnTo>
                  <a:lnTo>
                    <a:pt x="44" y="182"/>
                  </a:lnTo>
                  <a:lnTo>
                    <a:pt x="71" y="0"/>
                  </a:lnTo>
                  <a:lnTo>
                    <a:pt x="107" y="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8" name=""/>
            <p:cNvSpPr/>
            <p:nvPr/>
          </p:nvSpPr>
          <p:spPr>
            <a:xfrm>
              <a:off x="1195560" y="2706840"/>
              <a:ext cx="420480" cy="709560"/>
            </a:xfrm>
            <a:custGeom>
              <a:avLst/>
              <a:gdLst/>
              <a:ahLst/>
              <a:rect l="l" t="t" r="r" b="b"/>
              <a:pathLst>
                <a:path w="265" h="447">
                  <a:moveTo>
                    <a:pt x="107" y="6"/>
                  </a:moveTo>
                  <a:lnTo>
                    <a:pt x="97" y="77"/>
                  </a:lnTo>
                  <a:lnTo>
                    <a:pt x="137" y="164"/>
                  </a:lnTo>
                  <a:lnTo>
                    <a:pt x="144" y="164"/>
                  </a:lnTo>
                  <a:lnTo>
                    <a:pt x="133" y="226"/>
                  </a:lnTo>
                  <a:lnTo>
                    <a:pt x="146" y="226"/>
                  </a:lnTo>
                  <a:lnTo>
                    <a:pt x="150" y="226"/>
                  </a:lnTo>
                  <a:lnTo>
                    <a:pt x="190" y="291"/>
                  </a:lnTo>
                  <a:lnTo>
                    <a:pt x="265" y="293"/>
                  </a:lnTo>
                  <a:lnTo>
                    <a:pt x="249" y="447"/>
                  </a:lnTo>
                  <a:lnTo>
                    <a:pt x="125" y="426"/>
                  </a:lnTo>
                  <a:lnTo>
                    <a:pt x="0" y="400"/>
                  </a:lnTo>
                  <a:lnTo>
                    <a:pt x="10" y="319"/>
                  </a:lnTo>
                  <a:lnTo>
                    <a:pt x="24" y="291"/>
                  </a:lnTo>
                  <a:lnTo>
                    <a:pt x="14" y="267"/>
                  </a:lnTo>
                  <a:lnTo>
                    <a:pt x="59" y="202"/>
                  </a:lnTo>
                  <a:lnTo>
                    <a:pt x="44" y="182"/>
                  </a:lnTo>
                  <a:lnTo>
                    <a:pt x="71" y="0"/>
                  </a:lnTo>
                  <a:lnTo>
                    <a:pt x="107" y="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9" name=""/>
            <p:cNvSpPr/>
            <p:nvPr/>
          </p:nvSpPr>
          <p:spPr>
            <a:xfrm>
              <a:off x="1305000" y="3382920"/>
              <a:ext cx="398520" cy="482760"/>
            </a:xfrm>
            <a:custGeom>
              <a:avLst/>
              <a:gdLst/>
              <a:ahLst/>
              <a:rect l="l" t="t" r="r" b="b"/>
              <a:pathLst>
                <a:path w="251" h="304">
                  <a:moveTo>
                    <a:pt x="178" y="19"/>
                  </a:moveTo>
                  <a:lnTo>
                    <a:pt x="174" y="79"/>
                  </a:lnTo>
                  <a:lnTo>
                    <a:pt x="251" y="85"/>
                  </a:lnTo>
                  <a:lnTo>
                    <a:pt x="245" y="176"/>
                  </a:lnTo>
                  <a:lnTo>
                    <a:pt x="230" y="304"/>
                  </a:lnTo>
                  <a:lnTo>
                    <a:pt x="0" y="292"/>
                  </a:lnTo>
                  <a:lnTo>
                    <a:pt x="56" y="0"/>
                  </a:lnTo>
                  <a:lnTo>
                    <a:pt x="178" y="19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0" name=""/>
            <p:cNvSpPr/>
            <p:nvPr/>
          </p:nvSpPr>
          <p:spPr>
            <a:xfrm>
              <a:off x="1305000" y="3382920"/>
              <a:ext cx="398520" cy="482760"/>
            </a:xfrm>
            <a:custGeom>
              <a:avLst/>
              <a:gdLst/>
              <a:ahLst/>
              <a:rect l="l" t="t" r="r" b="b"/>
              <a:pathLst>
                <a:path w="251" h="304">
                  <a:moveTo>
                    <a:pt x="178" y="19"/>
                  </a:moveTo>
                  <a:lnTo>
                    <a:pt x="174" y="79"/>
                  </a:lnTo>
                  <a:lnTo>
                    <a:pt x="251" y="85"/>
                  </a:lnTo>
                  <a:lnTo>
                    <a:pt x="245" y="176"/>
                  </a:lnTo>
                  <a:lnTo>
                    <a:pt x="230" y="304"/>
                  </a:lnTo>
                  <a:lnTo>
                    <a:pt x="0" y="292"/>
                  </a:lnTo>
                  <a:lnTo>
                    <a:pt x="56" y="0"/>
                  </a:lnTo>
                  <a:lnTo>
                    <a:pt x="178" y="19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1" name=""/>
            <p:cNvSpPr/>
            <p:nvPr/>
          </p:nvSpPr>
          <p:spPr>
            <a:xfrm>
              <a:off x="1204920" y="3846600"/>
              <a:ext cx="465120" cy="546120"/>
            </a:xfrm>
            <a:custGeom>
              <a:avLst/>
              <a:gdLst/>
              <a:ahLst/>
              <a:rect l="l" t="t" r="r" b="b"/>
              <a:pathLst>
                <a:path w="293" h="344">
                  <a:moveTo>
                    <a:pt x="14" y="214"/>
                  </a:moveTo>
                  <a:lnTo>
                    <a:pt x="0" y="243"/>
                  </a:lnTo>
                  <a:lnTo>
                    <a:pt x="162" y="334"/>
                  </a:lnTo>
                  <a:lnTo>
                    <a:pt x="259" y="344"/>
                  </a:lnTo>
                  <a:lnTo>
                    <a:pt x="293" y="12"/>
                  </a:lnTo>
                  <a:lnTo>
                    <a:pt x="63" y="0"/>
                  </a:lnTo>
                  <a:lnTo>
                    <a:pt x="57" y="40"/>
                  </a:lnTo>
                  <a:lnTo>
                    <a:pt x="46" y="46"/>
                  </a:lnTo>
                  <a:lnTo>
                    <a:pt x="40" y="36"/>
                  </a:lnTo>
                  <a:lnTo>
                    <a:pt x="34" y="34"/>
                  </a:lnTo>
                  <a:lnTo>
                    <a:pt x="24" y="89"/>
                  </a:lnTo>
                  <a:lnTo>
                    <a:pt x="20" y="95"/>
                  </a:lnTo>
                  <a:lnTo>
                    <a:pt x="38" y="154"/>
                  </a:lnTo>
                  <a:lnTo>
                    <a:pt x="16" y="168"/>
                  </a:lnTo>
                  <a:lnTo>
                    <a:pt x="8" y="202"/>
                  </a:lnTo>
                  <a:lnTo>
                    <a:pt x="14" y="214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2" name=""/>
            <p:cNvSpPr/>
            <p:nvPr/>
          </p:nvSpPr>
          <p:spPr>
            <a:xfrm>
              <a:off x="819000" y="2629080"/>
              <a:ext cx="489240" cy="366480"/>
            </a:xfrm>
            <a:custGeom>
              <a:avLst/>
              <a:gdLst/>
              <a:ahLst/>
              <a:rect l="l" t="t" r="r" b="b"/>
              <a:pathLst>
                <a:path w="308" h="231">
                  <a:moveTo>
                    <a:pt x="176" y="208"/>
                  </a:moveTo>
                  <a:lnTo>
                    <a:pt x="73" y="212"/>
                  </a:lnTo>
                  <a:lnTo>
                    <a:pt x="49" y="200"/>
                  </a:lnTo>
                  <a:lnTo>
                    <a:pt x="51" y="176"/>
                  </a:lnTo>
                  <a:lnTo>
                    <a:pt x="8" y="158"/>
                  </a:lnTo>
                  <a:lnTo>
                    <a:pt x="6" y="150"/>
                  </a:lnTo>
                  <a:lnTo>
                    <a:pt x="8" y="97"/>
                  </a:lnTo>
                  <a:lnTo>
                    <a:pt x="8" y="91"/>
                  </a:lnTo>
                  <a:lnTo>
                    <a:pt x="6" y="75"/>
                  </a:lnTo>
                  <a:lnTo>
                    <a:pt x="4" y="61"/>
                  </a:lnTo>
                  <a:lnTo>
                    <a:pt x="0" y="43"/>
                  </a:lnTo>
                  <a:lnTo>
                    <a:pt x="16" y="20"/>
                  </a:lnTo>
                  <a:lnTo>
                    <a:pt x="55" y="51"/>
                  </a:lnTo>
                  <a:lnTo>
                    <a:pt x="75" y="28"/>
                  </a:lnTo>
                  <a:lnTo>
                    <a:pt x="73" y="20"/>
                  </a:lnTo>
                  <a:lnTo>
                    <a:pt x="73" y="6"/>
                  </a:lnTo>
                  <a:lnTo>
                    <a:pt x="75" y="0"/>
                  </a:lnTo>
                  <a:lnTo>
                    <a:pt x="308" y="49"/>
                  </a:lnTo>
                  <a:lnTo>
                    <a:pt x="281" y="231"/>
                  </a:lnTo>
                  <a:lnTo>
                    <a:pt x="176" y="208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3" name=""/>
            <p:cNvSpPr/>
            <p:nvPr/>
          </p:nvSpPr>
          <p:spPr>
            <a:xfrm>
              <a:off x="819000" y="2629080"/>
              <a:ext cx="489240" cy="366480"/>
            </a:xfrm>
            <a:custGeom>
              <a:avLst/>
              <a:gdLst/>
              <a:ahLst/>
              <a:rect l="l" t="t" r="r" b="b"/>
              <a:pathLst>
                <a:path w="308" h="231">
                  <a:moveTo>
                    <a:pt x="176" y="208"/>
                  </a:moveTo>
                  <a:lnTo>
                    <a:pt x="73" y="212"/>
                  </a:lnTo>
                  <a:lnTo>
                    <a:pt x="49" y="200"/>
                  </a:lnTo>
                  <a:lnTo>
                    <a:pt x="51" y="176"/>
                  </a:lnTo>
                  <a:lnTo>
                    <a:pt x="8" y="158"/>
                  </a:lnTo>
                  <a:lnTo>
                    <a:pt x="6" y="150"/>
                  </a:lnTo>
                  <a:lnTo>
                    <a:pt x="8" y="97"/>
                  </a:lnTo>
                  <a:lnTo>
                    <a:pt x="8" y="91"/>
                  </a:lnTo>
                  <a:lnTo>
                    <a:pt x="6" y="75"/>
                  </a:lnTo>
                  <a:lnTo>
                    <a:pt x="4" y="61"/>
                  </a:lnTo>
                  <a:lnTo>
                    <a:pt x="0" y="43"/>
                  </a:lnTo>
                  <a:lnTo>
                    <a:pt x="16" y="20"/>
                  </a:lnTo>
                  <a:lnTo>
                    <a:pt x="55" y="51"/>
                  </a:lnTo>
                  <a:lnTo>
                    <a:pt x="75" y="28"/>
                  </a:lnTo>
                  <a:lnTo>
                    <a:pt x="73" y="20"/>
                  </a:lnTo>
                  <a:lnTo>
                    <a:pt x="73" y="6"/>
                  </a:lnTo>
                  <a:lnTo>
                    <a:pt x="75" y="0"/>
                  </a:lnTo>
                  <a:lnTo>
                    <a:pt x="308" y="49"/>
                  </a:lnTo>
                  <a:lnTo>
                    <a:pt x="281" y="231"/>
                  </a:lnTo>
                  <a:lnTo>
                    <a:pt x="176" y="208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4" name=""/>
            <p:cNvSpPr/>
            <p:nvPr/>
          </p:nvSpPr>
          <p:spPr>
            <a:xfrm>
              <a:off x="706320" y="2879640"/>
              <a:ext cx="582840" cy="461880"/>
            </a:xfrm>
            <a:custGeom>
              <a:avLst/>
              <a:gdLst/>
              <a:ahLst/>
              <a:rect l="l" t="t" r="r" b="b"/>
              <a:pathLst>
                <a:path w="367" h="291">
                  <a:moveTo>
                    <a:pt x="0" y="198"/>
                  </a:moveTo>
                  <a:lnTo>
                    <a:pt x="10" y="182"/>
                  </a:lnTo>
                  <a:lnTo>
                    <a:pt x="75" y="20"/>
                  </a:lnTo>
                  <a:lnTo>
                    <a:pt x="79" y="20"/>
                  </a:lnTo>
                  <a:lnTo>
                    <a:pt x="79" y="0"/>
                  </a:lnTo>
                  <a:lnTo>
                    <a:pt x="122" y="18"/>
                  </a:lnTo>
                  <a:lnTo>
                    <a:pt x="120" y="42"/>
                  </a:lnTo>
                  <a:lnTo>
                    <a:pt x="144" y="54"/>
                  </a:lnTo>
                  <a:lnTo>
                    <a:pt x="247" y="50"/>
                  </a:lnTo>
                  <a:lnTo>
                    <a:pt x="352" y="73"/>
                  </a:lnTo>
                  <a:lnTo>
                    <a:pt x="367" y="93"/>
                  </a:lnTo>
                  <a:lnTo>
                    <a:pt x="322" y="158"/>
                  </a:lnTo>
                  <a:lnTo>
                    <a:pt x="332" y="182"/>
                  </a:lnTo>
                  <a:lnTo>
                    <a:pt x="318" y="210"/>
                  </a:lnTo>
                  <a:lnTo>
                    <a:pt x="308" y="291"/>
                  </a:lnTo>
                  <a:lnTo>
                    <a:pt x="186" y="271"/>
                  </a:lnTo>
                  <a:lnTo>
                    <a:pt x="6" y="235"/>
                  </a:lnTo>
                  <a:lnTo>
                    <a:pt x="0" y="198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5" name=""/>
            <p:cNvSpPr/>
            <p:nvPr/>
          </p:nvSpPr>
          <p:spPr>
            <a:xfrm>
              <a:off x="706320" y="2879640"/>
              <a:ext cx="582840" cy="461880"/>
            </a:xfrm>
            <a:custGeom>
              <a:avLst/>
              <a:gdLst/>
              <a:ahLst/>
              <a:rect l="l" t="t" r="r" b="b"/>
              <a:pathLst>
                <a:path w="367" h="291">
                  <a:moveTo>
                    <a:pt x="0" y="198"/>
                  </a:moveTo>
                  <a:lnTo>
                    <a:pt x="10" y="182"/>
                  </a:lnTo>
                  <a:lnTo>
                    <a:pt x="75" y="20"/>
                  </a:lnTo>
                  <a:lnTo>
                    <a:pt x="79" y="20"/>
                  </a:lnTo>
                  <a:lnTo>
                    <a:pt x="79" y="0"/>
                  </a:lnTo>
                  <a:lnTo>
                    <a:pt x="122" y="18"/>
                  </a:lnTo>
                  <a:lnTo>
                    <a:pt x="120" y="42"/>
                  </a:lnTo>
                  <a:lnTo>
                    <a:pt x="144" y="54"/>
                  </a:lnTo>
                  <a:lnTo>
                    <a:pt x="247" y="50"/>
                  </a:lnTo>
                  <a:lnTo>
                    <a:pt x="352" y="73"/>
                  </a:lnTo>
                  <a:lnTo>
                    <a:pt x="367" y="93"/>
                  </a:lnTo>
                  <a:lnTo>
                    <a:pt x="322" y="158"/>
                  </a:lnTo>
                  <a:lnTo>
                    <a:pt x="332" y="182"/>
                  </a:lnTo>
                  <a:lnTo>
                    <a:pt x="318" y="210"/>
                  </a:lnTo>
                  <a:lnTo>
                    <a:pt x="308" y="291"/>
                  </a:lnTo>
                  <a:lnTo>
                    <a:pt x="186" y="271"/>
                  </a:lnTo>
                  <a:lnTo>
                    <a:pt x="6" y="235"/>
                  </a:lnTo>
                  <a:lnTo>
                    <a:pt x="0" y="198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6" name=""/>
            <p:cNvSpPr/>
            <p:nvPr/>
          </p:nvSpPr>
          <p:spPr>
            <a:xfrm>
              <a:off x="932040" y="3309840"/>
              <a:ext cx="461880" cy="681120"/>
            </a:xfrm>
            <a:custGeom>
              <a:avLst/>
              <a:gdLst/>
              <a:ahLst/>
              <a:rect l="l" t="t" r="r" b="b"/>
              <a:pathLst>
                <a:path w="291" h="429">
                  <a:moveTo>
                    <a:pt x="166" y="20"/>
                  </a:moveTo>
                  <a:lnTo>
                    <a:pt x="291" y="46"/>
                  </a:lnTo>
                  <a:lnTo>
                    <a:pt x="235" y="338"/>
                  </a:lnTo>
                  <a:lnTo>
                    <a:pt x="229" y="378"/>
                  </a:lnTo>
                  <a:lnTo>
                    <a:pt x="218" y="384"/>
                  </a:lnTo>
                  <a:lnTo>
                    <a:pt x="212" y="374"/>
                  </a:lnTo>
                  <a:lnTo>
                    <a:pt x="206" y="372"/>
                  </a:lnTo>
                  <a:lnTo>
                    <a:pt x="196" y="429"/>
                  </a:lnTo>
                  <a:lnTo>
                    <a:pt x="0" y="172"/>
                  </a:lnTo>
                  <a:lnTo>
                    <a:pt x="44" y="0"/>
                  </a:lnTo>
                  <a:lnTo>
                    <a:pt x="166" y="2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7" name=""/>
            <p:cNvSpPr/>
            <p:nvPr/>
          </p:nvSpPr>
          <p:spPr>
            <a:xfrm>
              <a:off x="665280" y="3252960"/>
              <a:ext cx="600120" cy="979200"/>
            </a:xfrm>
            <a:custGeom>
              <a:avLst/>
              <a:gdLst/>
              <a:ahLst/>
              <a:rect l="l" t="t" r="r" b="b"/>
              <a:pathLst>
                <a:path w="378" h="617">
                  <a:moveTo>
                    <a:pt x="32" y="0"/>
                  </a:moveTo>
                  <a:lnTo>
                    <a:pt x="212" y="36"/>
                  </a:lnTo>
                  <a:lnTo>
                    <a:pt x="168" y="206"/>
                  </a:lnTo>
                  <a:lnTo>
                    <a:pt x="364" y="465"/>
                  </a:lnTo>
                  <a:lnTo>
                    <a:pt x="360" y="469"/>
                  </a:lnTo>
                  <a:lnTo>
                    <a:pt x="378" y="528"/>
                  </a:lnTo>
                  <a:lnTo>
                    <a:pt x="356" y="542"/>
                  </a:lnTo>
                  <a:lnTo>
                    <a:pt x="348" y="576"/>
                  </a:lnTo>
                  <a:lnTo>
                    <a:pt x="354" y="588"/>
                  </a:lnTo>
                  <a:lnTo>
                    <a:pt x="340" y="617"/>
                  </a:lnTo>
                  <a:lnTo>
                    <a:pt x="330" y="609"/>
                  </a:lnTo>
                  <a:lnTo>
                    <a:pt x="334" y="602"/>
                  </a:lnTo>
                  <a:lnTo>
                    <a:pt x="219" y="588"/>
                  </a:lnTo>
                  <a:lnTo>
                    <a:pt x="219" y="582"/>
                  </a:lnTo>
                  <a:lnTo>
                    <a:pt x="214" y="556"/>
                  </a:lnTo>
                  <a:lnTo>
                    <a:pt x="214" y="546"/>
                  </a:lnTo>
                  <a:lnTo>
                    <a:pt x="164" y="489"/>
                  </a:lnTo>
                  <a:lnTo>
                    <a:pt x="83" y="439"/>
                  </a:lnTo>
                  <a:lnTo>
                    <a:pt x="87" y="414"/>
                  </a:lnTo>
                  <a:lnTo>
                    <a:pt x="40" y="323"/>
                  </a:lnTo>
                  <a:lnTo>
                    <a:pt x="57" y="311"/>
                  </a:lnTo>
                  <a:lnTo>
                    <a:pt x="55" y="299"/>
                  </a:lnTo>
                  <a:lnTo>
                    <a:pt x="32" y="291"/>
                  </a:lnTo>
                  <a:lnTo>
                    <a:pt x="38" y="252"/>
                  </a:lnTo>
                  <a:lnTo>
                    <a:pt x="57" y="263"/>
                  </a:lnTo>
                  <a:lnTo>
                    <a:pt x="47" y="228"/>
                  </a:lnTo>
                  <a:lnTo>
                    <a:pt x="38" y="240"/>
                  </a:lnTo>
                  <a:lnTo>
                    <a:pt x="20" y="224"/>
                  </a:lnTo>
                  <a:lnTo>
                    <a:pt x="10" y="184"/>
                  </a:lnTo>
                  <a:lnTo>
                    <a:pt x="8" y="147"/>
                  </a:lnTo>
                  <a:lnTo>
                    <a:pt x="16" y="117"/>
                  </a:lnTo>
                  <a:lnTo>
                    <a:pt x="2" y="85"/>
                  </a:lnTo>
                  <a:lnTo>
                    <a:pt x="0" y="80"/>
                  </a:lnTo>
                  <a:lnTo>
                    <a:pt x="32" y="0"/>
                  </a:lnTo>
                </a:path>
              </a:pathLst>
            </a:custGeom>
            <a:solidFill>
              <a:srgbClr val="00ffff">
                <a:alpha val="50000"/>
              </a:srgbClr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158" name="PlaceHolder 2"/>
          <p:cNvSpPr>
            <a:spLocks noGrp="1"/>
          </p:cNvSpPr>
          <p:nvPr>
            <p:ph/>
          </p:nvPr>
        </p:nvSpPr>
        <p:spPr>
          <a:xfrm>
            <a:off x="4861080" y="1017720"/>
            <a:ext cx="4008240" cy="5225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85000"/>
              </a:lnSpc>
              <a:spcBef>
                <a:spcPts val="451"/>
              </a:spcBef>
              <a:spcAft>
                <a:spcPts val="337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Current Markets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5000"/>
              </a:lnSpc>
              <a:spcBef>
                <a:spcPts val="400"/>
              </a:spcBef>
              <a:spcAft>
                <a:spcPts val="300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NOx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lnSpc>
                <a:spcPct val="85000"/>
              </a:lnSpc>
              <a:spcBef>
                <a:spcPts val="400"/>
              </a:spcBef>
              <a:spcAft>
                <a:spcPts val="300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Ozone Transport Region (OTR)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lnSpc>
                <a:spcPct val="85000"/>
              </a:lnSpc>
              <a:spcBef>
                <a:spcPts val="400"/>
              </a:spcBef>
              <a:spcAft>
                <a:spcPts val="300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Non-attainment areas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68480" indent="-235080">
              <a:lnSpc>
                <a:spcPct val="85000"/>
              </a:lnSpc>
              <a:spcBef>
                <a:spcPts val="400"/>
              </a:spcBef>
              <a:spcAft>
                <a:spcPts val="300"/>
              </a:spcAft>
              <a:buClr>
                <a:srgbClr val="095ba6"/>
              </a:buClr>
              <a:buSzPct val="150000"/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lnSpc>
                <a:spcPct val="85000"/>
              </a:lnSpc>
              <a:spcBef>
                <a:spcPts val="400"/>
              </a:spcBef>
              <a:spcAft>
                <a:spcPts val="300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Set-asides for energy efficiency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68480" indent="-235080">
              <a:lnSpc>
                <a:spcPct val="85000"/>
              </a:lnSpc>
              <a:spcBef>
                <a:spcPts val="400"/>
              </a:spcBef>
              <a:spcAft>
                <a:spcPts val="300"/>
              </a:spcAft>
              <a:buClr>
                <a:srgbClr val="095ba6"/>
              </a:buClr>
              <a:buSzPct val="150000"/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NJ, NY, MA, MD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5000"/>
              </a:lnSpc>
              <a:spcBef>
                <a:spcPts val="400"/>
              </a:spcBef>
              <a:spcAft>
                <a:spcPts val="300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lnSpc>
                <a:spcPct val="85000"/>
              </a:lnSpc>
              <a:spcBef>
                <a:spcPts val="400"/>
              </a:spcBef>
              <a:spcAft>
                <a:spcPts val="300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Kyoto Protocol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0">
              <a:lnSpc>
                <a:spcPct val="50000"/>
              </a:lnSpc>
              <a:spcBef>
                <a:spcPts val="400"/>
              </a:spcBef>
              <a:spcAft>
                <a:spcPts val="300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5000"/>
              </a:lnSpc>
              <a:spcBef>
                <a:spcPts val="451"/>
              </a:spcBef>
              <a:spcAft>
                <a:spcPts val="337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Future Markets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5000"/>
              </a:lnSpc>
              <a:spcBef>
                <a:spcPts val="400"/>
              </a:spcBef>
              <a:spcAft>
                <a:spcPts val="300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NOx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lnSpc>
                <a:spcPct val="85000"/>
              </a:lnSpc>
              <a:spcBef>
                <a:spcPts val="400"/>
              </a:spcBef>
              <a:spcAft>
                <a:spcPts val="300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SIP Call and set-asides for energy efficiency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5000"/>
              </a:lnSpc>
              <a:spcBef>
                <a:spcPts val="400"/>
              </a:spcBef>
              <a:spcAft>
                <a:spcPts val="300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Negawatts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lnSpc>
                <a:spcPct val="85000"/>
              </a:lnSpc>
              <a:spcBef>
                <a:spcPts val="400"/>
              </a:spcBef>
              <a:spcAft>
                <a:spcPts val="300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 Pilot Program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5000"/>
              </a:lnSpc>
              <a:spcBef>
                <a:spcPts val="400"/>
              </a:spcBef>
              <a:spcAft>
                <a:spcPts val="300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NOx, CO2, PM, mercury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lnSpc>
                <a:spcPct val="85000"/>
              </a:lnSpc>
              <a:spcBef>
                <a:spcPts val="400"/>
              </a:spcBef>
              <a:spcAft>
                <a:spcPts val="300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Non-Attainment Areas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59" name=""/>
          <p:cNvSpPr/>
          <p:nvPr/>
        </p:nvSpPr>
        <p:spPr>
          <a:xfrm>
            <a:off x="2988720" y="1593720"/>
            <a:ext cx="1577520" cy="7344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Current prices: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OTR NOx ($/ton):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$500 - $6,000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0" name=""/>
          <p:cNvSpPr/>
          <p:nvPr/>
        </p:nvSpPr>
        <p:spPr>
          <a:xfrm>
            <a:off x="2988000" y="5175360"/>
            <a:ext cx="1686960" cy="7344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Current prices: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Texas NOx ($/ton):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$1,000 - $7,000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1" name=""/>
          <p:cNvSpPr/>
          <p:nvPr/>
        </p:nvSpPr>
        <p:spPr>
          <a:xfrm>
            <a:off x="91800" y="4794120"/>
            <a:ext cx="1954440" cy="7344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Current prices: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 NOx ($/ton):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$8,000 - $104,000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2" name=""/>
          <p:cNvSpPr/>
          <p:nvPr/>
        </p:nvSpPr>
        <p:spPr>
          <a:xfrm flipV="1">
            <a:off x="471600" y="3952440"/>
            <a:ext cx="557280" cy="8413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3" name=""/>
          <p:cNvSpPr/>
          <p:nvPr/>
        </p:nvSpPr>
        <p:spPr>
          <a:xfrm flipH="1" flipV="1">
            <a:off x="2731680" y="4622400"/>
            <a:ext cx="482760" cy="5526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4" name=""/>
          <p:cNvSpPr/>
          <p:nvPr/>
        </p:nvSpPr>
        <p:spPr>
          <a:xfrm>
            <a:off x="3595680" y="2355840"/>
            <a:ext cx="446040" cy="9399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5" name=""/>
          <p:cNvSpPr/>
          <p:nvPr/>
        </p:nvSpPr>
        <p:spPr>
          <a:xfrm>
            <a:off x="550440" y="1441440"/>
            <a:ext cx="1845360" cy="7344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Projected prices: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NOx SIP Call ($/ton):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$2,000 - $5,000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6" name=""/>
          <p:cNvSpPr/>
          <p:nvPr/>
        </p:nvSpPr>
        <p:spPr>
          <a:xfrm>
            <a:off x="2300400" y="2203560"/>
            <a:ext cx="1357200" cy="14716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C848B46-156C-4B9B-AFEB-4A59C212D883}" type="slidenum">
              <a:t>48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" name=""/>
          <p:cNvGrpSpPr/>
          <p:nvPr/>
        </p:nvGrpSpPr>
        <p:grpSpPr>
          <a:xfrm>
            <a:off x="1974960" y="1886040"/>
            <a:ext cx="5184720" cy="3860280"/>
            <a:chOff x="1974960" y="1886040"/>
            <a:chExt cx="5184720" cy="3860280"/>
          </a:xfrm>
        </p:grpSpPr>
        <p:sp>
          <p:nvSpPr>
            <p:cNvPr id="1168" name=""/>
            <p:cNvSpPr/>
            <p:nvPr/>
          </p:nvSpPr>
          <p:spPr>
            <a:xfrm>
              <a:off x="3063960" y="1886040"/>
              <a:ext cx="4095720" cy="2379240"/>
            </a:xfrm>
            <a:custGeom>
              <a:avLst/>
              <a:gdLst/>
              <a:ahLst/>
              <a:rect l="l" t="t" r="r" b="b"/>
              <a:pathLst>
                <a:path w="2580" h="1499">
                  <a:moveTo>
                    <a:pt x="2580" y="668"/>
                  </a:moveTo>
                  <a:lnTo>
                    <a:pt x="2580" y="1499"/>
                  </a:lnTo>
                  <a:lnTo>
                    <a:pt x="2042" y="1499"/>
                  </a:lnTo>
                  <a:lnTo>
                    <a:pt x="1974" y="1494"/>
                  </a:lnTo>
                  <a:lnTo>
                    <a:pt x="1905" y="1483"/>
                  </a:lnTo>
                  <a:lnTo>
                    <a:pt x="1800" y="1461"/>
                  </a:lnTo>
                  <a:lnTo>
                    <a:pt x="1716" y="1433"/>
                  </a:lnTo>
                  <a:lnTo>
                    <a:pt x="1639" y="1404"/>
                  </a:lnTo>
                  <a:lnTo>
                    <a:pt x="1551" y="1360"/>
                  </a:lnTo>
                  <a:lnTo>
                    <a:pt x="1485" y="1318"/>
                  </a:lnTo>
                  <a:lnTo>
                    <a:pt x="1429" y="1274"/>
                  </a:lnTo>
                  <a:lnTo>
                    <a:pt x="1371" y="1217"/>
                  </a:lnTo>
                  <a:lnTo>
                    <a:pt x="1314" y="1151"/>
                  </a:lnTo>
                  <a:lnTo>
                    <a:pt x="1277" y="1076"/>
                  </a:lnTo>
                  <a:lnTo>
                    <a:pt x="1259" y="1030"/>
                  </a:lnTo>
                  <a:lnTo>
                    <a:pt x="1231" y="964"/>
                  </a:lnTo>
                  <a:lnTo>
                    <a:pt x="1195" y="920"/>
                  </a:lnTo>
                  <a:lnTo>
                    <a:pt x="1160" y="887"/>
                  </a:lnTo>
                  <a:lnTo>
                    <a:pt x="1118" y="859"/>
                  </a:lnTo>
                  <a:lnTo>
                    <a:pt x="1057" y="833"/>
                  </a:lnTo>
                  <a:lnTo>
                    <a:pt x="995" y="826"/>
                  </a:lnTo>
                  <a:lnTo>
                    <a:pt x="945" y="826"/>
                  </a:lnTo>
                  <a:lnTo>
                    <a:pt x="901" y="833"/>
                  </a:lnTo>
                  <a:lnTo>
                    <a:pt x="857" y="848"/>
                  </a:lnTo>
                  <a:lnTo>
                    <a:pt x="774" y="887"/>
                  </a:lnTo>
                  <a:lnTo>
                    <a:pt x="829" y="1013"/>
                  </a:lnTo>
                  <a:lnTo>
                    <a:pt x="0" y="771"/>
                  </a:lnTo>
                  <a:lnTo>
                    <a:pt x="400" y="0"/>
                  </a:lnTo>
                  <a:lnTo>
                    <a:pt x="451" y="129"/>
                  </a:lnTo>
                  <a:lnTo>
                    <a:pt x="534" y="94"/>
                  </a:lnTo>
                  <a:lnTo>
                    <a:pt x="584" y="74"/>
                  </a:lnTo>
                  <a:lnTo>
                    <a:pt x="628" y="57"/>
                  </a:lnTo>
                  <a:lnTo>
                    <a:pt x="686" y="44"/>
                  </a:lnTo>
                  <a:lnTo>
                    <a:pt x="752" y="28"/>
                  </a:lnTo>
                  <a:lnTo>
                    <a:pt x="802" y="19"/>
                  </a:lnTo>
                  <a:lnTo>
                    <a:pt x="873" y="11"/>
                  </a:lnTo>
                  <a:lnTo>
                    <a:pt x="952" y="11"/>
                  </a:lnTo>
                  <a:lnTo>
                    <a:pt x="1029" y="13"/>
                  </a:lnTo>
                  <a:lnTo>
                    <a:pt x="1118" y="28"/>
                  </a:lnTo>
                  <a:lnTo>
                    <a:pt x="1193" y="41"/>
                  </a:lnTo>
                  <a:lnTo>
                    <a:pt x="1253" y="57"/>
                  </a:lnTo>
                  <a:lnTo>
                    <a:pt x="1327" y="83"/>
                  </a:lnTo>
                  <a:lnTo>
                    <a:pt x="1385" y="107"/>
                  </a:lnTo>
                  <a:lnTo>
                    <a:pt x="1440" y="133"/>
                  </a:lnTo>
                  <a:lnTo>
                    <a:pt x="1507" y="171"/>
                  </a:lnTo>
                  <a:lnTo>
                    <a:pt x="1563" y="204"/>
                  </a:lnTo>
                  <a:lnTo>
                    <a:pt x="1618" y="244"/>
                  </a:lnTo>
                  <a:lnTo>
                    <a:pt x="1661" y="281"/>
                  </a:lnTo>
                  <a:lnTo>
                    <a:pt x="1707" y="320"/>
                  </a:lnTo>
                  <a:lnTo>
                    <a:pt x="1754" y="369"/>
                  </a:lnTo>
                  <a:lnTo>
                    <a:pt x="1789" y="404"/>
                  </a:lnTo>
                  <a:lnTo>
                    <a:pt x="1828" y="457"/>
                  </a:lnTo>
                  <a:lnTo>
                    <a:pt x="1855" y="487"/>
                  </a:lnTo>
                  <a:lnTo>
                    <a:pt x="1888" y="520"/>
                  </a:lnTo>
                  <a:lnTo>
                    <a:pt x="1910" y="540"/>
                  </a:lnTo>
                  <a:lnTo>
                    <a:pt x="1936" y="558"/>
                  </a:lnTo>
                  <a:lnTo>
                    <a:pt x="1971" y="580"/>
                  </a:lnTo>
                  <a:lnTo>
                    <a:pt x="2004" y="600"/>
                  </a:lnTo>
                  <a:lnTo>
                    <a:pt x="2035" y="613"/>
                  </a:lnTo>
                  <a:lnTo>
                    <a:pt x="2064" y="628"/>
                  </a:lnTo>
                  <a:lnTo>
                    <a:pt x="2108" y="644"/>
                  </a:lnTo>
                  <a:lnTo>
                    <a:pt x="2156" y="657"/>
                  </a:lnTo>
                  <a:lnTo>
                    <a:pt x="2200" y="666"/>
                  </a:lnTo>
                  <a:lnTo>
                    <a:pt x="2239" y="672"/>
                  </a:lnTo>
                  <a:lnTo>
                    <a:pt x="2580" y="668"/>
                  </a:lnTo>
                  <a:close/>
                </a:path>
              </a:pathLst>
            </a:custGeom>
            <a:solidFill>
              <a:srgbClr val="3366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9" name=""/>
            <p:cNvSpPr/>
            <p:nvPr/>
          </p:nvSpPr>
          <p:spPr>
            <a:xfrm>
              <a:off x="1974960" y="3367080"/>
              <a:ext cx="4095720" cy="2379240"/>
            </a:xfrm>
            <a:custGeom>
              <a:avLst/>
              <a:gdLst/>
              <a:ahLst/>
              <a:rect l="l" t="t" r="r" b="b"/>
              <a:pathLst>
                <a:path w="2580" h="1499">
                  <a:moveTo>
                    <a:pt x="0" y="832"/>
                  </a:moveTo>
                  <a:lnTo>
                    <a:pt x="0" y="0"/>
                  </a:lnTo>
                  <a:lnTo>
                    <a:pt x="538" y="0"/>
                  </a:lnTo>
                  <a:lnTo>
                    <a:pt x="606" y="6"/>
                  </a:lnTo>
                  <a:lnTo>
                    <a:pt x="676" y="17"/>
                  </a:lnTo>
                  <a:lnTo>
                    <a:pt x="780" y="39"/>
                  </a:lnTo>
                  <a:lnTo>
                    <a:pt x="864" y="66"/>
                  </a:lnTo>
                  <a:lnTo>
                    <a:pt x="941" y="96"/>
                  </a:lnTo>
                  <a:lnTo>
                    <a:pt x="1030" y="140"/>
                  </a:lnTo>
                  <a:lnTo>
                    <a:pt x="1096" y="182"/>
                  </a:lnTo>
                  <a:lnTo>
                    <a:pt x="1151" y="226"/>
                  </a:lnTo>
                  <a:lnTo>
                    <a:pt x="1209" y="283"/>
                  </a:lnTo>
                  <a:lnTo>
                    <a:pt x="1266" y="349"/>
                  </a:lnTo>
                  <a:lnTo>
                    <a:pt x="1303" y="424"/>
                  </a:lnTo>
                  <a:lnTo>
                    <a:pt x="1321" y="470"/>
                  </a:lnTo>
                  <a:lnTo>
                    <a:pt x="1349" y="536"/>
                  </a:lnTo>
                  <a:lnTo>
                    <a:pt x="1385" y="580"/>
                  </a:lnTo>
                  <a:lnTo>
                    <a:pt x="1420" y="613"/>
                  </a:lnTo>
                  <a:lnTo>
                    <a:pt x="1462" y="641"/>
                  </a:lnTo>
                  <a:lnTo>
                    <a:pt x="1523" y="666"/>
                  </a:lnTo>
                  <a:lnTo>
                    <a:pt x="1585" y="674"/>
                  </a:lnTo>
                  <a:lnTo>
                    <a:pt x="1635" y="674"/>
                  </a:lnTo>
                  <a:lnTo>
                    <a:pt x="1679" y="666"/>
                  </a:lnTo>
                  <a:lnTo>
                    <a:pt x="1723" y="652"/>
                  </a:lnTo>
                  <a:lnTo>
                    <a:pt x="1805" y="613"/>
                  </a:lnTo>
                  <a:lnTo>
                    <a:pt x="1750" y="487"/>
                  </a:lnTo>
                  <a:lnTo>
                    <a:pt x="2580" y="729"/>
                  </a:lnTo>
                  <a:lnTo>
                    <a:pt x="2180" y="1499"/>
                  </a:lnTo>
                  <a:lnTo>
                    <a:pt x="2128" y="1371"/>
                  </a:lnTo>
                  <a:lnTo>
                    <a:pt x="2046" y="1406"/>
                  </a:lnTo>
                  <a:lnTo>
                    <a:pt x="1996" y="1426"/>
                  </a:lnTo>
                  <a:lnTo>
                    <a:pt x="1952" y="1443"/>
                  </a:lnTo>
                  <a:lnTo>
                    <a:pt x="1893" y="1455"/>
                  </a:lnTo>
                  <a:lnTo>
                    <a:pt x="1827" y="1472"/>
                  </a:lnTo>
                  <a:lnTo>
                    <a:pt x="1778" y="1481"/>
                  </a:lnTo>
                  <a:lnTo>
                    <a:pt x="1706" y="1488"/>
                  </a:lnTo>
                  <a:lnTo>
                    <a:pt x="1628" y="1488"/>
                  </a:lnTo>
                  <a:lnTo>
                    <a:pt x="1550" y="1487"/>
                  </a:lnTo>
                  <a:lnTo>
                    <a:pt x="1462" y="1472"/>
                  </a:lnTo>
                  <a:lnTo>
                    <a:pt x="1387" y="1459"/>
                  </a:lnTo>
                  <a:lnTo>
                    <a:pt x="1327" y="1443"/>
                  </a:lnTo>
                  <a:lnTo>
                    <a:pt x="1253" y="1417"/>
                  </a:lnTo>
                  <a:lnTo>
                    <a:pt x="1195" y="1393"/>
                  </a:lnTo>
                  <a:lnTo>
                    <a:pt x="1140" y="1367"/>
                  </a:lnTo>
                  <a:lnTo>
                    <a:pt x="1074" y="1329"/>
                  </a:lnTo>
                  <a:lnTo>
                    <a:pt x="1017" y="1296"/>
                  </a:lnTo>
                  <a:lnTo>
                    <a:pt x="962" y="1255"/>
                  </a:lnTo>
                  <a:lnTo>
                    <a:pt x="919" y="1219"/>
                  </a:lnTo>
                  <a:lnTo>
                    <a:pt x="874" y="1180"/>
                  </a:lnTo>
                  <a:lnTo>
                    <a:pt x="826" y="1131"/>
                  </a:lnTo>
                  <a:lnTo>
                    <a:pt x="791" y="1096"/>
                  </a:lnTo>
                  <a:lnTo>
                    <a:pt x="753" y="1043"/>
                  </a:lnTo>
                  <a:lnTo>
                    <a:pt x="725" y="1013"/>
                  </a:lnTo>
                  <a:lnTo>
                    <a:pt x="692" y="980"/>
                  </a:lnTo>
                  <a:lnTo>
                    <a:pt x="670" y="960"/>
                  </a:lnTo>
                  <a:lnTo>
                    <a:pt x="644" y="942"/>
                  </a:lnTo>
                  <a:lnTo>
                    <a:pt x="609" y="920"/>
                  </a:lnTo>
                  <a:lnTo>
                    <a:pt x="576" y="899"/>
                  </a:lnTo>
                  <a:lnTo>
                    <a:pt x="545" y="887"/>
                  </a:lnTo>
                  <a:lnTo>
                    <a:pt x="516" y="872"/>
                  </a:lnTo>
                  <a:lnTo>
                    <a:pt x="472" y="855"/>
                  </a:lnTo>
                  <a:lnTo>
                    <a:pt x="424" y="843"/>
                  </a:lnTo>
                  <a:lnTo>
                    <a:pt x="380" y="833"/>
                  </a:lnTo>
                  <a:lnTo>
                    <a:pt x="342" y="828"/>
                  </a:lnTo>
                  <a:lnTo>
                    <a:pt x="0" y="832"/>
                  </a:lnTo>
                  <a:close/>
                </a:path>
              </a:pathLst>
            </a:custGeom>
            <a:solidFill>
              <a:srgbClr val="3366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170" name="PlaceHolder 1"/>
          <p:cNvSpPr>
            <a:spLocks noGrp="1"/>
          </p:cNvSpPr>
          <p:nvPr>
            <p:ph/>
          </p:nvPr>
        </p:nvSpPr>
        <p:spPr>
          <a:xfrm>
            <a:off x="597960" y="1163160"/>
            <a:ext cx="7936200" cy="4892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 algn="ctr">
              <a:spcBef>
                <a:spcPts val="624"/>
              </a:spcBef>
              <a:spcAft>
                <a:spcPts val="37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following are examples of EES projects that could create or need NOx emission credits: 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ctr">
              <a:spcBef>
                <a:spcPts val="624"/>
              </a:spcBef>
              <a:spcAft>
                <a:spcPts val="37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Direct fuel use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ctr">
              <a:spcBef>
                <a:spcPts val="624"/>
              </a:spcBef>
              <a:spcAft>
                <a:spcPts val="37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Fuel switch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ctr">
              <a:spcBef>
                <a:spcPts val="624"/>
              </a:spcBef>
              <a:spcAft>
                <a:spcPts val="37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Electricity consumption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ctr">
              <a:spcBef>
                <a:spcPts val="624"/>
              </a:spcBef>
              <a:spcAft>
                <a:spcPts val="37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Boiler and/or furnace efficiency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ctr">
              <a:spcBef>
                <a:spcPts val="624"/>
              </a:spcBef>
              <a:spcAft>
                <a:spcPts val="37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boilers, generating equipment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ctr">
              <a:spcBef>
                <a:spcPts val="624"/>
              </a:spcBef>
              <a:spcAft>
                <a:spcPts val="37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Stand-by capacity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ctr">
              <a:spcBef>
                <a:spcPts val="624"/>
              </a:spcBef>
              <a:spcAft>
                <a:spcPts val="37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Lines of production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ctr">
              <a:spcBef>
                <a:spcPts val="624"/>
              </a:spcBef>
              <a:spcAft>
                <a:spcPts val="37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Manufacturing process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ctr">
              <a:spcBef>
                <a:spcPts val="624"/>
              </a:spcBef>
              <a:spcAft>
                <a:spcPts val="37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Facility shutdown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1" name="PlaceHolder 2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Companies Could Create OR Need NOx Emission Credits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5949717-A225-428E-8D43-2498D22F75A1}" type="slidenum">
              <a:t>49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Power Commodity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569520" y="1220760"/>
            <a:ext cx="7994520" cy="4821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Load Profile Risk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Regional load profile library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68480" indent="-235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150000"/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Twenty-two generic commercial shapes in nine U.S. regions by March 1.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68480" indent="-235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150000"/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Twenty generic industrial shapes in nine U.S. regions by April 1.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 component of Breakthrough Project.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68480" indent="-235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150000"/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Expert system will standardize profile choices.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68480" indent="-235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150000"/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System will incorporate riskiness of profiles.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89"/>
              </a:spcBef>
              <a:spcAft>
                <a:spcPts val="414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5795004-586E-404B-8D58-6192F24DCCDE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Example:</a:t>
            </a:r>
            <a:br>
              <a:rPr sz="3000"/>
            </a:b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Chase Emissions Creation Potential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173" name=""/>
          <p:cNvSpPr/>
          <p:nvPr/>
        </p:nvSpPr>
        <p:spPr>
          <a:xfrm>
            <a:off x="4786200" y="1428840"/>
            <a:ext cx="4071960" cy="19526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37"/>
              </a:spcBef>
              <a:spcAft>
                <a:spcPts val="26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NOx Emission Reductions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37"/>
              </a:spcBef>
              <a:spcAft>
                <a:spcPts val="26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17 tons per ozone compliance season at New York facilities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37"/>
              </a:spcBef>
              <a:spcAft>
                <a:spcPts val="26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Gross estimated value of $34,000-$86,000 per year starting in 2004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37"/>
              </a:spcBef>
              <a:spcAft>
                <a:spcPts val="26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Potential to create tradable reductions prior to 2004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4" name=""/>
          <p:cNvSpPr/>
          <p:nvPr/>
        </p:nvSpPr>
        <p:spPr>
          <a:xfrm>
            <a:off x="4786200" y="3875040"/>
            <a:ext cx="3856320" cy="18525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500" lnSpcReduction="9999"/>
          </a:bodyPr>
          <a:p>
            <a:pPr marL="343080" indent="-343080">
              <a:lnSpc>
                <a:spcPct val="100000"/>
              </a:lnSpc>
              <a:spcBef>
                <a:spcPts val="437"/>
              </a:spcBef>
              <a:spcAft>
                <a:spcPts val="26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CO2 Emission Reductions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37"/>
              </a:spcBef>
              <a:spcAft>
                <a:spcPts val="26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50,000 metric tons per year total for US facilities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37"/>
              </a:spcBef>
              <a:spcAft>
                <a:spcPts val="26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Gross estimated value of $100,000-$250,000 per year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37"/>
              </a:spcBef>
              <a:spcAft>
                <a:spcPts val="26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Current market fairly illiquid for pre-2008 (pre-Kyoto) reductions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37"/>
              </a:spcBef>
              <a:spcAft>
                <a:spcPts val="26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175" name=""/>
          <p:cNvGrpSpPr/>
          <p:nvPr/>
        </p:nvGrpSpPr>
        <p:grpSpPr>
          <a:xfrm>
            <a:off x="239760" y="2004840"/>
            <a:ext cx="4188960" cy="2539800"/>
            <a:chOff x="239760" y="2004840"/>
            <a:chExt cx="4188960" cy="2539800"/>
          </a:xfrm>
        </p:grpSpPr>
        <p:sp>
          <p:nvSpPr>
            <p:cNvPr id="1176" name=""/>
            <p:cNvSpPr/>
            <p:nvPr/>
          </p:nvSpPr>
          <p:spPr>
            <a:xfrm>
              <a:off x="833040" y="3357720"/>
              <a:ext cx="511200" cy="600480"/>
            </a:xfrm>
            <a:custGeom>
              <a:avLst/>
              <a:gdLst/>
              <a:ahLst/>
              <a:rect l="l" t="t" r="r" b="b"/>
              <a:pathLst>
                <a:path w="293" h="344">
                  <a:moveTo>
                    <a:pt x="14" y="214"/>
                  </a:moveTo>
                  <a:lnTo>
                    <a:pt x="0" y="243"/>
                  </a:lnTo>
                  <a:lnTo>
                    <a:pt x="162" y="334"/>
                  </a:lnTo>
                  <a:lnTo>
                    <a:pt x="259" y="344"/>
                  </a:lnTo>
                  <a:lnTo>
                    <a:pt x="293" y="12"/>
                  </a:lnTo>
                  <a:lnTo>
                    <a:pt x="63" y="0"/>
                  </a:lnTo>
                  <a:lnTo>
                    <a:pt x="57" y="40"/>
                  </a:lnTo>
                  <a:lnTo>
                    <a:pt x="46" y="46"/>
                  </a:lnTo>
                  <a:lnTo>
                    <a:pt x="40" y="36"/>
                  </a:lnTo>
                  <a:lnTo>
                    <a:pt x="34" y="34"/>
                  </a:lnTo>
                  <a:lnTo>
                    <a:pt x="24" y="89"/>
                  </a:lnTo>
                  <a:lnTo>
                    <a:pt x="20" y="95"/>
                  </a:lnTo>
                  <a:lnTo>
                    <a:pt x="38" y="154"/>
                  </a:lnTo>
                  <a:lnTo>
                    <a:pt x="16" y="168"/>
                  </a:lnTo>
                  <a:lnTo>
                    <a:pt x="8" y="202"/>
                  </a:lnTo>
                  <a:lnTo>
                    <a:pt x="14" y="214"/>
                  </a:lnTo>
                </a:path>
              </a:pathLst>
            </a:custGeom>
            <a:solidFill>
              <a:srgbClr val="3366ff">
                <a:alpha val="50000"/>
              </a:srgbClr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7" name=""/>
            <p:cNvSpPr/>
            <p:nvPr/>
          </p:nvSpPr>
          <p:spPr>
            <a:xfrm>
              <a:off x="1482120" y="3452040"/>
              <a:ext cx="1183320" cy="1092600"/>
            </a:xfrm>
            <a:custGeom>
              <a:avLst/>
              <a:gdLst/>
              <a:ahLst/>
              <a:rect l="l" t="t" r="r" b="b"/>
              <a:pathLst>
                <a:path w="678" h="626">
                  <a:moveTo>
                    <a:pt x="8" y="274"/>
                  </a:moveTo>
                  <a:lnTo>
                    <a:pt x="14" y="263"/>
                  </a:lnTo>
                  <a:lnTo>
                    <a:pt x="184" y="272"/>
                  </a:lnTo>
                  <a:lnTo>
                    <a:pt x="195" y="0"/>
                  </a:lnTo>
                  <a:lnTo>
                    <a:pt x="334" y="9"/>
                  </a:lnTo>
                  <a:lnTo>
                    <a:pt x="340" y="136"/>
                  </a:lnTo>
                  <a:lnTo>
                    <a:pt x="492" y="180"/>
                  </a:lnTo>
                  <a:lnTo>
                    <a:pt x="591" y="174"/>
                  </a:lnTo>
                  <a:lnTo>
                    <a:pt x="622" y="183"/>
                  </a:lnTo>
                  <a:lnTo>
                    <a:pt x="646" y="191"/>
                  </a:lnTo>
                  <a:lnTo>
                    <a:pt x="650" y="219"/>
                  </a:lnTo>
                  <a:lnTo>
                    <a:pt x="656" y="278"/>
                  </a:lnTo>
                  <a:lnTo>
                    <a:pt x="672" y="288"/>
                  </a:lnTo>
                  <a:lnTo>
                    <a:pt x="678" y="354"/>
                  </a:lnTo>
                  <a:lnTo>
                    <a:pt x="666" y="365"/>
                  </a:lnTo>
                  <a:lnTo>
                    <a:pt x="668" y="401"/>
                  </a:lnTo>
                  <a:lnTo>
                    <a:pt x="668" y="403"/>
                  </a:lnTo>
                  <a:lnTo>
                    <a:pt x="567" y="470"/>
                  </a:lnTo>
                  <a:lnTo>
                    <a:pt x="559" y="474"/>
                  </a:lnTo>
                  <a:lnTo>
                    <a:pt x="545" y="468"/>
                  </a:lnTo>
                  <a:lnTo>
                    <a:pt x="488" y="553"/>
                  </a:lnTo>
                  <a:lnTo>
                    <a:pt x="514" y="624"/>
                  </a:lnTo>
                  <a:lnTo>
                    <a:pt x="488" y="626"/>
                  </a:lnTo>
                  <a:lnTo>
                    <a:pt x="379" y="603"/>
                  </a:lnTo>
                  <a:lnTo>
                    <a:pt x="344" y="522"/>
                  </a:lnTo>
                  <a:lnTo>
                    <a:pt x="308" y="492"/>
                  </a:lnTo>
                  <a:lnTo>
                    <a:pt x="284" y="435"/>
                  </a:lnTo>
                  <a:lnTo>
                    <a:pt x="249" y="405"/>
                  </a:lnTo>
                  <a:lnTo>
                    <a:pt x="201" y="399"/>
                  </a:lnTo>
                  <a:lnTo>
                    <a:pt x="174" y="462"/>
                  </a:lnTo>
                  <a:lnTo>
                    <a:pt x="95" y="405"/>
                  </a:lnTo>
                  <a:lnTo>
                    <a:pt x="79" y="350"/>
                  </a:lnTo>
                  <a:lnTo>
                    <a:pt x="0" y="274"/>
                  </a:lnTo>
                  <a:lnTo>
                    <a:pt x="4" y="274"/>
                  </a:lnTo>
                  <a:lnTo>
                    <a:pt x="8" y="274"/>
                  </a:lnTo>
                </a:path>
              </a:pathLst>
            </a:custGeom>
            <a:solidFill>
              <a:srgbClr val="3366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8" name=""/>
            <p:cNvSpPr/>
            <p:nvPr/>
          </p:nvSpPr>
          <p:spPr>
            <a:xfrm>
              <a:off x="2850840" y="4031640"/>
              <a:ext cx="167400" cy="167400"/>
            </a:xfrm>
            <a:prstGeom prst="ellipse">
              <a:avLst/>
            </a:prstGeom>
            <a:solidFill>
              <a:srgbClr val="ffffff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9" name=""/>
            <p:cNvSpPr/>
            <p:nvPr/>
          </p:nvSpPr>
          <p:spPr>
            <a:xfrm>
              <a:off x="4128840" y="2004840"/>
              <a:ext cx="299880" cy="479880"/>
            </a:xfrm>
            <a:custGeom>
              <a:avLst/>
              <a:gdLst/>
              <a:ahLst/>
              <a:rect l="l" t="t" r="r" b="b"/>
              <a:pathLst>
                <a:path w="172" h="275">
                  <a:moveTo>
                    <a:pt x="0" y="154"/>
                  </a:moveTo>
                  <a:lnTo>
                    <a:pt x="45" y="267"/>
                  </a:lnTo>
                  <a:lnTo>
                    <a:pt x="59" y="275"/>
                  </a:lnTo>
                  <a:lnTo>
                    <a:pt x="73" y="229"/>
                  </a:lnTo>
                  <a:lnTo>
                    <a:pt x="172" y="125"/>
                  </a:lnTo>
                  <a:lnTo>
                    <a:pt x="162" y="99"/>
                  </a:lnTo>
                  <a:lnTo>
                    <a:pt x="148" y="105"/>
                  </a:lnTo>
                  <a:lnTo>
                    <a:pt x="129" y="83"/>
                  </a:lnTo>
                  <a:lnTo>
                    <a:pt x="103" y="18"/>
                  </a:lnTo>
                  <a:lnTo>
                    <a:pt x="101" y="12"/>
                  </a:lnTo>
                  <a:lnTo>
                    <a:pt x="63" y="0"/>
                  </a:lnTo>
                  <a:lnTo>
                    <a:pt x="57" y="6"/>
                  </a:lnTo>
                  <a:lnTo>
                    <a:pt x="49" y="12"/>
                  </a:lnTo>
                  <a:lnTo>
                    <a:pt x="34" y="10"/>
                  </a:lnTo>
                  <a:lnTo>
                    <a:pt x="14" y="53"/>
                  </a:lnTo>
                  <a:lnTo>
                    <a:pt x="14" y="55"/>
                  </a:lnTo>
                  <a:lnTo>
                    <a:pt x="20" y="65"/>
                  </a:lnTo>
                  <a:lnTo>
                    <a:pt x="14" y="93"/>
                  </a:lnTo>
                  <a:lnTo>
                    <a:pt x="22" y="103"/>
                  </a:lnTo>
                  <a:lnTo>
                    <a:pt x="0" y="154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0" name=""/>
            <p:cNvSpPr/>
            <p:nvPr/>
          </p:nvSpPr>
          <p:spPr>
            <a:xfrm>
              <a:off x="4128840" y="2004840"/>
              <a:ext cx="299880" cy="479880"/>
            </a:xfrm>
            <a:custGeom>
              <a:avLst/>
              <a:gdLst/>
              <a:ahLst/>
              <a:rect l="l" t="t" r="r" b="b"/>
              <a:pathLst>
                <a:path w="172" h="275">
                  <a:moveTo>
                    <a:pt x="0" y="154"/>
                  </a:moveTo>
                  <a:lnTo>
                    <a:pt x="45" y="267"/>
                  </a:lnTo>
                  <a:lnTo>
                    <a:pt x="59" y="275"/>
                  </a:lnTo>
                  <a:lnTo>
                    <a:pt x="73" y="229"/>
                  </a:lnTo>
                  <a:lnTo>
                    <a:pt x="172" y="125"/>
                  </a:lnTo>
                  <a:lnTo>
                    <a:pt x="162" y="99"/>
                  </a:lnTo>
                  <a:lnTo>
                    <a:pt x="148" y="105"/>
                  </a:lnTo>
                  <a:lnTo>
                    <a:pt x="129" y="83"/>
                  </a:lnTo>
                  <a:lnTo>
                    <a:pt x="103" y="18"/>
                  </a:lnTo>
                  <a:lnTo>
                    <a:pt x="101" y="12"/>
                  </a:lnTo>
                  <a:lnTo>
                    <a:pt x="63" y="0"/>
                  </a:lnTo>
                  <a:lnTo>
                    <a:pt x="57" y="6"/>
                  </a:lnTo>
                  <a:lnTo>
                    <a:pt x="49" y="12"/>
                  </a:lnTo>
                  <a:lnTo>
                    <a:pt x="34" y="10"/>
                  </a:lnTo>
                  <a:lnTo>
                    <a:pt x="14" y="53"/>
                  </a:lnTo>
                  <a:lnTo>
                    <a:pt x="14" y="55"/>
                  </a:lnTo>
                  <a:lnTo>
                    <a:pt x="20" y="65"/>
                  </a:lnTo>
                  <a:lnTo>
                    <a:pt x="14" y="93"/>
                  </a:lnTo>
                  <a:lnTo>
                    <a:pt x="22" y="103"/>
                  </a:lnTo>
                  <a:lnTo>
                    <a:pt x="0" y="154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1" name=""/>
            <p:cNvSpPr/>
            <p:nvPr/>
          </p:nvSpPr>
          <p:spPr>
            <a:xfrm>
              <a:off x="4097160" y="2273400"/>
              <a:ext cx="134280" cy="286560"/>
            </a:xfrm>
            <a:custGeom>
              <a:avLst/>
              <a:gdLst/>
              <a:ahLst/>
              <a:rect l="l" t="t" r="r" b="b"/>
              <a:pathLst>
                <a:path w="77" h="164">
                  <a:moveTo>
                    <a:pt x="73" y="133"/>
                  </a:moveTo>
                  <a:lnTo>
                    <a:pt x="60" y="149"/>
                  </a:lnTo>
                  <a:lnTo>
                    <a:pt x="10" y="164"/>
                  </a:lnTo>
                  <a:lnTo>
                    <a:pt x="0" y="95"/>
                  </a:lnTo>
                  <a:lnTo>
                    <a:pt x="4" y="93"/>
                  </a:lnTo>
                  <a:lnTo>
                    <a:pt x="14" y="48"/>
                  </a:lnTo>
                  <a:lnTo>
                    <a:pt x="10" y="38"/>
                  </a:lnTo>
                  <a:lnTo>
                    <a:pt x="10" y="6"/>
                  </a:lnTo>
                  <a:lnTo>
                    <a:pt x="18" y="0"/>
                  </a:lnTo>
                  <a:lnTo>
                    <a:pt x="63" y="113"/>
                  </a:lnTo>
                  <a:lnTo>
                    <a:pt x="77" y="121"/>
                  </a:lnTo>
                  <a:lnTo>
                    <a:pt x="73" y="133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2" name=""/>
            <p:cNvSpPr/>
            <p:nvPr/>
          </p:nvSpPr>
          <p:spPr>
            <a:xfrm>
              <a:off x="4097160" y="2273400"/>
              <a:ext cx="134280" cy="286560"/>
            </a:xfrm>
            <a:custGeom>
              <a:avLst/>
              <a:gdLst/>
              <a:ahLst/>
              <a:rect l="l" t="t" r="r" b="b"/>
              <a:pathLst>
                <a:path w="77" h="164">
                  <a:moveTo>
                    <a:pt x="73" y="133"/>
                  </a:moveTo>
                  <a:lnTo>
                    <a:pt x="60" y="149"/>
                  </a:lnTo>
                  <a:lnTo>
                    <a:pt x="10" y="164"/>
                  </a:lnTo>
                  <a:lnTo>
                    <a:pt x="0" y="95"/>
                  </a:lnTo>
                  <a:lnTo>
                    <a:pt x="4" y="93"/>
                  </a:lnTo>
                  <a:lnTo>
                    <a:pt x="14" y="48"/>
                  </a:lnTo>
                  <a:lnTo>
                    <a:pt x="10" y="38"/>
                  </a:lnTo>
                  <a:lnTo>
                    <a:pt x="10" y="6"/>
                  </a:lnTo>
                  <a:lnTo>
                    <a:pt x="18" y="0"/>
                  </a:lnTo>
                  <a:lnTo>
                    <a:pt x="63" y="113"/>
                  </a:lnTo>
                  <a:lnTo>
                    <a:pt x="77" y="121"/>
                  </a:lnTo>
                  <a:lnTo>
                    <a:pt x="73" y="133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3" name=""/>
            <p:cNvSpPr/>
            <p:nvPr/>
          </p:nvSpPr>
          <p:spPr>
            <a:xfrm>
              <a:off x="3980520" y="2280600"/>
              <a:ext cx="141120" cy="293040"/>
            </a:xfrm>
            <a:custGeom>
              <a:avLst/>
              <a:gdLst/>
              <a:ahLst/>
              <a:rect l="l" t="t" r="r" b="b"/>
              <a:pathLst>
                <a:path w="81" h="168">
                  <a:moveTo>
                    <a:pt x="67" y="22"/>
                  </a:moveTo>
                  <a:lnTo>
                    <a:pt x="0" y="44"/>
                  </a:lnTo>
                  <a:lnTo>
                    <a:pt x="51" y="168"/>
                  </a:lnTo>
                  <a:lnTo>
                    <a:pt x="77" y="160"/>
                  </a:lnTo>
                  <a:lnTo>
                    <a:pt x="67" y="91"/>
                  </a:lnTo>
                  <a:lnTo>
                    <a:pt x="71" y="89"/>
                  </a:lnTo>
                  <a:lnTo>
                    <a:pt x="81" y="44"/>
                  </a:lnTo>
                  <a:lnTo>
                    <a:pt x="77" y="34"/>
                  </a:lnTo>
                  <a:lnTo>
                    <a:pt x="77" y="0"/>
                  </a:lnTo>
                  <a:lnTo>
                    <a:pt x="67" y="22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4" name=""/>
            <p:cNvSpPr/>
            <p:nvPr/>
          </p:nvSpPr>
          <p:spPr>
            <a:xfrm>
              <a:off x="3980520" y="2280600"/>
              <a:ext cx="141120" cy="293040"/>
            </a:xfrm>
            <a:custGeom>
              <a:avLst/>
              <a:gdLst/>
              <a:ahLst/>
              <a:rect l="l" t="t" r="r" b="b"/>
              <a:pathLst>
                <a:path w="81" h="168">
                  <a:moveTo>
                    <a:pt x="67" y="22"/>
                  </a:moveTo>
                  <a:lnTo>
                    <a:pt x="0" y="44"/>
                  </a:lnTo>
                  <a:lnTo>
                    <a:pt x="51" y="168"/>
                  </a:lnTo>
                  <a:lnTo>
                    <a:pt x="77" y="160"/>
                  </a:lnTo>
                  <a:lnTo>
                    <a:pt x="67" y="91"/>
                  </a:lnTo>
                  <a:lnTo>
                    <a:pt x="71" y="89"/>
                  </a:lnTo>
                  <a:lnTo>
                    <a:pt x="81" y="44"/>
                  </a:lnTo>
                  <a:lnTo>
                    <a:pt x="77" y="34"/>
                  </a:lnTo>
                  <a:lnTo>
                    <a:pt x="77" y="0"/>
                  </a:lnTo>
                  <a:lnTo>
                    <a:pt x="67" y="22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5" name=""/>
            <p:cNvSpPr/>
            <p:nvPr/>
          </p:nvSpPr>
          <p:spPr>
            <a:xfrm>
              <a:off x="4069440" y="2505960"/>
              <a:ext cx="270360" cy="144720"/>
            </a:xfrm>
            <a:custGeom>
              <a:avLst/>
              <a:gdLst/>
              <a:ahLst/>
              <a:rect l="l" t="t" r="r" b="b"/>
              <a:pathLst>
                <a:path w="155" h="83">
                  <a:moveTo>
                    <a:pt x="0" y="69"/>
                  </a:moveTo>
                  <a:lnTo>
                    <a:pt x="2" y="83"/>
                  </a:lnTo>
                  <a:lnTo>
                    <a:pt x="70" y="61"/>
                  </a:lnTo>
                  <a:lnTo>
                    <a:pt x="87" y="57"/>
                  </a:lnTo>
                  <a:lnTo>
                    <a:pt x="105" y="77"/>
                  </a:lnTo>
                  <a:lnTo>
                    <a:pt x="115" y="67"/>
                  </a:lnTo>
                  <a:lnTo>
                    <a:pt x="127" y="61"/>
                  </a:lnTo>
                  <a:lnTo>
                    <a:pt x="125" y="67"/>
                  </a:lnTo>
                  <a:lnTo>
                    <a:pt x="129" y="71"/>
                  </a:lnTo>
                  <a:lnTo>
                    <a:pt x="141" y="71"/>
                  </a:lnTo>
                  <a:lnTo>
                    <a:pt x="145" y="69"/>
                  </a:lnTo>
                  <a:lnTo>
                    <a:pt x="155" y="47"/>
                  </a:lnTo>
                  <a:lnTo>
                    <a:pt x="143" y="31"/>
                  </a:lnTo>
                  <a:lnTo>
                    <a:pt x="139" y="31"/>
                  </a:lnTo>
                  <a:lnTo>
                    <a:pt x="141" y="45"/>
                  </a:lnTo>
                  <a:lnTo>
                    <a:pt x="143" y="53"/>
                  </a:lnTo>
                  <a:lnTo>
                    <a:pt x="131" y="51"/>
                  </a:lnTo>
                  <a:lnTo>
                    <a:pt x="101" y="27"/>
                  </a:lnTo>
                  <a:lnTo>
                    <a:pt x="101" y="6"/>
                  </a:lnTo>
                  <a:lnTo>
                    <a:pt x="89" y="0"/>
                  </a:lnTo>
                  <a:lnTo>
                    <a:pt x="76" y="16"/>
                  </a:lnTo>
                  <a:lnTo>
                    <a:pt x="26" y="31"/>
                  </a:lnTo>
                  <a:lnTo>
                    <a:pt x="0" y="41"/>
                  </a:lnTo>
                  <a:lnTo>
                    <a:pt x="0" y="69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6" name=""/>
            <p:cNvSpPr/>
            <p:nvPr/>
          </p:nvSpPr>
          <p:spPr>
            <a:xfrm>
              <a:off x="4069440" y="2505960"/>
              <a:ext cx="270360" cy="144720"/>
            </a:xfrm>
            <a:custGeom>
              <a:avLst/>
              <a:gdLst/>
              <a:ahLst/>
              <a:rect l="l" t="t" r="r" b="b"/>
              <a:pathLst>
                <a:path w="155" h="83">
                  <a:moveTo>
                    <a:pt x="0" y="69"/>
                  </a:moveTo>
                  <a:lnTo>
                    <a:pt x="2" y="83"/>
                  </a:lnTo>
                  <a:lnTo>
                    <a:pt x="70" y="61"/>
                  </a:lnTo>
                  <a:lnTo>
                    <a:pt x="87" y="57"/>
                  </a:lnTo>
                  <a:lnTo>
                    <a:pt x="105" y="77"/>
                  </a:lnTo>
                  <a:lnTo>
                    <a:pt x="115" y="67"/>
                  </a:lnTo>
                  <a:lnTo>
                    <a:pt x="127" y="61"/>
                  </a:lnTo>
                  <a:lnTo>
                    <a:pt x="125" y="67"/>
                  </a:lnTo>
                  <a:lnTo>
                    <a:pt x="129" y="71"/>
                  </a:lnTo>
                  <a:lnTo>
                    <a:pt x="141" y="71"/>
                  </a:lnTo>
                  <a:lnTo>
                    <a:pt x="145" y="69"/>
                  </a:lnTo>
                  <a:lnTo>
                    <a:pt x="155" y="47"/>
                  </a:lnTo>
                  <a:lnTo>
                    <a:pt x="143" y="31"/>
                  </a:lnTo>
                  <a:lnTo>
                    <a:pt x="139" y="31"/>
                  </a:lnTo>
                  <a:lnTo>
                    <a:pt x="141" y="45"/>
                  </a:lnTo>
                  <a:lnTo>
                    <a:pt x="143" y="53"/>
                  </a:lnTo>
                  <a:lnTo>
                    <a:pt x="131" y="51"/>
                  </a:lnTo>
                  <a:lnTo>
                    <a:pt x="101" y="27"/>
                  </a:lnTo>
                  <a:lnTo>
                    <a:pt x="101" y="6"/>
                  </a:lnTo>
                  <a:lnTo>
                    <a:pt x="89" y="0"/>
                  </a:lnTo>
                  <a:lnTo>
                    <a:pt x="76" y="16"/>
                  </a:lnTo>
                  <a:lnTo>
                    <a:pt x="26" y="31"/>
                  </a:lnTo>
                  <a:lnTo>
                    <a:pt x="0" y="41"/>
                  </a:lnTo>
                  <a:lnTo>
                    <a:pt x="0" y="69"/>
                  </a:lnTo>
                </a:path>
              </a:pathLst>
            </a:custGeom>
            <a:solidFill>
              <a:srgbClr val="3366ff">
                <a:alpha val="50000"/>
              </a:srgbClr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7" name=""/>
            <p:cNvSpPr/>
            <p:nvPr/>
          </p:nvSpPr>
          <p:spPr>
            <a:xfrm>
              <a:off x="4191480" y="2605320"/>
              <a:ext cx="61200" cy="73080"/>
            </a:xfrm>
            <a:custGeom>
              <a:avLst/>
              <a:gdLst/>
              <a:ahLst/>
              <a:rect l="l" t="t" r="r" b="b"/>
              <a:pathLst>
                <a:path w="35" h="42">
                  <a:moveTo>
                    <a:pt x="0" y="6"/>
                  </a:moveTo>
                  <a:lnTo>
                    <a:pt x="7" y="36"/>
                  </a:lnTo>
                  <a:lnTo>
                    <a:pt x="9" y="42"/>
                  </a:lnTo>
                  <a:lnTo>
                    <a:pt x="35" y="20"/>
                  </a:lnTo>
                  <a:lnTo>
                    <a:pt x="17" y="0"/>
                  </a:lnTo>
                  <a:lnTo>
                    <a:pt x="0" y="4"/>
                  </a:ln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8" name=""/>
            <p:cNvSpPr/>
            <p:nvPr/>
          </p:nvSpPr>
          <p:spPr>
            <a:xfrm>
              <a:off x="4191480" y="2605320"/>
              <a:ext cx="61200" cy="73080"/>
            </a:xfrm>
            <a:custGeom>
              <a:avLst/>
              <a:gdLst/>
              <a:ahLst/>
              <a:rect l="l" t="t" r="r" b="b"/>
              <a:pathLst>
                <a:path w="35" h="42">
                  <a:moveTo>
                    <a:pt x="0" y="6"/>
                  </a:moveTo>
                  <a:lnTo>
                    <a:pt x="7" y="36"/>
                  </a:lnTo>
                  <a:lnTo>
                    <a:pt x="9" y="42"/>
                  </a:lnTo>
                  <a:lnTo>
                    <a:pt x="35" y="20"/>
                  </a:lnTo>
                  <a:lnTo>
                    <a:pt x="17" y="0"/>
                  </a:lnTo>
                  <a:lnTo>
                    <a:pt x="0" y="4"/>
                  </a:ln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9" name=""/>
            <p:cNvSpPr/>
            <p:nvPr/>
          </p:nvSpPr>
          <p:spPr>
            <a:xfrm>
              <a:off x="4073040" y="2612520"/>
              <a:ext cx="133920" cy="133920"/>
            </a:xfrm>
            <a:custGeom>
              <a:avLst/>
              <a:gdLst/>
              <a:ahLst/>
              <a:rect l="l" t="t" r="r" b="b"/>
              <a:pathLst>
                <a:path w="77" h="77">
                  <a:moveTo>
                    <a:pt x="68" y="0"/>
                  </a:moveTo>
                  <a:lnTo>
                    <a:pt x="75" y="32"/>
                  </a:lnTo>
                  <a:lnTo>
                    <a:pt x="77" y="36"/>
                  </a:lnTo>
                  <a:lnTo>
                    <a:pt x="75" y="42"/>
                  </a:lnTo>
                  <a:lnTo>
                    <a:pt x="34" y="53"/>
                  </a:lnTo>
                  <a:lnTo>
                    <a:pt x="12" y="77"/>
                  </a:lnTo>
                  <a:lnTo>
                    <a:pt x="8" y="69"/>
                  </a:lnTo>
                  <a:lnTo>
                    <a:pt x="8" y="55"/>
                  </a:lnTo>
                  <a:lnTo>
                    <a:pt x="0" y="22"/>
                  </a:lnTo>
                  <a:lnTo>
                    <a:pt x="68" y="0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0" name=""/>
            <p:cNvSpPr/>
            <p:nvPr/>
          </p:nvSpPr>
          <p:spPr>
            <a:xfrm>
              <a:off x="4073040" y="2612520"/>
              <a:ext cx="133920" cy="133920"/>
            </a:xfrm>
            <a:custGeom>
              <a:avLst/>
              <a:gdLst/>
              <a:ahLst/>
              <a:rect l="l" t="t" r="r" b="b"/>
              <a:pathLst>
                <a:path w="77" h="77">
                  <a:moveTo>
                    <a:pt x="68" y="0"/>
                  </a:moveTo>
                  <a:lnTo>
                    <a:pt x="75" y="32"/>
                  </a:lnTo>
                  <a:lnTo>
                    <a:pt x="77" y="36"/>
                  </a:lnTo>
                  <a:lnTo>
                    <a:pt x="75" y="42"/>
                  </a:lnTo>
                  <a:lnTo>
                    <a:pt x="34" y="53"/>
                  </a:lnTo>
                  <a:lnTo>
                    <a:pt x="12" y="77"/>
                  </a:lnTo>
                  <a:lnTo>
                    <a:pt x="8" y="69"/>
                  </a:lnTo>
                  <a:lnTo>
                    <a:pt x="8" y="55"/>
                  </a:lnTo>
                  <a:lnTo>
                    <a:pt x="0" y="22"/>
                  </a:lnTo>
                  <a:lnTo>
                    <a:pt x="68" y="0"/>
                  </a:lnTo>
                </a:path>
              </a:pathLst>
            </a:custGeom>
            <a:solidFill>
              <a:srgbClr val="3366ff">
                <a:alpha val="50000"/>
              </a:srgbClr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1" name=""/>
            <p:cNvSpPr/>
            <p:nvPr/>
          </p:nvSpPr>
          <p:spPr>
            <a:xfrm>
              <a:off x="3605040" y="2357280"/>
              <a:ext cx="488160" cy="413640"/>
            </a:xfrm>
            <a:custGeom>
              <a:avLst/>
              <a:gdLst/>
              <a:ahLst/>
              <a:rect l="l" t="t" r="r" b="b"/>
              <a:pathLst>
                <a:path w="280" h="237">
                  <a:moveTo>
                    <a:pt x="280" y="223"/>
                  </a:moveTo>
                  <a:lnTo>
                    <a:pt x="276" y="215"/>
                  </a:lnTo>
                  <a:lnTo>
                    <a:pt x="276" y="201"/>
                  </a:lnTo>
                  <a:lnTo>
                    <a:pt x="268" y="168"/>
                  </a:lnTo>
                  <a:lnTo>
                    <a:pt x="266" y="156"/>
                  </a:lnTo>
                  <a:lnTo>
                    <a:pt x="266" y="124"/>
                  </a:lnTo>
                  <a:lnTo>
                    <a:pt x="215" y="0"/>
                  </a:lnTo>
                  <a:lnTo>
                    <a:pt x="144" y="23"/>
                  </a:lnTo>
                  <a:lnTo>
                    <a:pt x="126" y="67"/>
                  </a:lnTo>
                  <a:lnTo>
                    <a:pt x="114" y="71"/>
                  </a:lnTo>
                  <a:lnTo>
                    <a:pt x="120" y="116"/>
                  </a:lnTo>
                  <a:lnTo>
                    <a:pt x="71" y="144"/>
                  </a:lnTo>
                  <a:lnTo>
                    <a:pt x="43" y="144"/>
                  </a:lnTo>
                  <a:lnTo>
                    <a:pt x="13" y="164"/>
                  </a:lnTo>
                  <a:lnTo>
                    <a:pt x="33" y="178"/>
                  </a:lnTo>
                  <a:lnTo>
                    <a:pt x="23" y="192"/>
                  </a:lnTo>
                  <a:lnTo>
                    <a:pt x="19" y="199"/>
                  </a:lnTo>
                  <a:lnTo>
                    <a:pt x="1" y="217"/>
                  </a:lnTo>
                  <a:lnTo>
                    <a:pt x="0" y="221"/>
                  </a:lnTo>
                  <a:lnTo>
                    <a:pt x="1" y="237"/>
                  </a:lnTo>
                  <a:lnTo>
                    <a:pt x="187" y="188"/>
                  </a:lnTo>
                  <a:lnTo>
                    <a:pt x="191" y="190"/>
                  </a:lnTo>
                  <a:lnTo>
                    <a:pt x="201" y="192"/>
                  </a:lnTo>
                  <a:lnTo>
                    <a:pt x="223" y="217"/>
                  </a:lnTo>
                  <a:lnTo>
                    <a:pt x="274" y="233"/>
                  </a:lnTo>
                  <a:lnTo>
                    <a:pt x="280" y="223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2" name=""/>
            <p:cNvSpPr/>
            <p:nvPr/>
          </p:nvSpPr>
          <p:spPr>
            <a:xfrm>
              <a:off x="3605040" y="2357280"/>
              <a:ext cx="488160" cy="413640"/>
            </a:xfrm>
            <a:custGeom>
              <a:avLst/>
              <a:gdLst/>
              <a:ahLst/>
              <a:rect l="l" t="t" r="r" b="b"/>
              <a:pathLst>
                <a:path w="280" h="237">
                  <a:moveTo>
                    <a:pt x="280" y="223"/>
                  </a:moveTo>
                  <a:lnTo>
                    <a:pt x="276" y="215"/>
                  </a:lnTo>
                  <a:lnTo>
                    <a:pt x="276" y="201"/>
                  </a:lnTo>
                  <a:lnTo>
                    <a:pt x="268" y="168"/>
                  </a:lnTo>
                  <a:lnTo>
                    <a:pt x="266" y="156"/>
                  </a:lnTo>
                  <a:lnTo>
                    <a:pt x="266" y="124"/>
                  </a:lnTo>
                  <a:lnTo>
                    <a:pt x="215" y="0"/>
                  </a:lnTo>
                  <a:lnTo>
                    <a:pt x="144" y="23"/>
                  </a:lnTo>
                  <a:lnTo>
                    <a:pt x="126" y="67"/>
                  </a:lnTo>
                  <a:lnTo>
                    <a:pt x="114" y="71"/>
                  </a:lnTo>
                  <a:lnTo>
                    <a:pt x="120" y="116"/>
                  </a:lnTo>
                  <a:lnTo>
                    <a:pt x="71" y="144"/>
                  </a:lnTo>
                  <a:lnTo>
                    <a:pt x="43" y="144"/>
                  </a:lnTo>
                  <a:lnTo>
                    <a:pt x="13" y="164"/>
                  </a:lnTo>
                  <a:lnTo>
                    <a:pt x="33" y="178"/>
                  </a:lnTo>
                  <a:lnTo>
                    <a:pt x="23" y="192"/>
                  </a:lnTo>
                  <a:lnTo>
                    <a:pt x="19" y="199"/>
                  </a:lnTo>
                  <a:lnTo>
                    <a:pt x="1" y="217"/>
                  </a:lnTo>
                  <a:lnTo>
                    <a:pt x="0" y="221"/>
                  </a:lnTo>
                  <a:lnTo>
                    <a:pt x="1" y="237"/>
                  </a:lnTo>
                  <a:lnTo>
                    <a:pt x="187" y="188"/>
                  </a:lnTo>
                  <a:lnTo>
                    <a:pt x="191" y="190"/>
                  </a:lnTo>
                  <a:lnTo>
                    <a:pt x="201" y="192"/>
                  </a:lnTo>
                  <a:lnTo>
                    <a:pt x="223" y="217"/>
                  </a:lnTo>
                  <a:lnTo>
                    <a:pt x="274" y="233"/>
                  </a:lnTo>
                  <a:lnTo>
                    <a:pt x="280" y="223"/>
                  </a:lnTo>
                </a:path>
              </a:pathLst>
            </a:custGeom>
            <a:solidFill>
              <a:srgbClr val="3366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3" name=""/>
            <p:cNvSpPr/>
            <p:nvPr/>
          </p:nvSpPr>
          <p:spPr>
            <a:xfrm>
              <a:off x="4086720" y="2696400"/>
              <a:ext cx="120240" cy="85320"/>
            </a:xfrm>
            <a:custGeom>
              <a:avLst/>
              <a:gdLst/>
              <a:ahLst/>
              <a:rect l="l" t="t" r="r" b="b"/>
              <a:pathLst>
                <a:path w="69" h="49">
                  <a:moveTo>
                    <a:pt x="0" y="49"/>
                  </a:moveTo>
                  <a:lnTo>
                    <a:pt x="4" y="43"/>
                  </a:lnTo>
                  <a:lnTo>
                    <a:pt x="32" y="15"/>
                  </a:lnTo>
                  <a:lnTo>
                    <a:pt x="42" y="11"/>
                  </a:lnTo>
                  <a:lnTo>
                    <a:pt x="52" y="5"/>
                  </a:lnTo>
                  <a:lnTo>
                    <a:pt x="69" y="0"/>
                  </a:lnTo>
                  <a:lnTo>
                    <a:pt x="42" y="33"/>
                  </a:lnTo>
                  <a:lnTo>
                    <a:pt x="28" y="39"/>
                  </a:lnTo>
                  <a:lnTo>
                    <a:pt x="0" y="49"/>
                  </a:lnTo>
                  <a:lnTo>
                    <a:pt x="0" y="49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8520" bIns="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4" name=""/>
            <p:cNvSpPr/>
            <p:nvPr/>
          </p:nvSpPr>
          <p:spPr>
            <a:xfrm>
              <a:off x="4086720" y="2696400"/>
              <a:ext cx="120240" cy="85320"/>
            </a:xfrm>
            <a:custGeom>
              <a:avLst/>
              <a:gdLst/>
              <a:ahLst/>
              <a:rect l="l" t="t" r="r" b="b"/>
              <a:pathLst>
                <a:path w="69" h="49">
                  <a:moveTo>
                    <a:pt x="0" y="49"/>
                  </a:moveTo>
                  <a:lnTo>
                    <a:pt x="4" y="43"/>
                  </a:lnTo>
                  <a:lnTo>
                    <a:pt x="32" y="15"/>
                  </a:lnTo>
                  <a:lnTo>
                    <a:pt x="42" y="11"/>
                  </a:lnTo>
                  <a:lnTo>
                    <a:pt x="52" y="5"/>
                  </a:lnTo>
                  <a:lnTo>
                    <a:pt x="69" y="0"/>
                  </a:lnTo>
                  <a:lnTo>
                    <a:pt x="42" y="33"/>
                  </a:lnTo>
                  <a:lnTo>
                    <a:pt x="28" y="39"/>
                  </a:lnTo>
                  <a:lnTo>
                    <a:pt x="0" y="49"/>
                  </a:lnTo>
                  <a:lnTo>
                    <a:pt x="0" y="49"/>
                  </a:lnTo>
                </a:path>
              </a:pathLst>
            </a:custGeom>
            <a:solidFill>
              <a:srgbClr val="3366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8520" bIns="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5" name=""/>
            <p:cNvSpPr/>
            <p:nvPr/>
          </p:nvSpPr>
          <p:spPr>
            <a:xfrm>
              <a:off x="3980520" y="2736360"/>
              <a:ext cx="113040" cy="242640"/>
            </a:xfrm>
            <a:custGeom>
              <a:avLst/>
              <a:gdLst/>
              <a:ahLst/>
              <a:rect l="l" t="t" r="r" b="b"/>
              <a:pathLst>
                <a:path w="65" h="139">
                  <a:moveTo>
                    <a:pt x="55" y="20"/>
                  </a:moveTo>
                  <a:lnTo>
                    <a:pt x="53" y="32"/>
                  </a:lnTo>
                  <a:lnTo>
                    <a:pt x="51" y="42"/>
                  </a:lnTo>
                  <a:lnTo>
                    <a:pt x="59" y="50"/>
                  </a:lnTo>
                  <a:lnTo>
                    <a:pt x="65" y="58"/>
                  </a:lnTo>
                  <a:lnTo>
                    <a:pt x="49" y="139"/>
                  </a:lnTo>
                  <a:lnTo>
                    <a:pt x="32" y="127"/>
                  </a:lnTo>
                  <a:lnTo>
                    <a:pt x="18" y="121"/>
                  </a:lnTo>
                  <a:lnTo>
                    <a:pt x="16" y="127"/>
                  </a:lnTo>
                  <a:lnTo>
                    <a:pt x="12" y="119"/>
                  </a:lnTo>
                  <a:lnTo>
                    <a:pt x="8" y="111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28" y="71"/>
                  </a:lnTo>
                  <a:lnTo>
                    <a:pt x="0" y="44"/>
                  </a:lnTo>
                  <a:lnTo>
                    <a:pt x="8" y="36"/>
                  </a:lnTo>
                  <a:lnTo>
                    <a:pt x="2" y="16"/>
                  </a:lnTo>
                  <a:lnTo>
                    <a:pt x="8" y="0"/>
                  </a:lnTo>
                  <a:lnTo>
                    <a:pt x="59" y="16"/>
                  </a:lnTo>
                  <a:lnTo>
                    <a:pt x="55" y="20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6" name=""/>
            <p:cNvSpPr/>
            <p:nvPr/>
          </p:nvSpPr>
          <p:spPr>
            <a:xfrm>
              <a:off x="3980520" y="2736360"/>
              <a:ext cx="113040" cy="242640"/>
            </a:xfrm>
            <a:custGeom>
              <a:avLst/>
              <a:gdLst/>
              <a:ahLst/>
              <a:rect l="l" t="t" r="r" b="b"/>
              <a:pathLst>
                <a:path w="65" h="139">
                  <a:moveTo>
                    <a:pt x="55" y="20"/>
                  </a:moveTo>
                  <a:lnTo>
                    <a:pt x="53" y="32"/>
                  </a:lnTo>
                  <a:lnTo>
                    <a:pt x="51" y="42"/>
                  </a:lnTo>
                  <a:lnTo>
                    <a:pt x="59" y="50"/>
                  </a:lnTo>
                  <a:lnTo>
                    <a:pt x="65" y="58"/>
                  </a:lnTo>
                  <a:lnTo>
                    <a:pt x="49" y="139"/>
                  </a:lnTo>
                  <a:lnTo>
                    <a:pt x="32" y="127"/>
                  </a:lnTo>
                  <a:lnTo>
                    <a:pt x="18" y="121"/>
                  </a:lnTo>
                  <a:lnTo>
                    <a:pt x="16" y="127"/>
                  </a:lnTo>
                  <a:lnTo>
                    <a:pt x="12" y="119"/>
                  </a:lnTo>
                  <a:lnTo>
                    <a:pt x="8" y="111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28" y="71"/>
                  </a:lnTo>
                  <a:lnTo>
                    <a:pt x="0" y="44"/>
                  </a:lnTo>
                  <a:lnTo>
                    <a:pt x="8" y="36"/>
                  </a:lnTo>
                  <a:lnTo>
                    <a:pt x="2" y="16"/>
                  </a:lnTo>
                  <a:lnTo>
                    <a:pt x="8" y="0"/>
                  </a:lnTo>
                  <a:lnTo>
                    <a:pt x="59" y="16"/>
                  </a:lnTo>
                  <a:lnTo>
                    <a:pt x="55" y="20"/>
                  </a:lnTo>
                </a:path>
              </a:pathLst>
            </a:custGeom>
            <a:solidFill>
              <a:srgbClr val="3366ff">
                <a:alpha val="50000"/>
              </a:srgbClr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7" name=""/>
            <p:cNvSpPr/>
            <p:nvPr/>
          </p:nvSpPr>
          <p:spPr>
            <a:xfrm>
              <a:off x="3556080" y="2685600"/>
              <a:ext cx="473040" cy="326520"/>
            </a:xfrm>
            <a:custGeom>
              <a:avLst/>
              <a:gdLst/>
              <a:ahLst/>
              <a:rect l="l" t="t" r="r" b="b"/>
              <a:pathLst>
                <a:path w="271" h="187">
                  <a:moveTo>
                    <a:pt x="237" y="134"/>
                  </a:moveTo>
                  <a:lnTo>
                    <a:pt x="237" y="126"/>
                  </a:lnTo>
                  <a:lnTo>
                    <a:pt x="249" y="126"/>
                  </a:lnTo>
                  <a:lnTo>
                    <a:pt x="249" y="128"/>
                  </a:lnTo>
                  <a:lnTo>
                    <a:pt x="271" y="100"/>
                  </a:lnTo>
                  <a:lnTo>
                    <a:pt x="243" y="73"/>
                  </a:lnTo>
                  <a:lnTo>
                    <a:pt x="251" y="65"/>
                  </a:lnTo>
                  <a:lnTo>
                    <a:pt x="245" y="45"/>
                  </a:lnTo>
                  <a:lnTo>
                    <a:pt x="251" y="29"/>
                  </a:lnTo>
                  <a:lnTo>
                    <a:pt x="229" y="4"/>
                  </a:lnTo>
                  <a:lnTo>
                    <a:pt x="219" y="2"/>
                  </a:lnTo>
                  <a:lnTo>
                    <a:pt x="215" y="0"/>
                  </a:lnTo>
                  <a:lnTo>
                    <a:pt x="29" y="49"/>
                  </a:lnTo>
                  <a:lnTo>
                    <a:pt x="28" y="33"/>
                  </a:lnTo>
                  <a:lnTo>
                    <a:pt x="0" y="61"/>
                  </a:lnTo>
                  <a:lnTo>
                    <a:pt x="16" y="124"/>
                  </a:lnTo>
                  <a:lnTo>
                    <a:pt x="16" y="130"/>
                  </a:lnTo>
                  <a:lnTo>
                    <a:pt x="20" y="134"/>
                  </a:lnTo>
                  <a:lnTo>
                    <a:pt x="29" y="170"/>
                  </a:lnTo>
                  <a:lnTo>
                    <a:pt x="29" y="176"/>
                  </a:lnTo>
                  <a:lnTo>
                    <a:pt x="33" y="187"/>
                  </a:lnTo>
                  <a:lnTo>
                    <a:pt x="83" y="176"/>
                  </a:lnTo>
                  <a:lnTo>
                    <a:pt x="237" y="134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8" name=""/>
            <p:cNvSpPr/>
            <p:nvPr/>
          </p:nvSpPr>
          <p:spPr>
            <a:xfrm>
              <a:off x="3556080" y="2685600"/>
              <a:ext cx="473040" cy="326520"/>
            </a:xfrm>
            <a:custGeom>
              <a:avLst/>
              <a:gdLst/>
              <a:ahLst/>
              <a:rect l="l" t="t" r="r" b="b"/>
              <a:pathLst>
                <a:path w="271" h="187">
                  <a:moveTo>
                    <a:pt x="237" y="134"/>
                  </a:moveTo>
                  <a:lnTo>
                    <a:pt x="237" y="126"/>
                  </a:lnTo>
                  <a:lnTo>
                    <a:pt x="249" y="126"/>
                  </a:lnTo>
                  <a:lnTo>
                    <a:pt x="249" y="128"/>
                  </a:lnTo>
                  <a:lnTo>
                    <a:pt x="271" y="100"/>
                  </a:lnTo>
                  <a:lnTo>
                    <a:pt x="243" y="73"/>
                  </a:lnTo>
                  <a:lnTo>
                    <a:pt x="251" y="65"/>
                  </a:lnTo>
                  <a:lnTo>
                    <a:pt x="245" y="45"/>
                  </a:lnTo>
                  <a:lnTo>
                    <a:pt x="251" y="29"/>
                  </a:lnTo>
                  <a:lnTo>
                    <a:pt x="229" y="4"/>
                  </a:lnTo>
                  <a:lnTo>
                    <a:pt x="219" y="2"/>
                  </a:lnTo>
                  <a:lnTo>
                    <a:pt x="215" y="0"/>
                  </a:lnTo>
                  <a:lnTo>
                    <a:pt x="29" y="49"/>
                  </a:lnTo>
                  <a:lnTo>
                    <a:pt x="28" y="33"/>
                  </a:lnTo>
                  <a:lnTo>
                    <a:pt x="0" y="61"/>
                  </a:lnTo>
                  <a:lnTo>
                    <a:pt x="16" y="124"/>
                  </a:lnTo>
                  <a:lnTo>
                    <a:pt x="16" y="130"/>
                  </a:lnTo>
                  <a:lnTo>
                    <a:pt x="20" y="134"/>
                  </a:lnTo>
                  <a:lnTo>
                    <a:pt x="29" y="170"/>
                  </a:lnTo>
                  <a:lnTo>
                    <a:pt x="29" y="176"/>
                  </a:lnTo>
                  <a:lnTo>
                    <a:pt x="33" y="187"/>
                  </a:lnTo>
                  <a:lnTo>
                    <a:pt x="83" y="176"/>
                  </a:lnTo>
                  <a:lnTo>
                    <a:pt x="237" y="134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9" name=""/>
            <p:cNvSpPr/>
            <p:nvPr/>
          </p:nvSpPr>
          <p:spPr>
            <a:xfrm>
              <a:off x="3700800" y="2919600"/>
              <a:ext cx="368280" cy="190080"/>
            </a:xfrm>
            <a:custGeom>
              <a:avLst/>
              <a:gdLst/>
              <a:ahLst/>
              <a:rect l="l" t="t" r="r" b="b"/>
              <a:pathLst>
                <a:path w="211" h="109">
                  <a:moveTo>
                    <a:pt x="203" y="65"/>
                  </a:moveTo>
                  <a:lnTo>
                    <a:pt x="205" y="69"/>
                  </a:lnTo>
                  <a:lnTo>
                    <a:pt x="211" y="81"/>
                  </a:lnTo>
                  <a:lnTo>
                    <a:pt x="198" y="99"/>
                  </a:lnTo>
                  <a:lnTo>
                    <a:pt x="176" y="109"/>
                  </a:lnTo>
                  <a:lnTo>
                    <a:pt x="168" y="97"/>
                  </a:lnTo>
                  <a:lnTo>
                    <a:pt x="160" y="95"/>
                  </a:lnTo>
                  <a:lnTo>
                    <a:pt x="152" y="85"/>
                  </a:lnTo>
                  <a:lnTo>
                    <a:pt x="150" y="79"/>
                  </a:lnTo>
                  <a:lnTo>
                    <a:pt x="138" y="30"/>
                  </a:lnTo>
                  <a:lnTo>
                    <a:pt x="142" y="20"/>
                  </a:lnTo>
                  <a:lnTo>
                    <a:pt x="136" y="26"/>
                  </a:lnTo>
                  <a:lnTo>
                    <a:pt x="140" y="38"/>
                  </a:lnTo>
                  <a:lnTo>
                    <a:pt x="140" y="44"/>
                  </a:lnTo>
                  <a:lnTo>
                    <a:pt x="134" y="59"/>
                  </a:lnTo>
                  <a:lnTo>
                    <a:pt x="146" y="79"/>
                  </a:lnTo>
                  <a:lnTo>
                    <a:pt x="146" y="87"/>
                  </a:lnTo>
                  <a:lnTo>
                    <a:pt x="150" y="93"/>
                  </a:lnTo>
                  <a:lnTo>
                    <a:pt x="156" y="103"/>
                  </a:lnTo>
                  <a:lnTo>
                    <a:pt x="111" y="93"/>
                  </a:lnTo>
                  <a:lnTo>
                    <a:pt x="115" y="59"/>
                  </a:lnTo>
                  <a:lnTo>
                    <a:pt x="77" y="49"/>
                  </a:lnTo>
                  <a:lnTo>
                    <a:pt x="77" y="38"/>
                  </a:lnTo>
                  <a:lnTo>
                    <a:pt x="63" y="34"/>
                  </a:lnTo>
                  <a:lnTo>
                    <a:pt x="4" y="69"/>
                  </a:lnTo>
                  <a:lnTo>
                    <a:pt x="0" y="40"/>
                  </a:lnTo>
                  <a:lnTo>
                    <a:pt x="156" y="0"/>
                  </a:lnTo>
                  <a:lnTo>
                    <a:pt x="158" y="6"/>
                  </a:lnTo>
                  <a:lnTo>
                    <a:pt x="182" y="75"/>
                  </a:lnTo>
                  <a:lnTo>
                    <a:pt x="203" y="65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0" name=""/>
            <p:cNvSpPr/>
            <p:nvPr/>
          </p:nvSpPr>
          <p:spPr>
            <a:xfrm>
              <a:off x="3700800" y="2919600"/>
              <a:ext cx="368280" cy="190080"/>
            </a:xfrm>
            <a:custGeom>
              <a:avLst/>
              <a:gdLst/>
              <a:ahLst/>
              <a:rect l="l" t="t" r="r" b="b"/>
              <a:pathLst>
                <a:path w="211" h="109">
                  <a:moveTo>
                    <a:pt x="203" y="65"/>
                  </a:moveTo>
                  <a:lnTo>
                    <a:pt x="205" y="69"/>
                  </a:lnTo>
                  <a:lnTo>
                    <a:pt x="211" y="81"/>
                  </a:lnTo>
                  <a:lnTo>
                    <a:pt x="198" y="99"/>
                  </a:lnTo>
                  <a:lnTo>
                    <a:pt x="176" y="109"/>
                  </a:lnTo>
                  <a:lnTo>
                    <a:pt x="168" y="97"/>
                  </a:lnTo>
                  <a:lnTo>
                    <a:pt x="160" y="95"/>
                  </a:lnTo>
                  <a:lnTo>
                    <a:pt x="152" y="85"/>
                  </a:lnTo>
                  <a:lnTo>
                    <a:pt x="150" y="79"/>
                  </a:lnTo>
                  <a:lnTo>
                    <a:pt x="138" y="30"/>
                  </a:lnTo>
                  <a:lnTo>
                    <a:pt x="142" y="20"/>
                  </a:lnTo>
                  <a:lnTo>
                    <a:pt x="136" y="26"/>
                  </a:lnTo>
                  <a:lnTo>
                    <a:pt x="140" y="38"/>
                  </a:lnTo>
                  <a:lnTo>
                    <a:pt x="140" y="44"/>
                  </a:lnTo>
                  <a:lnTo>
                    <a:pt x="134" y="59"/>
                  </a:lnTo>
                  <a:lnTo>
                    <a:pt x="146" y="79"/>
                  </a:lnTo>
                  <a:lnTo>
                    <a:pt x="146" y="87"/>
                  </a:lnTo>
                  <a:lnTo>
                    <a:pt x="150" y="93"/>
                  </a:lnTo>
                  <a:lnTo>
                    <a:pt x="156" y="103"/>
                  </a:lnTo>
                  <a:lnTo>
                    <a:pt x="111" y="93"/>
                  </a:lnTo>
                  <a:lnTo>
                    <a:pt x="115" y="59"/>
                  </a:lnTo>
                  <a:lnTo>
                    <a:pt x="77" y="49"/>
                  </a:lnTo>
                  <a:lnTo>
                    <a:pt x="77" y="38"/>
                  </a:lnTo>
                  <a:lnTo>
                    <a:pt x="63" y="34"/>
                  </a:lnTo>
                  <a:lnTo>
                    <a:pt x="4" y="69"/>
                  </a:lnTo>
                  <a:lnTo>
                    <a:pt x="0" y="40"/>
                  </a:lnTo>
                  <a:lnTo>
                    <a:pt x="156" y="0"/>
                  </a:lnTo>
                  <a:lnTo>
                    <a:pt x="158" y="6"/>
                  </a:lnTo>
                  <a:lnTo>
                    <a:pt x="182" y="75"/>
                  </a:lnTo>
                  <a:lnTo>
                    <a:pt x="203" y="65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1" name=""/>
            <p:cNvSpPr/>
            <p:nvPr/>
          </p:nvSpPr>
          <p:spPr>
            <a:xfrm>
              <a:off x="3969720" y="2905560"/>
              <a:ext cx="85320" cy="144720"/>
            </a:xfrm>
            <a:custGeom>
              <a:avLst/>
              <a:gdLst/>
              <a:ahLst/>
              <a:rect l="l" t="t" r="r" b="b"/>
              <a:pathLst>
                <a:path w="49" h="83">
                  <a:moveTo>
                    <a:pt x="12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8" y="83"/>
                  </a:lnTo>
                  <a:lnTo>
                    <a:pt x="49" y="73"/>
                  </a:lnTo>
                  <a:lnTo>
                    <a:pt x="22" y="30"/>
                  </a:lnTo>
                  <a:lnTo>
                    <a:pt x="18" y="22"/>
                  </a:lnTo>
                  <a:lnTo>
                    <a:pt x="14" y="14"/>
                  </a:lnTo>
                  <a:lnTo>
                    <a:pt x="12" y="4"/>
                  </a:lnTo>
                  <a:lnTo>
                    <a:pt x="12" y="0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2" name=""/>
            <p:cNvSpPr/>
            <p:nvPr/>
          </p:nvSpPr>
          <p:spPr>
            <a:xfrm>
              <a:off x="3969720" y="2905560"/>
              <a:ext cx="85320" cy="144720"/>
            </a:xfrm>
            <a:custGeom>
              <a:avLst/>
              <a:gdLst/>
              <a:ahLst/>
              <a:rect l="l" t="t" r="r" b="b"/>
              <a:pathLst>
                <a:path w="49" h="83">
                  <a:moveTo>
                    <a:pt x="12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8" y="83"/>
                  </a:lnTo>
                  <a:lnTo>
                    <a:pt x="49" y="73"/>
                  </a:lnTo>
                  <a:lnTo>
                    <a:pt x="22" y="30"/>
                  </a:lnTo>
                  <a:lnTo>
                    <a:pt x="18" y="22"/>
                  </a:lnTo>
                  <a:lnTo>
                    <a:pt x="14" y="14"/>
                  </a:lnTo>
                  <a:lnTo>
                    <a:pt x="12" y="4"/>
                  </a:lnTo>
                  <a:lnTo>
                    <a:pt x="12" y="0"/>
                  </a:lnTo>
                </a:path>
              </a:pathLst>
            </a:custGeom>
            <a:solidFill>
              <a:srgbClr val="3366ff">
                <a:alpha val="50000"/>
              </a:srgbClr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3" name=""/>
            <p:cNvSpPr/>
            <p:nvPr/>
          </p:nvSpPr>
          <p:spPr>
            <a:xfrm>
              <a:off x="4008240" y="3092760"/>
              <a:ext cx="38160" cy="85320"/>
            </a:xfrm>
            <a:custGeom>
              <a:avLst/>
              <a:gdLst/>
              <a:ahLst/>
              <a:rect l="l" t="t" r="r" b="b"/>
              <a:pathLst>
                <a:path w="22" h="49">
                  <a:moveTo>
                    <a:pt x="14" y="43"/>
                  </a:moveTo>
                  <a:lnTo>
                    <a:pt x="10" y="49"/>
                  </a:lnTo>
                  <a:lnTo>
                    <a:pt x="0" y="10"/>
                  </a:lnTo>
                  <a:lnTo>
                    <a:pt x="22" y="0"/>
                  </a:lnTo>
                  <a:lnTo>
                    <a:pt x="14" y="43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8520" bIns="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4" name=""/>
            <p:cNvSpPr/>
            <p:nvPr/>
          </p:nvSpPr>
          <p:spPr>
            <a:xfrm>
              <a:off x="4008240" y="3092760"/>
              <a:ext cx="38160" cy="85320"/>
            </a:xfrm>
            <a:custGeom>
              <a:avLst/>
              <a:gdLst/>
              <a:ahLst/>
              <a:rect l="l" t="t" r="r" b="b"/>
              <a:pathLst>
                <a:path w="22" h="49">
                  <a:moveTo>
                    <a:pt x="14" y="43"/>
                  </a:moveTo>
                  <a:lnTo>
                    <a:pt x="10" y="49"/>
                  </a:lnTo>
                  <a:lnTo>
                    <a:pt x="0" y="10"/>
                  </a:lnTo>
                  <a:lnTo>
                    <a:pt x="22" y="0"/>
                  </a:lnTo>
                  <a:lnTo>
                    <a:pt x="14" y="43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8520" bIns="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5" name=""/>
            <p:cNvSpPr/>
            <p:nvPr/>
          </p:nvSpPr>
          <p:spPr>
            <a:xfrm>
              <a:off x="3435840" y="3005280"/>
              <a:ext cx="579240" cy="359280"/>
            </a:xfrm>
            <a:custGeom>
              <a:avLst/>
              <a:gdLst/>
              <a:ahLst/>
              <a:rect l="l" t="t" r="r" b="b"/>
              <a:pathLst>
                <a:path w="332" h="206">
                  <a:moveTo>
                    <a:pt x="318" y="89"/>
                  </a:moveTo>
                  <a:lnTo>
                    <a:pt x="318" y="111"/>
                  </a:lnTo>
                  <a:lnTo>
                    <a:pt x="328" y="113"/>
                  </a:lnTo>
                  <a:lnTo>
                    <a:pt x="332" y="129"/>
                  </a:lnTo>
                  <a:lnTo>
                    <a:pt x="211" y="171"/>
                  </a:lnTo>
                  <a:lnTo>
                    <a:pt x="79" y="192"/>
                  </a:lnTo>
                  <a:lnTo>
                    <a:pt x="0" y="206"/>
                  </a:lnTo>
                  <a:lnTo>
                    <a:pt x="49" y="147"/>
                  </a:lnTo>
                  <a:lnTo>
                    <a:pt x="53" y="135"/>
                  </a:lnTo>
                  <a:lnTo>
                    <a:pt x="85" y="155"/>
                  </a:lnTo>
                  <a:lnTo>
                    <a:pt x="128" y="123"/>
                  </a:lnTo>
                  <a:lnTo>
                    <a:pt x="142" y="86"/>
                  </a:lnTo>
                  <a:lnTo>
                    <a:pt x="152" y="58"/>
                  </a:lnTo>
                  <a:lnTo>
                    <a:pt x="176" y="64"/>
                  </a:lnTo>
                  <a:lnTo>
                    <a:pt x="182" y="36"/>
                  </a:lnTo>
                  <a:lnTo>
                    <a:pt x="189" y="38"/>
                  </a:lnTo>
                  <a:lnTo>
                    <a:pt x="201" y="0"/>
                  </a:lnTo>
                  <a:lnTo>
                    <a:pt x="223" y="8"/>
                  </a:lnTo>
                  <a:lnTo>
                    <a:pt x="229" y="4"/>
                  </a:lnTo>
                  <a:lnTo>
                    <a:pt x="229" y="0"/>
                  </a:lnTo>
                  <a:lnTo>
                    <a:pt x="267" y="10"/>
                  </a:lnTo>
                  <a:lnTo>
                    <a:pt x="263" y="44"/>
                  </a:lnTo>
                  <a:lnTo>
                    <a:pt x="308" y="54"/>
                  </a:lnTo>
                  <a:lnTo>
                    <a:pt x="308" y="58"/>
                  </a:lnTo>
                  <a:lnTo>
                    <a:pt x="318" y="89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6" name=""/>
            <p:cNvSpPr/>
            <p:nvPr/>
          </p:nvSpPr>
          <p:spPr>
            <a:xfrm>
              <a:off x="3435840" y="3005280"/>
              <a:ext cx="579240" cy="359280"/>
            </a:xfrm>
            <a:custGeom>
              <a:avLst/>
              <a:gdLst/>
              <a:ahLst/>
              <a:rect l="l" t="t" r="r" b="b"/>
              <a:pathLst>
                <a:path w="332" h="206">
                  <a:moveTo>
                    <a:pt x="318" y="89"/>
                  </a:moveTo>
                  <a:lnTo>
                    <a:pt x="318" y="111"/>
                  </a:lnTo>
                  <a:lnTo>
                    <a:pt x="328" y="113"/>
                  </a:lnTo>
                  <a:lnTo>
                    <a:pt x="332" y="129"/>
                  </a:lnTo>
                  <a:lnTo>
                    <a:pt x="211" y="171"/>
                  </a:lnTo>
                  <a:lnTo>
                    <a:pt x="79" y="192"/>
                  </a:lnTo>
                  <a:lnTo>
                    <a:pt x="0" y="206"/>
                  </a:lnTo>
                  <a:lnTo>
                    <a:pt x="49" y="147"/>
                  </a:lnTo>
                  <a:lnTo>
                    <a:pt x="53" y="135"/>
                  </a:lnTo>
                  <a:lnTo>
                    <a:pt x="85" y="155"/>
                  </a:lnTo>
                  <a:lnTo>
                    <a:pt x="128" y="123"/>
                  </a:lnTo>
                  <a:lnTo>
                    <a:pt x="142" y="86"/>
                  </a:lnTo>
                  <a:lnTo>
                    <a:pt x="152" y="58"/>
                  </a:lnTo>
                  <a:lnTo>
                    <a:pt x="176" y="64"/>
                  </a:lnTo>
                  <a:lnTo>
                    <a:pt x="182" y="36"/>
                  </a:lnTo>
                  <a:lnTo>
                    <a:pt x="189" y="38"/>
                  </a:lnTo>
                  <a:lnTo>
                    <a:pt x="201" y="0"/>
                  </a:lnTo>
                  <a:lnTo>
                    <a:pt x="223" y="8"/>
                  </a:lnTo>
                  <a:lnTo>
                    <a:pt x="229" y="4"/>
                  </a:lnTo>
                  <a:lnTo>
                    <a:pt x="229" y="0"/>
                  </a:lnTo>
                  <a:lnTo>
                    <a:pt x="267" y="10"/>
                  </a:lnTo>
                  <a:lnTo>
                    <a:pt x="263" y="44"/>
                  </a:lnTo>
                  <a:lnTo>
                    <a:pt x="308" y="54"/>
                  </a:lnTo>
                  <a:lnTo>
                    <a:pt x="308" y="58"/>
                  </a:lnTo>
                  <a:lnTo>
                    <a:pt x="318" y="89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7" name=""/>
            <p:cNvSpPr/>
            <p:nvPr/>
          </p:nvSpPr>
          <p:spPr>
            <a:xfrm>
              <a:off x="3411000" y="3230280"/>
              <a:ext cx="661680" cy="331560"/>
            </a:xfrm>
            <a:custGeom>
              <a:avLst/>
              <a:gdLst/>
              <a:ahLst/>
              <a:rect l="l" t="t" r="r" b="b"/>
              <a:pathLst>
                <a:path w="379" h="190">
                  <a:moveTo>
                    <a:pt x="201" y="148"/>
                  </a:moveTo>
                  <a:lnTo>
                    <a:pt x="156" y="156"/>
                  </a:lnTo>
                  <a:lnTo>
                    <a:pt x="144" y="134"/>
                  </a:lnTo>
                  <a:lnTo>
                    <a:pt x="67" y="148"/>
                  </a:lnTo>
                  <a:lnTo>
                    <a:pt x="51" y="170"/>
                  </a:lnTo>
                  <a:lnTo>
                    <a:pt x="0" y="178"/>
                  </a:lnTo>
                  <a:lnTo>
                    <a:pt x="6" y="162"/>
                  </a:lnTo>
                  <a:lnTo>
                    <a:pt x="10" y="152"/>
                  </a:lnTo>
                  <a:lnTo>
                    <a:pt x="87" y="81"/>
                  </a:lnTo>
                  <a:lnTo>
                    <a:pt x="93" y="63"/>
                  </a:lnTo>
                  <a:lnTo>
                    <a:pt x="225" y="42"/>
                  </a:lnTo>
                  <a:lnTo>
                    <a:pt x="346" y="0"/>
                  </a:lnTo>
                  <a:lnTo>
                    <a:pt x="356" y="38"/>
                  </a:lnTo>
                  <a:lnTo>
                    <a:pt x="379" y="47"/>
                  </a:lnTo>
                  <a:lnTo>
                    <a:pt x="377" y="47"/>
                  </a:lnTo>
                  <a:lnTo>
                    <a:pt x="358" y="77"/>
                  </a:lnTo>
                  <a:lnTo>
                    <a:pt x="330" y="81"/>
                  </a:lnTo>
                  <a:lnTo>
                    <a:pt x="350" y="91"/>
                  </a:lnTo>
                  <a:lnTo>
                    <a:pt x="356" y="93"/>
                  </a:lnTo>
                  <a:lnTo>
                    <a:pt x="298" y="150"/>
                  </a:lnTo>
                  <a:lnTo>
                    <a:pt x="284" y="182"/>
                  </a:lnTo>
                  <a:lnTo>
                    <a:pt x="263" y="190"/>
                  </a:lnTo>
                  <a:lnTo>
                    <a:pt x="201" y="148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8" name=""/>
            <p:cNvSpPr/>
            <p:nvPr/>
          </p:nvSpPr>
          <p:spPr>
            <a:xfrm>
              <a:off x="3411000" y="3230280"/>
              <a:ext cx="661680" cy="331560"/>
            </a:xfrm>
            <a:custGeom>
              <a:avLst/>
              <a:gdLst/>
              <a:ahLst/>
              <a:rect l="l" t="t" r="r" b="b"/>
              <a:pathLst>
                <a:path w="379" h="190">
                  <a:moveTo>
                    <a:pt x="201" y="148"/>
                  </a:moveTo>
                  <a:lnTo>
                    <a:pt x="156" y="156"/>
                  </a:lnTo>
                  <a:lnTo>
                    <a:pt x="144" y="134"/>
                  </a:lnTo>
                  <a:lnTo>
                    <a:pt x="67" y="148"/>
                  </a:lnTo>
                  <a:lnTo>
                    <a:pt x="51" y="170"/>
                  </a:lnTo>
                  <a:lnTo>
                    <a:pt x="0" y="178"/>
                  </a:lnTo>
                  <a:lnTo>
                    <a:pt x="6" y="162"/>
                  </a:lnTo>
                  <a:lnTo>
                    <a:pt x="10" y="152"/>
                  </a:lnTo>
                  <a:lnTo>
                    <a:pt x="87" y="81"/>
                  </a:lnTo>
                  <a:lnTo>
                    <a:pt x="93" y="63"/>
                  </a:lnTo>
                  <a:lnTo>
                    <a:pt x="225" y="42"/>
                  </a:lnTo>
                  <a:lnTo>
                    <a:pt x="346" y="0"/>
                  </a:lnTo>
                  <a:lnTo>
                    <a:pt x="356" y="38"/>
                  </a:lnTo>
                  <a:lnTo>
                    <a:pt x="379" y="47"/>
                  </a:lnTo>
                  <a:lnTo>
                    <a:pt x="377" y="47"/>
                  </a:lnTo>
                  <a:lnTo>
                    <a:pt x="358" y="77"/>
                  </a:lnTo>
                  <a:lnTo>
                    <a:pt x="330" y="81"/>
                  </a:lnTo>
                  <a:lnTo>
                    <a:pt x="350" y="91"/>
                  </a:lnTo>
                  <a:lnTo>
                    <a:pt x="356" y="93"/>
                  </a:lnTo>
                  <a:lnTo>
                    <a:pt x="298" y="150"/>
                  </a:lnTo>
                  <a:lnTo>
                    <a:pt x="284" y="182"/>
                  </a:lnTo>
                  <a:lnTo>
                    <a:pt x="263" y="190"/>
                  </a:lnTo>
                  <a:lnTo>
                    <a:pt x="201" y="148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9" name=""/>
            <p:cNvSpPr/>
            <p:nvPr/>
          </p:nvSpPr>
          <p:spPr>
            <a:xfrm>
              <a:off x="3486240" y="3464280"/>
              <a:ext cx="383760" cy="324360"/>
            </a:xfrm>
            <a:custGeom>
              <a:avLst/>
              <a:gdLst/>
              <a:ahLst/>
              <a:rect l="l" t="t" r="r" b="b"/>
              <a:pathLst>
                <a:path w="220" h="186">
                  <a:moveTo>
                    <a:pt x="220" y="56"/>
                  </a:moveTo>
                  <a:lnTo>
                    <a:pt x="158" y="14"/>
                  </a:lnTo>
                  <a:lnTo>
                    <a:pt x="113" y="22"/>
                  </a:lnTo>
                  <a:lnTo>
                    <a:pt x="101" y="0"/>
                  </a:lnTo>
                  <a:lnTo>
                    <a:pt x="24" y="14"/>
                  </a:lnTo>
                  <a:lnTo>
                    <a:pt x="8" y="36"/>
                  </a:lnTo>
                  <a:lnTo>
                    <a:pt x="0" y="52"/>
                  </a:lnTo>
                  <a:lnTo>
                    <a:pt x="87" y="127"/>
                  </a:lnTo>
                  <a:lnTo>
                    <a:pt x="133" y="186"/>
                  </a:lnTo>
                  <a:lnTo>
                    <a:pt x="186" y="117"/>
                  </a:lnTo>
                  <a:lnTo>
                    <a:pt x="210" y="58"/>
                  </a:lnTo>
                  <a:lnTo>
                    <a:pt x="218" y="58"/>
                  </a:lnTo>
                  <a:lnTo>
                    <a:pt x="220" y="56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0" name=""/>
            <p:cNvSpPr/>
            <p:nvPr/>
          </p:nvSpPr>
          <p:spPr>
            <a:xfrm>
              <a:off x="3486240" y="3464280"/>
              <a:ext cx="383760" cy="324360"/>
            </a:xfrm>
            <a:custGeom>
              <a:avLst/>
              <a:gdLst/>
              <a:ahLst/>
              <a:rect l="l" t="t" r="r" b="b"/>
              <a:pathLst>
                <a:path w="220" h="186">
                  <a:moveTo>
                    <a:pt x="220" y="56"/>
                  </a:moveTo>
                  <a:lnTo>
                    <a:pt x="158" y="14"/>
                  </a:lnTo>
                  <a:lnTo>
                    <a:pt x="113" y="22"/>
                  </a:lnTo>
                  <a:lnTo>
                    <a:pt x="101" y="0"/>
                  </a:lnTo>
                  <a:lnTo>
                    <a:pt x="24" y="14"/>
                  </a:lnTo>
                  <a:lnTo>
                    <a:pt x="8" y="36"/>
                  </a:lnTo>
                  <a:lnTo>
                    <a:pt x="0" y="52"/>
                  </a:lnTo>
                  <a:lnTo>
                    <a:pt x="87" y="127"/>
                  </a:lnTo>
                  <a:lnTo>
                    <a:pt x="133" y="186"/>
                  </a:lnTo>
                  <a:lnTo>
                    <a:pt x="186" y="117"/>
                  </a:lnTo>
                  <a:lnTo>
                    <a:pt x="210" y="58"/>
                  </a:lnTo>
                  <a:lnTo>
                    <a:pt x="218" y="58"/>
                  </a:lnTo>
                  <a:lnTo>
                    <a:pt x="220" y="56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1" name=""/>
            <p:cNvSpPr/>
            <p:nvPr/>
          </p:nvSpPr>
          <p:spPr>
            <a:xfrm>
              <a:off x="3287160" y="3527280"/>
              <a:ext cx="430920" cy="448200"/>
            </a:xfrm>
            <a:custGeom>
              <a:avLst/>
              <a:gdLst/>
              <a:ahLst/>
              <a:rect l="l" t="t" r="r" b="b"/>
              <a:pathLst>
                <a:path w="247" h="257">
                  <a:moveTo>
                    <a:pt x="245" y="229"/>
                  </a:moveTo>
                  <a:lnTo>
                    <a:pt x="215" y="229"/>
                  </a:lnTo>
                  <a:lnTo>
                    <a:pt x="211" y="257"/>
                  </a:lnTo>
                  <a:lnTo>
                    <a:pt x="203" y="241"/>
                  </a:lnTo>
                  <a:lnTo>
                    <a:pt x="73" y="257"/>
                  </a:lnTo>
                  <a:lnTo>
                    <a:pt x="69" y="245"/>
                  </a:lnTo>
                  <a:lnTo>
                    <a:pt x="55" y="194"/>
                  </a:lnTo>
                  <a:lnTo>
                    <a:pt x="63" y="166"/>
                  </a:lnTo>
                  <a:lnTo>
                    <a:pt x="0" y="16"/>
                  </a:lnTo>
                  <a:lnTo>
                    <a:pt x="71" y="8"/>
                  </a:lnTo>
                  <a:lnTo>
                    <a:pt x="122" y="0"/>
                  </a:lnTo>
                  <a:lnTo>
                    <a:pt x="114" y="16"/>
                  </a:lnTo>
                  <a:lnTo>
                    <a:pt x="201" y="91"/>
                  </a:lnTo>
                  <a:lnTo>
                    <a:pt x="247" y="150"/>
                  </a:lnTo>
                  <a:lnTo>
                    <a:pt x="239" y="208"/>
                  </a:lnTo>
                  <a:lnTo>
                    <a:pt x="243" y="212"/>
                  </a:lnTo>
                  <a:lnTo>
                    <a:pt x="245" y="220"/>
                  </a:lnTo>
                  <a:lnTo>
                    <a:pt x="245" y="229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2" name=""/>
            <p:cNvSpPr/>
            <p:nvPr/>
          </p:nvSpPr>
          <p:spPr>
            <a:xfrm>
              <a:off x="3287160" y="3527280"/>
              <a:ext cx="430920" cy="448200"/>
            </a:xfrm>
            <a:custGeom>
              <a:avLst/>
              <a:gdLst/>
              <a:ahLst/>
              <a:rect l="l" t="t" r="r" b="b"/>
              <a:pathLst>
                <a:path w="247" h="257">
                  <a:moveTo>
                    <a:pt x="245" y="229"/>
                  </a:moveTo>
                  <a:lnTo>
                    <a:pt x="215" y="229"/>
                  </a:lnTo>
                  <a:lnTo>
                    <a:pt x="211" y="257"/>
                  </a:lnTo>
                  <a:lnTo>
                    <a:pt x="203" y="241"/>
                  </a:lnTo>
                  <a:lnTo>
                    <a:pt x="73" y="257"/>
                  </a:lnTo>
                  <a:lnTo>
                    <a:pt x="69" y="245"/>
                  </a:lnTo>
                  <a:lnTo>
                    <a:pt x="55" y="194"/>
                  </a:lnTo>
                  <a:lnTo>
                    <a:pt x="63" y="166"/>
                  </a:lnTo>
                  <a:lnTo>
                    <a:pt x="0" y="16"/>
                  </a:lnTo>
                  <a:lnTo>
                    <a:pt x="71" y="8"/>
                  </a:lnTo>
                  <a:lnTo>
                    <a:pt x="122" y="0"/>
                  </a:lnTo>
                  <a:lnTo>
                    <a:pt x="114" y="16"/>
                  </a:lnTo>
                  <a:lnTo>
                    <a:pt x="201" y="91"/>
                  </a:lnTo>
                  <a:lnTo>
                    <a:pt x="247" y="150"/>
                  </a:lnTo>
                  <a:lnTo>
                    <a:pt x="239" y="208"/>
                  </a:lnTo>
                  <a:lnTo>
                    <a:pt x="243" y="212"/>
                  </a:lnTo>
                  <a:lnTo>
                    <a:pt x="245" y="220"/>
                  </a:lnTo>
                  <a:lnTo>
                    <a:pt x="245" y="229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3" name=""/>
            <p:cNvSpPr/>
            <p:nvPr/>
          </p:nvSpPr>
          <p:spPr>
            <a:xfrm>
              <a:off x="3179160" y="3926880"/>
              <a:ext cx="722160" cy="598680"/>
            </a:xfrm>
            <a:custGeom>
              <a:avLst/>
              <a:gdLst/>
              <a:ahLst/>
              <a:rect l="l" t="t" r="r" b="b"/>
              <a:pathLst>
                <a:path w="414" h="343">
                  <a:moveTo>
                    <a:pt x="307" y="0"/>
                  </a:moveTo>
                  <a:lnTo>
                    <a:pt x="277" y="0"/>
                  </a:lnTo>
                  <a:lnTo>
                    <a:pt x="273" y="28"/>
                  </a:lnTo>
                  <a:lnTo>
                    <a:pt x="265" y="12"/>
                  </a:lnTo>
                  <a:lnTo>
                    <a:pt x="135" y="28"/>
                  </a:lnTo>
                  <a:lnTo>
                    <a:pt x="131" y="16"/>
                  </a:lnTo>
                  <a:lnTo>
                    <a:pt x="0" y="34"/>
                  </a:lnTo>
                  <a:lnTo>
                    <a:pt x="10" y="54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32" y="58"/>
                  </a:lnTo>
                  <a:lnTo>
                    <a:pt x="34" y="60"/>
                  </a:lnTo>
                  <a:lnTo>
                    <a:pt x="64" y="52"/>
                  </a:lnTo>
                  <a:lnTo>
                    <a:pt x="101" y="60"/>
                  </a:lnTo>
                  <a:lnTo>
                    <a:pt x="127" y="85"/>
                  </a:lnTo>
                  <a:lnTo>
                    <a:pt x="176" y="74"/>
                  </a:lnTo>
                  <a:lnTo>
                    <a:pt x="172" y="60"/>
                  </a:lnTo>
                  <a:lnTo>
                    <a:pt x="192" y="58"/>
                  </a:lnTo>
                  <a:lnTo>
                    <a:pt x="251" y="109"/>
                  </a:lnTo>
                  <a:lnTo>
                    <a:pt x="275" y="186"/>
                  </a:lnTo>
                  <a:lnTo>
                    <a:pt x="309" y="230"/>
                  </a:lnTo>
                  <a:lnTo>
                    <a:pt x="388" y="303"/>
                  </a:lnTo>
                  <a:lnTo>
                    <a:pt x="410" y="291"/>
                  </a:lnTo>
                  <a:lnTo>
                    <a:pt x="414" y="289"/>
                  </a:lnTo>
                  <a:lnTo>
                    <a:pt x="414" y="305"/>
                  </a:lnTo>
                  <a:lnTo>
                    <a:pt x="378" y="343"/>
                  </a:lnTo>
                  <a:lnTo>
                    <a:pt x="412" y="321"/>
                  </a:lnTo>
                  <a:lnTo>
                    <a:pt x="414" y="289"/>
                  </a:lnTo>
                  <a:lnTo>
                    <a:pt x="414" y="198"/>
                  </a:lnTo>
                  <a:lnTo>
                    <a:pt x="376" y="133"/>
                  </a:lnTo>
                  <a:lnTo>
                    <a:pt x="370" y="129"/>
                  </a:lnTo>
                  <a:lnTo>
                    <a:pt x="370" y="115"/>
                  </a:lnTo>
                  <a:lnTo>
                    <a:pt x="319" y="46"/>
                  </a:lnTo>
                  <a:lnTo>
                    <a:pt x="307" y="0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4" name=""/>
            <p:cNvSpPr/>
            <p:nvPr/>
          </p:nvSpPr>
          <p:spPr>
            <a:xfrm>
              <a:off x="3179160" y="3926880"/>
              <a:ext cx="722160" cy="598680"/>
            </a:xfrm>
            <a:custGeom>
              <a:avLst/>
              <a:gdLst/>
              <a:ahLst/>
              <a:rect l="l" t="t" r="r" b="b"/>
              <a:pathLst>
                <a:path w="414" h="343">
                  <a:moveTo>
                    <a:pt x="307" y="0"/>
                  </a:moveTo>
                  <a:lnTo>
                    <a:pt x="277" y="0"/>
                  </a:lnTo>
                  <a:lnTo>
                    <a:pt x="273" y="28"/>
                  </a:lnTo>
                  <a:lnTo>
                    <a:pt x="265" y="12"/>
                  </a:lnTo>
                  <a:lnTo>
                    <a:pt x="135" y="28"/>
                  </a:lnTo>
                  <a:lnTo>
                    <a:pt x="131" y="16"/>
                  </a:lnTo>
                  <a:lnTo>
                    <a:pt x="0" y="34"/>
                  </a:lnTo>
                  <a:lnTo>
                    <a:pt x="10" y="54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32" y="58"/>
                  </a:lnTo>
                  <a:lnTo>
                    <a:pt x="34" y="60"/>
                  </a:lnTo>
                  <a:lnTo>
                    <a:pt x="64" y="52"/>
                  </a:lnTo>
                  <a:lnTo>
                    <a:pt x="101" y="60"/>
                  </a:lnTo>
                  <a:lnTo>
                    <a:pt x="127" y="85"/>
                  </a:lnTo>
                  <a:lnTo>
                    <a:pt x="176" y="74"/>
                  </a:lnTo>
                  <a:lnTo>
                    <a:pt x="172" y="60"/>
                  </a:lnTo>
                  <a:lnTo>
                    <a:pt x="192" y="58"/>
                  </a:lnTo>
                  <a:lnTo>
                    <a:pt x="251" y="109"/>
                  </a:lnTo>
                  <a:lnTo>
                    <a:pt x="275" y="186"/>
                  </a:lnTo>
                  <a:lnTo>
                    <a:pt x="309" y="230"/>
                  </a:lnTo>
                  <a:lnTo>
                    <a:pt x="388" y="303"/>
                  </a:lnTo>
                  <a:lnTo>
                    <a:pt x="410" y="291"/>
                  </a:lnTo>
                  <a:lnTo>
                    <a:pt x="414" y="289"/>
                  </a:lnTo>
                  <a:lnTo>
                    <a:pt x="414" y="305"/>
                  </a:lnTo>
                  <a:lnTo>
                    <a:pt x="378" y="343"/>
                  </a:lnTo>
                  <a:lnTo>
                    <a:pt x="412" y="321"/>
                  </a:lnTo>
                  <a:lnTo>
                    <a:pt x="414" y="289"/>
                  </a:lnTo>
                  <a:lnTo>
                    <a:pt x="414" y="198"/>
                  </a:lnTo>
                  <a:lnTo>
                    <a:pt x="376" y="133"/>
                  </a:lnTo>
                  <a:lnTo>
                    <a:pt x="370" y="129"/>
                  </a:lnTo>
                  <a:lnTo>
                    <a:pt x="370" y="115"/>
                  </a:lnTo>
                  <a:lnTo>
                    <a:pt x="319" y="46"/>
                  </a:lnTo>
                  <a:lnTo>
                    <a:pt x="307" y="0"/>
                  </a:lnTo>
                </a:path>
              </a:pathLst>
            </a:custGeom>
            <a:solidFill>
              <a:srgbClr val="3366ff">
                <a:alpha val="50000"/>
              </a:srgbClr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5" name=""/>
            <p:cNvSpPr/>
            <p:nvPr/>
          </p:nvSpPr>
          <p:spPr>
            <a:xfrm>
              <a:off x="3245400" y="2792160"/>
              <a:ext cx="342360" cy="410040"/>
            </a:xfrm>
            <a:custGeom>
              <a:avLst/>
              <a:gdLst/>
              <a:ahLst/>
              <a:rect l="l" t="t" r="r" b="b"/>
              <a:pathLst>
                <a:path w="196" h="235">
                  <a:moveTo>
                    <a:pt x="192" y="93"/>
                  </a:moveTo>
                  <a:lnTo>
                    <a:pt x="196" y="126"/>
                  </a:lnTo>
                  <a:lnTo>
                    <a:pt x="194" y="126"/>
                  </a:lnTo>
                  <a:lnTo>
                    <a:pt x="156" y="182"/>
                  </a:lnTo>
                  <a:lnTo>
                    <a:pt x="132" y="235"/>
                  </a:lnTo>
                  <a:lnTo>
                    <a:pt x="121" y="217"/>
                  </a:lnTo>
                  <a:lnTo>
                    <a:pt x="53" y="202"/>
                  </a:lnTo>
                  <a:lnTo>
                    <a:pt x="43" y="190"/>
                  </a:lnTo>
                  <a:lnTo>
                    <a:pt x="39" y="192"/>
                  </a:lnTo>
                  <a:lnTo>
                    <a:pt x="28" y="198"/>
                  </a:lnTo>
                  <a:lnTo>
                    <a:pt x="24" y="208"/>
                  </a:lnTo>
                  <a:lnTo>
                    <a:pt x="24" y="196"/>
                  </a:lnTo>
                  <a:lnTo>
                    <a:pt x="0" y="49"/>
                  </a:lnTo>
                  <a:lnTo>
                    <a:pt x="61" y="41"/>
                  </a:lnTo>
                  <a:lnTo>
                    <a:pt x="85" y="53"/>
                  </a:lnTo>
                  <a:lnTo>
                    <a:pt x="140" y="43"/>
                  </a:lnTo>
                  <a:lnTo>
                    <a:pt x="154" y="12"/>
                  </a:lnTo>
                  <a:lnTo>
                    <a:pt x="166" y="12"/>
                  </a:lnTo>
                  <a:lnTo>
                    <a:pt x="174" y="4"/>
                  </a:lnTo>
                  <a:lnTo>
                    <a:pt x="178" y="0"/>
                  </a:lnTo>
                  <a:lnTo>
                    <a:pt x="194" y="63"/>
                  </a:lnTo>
                  <a:lnTo>
                    <a:pt x="194" y="69"/>
                  </a:lnTo>
                  <a:lnTo>
                    <a:pt x="192" y="93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6" name=""/>
            <p:cNvSpPr/>
            <p:nvPr/>
          </p:nvSpPr>
          <p:spPr>
            <a:xfrm>
              <a:off x="3245400" y="2792160"/>
              <a:ext cx="342360" cy="410040"/>
            </a:xfrm>
            <a:custGeom>
              <a:avLst/>
              <a:gdLst/>
              <a:ahLst/>
              <a:rect l="l" t="t" r="r" b="b"/>
              <a:pathLst>
                <a:path w="196" h="235">
                  <a:moveTo>
                    <a:pt x="192" y="93"/>
                  </a:moveTo>
                  <a:lnTo>
                    <a:pt x="196" y="126"/>
                  </a:lnTo>
                  <a:lnTo>
                    <a:pt x="194" y="126"/>
                  </a:lnTo>
                  <a:lnTo>
                    <a:pt x="156" y="182"/>
                  </a:lnTo>
                  <a:lnTo>
                    <a:pt x="132" y="235"/>
                  </a:lnTo>
                  <a:lnTo>
                    <a:pt x="121" y="217"/>
                  </a:lnTo>
                  <a:lnTo>
                    <a:pt x="53" y="202"/>
                  </a:lnTo>
                  <a:lnTo>
                    <a:pt x="43" y="190"/>
                  </a:lnTo>
                  <a:lnTo>
                    <a:pt x="39" y="192"/>
                  </a:lnTo>
                  <a:lnTo>
                    <a:pt x="28" y="198"/>
                  </a:lnTo>
                  <a:lnTo>
                    <a:pt x="24" y="208"/>
                  </a:lnTo>
                  <a:lnTo>
                    <a:pt x="24" y="196"/>
                  </a:lnTo>
                  <a:lnTo>
                    <a:pt x="0" y="49"/>
                  </a:lnTo>
                  <a:lnTo>
                    <a:pt x="61" y="41"/>
                  </a:lnTo>
                  <a:lnTo>
                    <a:pt x="85" y="53"/>
                  </a:lnTo>
                  <a:lnTo>
                    <a:pt x="140" y="43"/>
                  </a:lnTo>
                  <a:lnTo>
                    <a:pt x="154" y="12"/>
                  </a:lnTo>
                  <a:lnTo>
                    <a:pt x="166" y="12"/>
                  </a:lnTo>
                  <a:lnTo>
                    <a:pt x="174" y="4"/>
                  </a:lnTo>
                  <a:lnTo>
                    <a:pt x="178" y="0"/>
                  </a:lnTo>
                  <a:lnTo>
                    <a:pt x="194" y="63"/>
                  </a:lnTo>
                  <a:lnTo>
                    <a:pt x="194" y="69"/>
                  </a:lnTo>
                  <a:lnTo>
                    <a:pt x="192" y="93"/>
                  </a:lnTo>
                </a:path>
              </a:pathLst>
            </a:custGeom>
            <a:solidFill>
              <a:srgbClr val="3366ff">
                <a:alpha val="50000"/>
              </a:srgbClr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7" name=""/>
            <p:cNvSpPr/>
            <p:nvPr/>
          </p:nvSpPr>
          <p:spPr>
            <a:xfrm>
              <a:off x="3475800" y="2912400"/>
              <a:ext cx="359640" cy="363240"/>
            </a:xfrm>
            <a:custGeom>
              <a:avLst/>
              <a:gdLst/>
              <a:ahLst/>
              <a:rect l="l" t="t" r="r" b="b"/>
              <a:pathLst>
                <a:path w="206" h="208">
                  <a:moveTo>
                    <a:pt x="0" y="166"/>
                  </a:moveTo>
                  <a:lnTo>
                    <a:pt x="24" y="113"/>
                  </a:lnTo>
                  <a:lnTo>
                    <a:pt x="62" y="57"/>
                  </a:lnTo>
                  <a:lnTo>
                    <a:pt x="64" y="57"/>
                  </a:lnTo>
                  <a:lnTo>
                    <a:pt x="62" y="24"/>
                  </a:lnTo>
                  <a:lnTo>
                    <a:pt x="62" y="0"/>
                  </a:lnTo>
                  <a:lnTo>
                    <a:pt x="66" y="4"/>
                  </a:lnTo>
                  <a:lnTo>
                    <a:pt x="75" y="40"/>
                  </a:lnTo>
                  <a:lnTo>
                    <a:pt x="75" y="46"/>
                  </a:lnTo>
                  <a:lnTo>
                    <a:pt x="79" y="57"/>
                  </a:lnTo>
                  <a:lnTo>
                    <a:pt x="129" y="44"/>
                  </a:lnTo>
                  <a:lnTo>
                    <a:pt x="133" y="73"/>
                  </a:lnTo>
                  <a:lnTo>
                    <a:pt x="192" y="38"/>
                  </a:lnTo>
                  <a:lnTo>
                    <a:pt x="206" y="42"/>
                  </a:lnTo>
                  <a:lnTo>
                    <a:pt x="206" y="53"/>
                  </a:lnTo>
                  <a:lnTo>
                    <a:pt x="206" y="57"/>
                  </a:lnTo>
                  <a:lnTo>
                    <a:pt x="200" y="61"/>
                  </a:lnTo>
                  <a:lnTo>
                    <a:pt x="178" y="53"/>
                  </a:lnTo>
                  <a:lnTo>
                    <a:pt x="166" y="91"/>
                  </a:lnTo>
                  <a:lnTo>
                    <a:pt x="159" y="89"/>
                  </a:lnTo>
                  <a:lnTo>
                    <a:pt x="153" y="117"/>
                  </a:lnTo>
                  <a:lnTo>
                    <a:pt x="129" y="111"/>
                  </a:lnTo>
                  <a:lnTo>
                    <a:pt x="119" y="139"/>
                  </a:lnTo>
                  <a:lnTo>
                    <a:pt x="105" y="176"/>
                  </a:lnTo>
                  <a:lnTo>
                    <a:pt x="60" y="208"/>
                  </a:lnTo>
                  <a:lnTo>
                    <a:pt x="30" y="188"/>
                  </a:lnTo>
                  <a:lnTo>
                    <a:pt x="26" y="200"/>
                  </a:lnTo>
                  <a:lnTo>
                    <a:pt x="0" y="166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8" name=""/>
            <p:cNvSpPr/>
            <p:nvPr/>
          </p:nvSpPr>
          <p:spPr>
            <a:xfrm>
              <a:off x="3475800" y="2912400"/>
              <a:ext cx="359640" cy="363240"/>
            </a:xfrm>
            <a:custGeom>
              <a:avLst/>
              <a:gdLst/>
              <a:ahLst/>
              <a:rect l="l" t="t" r="r" b="b"/>
              <a:pathLst>
                <a:path w="206" h="208">
                  <a:moveTo>
                    <a:pt x="0" y="166"/>
                  </a:moveTo>
                  <a:lnTo>
                    <a:pt x="24" y="113"/>
                  </a:lnTo>
                  <a:lnTo>
                    <a:pt x="62" y="57"/>
                  </a:lnTo>
                  <a:lnTo>
                    <a:pt x="64" y="57"/>
                  </a:lnTo>
                  <a:lnTo>
                    <a:pt x="62" y="24"/>
                  </a:lnTo>
                  <a:lnTo>
                    <a:pt x="62" y="0"/>
                  </a:lnTo>
                  <a:lnTo>
                    <a:pt x="66" y="4"/>
                  </a:lnTo>
                  <a:lnTo>
                    <a:pt x="75" y="40"/>
                  </a:lnTo>
                  <a:lnTo>
                    <a:pt x="75" y="46"/>
                  </a:lnTo>
                  <a:lnTo>
                    <a:pt x="79" y="57"/>
                  </a:lnTo>
                  <a:lnTo>
                    <a:pt x="129" y="44"/>
                  </a:lnTo>
                  <a:lnTo>
                    <a:pt x="133" y="73"/>
                  </a:lnTo>
                  <a:lnTo>
                    <a:pt x="192" y="38"/>
                  </a:lnTo>
                  <a:lnTo>
                    <a:pt x="206" y="42"/>
                  </a:lnTo>
                  <a:lnTo>
                    <a:pt x="206" y="53"/>
                  </a:lnTo>
                  <a:lnTo>
                    <a:pt x="206" y="57"/>
                  </a:lnTo>
                  <a:lnTo>
                    <a:pt x="200" y="61"/>
                  </a:lnTo>
                  <a:lnTo>
                    <a:pt x="178" y="53"/>
                  </a:lnTo>
                  <a:lnTo>
                    <a:pt x="166" y="91"/>
                  </a:lnTo>
                  <a:lnTo>
                    <a:pt x="159" y="89"/>
                  </a:lnTo>
                  <a:lnTo>
                    <a:pt x="153" y="117"/>
                  </a:lnTo>
                  <a:lnTo>
                    <a:pt x="129" y="111"/>
                  </a:lnTo>
                  <a:lnTo>
                    <a:pt x="119" y="139"/>
                  </a:lnTo>
                  <a:lnTo>
                    <a:pt x="105" y="176"/>
                  </a:lnTo>
                  <a:lnTo>
                    <a:pt x="60" y="208"/>
                  </a:lnTo>
                  <a:lnTo>
                    <a:pt x="30" y="188"/>
                  </a:lnTo>
                  <a:lnTo>
                    <a:pt x="26" y="200"/>
                  </a:lnTo>
                  <a:lnTo>
                    <a:pt x="0" y="166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9" name=""/>
            <p:cNvSpPr/>
            <p:nvPr/>
          </p:nvSpPr>
          <p:spPr>
            <a:xfrm>
              <a:off x="3069000" y="2463840"/>
              <a:ext cx="331560" cy="434520"/>
            </a:xfrm>
            <a:custGeom>
              <a:avLst/>
              <a:gdLst/>
              <a:ahLst/>
              <a:rect l="l" t="t" r="r" b="b"/>
              <a:pathLst>
                <a:path w="190" h="249">
                  <a:moveTo>
                    <a:pt x="162" y="229"/>
                  </a:moveTo>
                  <a:lnTo>
                    <a:pt x="101" y="237"/>
                  </a:lnTo>
                  <a:lnTo>
                    <a:pt x="4" y="249"/>
                  </a:lnTo>
                  <a:lnTo>
                    <a:pt x="4" y="247"/>
                  </a:lnTo>
                  <a:lnTo>
                    <a:pt x="30" y="200"/>
                  </a:lnTo>
                  <a:lnTo>
                    <a:pt x="0" y="107"/>
                  </a:lnTo>
                  <a:lnTo>
                    <a:pt x="30" y="30"/>
                  </a:lnTo>
                  <a:lnTo>
                    <a:pt x="30" y="40"/>
                  </a:lnTo>
                  <a:lnTo>
                    <a:pt x="38" y="51"/>
                  </a:lnTo>
                  <a:lnTo>
                    <a:pt x="55" y="0"/>
                  </a:lnTo>
                  <a:lnTo>
                    <a:pt x="121" y="16"/>
                  </a:lnTo>
                  <a:lnTo>
                    <a:pt x="135" y="61"/>
                  </a:lnTo>
                  <a:lnTo>
                    <a:pt x="115" y="115"/>
                  </a:lnTo>
                  <a:lnTo>
                    <a:pt x="129" y="117"/>
                  </a:lnTo>
                  <a:lnTo>
                    <a:pt x="158" y="81"/>
                  </a:lnTo>
                  <a:lnTo>
                    <a:pt x="190" y="127"/>
                  </a:lnTo>
                  <a:lnTo>
                    <a:pt x="188" y="160"/>
                  </a:lnTo>
                  <a:lnTo>
                    <a:pt x="178" y="176"/>
                  </a:lnTo>
                  <a:lnTo>
                    <a:pt x="162" y="229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0" name=""/>
            <p:cNvSpPr/>
            <p:nvPr/>
          </p:nvSpPr>
          <p:spPr>
            <a:xfrm>
              <a:off x="3069000" y="2463840"/>
              <a:ext cx="331560" cy="434520"/>
            </a:xfrm>
            <a:custGeom>
              <a:avLst/>
              <a:gdLst/>
              <a:ahLst/>
              <a:rect l="l" t="t" r="r" b="b"/>
              <a:pathLst>
                <a:path w="190" h="249">
                  <a:moveTo>
                    <a:pt x="162" y="229"/>
                  </a:moveTo>
                  <a:lnTo>
                    <a:pt x="101" y="237"/>
                  </a:lnTo>
                  <a:lnTo>
                    <a:pt x="4" y="249"/>
                  </a:lnTo>
                  <a:lnTo>
                    <a:pt x="4" y="247"/>
                  </a:lnTo>
                  <a:lnTo>
                    <a:pt x="30" y="200"/>
                  </a:lnTo>
                  <a:lnTo>
                    <a:pt x="0" y="107"/>
                  </a:lnTo>
                  <a:lnTo>
                    <a:pt x="30" y="30"/>
                  </a:lnTo>
                  <a:lnTo>
                    <a:pt x="30" y="40"/>
                  </a:lnTo>
                  <a:lnTo>
                    <a:pt x="38" y="51"/>
                  </a:lnTo>
                  <a:lnTo>
                    <a:pt x="55" y="0"/>
                  </a:lnTo>
                  <a:lnTo>
                    <a:pt x="121" y="16"/>
                  </a:lnTo>
                  <a:lnTo>
                    <a:pt x="135" y="61"/>
                  </a:lnTo>
                  <a:lnTo>
                    <a:pt x="115" y="115"/>
                  </a:lnTo>
                  <a:lnTo>
                    <a:pt x="129" y="117"/>
                  </a:lnTo>
                  <a:lnTo>
                    <a:pt x="158" y="81"/>
                  </a:lnTo>
                  <a:lnTo>
                    <a:pt x="190" y="127"/>
                  </a:lnTo>
                  <a:lnTo>
                    <a:pt x="188" y="160"/>
                  </a:lnTo>
                  <a:lnTo>
                    <a:pt x="178" y="176"/>
                  </a:lnTo>
                  <a:lnTo>
                    <a:pt x="162" y="229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1" name=""/>
            <p:cNvSpPr/>
            <p:nvPr/>
          </p:nvSpPr>
          <p:spPr>
            <a:xfrm>
              <a:off x="3030840" y="2877480"/>
              <a:ext cx="252720" cy="430920"/>
            </a:xfrm>
            <a:custGeom>
              <a:avLst/>
              <a:gdLst/>
              <a:ahLst/>
              <a:rect l="l" t="t" r="r" b="b"/>
              <a:pathLst>
                <a:path w="145" h="247">
                  <a:moveTo>
                    <a:pt x="26" y="12"/>
                  </a:moveTo>
                  <a:lnTo>
                    <a:pt x="20" y="22"/>
                  </a:lnTo>
                  <a:lnTo>
                    <a:pt x="0" y="12"/>
                  </a:lnTo>
                  <a:lnTo>
                    <a:pt x="24" y="159"/>
                  </a:lnTo>
                  <a:lnTo>
                    <a:pt x="24" y="168"/>
                  </a:lnTo>
                  <a:lnTo>
                    <a:pt x="34" y="180"/>
                  </a:lnTo>
                  <a:lnTo>
                    <a:pt x="14" y="247"/>
                  </a:lnTo>
                  <a:lnTo>
                    <a:pt x="77" y="238"/>
                  </a:lnTo>
                  <a:lnTo>
                    <a:pt x="91" y="214"/>
                  </a:lnTo>
                  <a:lnTo>
                    <a:pt x="99" y="228"/>
                  </a:lnTo>
                  <a:lnTo>
                    <a:pt x="145" y="159"/>
                  </a:lnTo>
                  <a:lnTo>
                    <a:pt x="145" y="147"/>
                  </a:lnTo>
                  <a:lnTo>
                    <a:pt x="123" y="0"/>
                  </a:lnTo>
                  <a:lnTo>
                    <a:pt x="26" y="12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2" name=""/>
            <p:cNvSpPr/>
            <p:nvPr/>
          </p:nvSpPr>
          <p:spPr>
            <a:xfrm>
              <a:off x="3030840" y="2877480"/>
              <a:ext cx="252720" cy="430920"/>
            </a:xfrm>
            <a:custGeom>
              <a:avLst/>
              <a:gdLst/>
              <a:ahLst/>
              <a:rect l="l" t="t" r="r" b="b"/>
              <a:pathLst>
                <a:path w="145" h="247">
                  <a:moveTo>
                    <a:pt x="26" y="12"/>
                  </a:moveTo>
                  <a:lnTo>
                    <a:pt x="20" y="22"/>
                  </a:lnTo>
                  <a:lnTo>
                    <a:pt x="0" y="12"/>
                  </a:lnTo>
                  <a:lnTo>
                    <a:pt x="24" y="159"/>
                  </a:lnTo>
                  <a:lnTo>
                    <a:pt x="24" y="168"/>
                  </a:lnTo>
                  <a:lnTo>
                    <a:pt x="34" y="180"/>
                  </a:lnTo>
                  <a:lnTo>
                    <a:pt x="14" y="247"/>
                  </a:lnTo>
                  <a:lnTo>
                    <a:pt x="77" y="238"/>
                  </a:lnTo>
                  <a:lnTo>
                    <a:pt x="91" y="214"/>
                  </a:lnTo>
                  <a:lnTo>
                    <a:pt x="99" y="228"/>
                  </a:lnTo>
                  <a:lnTo>
                    <a:pt x="145" y="159"/>
                  </a:lnTo>
                  <a:lnTo>
                    <a:pt x="145" y="147"/>
                  </a:lnTo>
                  <a:lnTo>
                    <a:pt x="123" y="0"/>
                  </a:lnTo>
                  <a:lnTo>
                    <a:pt x="26" y="12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3" name=""/>
            <p:cNvSpPr/>
            <p:nvPr/>
          </p:nvSpPr>
          <p:spPr>
            <a:xfrm>
              <a:off x="2959200" y="3123720"/>
              <a:ext cx="561960" cy="320760"/>
            </a:xfrm>
            <a:custGeom>
              <a:avLst/>
              <a:gdLst/>
              <a:ahLst/>
              <a:rect l="l" t="t" r="r" b="b"/>
              <a:pathLst>
                <a:path w="322" h="184">
                  <a:moveTo>
                    <a:pt x="188" y="18"/>
                  </a:moveTo>
                  <a:lnTo>
                    <a:pt x="192" y="8"/>
                  </a:lnTo>
                  <a:lnTo>
                    <a:pt x="205" y="2"/>
                  </a:lnTo>
                  <a:lnTo>
                    <a:pt x="207" y="0"/>
                  </a:lnTo>
                  <a:lnTo>
                    <a:pt x="217" y="12"/>
                  </a:lnTo>
                  <a:lnTo>
                    <a:pt x="285" y="27"/>
                  </a:lnTo>
                  <a:lnTo>
                    <a:pt x="296" y="45"/>
                  </a:lnTo>
                  <a:lnTo>
                    <a:pt x="322" y="79"/>
                  </a:lnTo>
                  <a:lnTo>
                    <a:pt x="273" y="138"/>
                  </a:lnTo>
                  <a:lnTo>
                    <a:pt x="0" y="184"/>
                  </a:lnTo>
                  <a:lnTo>
                    <a:pt x="8" y="160"/>
                  </a:lnTo>
                  <a:lnTo>
                    <a:pt x="20" y="140"/>
                  </a:lnTo>
                  <a:lnTo>
                    <a:pt x="41" y="154"/>
                  </a:lnTo>
                  <a:lnTo>
                    <a:pt x="55" y="106"/>
                  </a:lnTo>
                  <a:lnTo>
                    <a:pt x="118" y="97"/>
                  </a:lnTo>
                  <a:lnTo>
                    <a:pt x="132" y="73"/>
                  </a:lnTo>
                  <a:lnTo>
                    <a:pt x="140" y="87"/>
                  </a:lnTo>
                  <a:lnTo>
                    <a:pt x="186" y="18"/>
                  </a:lnTo>
                  <a:lnTo>
                    <a:pt x="188" y="18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4" name=""/>
            <p:cNvSpPr/>
            <p:nvPr/>
          </p:nvSpPr>
          <p:spPr>
            <a:xfrm>
              <a:off x="2959200" y="3123720"/>
              <a:ext cx="561960" cy="320760"/>
            </a:xfrm>
            <a:custGeom>
              <a:avLst/>
              <a:gdLst/>
              <a:ahLst/>
              <a:rect l="l" t="t" r="r" b="b"/>
              <a:pathLst>
                <a:path w="322" h="184">
                  <a:moveTo>
                    <a:pt x="188" y="18"/>
                  </a:moveTo>
                  <a:lnTo>
                    <a:pt x="192" y="8"/>
                  </a:lnTo>
                  <a:lnTo>
                    <a:pt x="205" y="2"/>
                  </a:lnTo>
                  <a:lnTo>
                    <a:pt x="207" y="0"/>
                  </a:lnTo>
                  <a:lnTo>
                    <a:pt x="217" y="12"/>
                  </a:lnTo>
                  <a:lnTo>
                    <a:pt x="285" y="27"/>
                  </a:lnTo>
                  <a:lnTo>
                    <a:pt x="296" y="45"/>
                  </a:lnTo>
                  <a:lnTo>
                    <a:pt x="322" y="79"/>
                  </a:lnTo>
                  <a:lnTo>
                    <a:pt x="273" y="138"/>
                  </a:lnTo>
                  <a:lnTo>
                    <a:pt x="0" y="184"/>
                  </a:lnTo>
                  <a:lnTo>
                    <a:pt x="8" y="160"/>
                  </a:lnTo>
                  <a:lnTo>
                    <a:pt x="20" y="140"/>
                  </a:lnTo>
                  <a:lnTo>
                    <a:pt x="41" y="154"/>
                  </a:lnTo>
                  <a:lnTo>
                    <a:pt x="55" y="106"/>
                  </a:lnTo>
                  <a:lnTo>
                    <a:pt x="118" y="97"/>
                  </a:lnTo>
                  <a:lnTo>
                    <a:pt x="132" y="73"/>
                  </a:lnTo>
                  <a:lnTo>
                    <a:pt x="140" y="87"/>
                  </a:lnTo>
                  <a:lnTo>
                    <a:pt x="186" y="18"/>
                  </a:lnTo>
                  <a:lnTo>
                    <a:pt x="188" y="18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5" name=""/>
            <p:cNvSpPr/>
            <p:nvPr/>
          </p:nvSpPr>
          <p:spPr>
            <a:xfrm>
              <a:off x="2903400" y="3340440"/>
              <a:ext cx="669960" cy="266760"/>
            </a:xfrm>
            <a:custGeom>
              <a:avLst/>
              <a:gdLst/>
              <a:ahLst/>
              <a:rect l="l" t="t" r="r" b="b"/>
              <a:pathLst>
                <a:path w="384" h="153">
                  <a:moveTo>
                    <a:pt x="222" y="123"/>
                  </a:moveTo>
                  <a:lnTo>
                    <a:pt x="291" y="115"/>
                  </a:lnTo>
                  <a:lnTo>
                    <a:pt x="297" y="99"/>
                  </a:lnTo>
                  <a:lnTo>
                    <a:pt x="301" y="89"/>
                  </a:lnTo>
                  <a:lnTo>
                    <a:pt x="378" y="18"/>
                  </a:lnTo>
                  <a:lnTo>
                    <a:pt x="384" y="0"/>
                  </a:lnTo>
                  <a:lnTo>
                    <a:pt x="307" y="14"/>
                  </a:lnTo>
                  <a:lnTo>
                    <a:pt x="32" y="60"/>
                  </a:lnTo>
                  <a:lnTo>
                    <a:pt x="18" y="97"/>
                  </a:lnTo>
                  <a:lnTo>
                    <a:pt x="0" y="153"/>
                  </a:lnTo>
                  <a:lnTo>
                    <a:pt x="95" y="141"/>
                  </a:lnTo>
                  <a:lnTo>
                    <a:pt x="222" y="123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6" name=""/>
            <p:cNvSpPr/>
            <p:nvPr/>
          </p:nvSpPr>
          <p:spPr>
            <a:xfrm>
              <a:off x="2903400" y="3340440"/>
              <a:ext cx="669960" cy="266760"/>
            </a:xfrm>
            <a:custGeom>
              <a:avLst/>
              <a:gdLst/>
              <a:ahLst/>
              <a:rect l="l" t="t" r="r" b="b"/>
              <a:pathLst>
                <a:path w="384" h="153">
                  <a:moveTo>
                    <a:pt x="222" y="123"/>
                  </a:moveTo>
                  <a:lnTo>
                    <a:pt x="291" y="115"/>
                  </a:lnTo>
                  <a:lnTo>
                    <a:pt x="297" y="99"/>
                  </a:lnTo>
                  <a:lnTo>
                    <a:pt x="301" y="89"/>
                  </a:lnTo>
                  <a:lnTo>
                    <a:pt x="378" y="18"/>
                  </a:lnTo>
                  <a:lnTo>
                    <a:pt x="384" y="0"/>
                  </a:lnTo>
                  <a:lnTo>
                    <a:pt x="307" y="14"/>
                  </a:lnTo>
                  <a:lnTo>
                    <a:pt x="32" y="60"/>
                  </a:lnTo>
                  <a:lnTo>
                    <a:pt x="18" y="97"/>
                  </a:lnTo>
                  <a:lnTo>
                    <a:pt x="0" y="153"/>
                  </a:lnTo>
                  <a:lnTo>
                    <a:pt x="95" y="141"/>
                  </a:lnTo>
                  <a:lnTo>
                    <a:pt x="222" y="123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7" name=""/>
            <p:cNvSpPr/>
            <p:nvPr/>
          </p:nvSpPr>
          <p:spPr>
            <a:xfrm>
              <a:off x="3069000" y="3555000"/>
              <a:ext cx="338400" cy="501120"/>
            </a:xfrm>
            <a:custGeom>
              <a:avLst/>
              <a:gdLst/>
              <a:ahLst/>
              <a:rect l="l" t="t" r="r" b="b"/>
              <a:pathLst>
                <a:path w="194" h="287">
                  <a:moveTo>
                    <a:pt x="125" y="0"/>
                  </a:moveTo>
                  <a:lnTo>
                    <a:pt x="188" y="150"/>
                  </a:lnTo>
                  <a:lnTo>
                    <a:pt x="180" y="178"/>
                  </a:lnTo>
                  <a:lnTo>
                    <a:pt x="194" y="229"/>
                  </a:lnTo>
                  <a:lnTo>
                    <a:pt x="63" y="247"/>
                  </a:lnTo>
                  <a:lnTo>
                    <a:pt x="73" y="267"/>
                  </a:lnTo>
                  <a:lnTo>
                    <a:pt x="79" y="277"/>
                  </a:lnTo>
                  <a:lnTo>
                    <a:pt x="55" y="287"/>
                  </a:lnTo>
                  <a:lnTo>
                    <a:pt x="36" y="285"/>
                  </a:lnTo>
                  <a:lnTo>
                    <a:pt x="0" y="18"/>
                  </a:lnTo>
                  <a:lnTo>
                    <a:pt x="125" y="0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8" name=""/>
            <p:cNvSpPr/>
            <p:nvPr/>
          </p:nvSpPr>
          <p:spPr>
            <a:xfrm>
              <a:off x="3069000" y="3555000"/>
              <a:ext cx="338400" cy="501120"/>
            </a:xfrm>
            <a:custGeom>
              <a:avLst/>
              <a:gdLst/>
              <a:ahLst/>
              <a:rect l="l" t="t" r="r" b="b"/>
              <a:pathLst>
                <a:path w="194" h="287">
                  <a:moveTo>
                    <a:pt x="125" y="0"/>
                  </a:moveTo>
                  <a:lnTo>
                    <a:pt x="188" y="150"/>
                  </a:lnTo>
                  <a:lnTo>
                    <a:pt x="180" y="178"/>
                  </a:lnTo>
                  <a:lnTo>
                    <a:pt x="194" y="229"/>
                  </a:lnTo>
                  <a:lnTo>
                    <a:pt x="63" y="247"/>
                  </a:lnTo>
                  <a:lnTo>
                    <a:pt x="73" y="267"/>
                  </a:lnTo>
                  <a:lnTo>
                    <a:pt x="79" y="277"/>
                  </a:lnTo>
                  <a:lnTo>
                    <a:pt x="55" y="287"/>
                  </a:lnTo>
                  <a:lnTo>
                    <a:pt x="36" y="285"/>
                  </a:lnTo>
                  <a:lnTo>
                    <a:pt x="0" y="18"/>
                  </a:lnTo>
                  <a:lnTo>
                    <a:pt x="125" y="0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9" name=""/>
            <p:cNvSpPr/>
            <p:nvPr/>
          </p:nvSpPr>
          <p:spPr>
            <a:xfrm>
              <a:off x="2831760" y="3586320"/>
              <a:ext cx="300240" cy="502560"/>
            </a:xfrm>
            <a:custGeom>
              <a:avLst/>
              <a:gdLst/>
              <a:ahLst/>
              <a:rect l="l" t="t" r="r" b="b"/>
              <a:pathLst>
                <a:path w="172" h="288">
                  <a:moveTo>
                    <a:pt x="136" y="0"/>
                  </a:moveTo>
                  <a:lnTo>
                    <a:pt x="172" y="265"/>
                  </a:lnTo>
                  <a:lnTo>
                    <a:pt x="118" y="269"/>
                  </a:lnTo>
                  <a:lnTo>
                    <a:pt x="110" y="288"/>
                  </a:lnTo>
                  <a:lnTo>
                    <a:pt x="89" y="255"/>
                  </a:lnTo>
                  <a:lnTo>
                    <a:pt x="89" y="237"/>
                  </a:lnTo>
                  <a:lnTo>
                    <a:pt x="0" y="247"/>
                  </a:lnTo>
                  <a:lnTo>
                    <a:pt x="21" y="178"/>
                  </a:lnTo>
                  <a:lnTo>
                    <a:pt x="12" y="132"/>
                  </a:lnTo>
                  <a:lnTo>
                    <a:pt x="8" y="108"/>
                  </a:lnTo>
                  <a:lnTo>
                    <a:pt x="41" y="12"/>
                  </a:lnTo>
                  <a:lnTo>
                    <a:pt x="136" y="0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0" name=""/>
            <p:cNvSpPr/>
            <p:nvPr/>
          </p:nvSpPr>
          <p:spPr>
            <a:xfrm>
              <a:off x="2831760" y="3586320"/>
              <a:ext cx="300240" cy="502560"/>
            </a:xfrm>
            <a:custGeom>
              <a:avLst/>
              <a:gdLst/>
              <a:ahLst/>
              <a:rect l="l" t="t" r="r" b="b"/>
              <a:pathLst>
                <a:path w="172" h="288">
                  <a:moveTo>
                    <a:pt x="136" y="0"/>
                  </a:moveTo>
                  <a:lnTo>
                    <a:pt x="172" y="265"/>
                  </a:lnTo>
                  <a:lnTo>
                    <a:pt x="118" y="269"/>
                  </a:lnTo>
                  <a:lnTo>
                    <a:pt x="110" y="288"/>
                  </a:lnTo>
                  <a:lnTo>
                    <a:pt x="89" y="255"/>
                  </a:lnTo>
                  <a:lnTo>
                    <a:pt x="89" y="237"/>
                  </a:lnTo>
                  <a:lnTo>
                    <a:pt x="0" y="247"/>
                  </a:lnTo>
                  <a:lnTo>
                    <a:pt x="21" y="178"/>
                  </a:lnTo>
                  <a:lnTo>
                    <a:pt x="12" y="132"/>
                  </a:lnTo>
                  <a:lnTo>
                    <a:pt x="8" y="108"/>
                  </a:lnTo>
                  <a:lnTo>
                    <a:pt x="41" y="12"/>
                  </a:lnTo>
                  <a:lnTo>
                    <a:pt x="136" y="0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1" name=""/>
            <p:cNvSpPr/>
            <p:nvPr/>
          </p:nvSpPr>
          <p:spPr>
            <a:xfrm>
              <a:off x="2786400" y="2322720"/>
              <a:ext cx="455040" cy="264960"/>
            </a:xfrm>
            <a:custGeom>
              <a:avLst/>
              <a:gdLst/>
              <a:ahLst/>
              <a:rect l="l" t="t" r="r" b="b"/>
              <a:pathLst>
                <a:path w="261" h="152">
                  <a:moveTo>
                    <a:pt x="109" y="152"/>
                  </a:moveTo>
                  <a:lnTo>
                    <a:pt x="93" y="97"/>
                  </a:lnTo>
                  <a:lnTo>
                    <a:pt x="75" y="97"/>
                  </a:lnTo>
                  <a:lnTo>
                    <a:pt x="4" y="81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6" y="65"/>
                  </a:lnTo>
                  <a:lnTo>
                    <a:pt x="85" y="0"/>
                  </a:lnTo>
                  <a:lnTo>
                    <a:pt x="99" y="6"/>
                  </a:lnTo>
                  <a:lnTo>
                    <a:pt x="85" y="32"/>
                  </a:lnTo>
                  <a:lnTo>
                    <a:pt x="83" y="39"/>
                  </a:lnTo>
                  <a:lnTo>
                    <a:pt x="85" y="38"/>
                  </a:lnTo>
                  <a:lnTo>
                    <a:pt x="93" y="38"/>
                  </a:lnTo>
                  <a:lnTo>
                    <a:pt x="115" y="57"/>
                  </a:lnTo>
                  <a:lnTo>
                    <a:pt x="119" y="49"/>
                  </a:lnTo>
                  <a:lnTo>
                    <a:pt x="142" y="49"/>
                  </a:lnTo>
                  <a:lnTo>
                    <a:pt x="146" y="43"/>
                  </a:lnTo>
                  <a:lnTo>
                    <a:pt x="152" y="43"/>
                  </a:lnTo>
                  <a:lnTo>
                    <a:pt x="194" y="28"/>
                  </a:lnTo>
                  <a:lnTo>
                    <a:pt x="208" y="39"/>
                  </a:lnTo>
                  <a:lnTo>
                    <a:pt x="243" y="38"/>
                  </a:lnTo>
                  <a:lnTo>
                    <a:pt x="251" y="45"/>
                  </a:lnTo>
                  <a:lnTo>
                    <a:pt x="261" y="63"/>
                  </a:lnTo>
                  <a:lnTo>
                    <a:pt x="132" y="91"/>
                  </a:lnTo>
                  <a:lnTo>
                    <a:pt x="109" y="152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2" name=""/>
            <p:cNvSpPr/>
            <p:nvPr/>
          </p:nvSpPr>
          <p:spPr>
            <a:xfrm>
              <a:off x="2786400" y="2322720"/>
              <a:ext cx="455040" cy="264960"/>
            </a:xfrm>
            <a:custGeom>
              <a:avLst/>
              <a:gdLst/>
              <a:ahLst/>
              <a:rect l="l" t="t" r="r" b="b"/>
              <a:pathLst>
                <a:path w="261" h="152">
                  <a:moveTo>
                    <a:pt x="109" y="152"/>
                  </a:moveTo>
                  <a:lnTo>
                    <a:pt x="93" y="97"/>
                  </a:lnTo>
                  <a:lnTo>
                    <a:pt x="75" y="97"/>
                  </a:lnTo>
                  <a:lnTo>
                    <a:pt x="4" y="81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6" y="65"/>
                  </a:lnTo>
                  <a:lnTo>
                    <a:pt x="85" y="0"/>
                  </a:lnTo>
                  <a:lnTo>
                    <a:pt x="99" y="6"/>
                  </a:lnTo>
                  <a:lnTo>
                    <a:pt x="85" y="32"/>
                  </a:lnTo>
                  <a:lnTo>
                    <a:pt x="83" y="39"/>
                  </a:lnTo>
                  <a:lnTo>
                    <a:pt x="85" y="38"/>
                  </a:lnTo>
                  <a:lnTo>
                    <a:pt x="93" y="38"/>
                  </a:lnTo>
                  <a:lnTo>
                    <a:pt x="115" y="57"/>
                  </a:lnTo>
                  <a:lnTo>
                    <a:pt x="119" y="49"/>
                  </a:lnTo>
                  <a:lnTo>
                    <a:pt x="142" y="49"/>
                  </a:lnTo>
                  <a:lnTo>
                    <a:pt x="146" y="43"/>
                  </a:lnTo>
                  <a:lnTo>
                    <a:pt x="152" y="43"/>
                  </a:lnTo>
                  <a:lnTo>
                    <a:pt x="194" y="28"/>
                  </a:lnTo>
                  <a:lnTo>
                    <a:pt x="208" y="39"/>
                  </a:lnTo>
                  <a:lnTo>
                    <a:pt x="243" y="38"/>
                  </a:lnTo>
                  <a:lnTo>
                    <a:pt x="251" y="45"/>
                  </a:lnTo>
                  <a:lnTo>
                    <a:pt x="261" y="63"/>
                  </a:lnTo>
                  <a:lnTo>
                    <a:pt x="132" y="91"/>
                  </a:lnTo>
                  <a:lnTo>
                    <a:pt x="109" y="152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3" name=""/>
            <p:cNvSpPr/>
            <p:nvPr/>
          </p:nvSpPr>
          <p:spPr>
            <a:xfrm>
              <a:off x="2606400" y="2408040"/>
              <a:ext cx="420480" cy="455400"/>
            </a:xfrm>
            <a:custGeom>
              <a:avLst/>
              <a:gdLst/>
              <a:ahLst/>
              <a:rect l="l" t="t" r="r" b="b"/>
              <a:pathLst>
                <a:path w="241" h="261">
                  <a:moveTo>
                    <a:pt x="22" y="16"/>
                  </a:moveTo>
                  <a:lnTo>
                    <a:pt x="22" y="32"/>
                  </a:lnTo>
                  <a:lnTo>
                    <a:pt x="24" y="54"/>
                  </a:lnTo>
                  <a:lnTo>
                    <a:pt x="0" y="83"/>
                  </a:lnTo>
                  <a:lnTo>
                    <a:pt x="6" y="139"/>
                  </a:lnTo>
                  <a:lnTo>
                    <a:pt x="73" y="180"/>
                  </a:lnTo>
                  <a:lnTo>
                    <a:pt x="75" y="196"/>
                  </a:lnTo>
                  <a:lnTo>
                    <a:pt x="87" y="246"/>
                  </a:lnTo>
                  <a:lnTo>
                    <a:pt x="107" y="261"/>
                  </a:lnTo>
                  <a:lnTo>
                    <a:pt x="230" y="246"/>
                  </a:lnTo>
                  <a:lnTo>
                    <a:pt x="218" y="202"/>
                  </a:lnTo>
                  <a:lnTo>
                    <a:pt x="241" y="78"/>
                  </a:lnTo>
                  <a:lnTo>
                    <a:pt x="216" y="127"/>
                  </a:lnTo>
                  <a:lnTo>
                    <a:pt x="210" y="115"/>
                  </a:lnTo>
                  <a:lnTo>
                    <a:pt x="212" y="103"/>
                  </a:lnTo>
                  <a:lnTo>
                    <a:pt x="196" y="48"/>
                  </a:lnTo>
                  <a:lnTo>
                    <a:pt x="178" y="48"/>
                  </a:lnTo>
                  <a:lnTo>
                    <a:pt x="107" y="32"/>
                  </a:lnTo>
                  <a:lnTo>
                    <a:pt x="103" y="26"/>
                  </a:lnTo>
                  <a:lnTo>
                    <a:pt x="103" y="22"/>
                  </a:lnTo>
                  <a:lnTo>
                    <a:pt x="75" y="16"/>
                  </a:lnTo>
                  <a:lnTo>
                    <a:pt x="71" y="0"/>
                  </a:lnTo>
                  <a:lnTo>
                    <a:pt x="32" y="14"/>
                  </a:lnTo>
                  <a:lnTo>
                    <a:pt x="22" y="16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4" name=""/>
            <p:cNvSpPr/>
            <p:nvPr/>
          </p:nvSpPr>
          <p:spPr>
            <a:xfrm>
              <a:off x="2606400" y="2408040"/>
              <a:ext cx="420480" cy="455400"/>
            </a:xfrm>
            <a:custGeom>
              <a:avLst/>
              <a:gdLst/>
              <a:ahLst/>
              <a:rect l="l" t="t" r="r" b="b"/>
              <a:pathLst>
                <a:path w="241" h="261">
                  <a:moveTo>
                    <a:pt x="22" y="16"/>
                  </a:moveTo>
                  <a:lnTo>
                    <a:pt x="22" y="32"/>
                  </a:lnTo>
                  <a:lnTo>
                    <a:pt x="24" y="54"/>
                  </a:lnTo>
                  <a:lnTo>
                    <a:pt x="0" y="83"/>
                  </a:lnTo>
                  <a:lnTo>
                    <a:pt x="6" y="139"/>
                  </a:lnTo>
                  <a:lnTo>
                    <a:pt x="73" y="180"/>
                  </a:lnTo>
                  <a:lnTo>
                    <a:pt x="75" y="196"/>
                  </a:lnTo>
                  <a:lnTo>
                    <a:pt x="87" y="246"/>
                  </a:lnTo>
                  <a:lnTo>
                    <a:pt x="107" y="261"/>
                  </a:lnTo>
                  <a:lnTo>
                    <a:pt x="230" y="246"/>
                  </a:lnTo>
                  <a:lnTo>
                    <a:pt x="218" y="202"/>
                  </a:lnTo>
                  <a:lnTo>
                    <a:pt x="241" y="78"/>
                  </a:lnTo>
                  <a:lnTo>
                    <a:pt x="216" y="127"/>
                  </a:lnTo>
                  <a:lnTo>
                    <a:pt x="210" y="115"/>
                  </a:lnTo>
                  <a:lnTo>
                    <a:pt x="212" y="103"/>
                  </a:lnTo>
                  <a:lnTo>
                    <a:pt x="196" y="48"/>
                  </a:lnTo>
                  <a:lnTo>
                    <a:pt x="178" y="48"/>
                  </a:lnTo>
                  <a:lnTo>
                    <a:pt x="107" y="32"/>
                  </a:lnTo>
                  <a:lnTo>
                    <a:pt x="103" y="26"/>
                  </a:lnTo>
                  <a:lnTo>
                    <a:pt x="103" y="22"/>
                  </a:lnTo>
                  <a:lnTo>
                    <a:pt x="75" y="16"/>
                  </a:lnTo>
                  <a:lnTo>
                    <a:pt x="71" y="0"/>
                  </a:lnTo>
                  <a:lnTo>
                    <a:pt x="32" y="14"/>
                  </a:lnTo>
                  <a:lnTo>
                    <a:pt x="22" y="16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5" name=""/>
            <p:cNvSpPr/>
            <p:nvPr/>
          </p:nvSpPr>
          <p:spPr>
            <a:xfrm>
              <a:off x="2744640" y="2837520"/>
              <a:ext cx="345240" cy="565200"/>
            </a:xfrm>
            <a:custGeom>
              <a:avLst/>
              <a:gdLst/>
              <a:ahLst/>
              <a:rect l="l" t="t" r="r" b="b"/>
              <a:pathLst>
                <a:path w="198" h="324">
                  <a:moveTo>
                    <a:pt x="131" y="312"/>
                  </a:moveTo>
                  <a:lnTo>
                    <a:pt x="117" y="312"/>
                  </a:lnTo>
                  <a:lnTo>
                    <a:pt x="115" y="300"/>
                  </a:lnTo>
                  <a:lnTo>
                    <a:pt x="107" y="288"/>
                  </a:lnTo>
                  <a:lnTo>
                    <a:pt x="73" y="255"/>
                  </a:lnTo>
                  <a:lnTo>
                    <a:pt x="77" y="233"/>
                  </a:lnTo>
                  <a:lnTo>
                    <a:pt x="71" y="207"/>
                  </a:lnTo>
                  <a:lnTo>
                    <a:pt x="52" y="213"/>
                  </a:lnTo>
                  <a:lnTo>
                    <a:pt x="12" y="172"/>
                  </a:lnTo>
                  <a:lnTo>
                    <a:pt x="0" y="150"/>
                  </a:lnTo>
                  <a:lnTo>
                    <a:pt x="4" y="136"/>
                  </a:lnTo>
                  <a:lnTo>
                    <a:pt x="22" y="95"/>
                  </a:lnTo>
                  <a:lnTo>
                    <a:pt x="18" y="81"/>
                  </a:lnTo>
                  <a:lnTo>
                    <a:pt x="44" y="61"/>
                  </a:lnTo>
                  <a:lnTo>
                    <a:pt x="48" y="31"/>
                  </a:lnTo>
                  <a:lnTo>
                    <a:pt x="40" y="27"/>
                  </a:lnTo>
                  <a:lnTo>
                    <a:pt x="28" y="15"/>
                  </a:lnTo>
                  <a:lnTo>
                    <a:pt x="151" y="0"/>
                  </a:lnTo>
                  <a:lnTo>
                    <a:pt x="151" y="2"/>
                  </a:lnTo>
                  <a:lnTo>
                    <a:pt x="158" y="33"/>
                  </a:lnTo>
                  <a:lnTo>
                    <a:pt x="164" y="35"/>
                  </a:lnTo>
                  <a:lnTo>
                    <a:pt x="188" y="182"/>
                  </a:lnTo>
                  <a:lnTo>
                    <a:pt x="188" y="191"/>
                  </a:lnTo>
                  <a:lnTo>
                    <a:pt x="198" y="203"/>
                  </a:lnTo>
                  <a:lnTo>
                    <a:pt x="178" y="270"/>
                  </a:lnTo>
                  <a:lnTo>
                    <a:pt x="164" y="318"/>
                  </a:lnTo>
                  <a:lnTo>
                    <a:pt x="143" y="304"/>
                  </a:lnTo>
                  <a:lnTo>
                    <a:pt x="131" y="324"/>
                  </a:lnTo>
                  <a:lnTo>
                    <a:pt x="131" y="312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6" name=""/>
            <p:cNvSpPr/>
            <p:nvPr/>
          </p:nvSpPr>
          <p:spPr>
            <a:xfrm>
              <a:off x="2744640" y="2837520"/>
              <a:ext cx="345240" cy="565200"/>
            </a:xfrm>
            <a:custGeom>
              <a:avLst/>
              <a:gdLst/>
              <a:ahLst/>
              <a:rect l="l" t="t" r="r" b="b"/>
              <a:pathLst>
                <a:path w="198" h="324">
                  <a:moveTo>
                    <a:pt x="131" y="312"/>
                  </a:moveTo>
                  <a:lnTo>
                    <a:pt x="117" y="312"/>
                  </a:lnTo>
                  <a:lnTo>
                    <a:pt x="115" y="300"/>
                  </a:lnTo>
                  <a:lnTo>
                    <a:pt x="107" y="288"/>
                  </a:lnTo>
                  <a:lnTo>
                    <a:pt x="73" y="255"/>
                  </a:lnTo>
                  <a:lnTo>
                    <a:pt x="77" y="233"/>
                  </a:lnTo>
                  <a:lnTo>
                    <a:pt x="71" y="207"/>
                  </a:lnTo>
                  <a:lnTo>
                    <a:pt x="52" y="213"/>
                  </a:lnTo>
                  <a:lnTo>
                    <a:pt x="12" y="172"/>
                  </a:lnTo>
                  <a:lnTo>
                    <a:pt x="0" y="150"/>
                  </a:lnTo>
                  <a:lnTo>
                    <a:pt x="4" y="136"/>
                  </a:lnTo>
                  <a:lnTo>
                    <a:pt x="22" y="95"/>
                  </a:lnTo>
                  <a:lnTo>
                    <a:pt x="18" y="81"/>
                  </a:lnTo>
                  <a:lnTo>
                    <a:pt x="44" y="61"/>
                  </a:lnTo>
                  <a:lnTo>
                    <a:pt x="48" y="31"/>
                  </a:lnTo>
                  <a:lnTo>
                    <a:pt x="40" y="27"/>
                  </a:lnTo>
                  <a:lnTo>
                    <a:pt x="28" y="15"/>
                  </a:lnTo>
                  <a:lnTo>
                    <a:pt x="151" y="0"/>
                  </a:lnTo>
                  <a:lnTo>
                    <a:pt x="151" y="2"/>
                  </a:lnTo>
                  <a:lnTo>
                    <a:pt x="158" y="33"/>
                  </a:lnTo>
                  <a:lnTo>
                    <a:pt x="164" y="35"/>
                  </a:lnTo>
                  <a:lnTo>
                    <a:pt x="188" y="182"/>
                  </a:lnTo>
                  <a:lnTo>
                    <a:pt x="188" y="191"/>
                  </a:lnTo>
                  <a:lnTo>
                    <a:pt x="198" y="203"/>
                  </a:lnTo>
                  <a:lnTo>
                    <a:pt x="178" y="270"/>
                  </a:lnTo>
                  <a:lnTo>
                    <a:pt x="164" y="318"/>
                  </a:lnTo>
                  <a:lnTo>
                    <a:pt x="143" y="304"/>
                  </a:lnTo>
                  <a:lnTo>
                    <a:pt x="131" y="324"/>
                  </a:lnTo>
                  <a:lnTo>
                    <a:pt x="131" y="312"/>
                  </a:lnTo>
                </a:path>
              </a:pathLst>
            </a:custGeom>
            <a:solidFill>
              <a:srgbClr val="3366ff">
                <a:alpha val="50000"/>
              </a:srgbClr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7" name=""/>
            <p:cNvSpPr/>
            <p:nvPr/>
          </p:nvSpPr>
          <p:spPr>
            <a:xfrm>
              <a:off x="2617200" y="3817080"/>
              <a:ext cx="459000" cy="394200"/>
            </a:xfrm>
            <a:custGeom>
              <a:avLst/>
              <a:gdLst/>
              <a:ahLst/>
              <a:rect l="l" t="t" r="r" b="b"/>
              <a:pathLst>
                <a:path w="263" h="226">
                  <a:moveTo>
                    <a:pt x="0" y="10"/>
                  </a:moveTo>
                  <a:lnTo>
                    <a:pt x="135" y="0"/>
                  </a:lnTo>
                  <a:lnTo>
                    <a:pt x="144" y="46"/>
                  </a:lnTo>
                  <a:lnTo>
                    <a:pt x="123" y="115"/>
                  </a:lnTo>
                  <a:lnTo>
                    <a:pt x="212" y="105"/>
                  </a:lnTo>
                  <a:lnTo>
                    <a:pt x="212" y="123"/>
                  </a:lnTo>
                  <a:lnTo>
                    <a:pt x="233" y="156"/>
                  </a:lnTo>
                  <a:lnTo>
                    <a:pt x="235" y="158"/>
                  </a:lnTo>
                  <a:lnTo>
                    <a:pt x="255" y="150"/>
                  </a:lnTo>
                  <a:lnTo>
                    <a:pt x="235" y="186"/>
                  </a:lnTo>
                  <a:lnTo>
                    <a:pt x="263" y="212"/>
                  </a:lnTo>
                  <a:lnTo>
                    <a:pt x="253" y="226"/>
                  </a:lnTo>
                  <a:lnTo>
                    <a:pt x="214" y="196"/>
                  </a:lnTo>
                  <a:lnTo>
                    <a:pt x="212" y="216"/>
                  </a:lnTo>
                  <a:lnTo>
                    <a:pt x="188" y="214"/>
                  </a:lnTo>
                  <a:lnTo>
                    <a:pt x="186" y="226"/>
                  </a:lnTo>
                  <a:lnTo>
                    <a:pt x="111" y="190"/>
                  </a:lnTo>
                  <a:lnTo>
                    <a:pt x="113" y="196"/>
                  </a:lnTo>
                  <a:lnTo>
                    <a:pt x="83" y="206"/>
                  </a:lnTo>
                  <a:lnTo>
                    <a:pt x="83" y="198"/>
                  </a:lnTo>
                  <a:lnTo>
                    <a:pt x="18" y="194"/>
                  </a:lnTo>
                  <a:lnTo>
                    <a:pt x="16" y="156"/>
                  </a:lnTo>
                  <a:lnTo>
                    <a:pt x="28" y="145"/>
                  </a:lnTo>
                  <a:lnTo>
                    <a:pt x="22" y="79"/>
                  </a:lnTo>
                  <a:lnTo>
                    <a:pt x="6" y="69"/>
                  </a:lnTo>
                  <a:lnTo>
                    <a:pt x="0" y="10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8" name=""/>
            <p:cNvSpPr/>
            <p:nvPr/>
          </p:nvSpPr>
          <p:spPr>
            <a:xfrm>
              <a:off x="2617200" y="3817080"/>
              <a:ext cx="459000" cy="394200"/>
            </a:xfrm>
            <a:custGeom>
              <a:avLst/>
              <a:gdLst/>
              <a:ahLst/>
              <a:rect l="l" t="t" r="r" b="b"/>
              <a:pathLst>
                <a:path w="263" h="226">
                  <a:moveTo>
                    <a:pt x="0" y="10"/>
                  </a:moveTo>
                  <a:lnTo>
                    <a:pt x="135" y="0"/>
                  </a:lnTo>
                  <a:lnTo>
                    <a:pt x="144" y="46"/>
                  </a:lnTo>
                  <a:lnTo>
                    <a:pt x="123" y="115"/>
                  </a:lnTo>
                  <a:lnTo>
                    <a:pt x="212" y="105"/>
                  </a:lnTo>
                  <a:lnTo>
                    <a:pt x="212" y="123"/>
                  </a:lnTo>
                  <a:lnTo>
                    <a:pt x="233" y="156"/>
                  </a:lnTo>
                  <a:lnTo>
                    <a:pt x="235" y="158"/>
                  </a:lnTo>
                  <a:lnTo>
                    <a:pt x="255" y="150"/>
                  </a:lnTo>
                  <a:lnTo>
                    <a:pt x="235" y="186"/>
                  </a:lnTo>
                  <a:lnTo>
                    <a:pt x="263" y="212"/>
                  </a:lnTo>
                  <a:lnTo>
                    <a:pt x="253" y="226"/>
                  </a:lnTo>
                  <a:lnTo>
                    <a:pt x="214" y="196"/>
                  </a:lnTo>
                  <a:lnTo>
                    <a:pt x="212" y="216"/>
                  </a:lnTo>
                  <a:lnTo>
                    <a:pt x="188" y="214"/>
                  </a:lnTo>
                  <a:lnTo>
                    <a:pt x="186" y="226"/>
                  </a:lnTo>
                  <a:lnTo>
                    <a:pt x="111" y="190"/>
                  </a:lnTo>
                  <a:lnTo>
                    <a:pt x="113" y="196"/>
                  </a:lnTo>
                  <a:lnTo>
                    <a:pt x="83" y="206"/>
                  </a:lnTo>
                  <a:lnTo>
                    <a:pt x="83" y="198"/>
                  </a:lnTo>
                  <a:lnTo>
                    <a:pt x="18" y="194"/>
                  </a:lnTo>
                  <a:lnTo>
                    <a:pt x="16" y="156"/>
                  </a:lnTo>
                  <a:lnTo>
                    <a:pt x="28" y="145"/>
                  </a:lnTo>
                  <a:lnTo>
                    <a:pt x="22" y="79"/>
                  </a:lnTo>
                  <a:lnTo>
                    <a:pt x="6" y="69"/>
                  </a:lnTo>
                  <a:lnTo>
                    <a:pt x="0" y="10"/>
                  </a:lnTo>
                </a:path>
              </a:pathLst>
            </a:custGeom>
            <a:solidFill>
              <a:srgbClr val="3366ff">
                <a:alpha val="50000"/>
              </a:srgbClr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9" name=""/>
            <p:cNvSpPr/>
            <p:nvPr/>
          </p:nvSpPr>
          <p:spPr>
            <a:xfrm>
              <a:off x="2274480" y="2212560"/>
              <a:ext cx="518400" cy="579600"/>
            </a:xfrm>
            <a:custGeom>
              <a:avLst/>
              <a:gdLst/>
              <a:ahLst/>
              <a:rect l="l" t="t" r="r" b="b"/>
              <a:pathLst>
                <a:path w="297" h="332">
                  <a:moveTo>
                    <a:pt x="222" y="126"/>
                  </a:moveTo>
                  <a:lnTo>
                    <a:pt x="297" y="39"/>
                  </a:lnTo>
                  <a:lnTo>
                    <a:pt x="297" y="35"/>
                  </a:lnTo>
                  <a:lnTo>
                    <a:pt x="253" y="33"/>
                  </a:lnTo>
                  <a:lnTo>
                    <a:pt x="234" y="39"/>
                  </a:lnTo>
                  <a:lnTo>
                    <a:pt x="166" y="12"/>
                  </a:lnTo>
                  <a:lnTo>
                    <a:pt x="137" y="19"/>
                  </a:lnTo>
                  <a:lnTo>
                    <a:pt x="103" y="12"/>
                  </a:lnTo>
                  <a:lnTo>
                    <a:pt x="97" y="0"/>
                  </a:lnTo>
                  <a:lnTo>
                    <a:pt x="24" y="4"/>
                  </a:lnTo>
                  <a:lnTo>
                    <a:pt x="0" y="4"/>
                  </a:lnTo>
                  <a:lnTo>
                    <a:pt x="0" y="10"/>
                  </a:lnTo>
                  <a:lnTo>
                    <a:pt x="8" y="69"/>
                  </a:lnTo>
                  <a:lnTo>
                    <a:pt x="18" y="91"/>
                  </a:lnTo>
                  <a:lnTo>
                    <a:pt x="40" y="188"/>
                  </a:lnTo>
                  <a:lnTo>
                    <a:pt x="28" y="205"/>
                  </a:lnTo>
                  <a:lnTo>
                    <a:pt x="46" y="225"/>
                  </a:lnTo>
                  <a:lnTo>
                    <a:pt x="50" y="330"/>
                  </a:lnTo>
                  <a:lnTo>
                    <a:pt x="54" y="332"/>
                  </a:lnTo>
                  <a:lnTo>
                    <a:pt x="265" y="306"/>
                  </a:lnTo>
                  <a:lnTo>
                    <a:pt x="263" y="292"/>
                  </a:lnTo>
                  <a:lnTo>
                    <a:pt x="196" y="251"/>
                  </a:lnTo>
                  <a:lnTo>
                    <a:pt x="190" y="195"/>
                  </a:lnTo>
                  <a:lnTo>
                    <a:pt x="214" y="166"/>
                  </a:lnTo>
                  <a:lnTo>
                    <a:pt x="212" y="144"/>
                  </a:lnTo>
                  <a:lnTo>
                    <a:pt x="212" y="128"/>
                  </a:lnTo>
                  <a:lnTo>
                    <a:pt x="222" y="126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0" name=""/>
            <p:cNvSpPr/>
            <p:nvPr/>
          </p:nvSpPr>
          <p:spPr>
            <a:xfrm>
              <a:off x="2274480" y="2212560"/>
              <a:ext cx="518400" cy="579600"/>
            </a:xfrm>
            <a:custGeom>
              <a:avLst/>
              <a:gdLst/>
              <a:ahLst/>
              <a:rect l="l" t="t" r="r" b="b"/>
              <a:pathLst>
                <a:path w="297" h="332">
                  <a:moveTo>
                    <a:pt x="222" y="126"/>
                  </a:moveTo>
                  <a:lnTo>
                    <a:pt x="297" y="39"/>
                  </a:lnTo>
                  <a:lnTo>
                    <a:pt x="297" y="35"/>
                  </a:lnTo>
                  <a:lnTo>
                    <a:pt x="253" y="33"/>
                  </a:lnTo>
                  <a:lnTo>
                    <a:pt x="234" y="39"/>
                  </a:lnTo>
                  <a:lnTo>
                    <a:pt x="166" y="12"/>
                  </a:lnTo>
                  <a:lnTo>
                    <a:pt x="137" y="19"/>
                  </a:lnTo>
                  <a:lnTo>
                    <a:pt x="103" y="12"/>
                  </a:lnTo>
                  <a:lnTo>
                    <a:pt x="97" y="0"/>
                  </a:lnTo>
                  <a:lnTo>
                    <a:pt x="24" y="4"/>
                  </a:lnTo>
                  <a:lnTo>
                    <a:pt x="0" y="4"/>
                  </a:lnTo>
                  <a:lnTo>
                    <a:pt x="0" y="10"/>
                  </a:lnTo>
                  <a:lnTo>
                    <a:pt x="8" y="69"/>
                  </a:lnTo>
                  <a:lnTo>
                    <a:pt x="18" y="91"/>
                  </a:lnTo>
                  <a:lnTo>
                    <a:pt x="40" y="188"/>
                  </a:lnTo>
                  <a:lnTo>
                    <a:pt x="28" y="205"/>
                  </a:lnTo>
                  <a:lnTo>
                    <a:pt x="46" y="225"/>
                  </a:lnTo>
                  <a:lnTo>
                    <a:pt x="50" y="330"/>
                  </a:lnTo>
                  <a:lnTo>
                    <a:pt x="54" y="332"/>
                  </a:lnTo>
                  <a:lnTo>
                    <a:pt x="265" y="306"/>
                  </a:lnTo>
                  <a:lnTo>
                    <a:pt x="263" y="292"/>
                  </a:lnTo>
                  <a:lnTo>
                    <a:pt x="196" y="251"/>
                  </a:lnTo>
                  <a:lnTo>
                    <a:pt x="190" y="195"/>
                  </a:lnTo>
                  <a:lnTo>
                    <a:pt x="214" y="166"/>
                  </a:lnTo>
                  <a:lnTo>
                    <a:pt x="212" y="144"/>
                  </a:lnTo>
                  <a:lnTo>
                    <a:pt x="212" y="128"/>
                  </a:lnTo>
                  <a:lnTo>
                    <a:pt x="222" y="126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1" name=""/>
            <p:cNvSpPr/>
            <p:nvPr/>
          </p:nvSpPr>
          <p:spPr>
            <a:xfrm>
              <a:off x="2344680" y="2746440"/>
              <a:ext cx="483120" cy="335160"/>
            </a:xfrm>
            <a:custGeom>
              <a:avLst/>
              <a:gdLst/>
              <a:ahLst/>
              <a:rect l="l" t="t" r="r" b="b"/>
              <a:pathLst>
                <a:path w="277" h="192">
                  <a:moveTo>
                    <a:pt x="10" y="24"/>
                  </a:moveTo>
                  <a:lnTo>
                    <a:pt x="0" y="30"/>
                  </a:lnTo>
                  <a:lnTo>
                    <a:pt x="4" y="73"/>
                  </a:lnTo>
                  <a:lnTo>
                    <a:pt x="8" y="93"/>
                  </a:lnTo>
                  <a:lnTo>
                    <a:pt x="39" y="168"/>
                  </a:lnTo>
                  <a:lnTo>
                    <a:pt x="43" y="184"/>
                  </a:lnTo>
                  <a:lnTo>
                    <a:pt x="45" y="192"/>
                  </a:lnTo>
                  <a:lnTo>
                    <a:pt x="223" y="180"/>
                  </a:lnTo>
                  <a:lnTo>
                    <a:pt x="233" y="188"/>
                  </a:lnTo>
                  <a:lnTo>
                    <a:pt x="251" y="147"/>
                  </a:lnTo>
                  <a:lnTo>
                    <a:pt x="247" y="133"/>
                  </a:lnTo>
                  <a:lnTo>
                    <a:pt x="273" y="113"/>
                  </a:lnTo>
                  <a:lnTo>
                    <a:pt x="277" y="83"/>
                  </a:lnTo>
                  <a:lnTo>
                    <a:pt x="269" y="79"/>
                  </a:lnTo>
                  <a:lnTo>
                    <a:pt x="257" y="67"/>
                  </a:lnTo>
                  <a:lnTo>
                    <a:pt x="237" y="50"/>
                  </a:lnTo>
                  <a:lnTo>
                    <a:pt x="225" y="0"/>
                  </a:lnTo>
                  <a:lnTo>
                    <a:pt x="14" y="26"/>
                  </a:lnTo>
                  <a:lnTo>
                    <a:pt x="10" y="24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2" name=""/>
            <p:cNvSpPr/>
            <p:nvPr/>
          </p:nvSpPr>
          <p:spPr>
            <a:xfrm>
              <a:off x="2344680" y="2746440"/>
              <a:ext cx="483120" cy="335160"/>
            </a:xfrm>
            <a:custGeom>
              <a:avLst/>
              <a:gdLst/>
              <a:ahLst/>
              <a:rect l="l" t="t" r="r" b="b"/>
              <a:pathLst>
                <a:path w="277" h="192">
                  <a:moveTo>
                    <a:pt x="10" y="24"/>
                  </a:moveTo>
                  <a:lnTo>
                    <a:pt x="0" y="30"/>
                  </a:lnTo>
                  <a:lnTo>
                    <a:pt x="4" y="73"/>
                  </a:lnTo>
                  <a:lnTo>
                    <a:pt x="8" y="93"/>
                  </a:lnTo>
                  <a:lnTo>
                    <a:pt x="39" y="168"/>
                  </a:lnTo>
                  <a:lnTo>
                    <a:pt x="43" y="184"/>
                  </a:lnTo>
                  <a:lnTo>
                    <a:pt x="45" y="192"/>
                  </a:lnTo>
                  <a:lnTo>
                    <a:pt x="223" y="180"/>
                  </a:lnTo>
                  <a:lnTo>
                    <a:pt x="233" y="188"/>
                  </a:lnTo>
                  <a:lnTo>
                    <a:pt x="251" y="147"/>
                  </a:lnTo>
                  <a:lnTo>
                    <a:pt x="247" y="133"/>
                  </a:lnTo>
                  <a:lnTo>
                    <a:pt x="273" y="113"/>
                  </a:lnTo>
                  <a:lnTo>
                    <a:pt x="277" y="83"/>
                  </a:lnTo>
                  <a:lnTo>
                    <a:pt x="269" y="79"/>
                  </a:lnTo>
                  <a:lnTo>
                    <a:pt x="257" y="67"/>
                  </a:lnTo>
                  <a:lnTo>
                    <a:pt x="237" y="50"/>
                  </a:lnTo>
                  <a:lnTo>
                    <a:pt x="225" y="0"/>
                  </a:lnTo>
                  <a:lnTo>
                    <a:pt x="14" y="26"/>
                  </a:lnTo>
                  <a:lnTo>
                    <a:pt x="10" y="24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3" name=""/>
            <p:cNvSpPr/>
            <p:nvPr/>
          </p:nvSpPr>
          <p:spPr>
            <a:xfrm>
              <a:off x="2423160" y="3061080"/>
              <a:ext cx="549720" cy="448200"/>
            </a:xfrm>
            <a:custGeom>
              <a:avLst/>
              <a:gdLst/>
              <a:ahLst/>
              <a:rect l="l" t="t" r="r" b="b"/>
              <a:pathLst>
                <a:path w="315" h="257">
                  <a:moveTo>
                    <a:pt x="184" y="22"/>
                  </a:moveTo>
                  <a:lnTo>
                    <a:pt x="188" y="8"/>
                  </a:lnTo>
                  <a:lnTo>
                    <a:pt x="178" y="0"/>
                  </a:lnTo>
                  <a:lnTo>
                    <a:pt x="0" y="12"/>
                  </a:lnTo>
                  <a:lnTo>
                    <a:pt x="18" y="46"/>
                  </a:lnTo>
                  <a:lnTo>
                    <a:pt x="60" y="105"/>
                  </a:lnTo>
                  <a:lnTo>
                    <a:pt x="68" y="214"/>
                  </a:lnTo>
                  <a:lnTo>
                    <a:pt x="70" y="241"/>
                  </a:lnTo>
                  <a:lnTo>
                    <a:pt x="279" y="222"/>
                  </a:lnTo>
                  <a:lnTo>
                    <a:pt x="271" y="255"/>
                  </a:lnTo>
                  <a:lnTo>
                    <a:pt x="293" y="257"/>
                  </a:lnTo>
                  <a:lnTo>
                    <a:pt x="307" y="220"/>
                  </a:lnTo>
                  <a:lnTo>
                    <a:pt x="315" y="196"/>
                  </a:lnTo>
                  <a:lnTo>
                    <a:pt x="315" y="184"/>
                  </a:lnTo>
                  <a:lnTo>
                    <a:pt x="301" y="184"/>
                  </a:lnTo>
                  <a:lnTo>
                    <a:pt x="299" y="172"/>
                  </a:lnTo>
                  <a:lnTo>
                    <a:pt x="291" y="160"/>
                  </a:lnTo>
                  <a:lnTo>
                    <a:pt x="257" y="127"/>
                  </a:lnTo>
                  <a:lnTo>
                    <a:pt x="261" y="105"/>
                  </a:lnTo>
                  <a:lnTo>
                    <a:pt x="255" y="79"/>
                  </a:lnTo>
                  <a:lnTo>
                    <a:pt x="236" y="85"/>
                  </a:lnTo>
                  <a:lnTo>
                    <a:pt x="196" y="42"/>
                  </a:lnTo>
                  <a:lnTo>
                    <a:pt x="184" y="22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4" name=""/>
            <p:cNvSpPr/>
            <p:nvPr/>
          </p:nvSpPr>
          <p:spPr>
            <a:xfrm>
              <a:off x="2423160" y="3061080"/>
              <a:ext cx="549720" cy="448200"/>
            </a:xfrm>
            <a:custGeom>
              <a:avLst/>
              <a:gdLst/>
              <a:ahLst/>
              <a:rect l="l" t="t" r="r" b="b"/>
              <a:pathLst>
                <a:path w="315" h="257">
                  <a:moveTo>
                    <a:pt x="184" y="22"/>
                  </a:moveTo>
                  <a:lnTo>
                    <a:pt x="188" y="8"/>
                  </a:lnTo>
                  <a:lnTo>
                    <a:pt x="178" y="0"/>
                  </a:lnTo>
                  <a:lnTo>
                    <a:pt x="0" y="12"/>
                  </a:lnTo>
                  <a:lnTo>
                    <a:pt x="18" y="46"/>
                  </a:lnTo>
                  <a:lnTo>
                    <a:pt x="60" y="105"/>
                  </a:lnTo>
                  <a:lnTo>
                    <a:pt x="68" y="214"/>
                  </a:lnTo>
                  <a:lnTo>
                    <a:pt x="70" y="241"/>
                  </a:lnTo>
                  <a:lnTo>
                    <a:pt x="279" y="222"/>
                  </a:lnTo>
                  <a:lnTo>
                    <a:pt x="271" y="255"/>
                  </a:lnTo>
                  <a:lnTo>
                    <a:pt x="293" y="257"/>
                  </a:lnTo>
                  <a:lnTo>
                    <a:pt x="307" y="220"/>
                  </a:lnTo>
                  <a:lnTo>
                    <a:pt x="315" y="196"/>
                  </a:lnTo>
                  <a:lnTo>
                    <a:pt x="315" y="184"/>
                  </a:lnTo>
                  <a:lnTo>
                    <a:pt x="301" y="184"/>
                  </a:lnTo>
                  <a:lnTo>
                    <a:pt x="299" y="172"/>
                  </a:lnTo>
                  <a:lnTo>
                    <a:pt x="291" y="160"/>
                  </a:lnTo>
                  <a:lnTo>
                    <a:pt x="257" y="127"/>
                  </a:lnTo>
                  <a:lnTo>
                    <a:pt x="261" y="105"/>
                  </a:lnTo>
                  <a:lnTo>
                    <a:pt x="255" y="79"/>
                  </a:lnTo>
                  <a:lnTo>
                    <a:pt x="236" y="85"/>
                  </a:lnTo>
                  <a:lnTo>
                    <a:pt x="196" y="42"/>
                  </a:lnTo>
                  <a:lnTo>
                    <a:pt x="184" y="22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5" name=""/>
            <p:cNvSpPr/>
            <p:nvPr/>
          </p:nvSpPr>
          <p:spPr>
            <a:xfrm>
              <a:off x="2545560" y="3448440"/>
              <a:ext cx="388800" cy="385920"/>
            </a:xfrm>
            <a:custGeom>
              <a:avLst/>
              <a:gdLst/>
              <a:ahLst/>
              <a:rect l="l" t="t" r="r" b="b"/>
              <a:pathLst>
                <a:path w="223" h="221">
                  <a:moveTo>
                    <a:pt x="176" y="211"/>
                  </a:moveTo>
                  <a:lnTo>
                    <a:pt x="172" y="187"/>
                  </a:lnTo>
                  <a:lnTo>
                    <a:pt x="205" y="91"/>
                  </a:lnTo>
                  <a:lnTo>
                    <a:pt x="223" y="35"/>
                  </a:lnTo>
                  <a:lnTo>
                    <a:pt x="201" y="33"/>
                  </a:lnTo>
                  <a:lnTo>
                    <a:pt x="209" y="0"/>
                  </a:lnTo>
                  <a:lnTo>
                    <a:pt x="0" y="19"/>
                  </a:lnTo>
                  <a:lnTo>
                    <a:pt x="13" y="185"/>
                  </a:lnTo>
                  <a:lnTo>
                    <a:pt x="37" y="193"/>
                  </a:lnTo>
                  <a:lnTo>
                    <a:pt x="41" y="221"/>
                  </a:lnTo>
                  <a:lnTo>
                    <a:pt x="176" y="211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6" name=""/>
            <p:cNvSpPr/>
            <p:nvPr/>
          </p:nvSpPr>
          <p:spPr>
            <a:xfrm>
              <a:off x="2545560" y="3448440"/>
              <a:ext cx="388800" cy="385920"/>
            </a:xfrm>
            <a:custGeom>
              <a:avLst/>
              <a:gdLst/>
              <a:ahLst/>
              <a:rect l="l" t="t" r="r" b="b"/>
              <a:pathLst>
                <a:path w="223" h="221">
                  <a:moveTo>
                    <a:pt x="176" y="211"/>
                  </a:moveTo>
                  <a:lnTo>
                    <a:pt x="172" y="187"/>
                  </a:lnTo>
                  <a:lnTo>
                    <a:pt x="205" y="91"/>
                  </a:lnTo>
                  <a:lnTo>
                    <a:pt x="223" y="35"/>
                  </a:lnTo>
                  <a:lnTo>
                    <a:pt x="201" y="33"/>
                  </a:lnTo>
                  <a:lnTo>
                    <a:pt x="209" y="0"/>
                  </a:lnTo>
                  <a:lnTo>
                    <a:pt x="0" y="19"/>
                  </a:lnTo>
                  <a:lnTo>
                    <a:pt x="13" y="185"/>
                  </a:lnTo>
                  <a:lnTo>
                    <a:pt x="37" y="193"/>
                  </a:lnTo>
                  <a:lnTo>
                    <a:pt x="41" y="221"/>
                  </a:lnTo>
                  <a:lnTo>
                    <a:pt x="176" y="211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7" name=""/>
            <p:cNvSpPr/>
            <p:nvPr/>
          </p:nvSpPr>
          <p:spPr>
            <a:xfrm>
              <a:off x="1796400" y="2208960"/>
              <a:ext cx="547920" cy="331560"/>
            </a:xfrm>
            <a:custGeom>
              <a:avLst/>
              <a:gdLst/>
              <a:ahLst/>
              <a:rect l="l" t="t" r="r" b="b"/>
              <a:pathLst>
                <a:path w="314" h="190">
                  <a:moveTo>
                    <a:pt x="314" y="190"/>
                  </a:moveTo>
                  <a:lnTo>
                    <a:pt x="0" y="184"/>
                  </a:lnTo>
                  <a:lnTo>
                    <a:pt x="6" y="0"/>
                  </a:lnTo>
                  <a:lnTo>
                    <a:pt x="274" y="6"/>
                  </a:lnTo>
                  <a:lnTo>
                    <a:pt x="274" y="12"/>
                  </a:lnTo>
                  <a:lnTo>
                    <a:pt x="282" y="71"/>
                  </a:lnTo>
                  <a:lnTo>
                    <a:pt x="292" y="95"/>
                  </a:lnTo>
                  <a:lnTo>
                    <a:pt x="314" y="190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8" name=""/>
            <p:cNvSpPr/>
            <p:nvPr/>
          </p:nvSpPr>
          <p:spPr>
            <a:xfrm>
              <a:off x="1796400" y="2208960"/>
              <a:ext cx="547920" cy="331560"/>
            </a:xfrm>
            <a:custGeom>
              <a:avLst/>
              <a:gdLst/>
              <a:ahLst/>
              <a:rect l="l" t="t" r="r" b="b"/>
              <a:pathLst>
                <a:path w="314" h="190">
                  <a:moveTo>
                    <a:pt x="314" y="190"/>
                  </a:moveTo>
                  <a:lnTo>
                    <a:pt x="0" y="184"/>
                  </a:lnTo>
                  <a:lnTo>
                    <a:pt x="6" y="0"/>
                  </a:lnTo>
                  <a:lnTo>
                    <a:pt x="274" y="6"/>
                  </a:lnTo>
                  <a:lnTo>
                    <a:pt x="274" y="12"/>
                  </a:lnTo>
                  <a:lnTo>
                    <a:pt x="282" y="71"/>
                  </a:lnTo>
                  <a:lnTo>
                    <a:pt x="292" y="95"/>
                  </a:lnTo>
                  <a:lnTo>
                    <a:pt x="314" y="190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9" name=""/>
            <p:cNvSpPr/>
            <p:nvPr/>
          </p:nvSpPr>
          <p:spPr>
            <a:xfrm>
              <a:off x="1782720" y="2530440"/>
              <a:ext cx="579240" cy="343440"/>
            </a:xfrm>
            <a:custGeom>
              <a:avLst/>
              <a:gdLst/>
              <a:ahLst/>
              <a:rect l="l" t="t" r="r" b="b"/>
              <a:pathLst>
                <a:path w="332" h="197">
                  <a:moveTo>
                    <a:pt x="322" y="6"/>
                  </a:moveTo>
                  <a:lnTo>
                    <a:pt x="8" y="0"/>
                  </a:lnTo>
                  <a:lnTo>
                    <a:pt x="4" y="51"/>
                  </a:lnTo>
                  <a:lnTo>
                    <a:pt x="0" y="168"/>
                  </a:lnTo>
                  <a:lnTo>
                    <a:pt x="239" y="172"/>
                  </a:lnTo>
                  <a:lnTo>
                    <a:pt x="271" y="183"/>
                  </a:lnTo>
                  <a:lnTo>
                    <a:pt x="288" y="178"/>
                  </a:lnTo>
                  <a:lnTo>
                    <a:pt x="302" y="183"/>
                  </a:lnTo>
                  <a:lnTo>
                    <a:pt x="302" y="185"/>
                  </a:lnTo>
                  <a:lnTo>
                    <a:pt x="326" y="197"/>
                  </a:lnTo>
                  <a:lnTo>
                    <a:pt x="322" y="154"/>
                  </a:lnTo>
                  <a:lnTo>
                    <a:pt x="332" y="148"/>
                  </a:lnTo>
                  <a:lnTo>
                    <a:pt x="328" y="43"/>
                  </a:lnTo>
                  <a:lnTo>
                    <a:pt x="310" y="23"/>
                  </a:lnTo>
                  <a:lnTo>
                    <a:pt x="322" y="6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0" name=""/>
            <p:cNvSpPr/>
            <p:nvPr/>
          </p:nvSpPr>
          <p:spPr>
            <a:xfrm>
              <a:off x="1782720" y="2530440"/>
              <a:ext cx="579240" cy="343440"/>
            </a:xfrm>
            <a:custGeom>
              <a:avLst/>
              <a:gdLst/>
              <a:ahLst/>
              <a:rect l="l" t="t" r="r" b="b"/>
              <a:pathLst>
                <a:path w="332" h="197">
                  <a:moveTo>
                    <a:pt x="322" y="6"/>
                  </a:moveTo>
                  <a:lnTo>
                    <a:pt x="8" y="0"/>
                  </a:lnTo>
                  <a:lnTo>
                    <a:pt x="4" y="51"/>
                  </a:lnTo>
                  <a:lnTo>
                    <a:pt x="0" y="168"/>
                  </a:lnTo>
                  <a:lnTo>
                    <a:pt x="239" y="172"/>
                  </a:lnTo>
                  <a:lnTo>
                    <a:pt x="271" y="183"/>
                  </a:lnTo>
                  <a:lnTo>
                    <a:pt x="288" y="178"/>
                  </a:lnTo>
                  <a:lnTo>
                    <a:pt x="302" y="183"/>
                  </a:lnTo>
                  <a:lnTo>
                    <a:pt x="302" y="185"/>
                  </a:lnTo>
                  <a:lnTo>
                    <a:pt x="326" y="197"/>
                  </a:lnTo>
                  <a:lnTo>
                    <a:pt x="322" y="154"/>
                  </a:lnTo>
                  <a:lnTo>
                    <a:pt x="332" y="148"/>
                  </a:lnTo>
                  <a:lnTo>
                    <a:pt x="328" y="43"/>
                  </a:lnTo>
                  <a:lnTo>
                    <a:pt x="310" y="23"/>
                  </a:lnTo>
                  <a:lnTo>
                    <a:pt x="322" y="6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1" name=""/>
            <p:cNvSpPr/>
            <p:nvPr/>
          </p:nvSpPr>
          <p:spPr>
            <a:xfrm>
              <a:off x="1779120" y="2823480"/>
              <a:ext cx="675360" cy="317880"/>
            </a:xfrm>
            <a:custGeom>
              <a:avLst/>
              <a:gdLst/>
              <a:ahLst/>
              <a:rect l="l" t="t" r="r" b="b"/>
              <a:pathLst>
                <a:path w="387" h="182">
                  <a:moveTo>
                    <a:pt x="304" y="17"/>
                  </a:moveTo>
                  <a:lnTo>
                    <a:pt x="304" y="15"/>
                  </a:lnTo>
                  <a:lnTo>
                    <a:pt x="290" y="10"/>
                  </a:lnTo>
                  <a:lnTo>
                    <a:pt x="273" y="15"/>
                  </a:lnTo>
                  <a:lnTo>
                    <a:pt x="241" y="4"/>
                  </a:lnTo>
                  <a:lnTo>
                    <a:pt x="2" y="0"/>
                  </a:lnTo>
                  <a:lnTo>
                    <a:pt x="0" y="110"/>
                  </a:lnTo>
                  <a:lnTo>
                    <a:pt x="77" y="114"/>
                  </a:lnTo>
                  <a:lnTo>
                    <a:pt x="77" y="168"/>
                  </a:lnTo>
                  <a:lnTo>
                    <a:pt x="306" y="178"/>
                  </a:lnTo>
                  <a:lnTo>
                    <a:pt x="387" y="182"/>
                  </a:lnTo>
                  <a:lnTo>
                    <a:pt x="369" y="148"/>
                  </a:lnTo>
                  <a:lnTo>
                    <a:pt x="367" y="140"/>
                  </a:lnTo>
                  <a:lnTo>
                    <a:pt x="363" y="124"/>
                  </a:lnTo>
                  <a:lnTo>
                    <a:pt x="332" y="49"/>
                  </a:lnTo>
                  <a:lnTo>
                    <a:pt x="328" y="29"/>
                  </a:lnTo>
                  <a:lnTo>
                    <a:pt x="304" y="17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2" name=""/>
            <p:cNvSpPr/>
            <p:nvPr/>
          </p:nvSpPr>
          <p:spPr>
            <a:xfrm>
              <a:off x="1779120" y="2823480"/>
              <a:ext cx="675360" cy="317880"/>
            </a:xfrm>
            <a:custGeom>
              <a:avLst/>
              <a:gdLst/>
              <a:ahLst/>
              <a:rect l="l" t="t" r="r" b="b"/>
              <a:pathLst>
                <a:path w="387" h="182">
                  <a:moveTo>
                    <a:pt x="304" y="17"/>
                  </a:moveTo>
                  <a:lnTo>
                    <a:pt x="304" y="15"/>
                  </a:lnTo>
                  <a:lnTo>
                    <a:pt x="290" y="10"/>
                  </a:lnTo>
                  <a:lnTo>
                    <a:pt x="273" y="15"/>
                  </a:lnTo>
                  <a:lnTo>
                    <a:pt x="241" y="4"/>
                  </a:lnTo>
                  <a:lnTo>
                    <a:pt x="2" y="0"/>
                  </a:lnTo>
                  <a:lnTo>
                    <a:pt x="0" y="110"/>
                  </a:lnTo>
                  <a:lnTo>
                    <a:pt x="77" y="114"/>
                  </a:lnTo>
                  <a:lnTo>
                    <a:pt x="77" y="168"/>
                  </a:lnTo>
                  <a:lnTo>
                    <a:pt x="306" y="178"/>
                  </a:lnTo>
                  <a:lnTo>
                    <a:pt x="387" y="182"/>
                  </a:lnTo>
                  <a:lnTo>
                    <a:pt x="369" y="148"/>
                  </a:lnTo>
                  <a:lnTo>
                    <a:pt x="367" y="140"/>
                  </a:lnTo>
                  <a:lnTo>
                    <a:pt x="363" y="124"/>
                  </a:lnTo>
                  <a:lnTo>
                    <a:pt x="332" y="49"/>
                  </a:lnTo>
                  <a:lnTo>
                    <a:pt x="328" y="29"/>
                  </a:lnTo>
                  <a:lnTo>
                    <a:pt x="304" y="17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3" name=""/>
            <p:cNvSpPr/>
            <p:nvPr/>
          </p:nvSpPr>
          <p:spPr>
            <a:xfrm>
              <a:off x="1913760" y="3116880"/>
              <a:ext cx="628200" cy="317880"/>
            </a:xfrm>
            <a:custGeom>
              <a:avLst/>
              <a:gdLst/>
              <a:ahLst/>
              <a:rect l="l" t="t" r="r" b="b"/>
              <a:pathLst>
                <a:path w="360" h="182">
                  <a:moveTo>
                    <a:pt x="0" y="166"/>
                  </a:moveTo>
                  <a:lnTo>
                    <a:pt x="360" y="182"/>
                  </a:lnTo>
                  <a:lnTo>
                    <a:pt x="352" y="73"/>
                  </a:lnTo>
                  <a:lnTo>
                    <a:pt x="310" y="14"/>
                  </a:lnTo>
                  <a:lnTo>
                    <a:pt x="229" y="10"/>
                  </a:lnTo>
                  <a:lnTo>
                    <a:pt x="0" y="0"/>
                  </a:lnTo>
                  <a:lnTo>
                    <a:pt x="0" y="166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4" name=""/>
            <p:cNvSpPr/>
            <p:nvPr/>
          </p:nvSpPr>
          <p:spPr>
            <a:xfrm>
              <a:off x="1913760" y="3116880"/>
              <a:ext cx="628200" cy="317880"/>
            </a:xfrm>
            <a:custGeom>
              <a:avLst/>
              <a:gdLst/>
              <a:ahLst/>
              <a:rect l="l" t="t" r="r" b="b"/>
              <a:pathLst>
                <a:path w="360" h="182">
                  <a:moveTo>
                    <a:pt x="0" y="166"/>
                  </a:moveTo>
                  <a:lnTo>
                    <a:pt x="360" y="182"/>
                  </a:lnTo>
                  <a:lnTo>
                    <a:pt x="352" y="73"/>
                  </a:lnTo>
                  <a:lnTo>
                    <a:pt x="310" y="14"/>
                  </a:lnTo>
                  <a:lnTo>
                    <a:pt x="229" y="10"/>
                  </a:lnTo>
                  <a:lnTo>
                    <a:pt x="0" y="0"/>
                  </a:lnTo>
                  <a:lnTo>
                    <a:pt x="0" y="166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5" name=""/>
            <p:cNvSpPr/>
            <p:nvPr/>
          </p:nvSpPr>
          <p:spPr>
            <a:xfrm>
              <a:off x="1822680" y="3399840"/>
              <a:ext cx="745200" cy="371520"/>
            </a:xfrm>
            <a:custGeom>
              <a:avLst/>
              <a:gdLst/>
              <a:ahLst/>
              <a:rect l="l" t="t" r="r" b="b"/>
              <a:pathLst>
                <a:path w="427" h="213">
                  <a:moveTo>
                    <a:pt x="412" y="20"/>
                  </a:moveTo>
                  <a:lnTo>
                    <a:pt x="414" y="47"/>
                  </a:lnTo>
                  <a:lnTo>
                    <a:pt x="427" y="213"/>
                  </a:lnTo>
                  <a:lnTo>
                    <a:pt x="396" y="204"/>
                  </a:lnTo>
                  <a:lnTo>
                    <a:pt x="297" y="210"/>
                  </a:lnTo>
                  <a:lnTo>
                    <a:pt x="145" y="166"/>
                  </a:lnTo>
                  <a:lnTo>
                    <a:pt x="139" y="3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52" y="4"/>
                  </a:lnTo>
                  <a:lnTo>
                    <a:pt x="412" y="20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6" name=""/>
            <p:cNvSpPr/>
            <p:nvPr/>
          </p:nvSpPr>
          <p:spPr>
            <a:xfrm>
              <a:off x="1822680" y="3399840"/>
              <a:ext cx="745200" cy="371520"/>
            </a:xfrm>
            <a:custGeom>
              <a:avLst/>
              <a:gdLst/>
              <a:ahLst/>
              <a:rect l="l" t="t" r="r" b="b"/>
              <a:pathLst>
                <a:path w="427" h="213">
                  <a:moveTo>
                    <a:pt x="412" y="20"/>
                  </a:moveTo>
                  <a:lnTo>
                    <a:pt x="414" y="47"/>
                  </a:lnTo>
                  <a:lnTo>
                    <a:pt x="427" y="213"/>
                  </a:lnTo>
                  <a:lnTo>
                    <a:pt x="396" y="204"/>
                  </a:lnTo>
                  <a:lnTo>
                    <a:pt x="297" y="210"/>
                  </a:lnTo>
                  <a:lnTo>
                    <a:pt x="145" y="166"/>
                  </a:lnTo>
                  <a:lnTo>
                    <a:pt x="139" y="3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52" y="4"/>
                  </a:lnTo>
                  <a:lnTo>
                    <a:pt x="412" y="20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7" name=""/>
            <p:cNvSpPr/>
            <p:nvPr/>
          </p:nvSpPr>
          <p:spPr>
            <a:xfrm>
              <a:off x="991800" y="2114640"/>
              <a:ext cx="815400" cy="504360"/>
            </a:xfrm>
            <a:custGeom>
              <a:avLst/>
              <a:gdLst/>
              <a:ahLst/>
              <a:rect l="l" t="t" r="r" b="b"/>
              <a:pathLst>
                <a:path w="467" h="289">
                  <a:moveTo>
                    <a:pt x="0" y="71"/>
                  </a:moveTo>
                  <a:lnTo>
                    <a:pt x="40" y="158"/>
                  </a:lnTo>
                  <a:lnTo>
                    <a:pt x="47" y="158"/>
                  </a:lnTo>
                  <a:lnTo>
                    <a:pt x="36" y="220"/>
                  </a:lnTo>
                  <a:lnTo>
                    <a:pt x="53" y="220"/>
                  </a:lnTo>
                  <a:lnTo>
                    <a:pt x="95" y="285"/>
                  </a:lnTo>
                  <a:lnTo>
                    <a:pt x="168" y="287"/>
                  </a:lnTo>
                  <a:lnTo>
                    <a:pt x="170" y="271"/>
                  </a:lnTo>
                  <a:lnTo>
                    <a:pt x="457" y="289"/>
                  </a:lnTo>
                  <a:lnTo>
                    <a:pt x="461" y="238"/>
                  </a:lnTo>
                  <a:lnTo>
                    <a:pt x="467" y="54"/>
                  </a:lnTo>
                  <a:lnTo>
                    <a:pt x="383" y="48"/>
                  </a:lnTo>
                  <a:lnTo>
                    <a:pt x="374" y="48"/>
                  </a:lnTo>
                  <a:lnTo>
                    <a:pt x="360" y="46"/>
                  </a:lnTo>
                  <a:lnTo>
                    <a:pt x="166" y="20"/>
                  </a:lnTo>
                  <a:lnTo>
                    <a:pt x="10" y="0"/>
                  </a:lnTo>
                  <a:lnTo>
                    <a:pt x="0" y="71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8" name=""/>
            <p:cNvSpPr/>
            <p:nvPr/>
          </p:nvSpPr>
          <p:spPr>
            <a:xfrm>
              <a:off x="991800" y="2114640"/>
              <a:ext cx="815400" cy="504360"/>
            </a:xfrm>
            <a:custGeom>
              <a:avLst/>
              <a:gdLst/>
              <a:ahLst/>
              <a:rect l="l" t="t" r="r" b="b"/>
              <a:pathLst>
                <a:path w="467" h="289">
                  <a:moveTo>
                    <a:pt x="0" y="71"/>
                  </a:moveTo>
                  <a:lnTo>
                    <a:pt x="40" y="158"/>
                  </a:lnTo>
                  <a:lnTo>
                    <a:pt x="47" y="158"/>
                  </a:lnTo>
                  <a:lnTo>
                    <a:pt x="36" y="220"/>
                  </a:lnTo>
                  <a:lnTo>
                    <a:pt x="53" y="220"/>
                  </a:lnTo>
                  <a:lnTo>
                    <a:pt x="95" y="285"/>
                  </a:lnTo>
                  <a:lnTo>
                    <a:pt x="168" y="287"/>
                  </a:lnTo>
                  <a:lnTo>
                    <a:pt x="170" y="271"/>
                  </a:lnTo>
                  <a:lnTo>
                    <a:pt x="457" y="289"/>
                  </a:lnTo>
                  <a:lnTo>
                    <a:pt x="461" y="238"/>
                  </a:lnTo>
                  <a:lnTo>
                    <a:pt x="467" y="54"/>
                  </a:lnTo>
                  <a:lnTo>
                    <a:pt x="383" y="48"/>
                  </a:lnTo>
                  <a:lnTo>
                    <a:pt x="374" y="48"/>
                  </a:lnTo>
                  <a:lnTo>
                    <a:pt x="360" y="46"/>
                  </a:lnTo>
                  <a:lnTo>
                    <a:pt x="166" y="20"/>
                  </a:lnTo>
                  <a:lnTo>
                    <a:pt x="10" y="0"/>
                  </a:lnTo>
                  <a:lnTo>
                    <a:pt x="0" y="71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9" name=""/>
            <p:cNvSpPr/>
            <p:nvPr/>
          </p:nvSpPr>
          <p:spPr>
            <a:xfrm>
              <a:off x="1243080" y="2587680"/>
              <a:ext cx="546480" cy="427680"/>
            </a:xfrm>
            <a:custGeom>
              <a:avLst/>
              <a:gdLst/>
              <a:ahLst/>
              <a:rect l="l" t="t" r="r" b="b"/>
              <a:pathLst>
                <a:path w="313" h="245">
                  <a:moveTo>
                    <a:pt x="309" y="135"/>
                  </a:moveTo>
                  <a:lnTo>
                    <a:pt x="307" y="245"/>
                  </a:lnTo>
                  <a:lnTo>
                    <a:pt x="79" y="234"/>
                  </a:lnTo>
                  <a:lnTo>
                    <a:pt x="0" y="228"/>
                  </a:lnTo>
                  <a:lnTo>
                    <a:pt x="8" y="168"/>
                  </a:lnTo>
                  <a:lnTo>
                    <a:pt x="24" y="16"/>
                  </a:lnTo>
                  <a:lnTo>
                    <a:pt x="26" y="0"/>
                  </a:lnTo>
                  <a:lnTo>
                    <a:pt x="313" y="18"/>
                  </a:lnTo>
                  <a:lnTo>
                    <a:pt x="309" y="135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0" name=""/>
            <p:cNvSpPr/>
            <p:nvPr/>
          </p:nvSpPr>
          <p:spPr>
            <a:xfrm>
              <a:off x="1243080" y="2587680"/>
              <a:ext cx="546480" cy="427680"/>
            </a:xfrm>
            <a:custGeom>
              <a:avLst/>
              <a:gdLst/>
              <a:ahLst/>
              <a:rect l="l" t="t" r="r" b="b"/>
              <a:pathLst>
                <a:path w="313" h="245">
                  <a:moveTo>
                    <a:pt x="309" y="135"/>
                  </a:moveTo>
                  <a:lnTo>
                    <a:pt x="307" y="245"/>
                  </a:lnTo>
                  <a:lnTo>
                    <a:pt x="79" y="234"/>
                  </a:lnTo>
                  <a:lnTo>
                    <a:pt x="0" y="228"/>
                  </a:lnTo>
                  <a:lnTo>
                    <a:pt x="8" y="168"/>
                  </a:lnTo>
                  <a:lnTo>
                    <a:pt x="24" y="16"/>
                  </a:lnTo>
                  <a:lnTo>
                    <a:pt x="26" y="0"/>
                  </a:lnTo>
                  <a:lnTo>
                    <a:pt x="313" y="18"/>
                  </a:lnTo>
                  <a:lnTo>
                    <a:pt x="309" y="135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1" name=""/>
            <p:cNvSpPr/>
            <p:nvPr/>
          </p:nvSpPr>
          <p:spPr>
            <a:xfrm>
              <a:off x="1344240" y="2996280"/>
              <a:ext cx="569160" cy="410040"/>
            </a:xfrm>
            <a:custGeom>
              <a:avLst/>
              <a:gdLst/>
              <a:ahLst/>
              <a:rect l="l" t="t" r="r" b="b"/>
              <a:pathLst>
                <a:path w="326" h="235">
                  <a:moveTo>
                    <a:pt x="274" y="231"/>
                  </a:moveTo>
                  <a:lnTo>
                    <a:pt x="0" y="219"/>
                  </a:lnTo>
                  <a:lnTo>
                    <a:pt x="15" y="91"/>
                  </a:lnTo>
                  <a:lnTo>
                    <a:pt x="21" y="0"/>
                  </a:lnTo>
                  <a:lnTo>
                    <a:pt x="249" y="11"/>
                  </a:lnTo>
                  <a:lnTo>
                    <a:pt x="326" y="15"/>
                  </a:lnTo>
                  <a:lnTo>
                    <a:pt x="326" y="69"/>
                  </a:lnTo>
                  <a:lnTo>
                    <a:pt x="326" y="235"/>
                  </a:lnTo>
                  <a:lnTo>
                    <a:pt x="274" y="231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2" name=""/>
            <p:cNvSpPr/>
            <p:nvPr/>
          </p:nvSpPr>
          <p:spPr>
            <a:xfrm>
              <a:off x="1344240" y="2996280"/>
              <a:ext cx="569160" cy="410040"/>
            </a:xfrm>
            <a:custGeom>
              <a:avLst/>
              <a:gdLst/>
              <a:ahLst/>
              <a:rect l="l" t="t" r="r" b="b"/>
              <a:pathLst>
                <a:path w="326" h="235">
                  <a:moveTo>
                    <a:pt x="274" y="231"/>
                  </a:moveTo>
                  <a:lnTo>
                    <a:pt x="0" y="219"/>
                  </a:lnTo>
                  <a:lnTo>
                    <a:pt x="15" y="91"/>
                  </a:lnTo>
                  <a:lnTo>
                    <a:pt x="21" y="0"/>
                  </a:lnTo>
                  <a:lnTo>
                    <a:pt x="249" y="11"/>
                  </a:lnTo>
                  <a:lnTo>
                    <a:pt x="326" y="15"/>
                  </a:lnTo>
                  <a:lnTo>
                    <a:pt x="326" y="69"/>
                  </a:lnTo>
                  <a:lnTo>
                    <a:pt x="326" y="235"/>
                  </a:lnTo>
                  <a:lnTo>
                    <a:pt x="274" y="231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3" name=""/>
            <p:cNvSpPr/>
            <p:nvPr/>
          </p:nvSpPr>
          <p:spPr>
            <a:xfrm>
              <a:off x="1285200" y="3378960"/>
              <a:ext cx="537480" cy="582840"/>
            </a:xfrm>
            <a:custGeom>
              <a:avLst/>
              <a:gdLst/>
              <a:ahLst/>
              <a:rect l="l" t="t" r="r" b="b"/>
              <a:pathLst>
                <a:path w="308" h="334">
                  <a:moveTo>
                    <a:pt x="308" y="12"/>
                  </a:moveTo>
                  <a:lnTo>
                    <a:pt x="34" y="0"/>
                  </a:lnTo>
                  <a:lnTo>
                    <a:pt x="0" y="332"/>
                  </a:lnTo>
                  <a:lnTo>
                    <a:pt x="45" y="334"/>
                  </a:lnTo>
                  <a:lnTo>
                    <a:pt x="49" y="309"/>
                  </a:lnTo>
                  <a:lnTo>
                    <a:pt x="117" y="316"/>
                  </a:lnTo>
                  <a:lnTo>
                    <a:pt x="121" y="316"/>
                  </a:lnTo>
                  <a:lnTo>
                    <a:pt x="127" y="305"/>
                  </a:lnTo>
                  <a:lnTo>
                    <a:pt x="297" y="314"/>
                  </a:lnTo>
                  <a:lnTo>
                    <a:pt x="308" y="42"/>
                  </a:lnTo>
                  <a:lnTo>
                    <a:pt x="308" y="12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4" name=""/>
            <p:cNvSpPr/>
            <p:nvPr/>
          </p:nvSpPr>
          <p:spPr>
            <a:xfrm>
              <a:off x="1285200" y="3378960"/>
              <a:ext cx="537480" cy="582840"/>
            </a:xfrm>
            <a:custGeom>
              <a:avLst/>
              <a:gdLst/>
              <a:ahLst/>
              <a:rect l="l" t="t" r="r" b="b"/>
              <a:pathLst>
                <a:path w="308" h="334">
                  <a:moveTo>
                    <a:pt x="308" y="12"/>
                  </a:moveTo>
                  <a:lnTo>
                    <a:pt x="34" y="0"/>
                  </a:lnTo>
                  <a:lnTo>
                    <a:pt x="0" y="332"/>
                  </a:lnTo>
                  <a:lnTo>
                    <a:pt x="45" y="334"/>
                  </a:lnTo>
                  <a:lnTo>
                    <a:pt x="49" y="309"/>
                  </a:lnTo>
                  <a:lnTo>
                    <a:pt x="117" y="316"/>
                  </a:lnTo>
                  <a:lnTo>
                    <a:pt x="121" y="316"/>
                  </a:lnTo>
                  <a:lnTo>
                    <a:pt x="127" y="305"/>
                  </a:lnTo>
                  <a:lnTo>
                    <a:pt x="297" y="314"/>
                  </a:lnTo>
                  <a:lnTo>
                    <a:pt x="308" y="42"/>
                  </a:lnTo>
                  <a:lnTo>
                    <a:pt x="308" y="12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5" name=""/>
            <p:cNvSpPr/>
            <p:nvPr/>
          </p:nvSpPr>
          <p:spPr>
            <a:xfrm>
              <a:off x="822600" y="2104560"/>
              <a:ext cx="462240" cy="780120"/>
            </a:xfrm>
            <a:custGeom>
              <a:avLst/>
              <a:gdLst/>
              <a:ahLst/>
              <a:rect l="l" t="t" r="r" b="b"/>
              <a:pathLst>
                <a:path w="265" h="447">
                  <a:moveTo>
                    <a:pt x="107" y="6"/>
                  </a:moveTo>
                  <a:lnTo>
                    <a:pt x="97" y="77"/>
                  </a:lnTo>
                  <a:lnTo>
                    <a:pt x="137" y="164"/>
                  </a:lnTo>
                  <a:lnTo>
                    <a:pt x="144" y="164"/>
                  </a:lnTo>
                  <a:lnTo>
                    <a:pt x="133" y="226"/>
                  </a:lnTo>
                  <a:lnTo>
                    <a:pt x="146" y="226"/>
                  </a:lnTo>
                  <a:lnTo>
                    <a:pt x="150" y="226"/>
                  </a:lnTo>
                  <a:lnTo>
                    <a:pt x="190" y="291"/>
                  </a:lnTo>
                  <a:lnTo>
                    <a:pt x="265" y="293"/>
                  </a:lnTo>
                  <a:lnTo>
                    <a:pt x="249" y="447"/>
                  </a:lnTo>
                  <a:lnTo>
                    <a:pt x="125" y="426"/>
                  </a:lnTo>
                  <a:lnTo>
                    <a:pt x="0" y="400"/>
                  </a:lnTo>
                  <a:lnTo>
                    <a:pt x="10" y="319"/>
                  </a:lnTo>
                  <a:lnTo>
                    <a:pt x="24" y="291"/>
                  </a:lnTo>
                  <a:lnTo>
                    <a:pt x="14" y="267"/>
                  </a:lnTo>
                  <a:lnTo>
                    <a:pt x="59" y="202"/>
                  </a:lnTo>
                  <a:lnTo>
                    <a:pt x="44" y="182"/>
                  </a:lnTo>
                  <a:lnTo>
                    <a:pt x="71" y="0"/>
                  </a:lnTo>
                  <a:lnTo>
                    <a:pt x="107" y="6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6" name=""/>
            <p:cNvSpPr/>
            <p:nvPr/>
          </p:nvSpPr>
          <p:spPr>
            <a:xfrm>
              <a:off x="822600" y="2104560"/>
              <a:ext cx="462240" cy="780120"/>
            </a:xfrm>
            <a:custGeom>
              <a:avLst/>
              <a:gdLst/>
              <a:ahLst/>
              <a:rect l="l" t="t" r="r" b="b"/>
              <a:pathLst>
                <a:path w="265" h="447">
                  <a:moveTo>
                    <a:pt x="107" y="6"/>
                  </a:moveTo>
                  <a:lnTo>
                    <a:pt x="97" y="77"/>
                  </a:lnTo>
                  <a:lnTo>
                    <a:pt x="137" y="164"/>
                  </a:lnTo>
                  <a:lnTo>
                    <a:pt x="144" y="164"/>
                  </a:lnTo>
                  <a:lnTo>
                    <a:pt x="133" y="226"/>
                  </a:lnTo>
                  <a:lnTo>
                    <a:pt x="146" y="226"/>
                  </a:lnTo>
                  <a:lnTo>
                    <a:pt x="150" y="226"/>
                  </a:lnTo>
                  <a:lnTo>
                    <a:pt x="190" y="291"/>
                  </a:lnTo>
                  <a:lnTo>
                    <a:pt x="265" y="293"/>
                  </a:lnTo>
                  <a:lnTo>
                    <a:pt x="249" y="447"/>
                  </a:lnTo>
                  <a:lnTo>
                    <a:pt x="125" y="426"/>
                  </a:lnTo>
                  <a:lnTo>
                    <a:pt x="0" y="400"/>
                  </a:lnTo>
                  <a:lnTo>
                    <a:pt x="10" y="319"/>
                  </a:lnTo>
                  <a:lnTo>
                    <a:pt x="24" y="291"/>
                  </a:lnTo>
                  <a:lnTo>
                    <a:pt x="14" y="267"/>
                  </a:lnTo>
                  <a:lnTo>
                    <a:pt x="59" y="202"/>
                  </a:lnTo>
                  <a:lnTo>
                    <a:pt x="44" y="182"/>
                  </a:lnTo>
                  <a:lnTo>
                    <a:pt x="71" y="0"/>
                  </a:lnTo>
                  <a:lnTo>
                    <a:pt x="107" y="6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7" name=""/>
            <p:cNvSpPr/>
            <p:nvPr/>
          </p:nvSpPr>
          <p:spPr>
            <a:xfrm>
              <a:off x="942840" y="2847960"/>
              <a:ext cx="438120" cy="530640"/>
            </a:xfrm>
            <a:custGeom>
              <a:avLst/>
              <a:gdLst/>
              <a:ahLst/>
              <a:rect l="l" t="t" r="r" b="b"/>
              <a:pathLst>
                <a:path w="251" h="304">
                  <a:moveTo>
                    <a:pt x="178" y="19"/>
                  </a:moveTo>
                  <a:lnTo>
                    <a:pt x="174" y="79"/>
                  </a:lnTo>
                  <a:lnTo>
                    <a:pt x="251" y="85"/>
                  </a:lnTo>
                  <a:lnTo>
                    <a:pt x="245" y="176"/>
                  </a:lnTo>
                  <a:lnTo>
                    <a:pt x="230" y="304"/>
                  </a:lnTo>
                  <a:lnTo>
                    <a:pt x="0" y="292"/>
                  </a:lnTo>
                  <a:lnTo>
                    <a:pt x="56" y="0"/>
                  </a:lnTo>
                  <a:lnTo>
                    <a:pt x="178" y="19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8" name=""/>
            <p:cNvSpPr/>
            <p:nvPr/>
          </p:nvSpPr>
          <p:spPr>
            <a:xfrm>
              <a:off x="942840" y="2847960"/>
              <a:ext cx="438120" cy="530640"/>
            </a:xfrm>
            <a:custGeom>
              <a:avLst/>
              <a:gdLst/>
              <a:ahLst/>
              <a:rect l="l" t="t" r="r" b="b"/>
              <a:pathLst>
                <a:path w="251" h="304">
                  <a:moveTo>
                    <a:pt x="178" y="19"/>
                  </a:moveTo>
                  <a:lnTo>
                    <a:pt x="174" y="79"/>
                  </a:lnTo>
                  <a:lnTo>
                    <a:pt x="251" y="85"/>
                  </a:lnTo>
                  <a:lnTo>
                    <a:pt x="245" y="176"/>
                  </a:lnTo>
                  <a:lnTo>
                    <a:pt x="230" y="304"/>
                  </a:lnTo>
                  <a:lnTo>
                    <a:pt x="0" y="292"/>
                  </a:lnTo>
                  <a:lnTo>
                    <a:pt x="56" y="0"/>
                  </a:lnTo>
                  <a:lnTo>
                    <a:pt x="178" y="19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9" name=""/>
            <p:cNvSpPr/>
            <p:nvPr/>
          </p:nvSpPr>
          <p:spPr>
            <a:xfrm>
              <a:off x="408600" y="2018880"/>
              <a:ext cx="537840" cy="402840"/>
            </a:xfrm>
            <a:custGeom>
              <a:avLst/>
              <a:gdLst/>
              <a:ahLst/>
              <a:rect l="l" t="t" r="r" b="b"/>
              <a:pathLst>
                <a:path w="308" h="231">
                  <a:moveTo>
                    <a:pt x="176" y="208"/>
                  </a:moveTo>
                  <a:lnTo>
                    <a:pt x="73" y="212"/>
                  </a:lnTo>
                  <a:lnTo>
                    <a:pt x="49" y="200"/>
                  </a:lnTo>
                  <a:lnTo>
                    <a:pt x="51" y="176"/>
                  </a:lnTo>
                  <a:lnTo>
                    <a:pt x="8" y="158"/>
                  </a:lnTo>
                  <a:lnTo>
                    <a:pt x="6" y="150"/>
                  </a:lnTo>
                  <a:lnTo>
                    <a:pt x="8" y="97"/>
                  </a:lnTo>
                  <a:lnTo>
                    <a:pt x="8" y="91"/>
                  </a:lnTo>
                  <a:lnTo>
                    <a:pt x="6" y="75"/>
                  </a:lnTo>
                  <a:lnTo>
                    <a:pt x="4" y="61"/>
                  </a:lnTo>
                  <a:lnTo>
                    <a:pt x="0" y="43"/>
                  </a:lnTo>
                  <a:lnTo>
                    <a:pt x="16" y="20"/>
                  </a:lnTo>
                  <a:lnTo>
                    <a:pt x="55" y="51"/>
                  </a:lnTo>
                  <a:lnTo>
                    <a:pt x="75" y="28"/>
                  </a:lnTo>
                  <a:lnTo>
                    <a:pt x="73" y="20"/>
                  </a:lnTo>
                  <a:lnTo>
                    <a:pt x="73" y="6"/>
                  </a:lnTo>
                  <a:lnTo>
                    <a:pt x="75" y="0"/>
                  </a:lnTo>
                  <a:lnTo>
                    <a:pt x="308" y="49"/>
                  </a:lnTo>
                  <a:lnTo>
                    <a:pt x="281" y="231"/>
                  </a:lnTo>
                  <a:lnTo>
                    <a:pt x="176" y="208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0" name=""/>
            <p:cNvSpPr/>
            <p:nvPr/>
          </p:nvSpPr>
          <p:spPr>
            <a:xfrm>
              <a:off x="408600" y="2018880"/>
              <a:ext cx="537840" cy="402840"/>
            </a:xfrm>
            <a:custGeom>
              <a:avLst/>
              <a:gdLst/>
              <a:ahLst/>
              <a:rect l="l" t="t" r="r" b="b"/>
              <a:pathLst>
                <a:path w="308" h="231">
                  <a:moveTo>
                    <a:pt x="176" y="208"/>
                  </a:moveTo>
                  <a:lnTo>
                    <a:pt x="73" y="212"/>
                  </a:lnTo>
                  <a:lnTo>
                    <a:pt x="49" y="200"/>
                  </a:lnTo>
                  <a:lnTo>
                    <a:pt x="51" y="176"/>
                  </a:lnTo>
                  <a:lnTo>
                    <a:pt x="8" y="158"/>
                  </a:lnTo>
                  <a:lnTo>
                    <a:pt x="6" y="150"/>
                  </a:lnTo>
                  <a:lnTo>
                    <a:pt x="8" y="97"/>
                  </a:lnTo>
                  <a:lnTo>
                    <a:pt x="8" y="91"/>
                  </a:lnTo>
                  <a:lnTo>
                    <a:pt x="6" y="75"/>
                  </a:lnTo>
                  <a:lnTo>
                    <a:pt x="4" y="61"/>
                  </a:lnTo>
                  <a:lnTo>
                    <a:pt x="0" y="43"/>
                  </a:lnTo>
                  <a:lnTo>
                    <a:pt x="16" y="20"/>
                  </a:lnTo>
                  <a:lnTo>
                    <a:pt x="55" y="51"/>
                  </a:lnTo>
                  <a:lnTo>
                    <a:pt x="75" y="28"/>
                  </a:lnTo>
                  <a:lnTo>
                    <a:pt x="73" y="20"/>
                  </a:lnTo>
                  <a:lnTo>
                    <a:pt x="73" y="6"/>
                  </a:lnTo>
                  <a:lnTo>
                    <a:pt x="75" y="0"/>
                  </a:lnTo>
                  <a:lnTo>
                    <a:pt x="308" y="49"/>
                  </a:lnTo>
                  <a:lnTo>
                    <a:pt x="281" y="231"/>
                  </a:lnTo>
                  <a:lnTo>
                    <a:pt x="176" y="208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1" name=""/>
            <p:cNvSpPr/>
            <p:nvPr/>
          </p:nvSpPr>
          <p:spPr>
            <a:xfrm>
              <a:off x="284760" y="2294640"/>
              <a:ext cx="640800" cy="508320"/>
            </a:xfrm>
            <a:custGeom>
              <a:avLst/>
              <a:gdLst/>
              <a:ahLst/>
              <a:rect l="l" t="t" r="r" b="b"/>
              <a:pathLst>
                <a:path w="367" h="291">
                  <a:moveTo>
                    <a:pt x="0" y="198"/>
                  </a:moveTo>
                  <a:lnTo>
                    <a:pt x="10" y="182"/>
                  </a:lnTo>
                  <a:lnTo>
                    <a:pt x="75" y="20"/>
                  </a:lnTo>
                  <a:lnTo>
                    <a:pt x="79" y="20"/>
                  </a:lnTo>
                  <a:lnTo>
                    <a:pt x="79" y="0"/>
                  </a:lnTo>
                  <a:lnTo>
                    <a:pt x="122" y="18"/>
                  </a:lnTo>
                  <a:lnTo>
                    <a:pt x="120" y="42"/>
                  </a:lnTo>
                  <a:lnTo>
                    <a:pt x="144" y="54"/>
                  </a:lnTo>
                  <a:lnTo>
                    <a:pt x="247" y="50"/>
                  </a:lnTo>
                  <a:lnTo>
                    <a:pt x="352" y="73"/>
                  </a:lnTo>
                  <a:lnTo>
                    <a:pt x="367" y="93"/>
                  </a:lnTo>
                  <a:lnTo>
                    <a:pt x="322" y="158"/>
                  </a:lnTo>
                  <a:lnTo>
                    <a:pt x="332" y="182"/>
                  </a:lnTo>
                  <a:lnTo>
                    <a:pt x="318" y="210"/>
                  </a:lnTo>
                  <a:lnTo>
                    <a:pt x="308" y="291"/>
                  </a:lnTo>
                  <a:lnTo>
                    <a:pt x="186" y="271"/>
                  </a:lnTo>
                  <a:lnTo>
                    <a:pt x="6" y="235"/>
                  </a:lnTo>
                  <a:lnTo>
                    <a:pt x="0" y="198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2" name=""/>
            <p:cNvSpPr/>
            <p:nvPr/>
          </p:nvSpPr>
          <p:spPr>
            <a:xfrm>
              <a:off x="284760" y="2294640"/>
              <a:ext cx="640800" cy="508320"/>
            </a:xfrm>
            <a:custGeom>
              <a:avLst/>
              <a:gdLst/>
              <a:ahLst/>
              <a:rect l="l" t="t" r="r" b="b"/>
              <a:pathLst>
                <a:path w="367" h="291">
                  <a:moveTo>
                    <a:pt x="0" y="198"/>
                  </a:moveTo>
                  <a:lnTo>
                    <a:pt x="10" y="182"/>
                  </a:lnTo>
                  <a:lnTo>
                    <a:pt x="75" y="20"/>
                  </a:lnTo>
                  <a:lnTo>
                    <a:pt x="79" y="20"/>
                  </a:lnTo>
                  <a:lnTo>
                    <a:pt x="79" y="0"/>
                  </a:lnTo>
                  <a:lnTo>
                    <a:pt x="122" y="18"/>
                  </a:lnTo>
                  <a:lnTo>
                    <a:pt x="120" y="42"/>
                  </a:lnTo>
                  <a:lnTo>
                    <a:pt x="144" y="54"/>
                  </a:lnTo>
                  <a:lnTo>
                    <a:pt x="247" y="50"/>
                  </a:lnTo>
                  <a:lnTo>
                    <a:pt x="352" y="73"/>
                  </a:lnTo>
                  <a:lnTo>
                    <a:pt x="367" y="93"/>
                  </a:lnTo>
                  <a:lnTo>
                    <a:pt x="322" y="158"/>
                  </a:lnTo>
                  <a:lnTo>
                    <a:pt x="332" y="182"/>
                  </a:lnTo>
                  <a:lnTo>
                    <a:pt x="318" y="210"/>
                  </a:lnTo>
                  <a:lnTo>
                    <a:pt x="308" y="291"/>
                  </a:lnTo>
                  <a:lnTo>
                    <a:pt x="186" y="271"/>
                  </a:lnTo>
                  <a:lnTo>
                    <a:pt x="6" y="235"/>
                  </a:lnTo>
                  <a:lnTo>
                    <a:pt x="0" y="198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3" name=""/>
            <p:cNvSpPr/>
            <p:nvPr/>
          </p:nvSpPr>
          <p:spPr>
            <a:xfrm>
              <a:off x="532800" y="2767680"/>
              <a:ext cx="507600" cy="748800"/>
            </a:xfrm>
            <a:custGeom>
              <a:avLst/>
              <a:gdLst/>
              <a:ahLst/>
              <a:rect l="l" t="t" r="r" b="b"/>
              <a:pathLst>
                <a:path w="291" h="429">
                  <a:moveTo>
                    <a:pt x="166" y="20"/>
                  </a:moveTo>
                  <a:lnTo>
                    <a:pt x="291" y="46"/>
                  </a:lnTo>
                  <a:lnTo>
                    <a:pt x="235" y="338"/>
                  </a:lnTo>
                  <a:lnTo>
                    <a:pt x="229" y="378"/>
                  </a:lnTo>
                  <a:lnTo>
                    <a:pt x="218" y="384"/>
                  </a:lnTo>
                  <a:lnTo>
                    <a:pt x="212" y="374"/>
                  </a:lnTo>
                  <a:lnTo>
                    <a:pt x="206" y="372"/>
                  </a:lnTo>
                  <a:lnTo>
                    <a:pt x="196" y="429"/>
                  </a:lnTo>
                  <a:lnTo>
                    <a:pt x="0" y="172"/>
                  </a:lnTo>
                  <a:lnTo>
                    <a:pt x="44" y="0"/>
                  </a:lnTo>
                  <a:lnTo>
                    <a:pt x="166" y="20"/>
                  </a:lnTo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4" name=""/>
            <p:cNvSpPr/>
            <p:nvPr/>
          </p:nvSpPr>
          <p:spPr>
            <a:xfrm>
              <a:off x="239760" y="2705040"/>
              <a:ext cx="659880" cy="1076760"/>
            </a:xfrm>
            <a:custGeom>
              <a:avLst/>
              <a:gdLst/>
              <a:ahLst/>
              <a:rect l="l" t="t" r="r" b="b"/>
              <a:pathLst>
                <a:path w="378" h="617">
                  <a:moveTo>
                    <a:pt x="32" y="0"/>
                  </a:moveTo>
                  <a:lnTo>
                    <a:pt x="212" y="36"/>
                  </a:lnTo>
                  <a:lnTo>
                    <a:pt x="168" y="206"/>
                  </a:lnTo>
                  <a:lnTo>
                    <a:pt x="364" y="465"/>
                  </a:lnTo>
                  <a:lnTo>
                    <a:pt x="360" y="469"/>
                  </a:lnTo>
                  <a:lnTo>
                    <a:pt x="378" y="528"/>
                  </a:lnTo>
                  <a:lnTo>
                    <a:pt x="356" y="542"/>
                  </a:lnTo>
                  <a:lnTo>
                    <a:pt x="348" y="576"/>
                  </a:lnTo>
                  <a:lnTo>
                    <a:pt x="354" y="588"/>
                  </a:lnTo>
                  <a:lnTo>
                    <a:pt x="340" y="617"/>
                  </a:lnTo>
                  <a:lnTo>
                    <a:pt x="330" y="609"/>
                  </a:lnTo>
                  <a:lnTo>
                    <a:pt x="334" y="602"/>
                  </a:lnTo>
                  <a:lnTo>
                    <a:pt x="219" y="588"/>
                  </a:lnTo>
                  <a:lnTo>
                    <a:pt x="219" y="582"/>
                  </a:lnTo>
                  <a:lnTo>
                    <a:pt x="214" y="556"/>
                  </a:lnTo>
                  <a:lnTo>
                    <a:pt x="214" y="546"/>
                  </a:lnTo>
                  <a:lnTo>
                    <a:pt x="164" y="489"/>
                  </a:lnTo>
                  <a:lnTo>
                    <a:pt x="83" y="439"/>
                  </a:lnTo>
                  <a:lnTo>
                    <a:pt x="87" y="414"/>
                  </a:lnTo>
                  <a:lnTo>
                    <a:pt x="40" y="323"/>
                  </a:lnTo>
                  <a:lnTo>
                    <a:pt x="57" y="311"/>
                  </a:lnTo>
                  <a:lnTo>
                    <a:pt x="55" y="299"/>
                  </a:lnTo>
                  <a:lnTo>
                    <a:pt x="32" y="291"/>
                  </a:lnTo>
                  <a:lnTo>
                    <a:pt x="38" y="252"/>
                  </a:lnTo>
                  <a:lnTo>
                    <a:pt x="57" y="263"/>
                  </a:lnTo>
                  <a:lnTo>
                    <a:pt x="47" y="228"/>
                  </a:lnTo>
                  <a:lnTo>
                    <a:pt x="38" y="240"/>
                  </a:lnTo>
                  <a:lnTo>
                    <a:pt x="20" y="224"/>
                  </a:lnTo>
                  <a:lnTo>
                    <a:pt x="10" y="184"/>
                  </a:lnTo>
                  <a:lnTo>
                    <a:pt x="8" y="147"/>
                  </a:lnTo>
                  <a:lnTo>
                    <a:pt x="16" y="117"/>
                  </a:lnTo>
                  <a:lnTo>
                    <a:pt x="2" y="85"/>
                  </a:lnTo>
                  <a:lnTo>
                    <a:pt x="0" y="80"/>
                  </a:lnTo>
                  <a:lnTo>
                    <a:pt x="32" y="0"/>
                  </a:lnTo>
                </a:path>
              </a:pathLst>
            </a:custGeom>
            <a:solidFill>
              <a:srgbClr val="3366ff">
                <a:alpha val="50000"/>
              </a:srgbClr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275" name=""/>
          <p:cNvSpPr/>
          <p:nvPr/>
        </p:nvSpPr>
        <p:spPr>
          <a:xfrm>
            <a:off x="345960" y="4787280"/>
            <a:ext cx="3632400" cy="16203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marL="114480" indent="-1144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Assumptions: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Expected annualized DSM savings: $9 million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 annual electricity consumption: 581 million kWh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NY annual electricity consumption: 393 million kWh (based on NY’s square footage as a percent of total square footage)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Average electricity rate for NY: 11.04 cents/kWh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NY DSM in kWh: 82 million kWh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Average electricity rate for all states: 10.50 cents/kWh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All states DSM in kWh: 86 million kWh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276" name=""/>
          <p:cNvGrpSpPr/>
          <p:nvPr/>
        </p:nvGrpSpPr>
        <p:grpSpPr>
          <a:xfrm>
            <a:off x="345960" y="1111320"/>
            <a:ext cx="2745000" cy="635040"/>
            <a:chOff x="345960" y="1111320"/>
            <a:chExt cx="2745000" cy="635040"/>
          </a:xfrm>
        </p:grpSpPr>
        <p:sp>
          <p:nvSpPr>
            <p:cNvPr id="1277" name=""/>
            <p:cNvSpPr/>
            <p:nvPr/>
          </p:nvSpPr>
          <p:spPr>
            <a:xfrm>
              <a:off x="512640" y="1243080"/>
              <a:ext cx="182520" cy="162000"/>
            </a:xfrm>
            <a:prstGeom prst="rect">
              <a:avLst/>
            </a:prstGeom>
            <a:solidFill>
              <a:srgbClr val="3366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8" name=""/>
            <p:cNvSpPr/>
            <p:nvPr/>
          </p:nvSpPr>
          <p:spPr>
            <a:xfrm>
              <a:off x="512640" y="1511280"/>
              <a:ext cx="182520" cy="142920"/>
            </a:xfrm>
            <a:prstGeom prst="rect">
              <a:avLst/>
            </a:prstGeom>
            <a:solidFill>
              <a:srgbClr val="3366ff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9" name=""/>
            <p:cNvSpPr/>
            <p:nvPr/>
          </p:nvSpPr>
          <p:spPr>
            <a:xfrm>
              <a:off x="523800" y="1222560"/>
              <a:ext cx="2567160" cy="23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Chase states with greatest square footage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0" name=""/>
            <p:cNvSpPr/>
            <p:nvPr/>
          </p:nvSpPr>
          <p:spPr>
            <a:xfrm>
              <a:off x="671400" y="1476360"/>
              <a:ext cx="1986120" cy="23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Other states with Chase operations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1" name=""/>
            <p:cNvSpPr/>
            <p:nvPr/>
          </p:nvSpPr>
          <p:spPr>
            <a:xfrm>
              <a:off x="345960" y="1111320"/>
              <a:ext cx="2668680" cy="63504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A6CE715-AB68-46ED-A72D-E57E4C2C1B8B}" type="slidenum">
              <a:t>50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Example: Potential Emissions</a:t>
            </a:r>
            <a:br>
              <a:rPr sz="3000"/>
            </a:b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Value of Existing Deals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283" name=""/>
          <p:cNvSpPr/>
          <p:nvPr/>
        </p:nvSpPr>
        <p:spPr>
          <a:xfrm>
            <a:off x="5775480" y="5143680"/>
            <a:ext cx="1076040" cy="993600"/>
          </a:xfrm>
          <a:custGeom>
            <a:avLst/>
            <a:gdLst/>
            <a:ahLst/>
            <a:rect l="l" t="t" r="r" b="b"/>
            <a:pathLst>
              <a:path w="678" h="626">
                <a:moveTo>
                  <a:pt x="8" y="274"/>
                </a:moveTo>
                <a:lnTo>
                  <a:pt x="14" y="263"/>
                </a:lnTo>
                <a:lnTo>
                  <a:pt x="184" y="272"/>
                </a:lnTo>
                <a:lnTo>
                  <a:pt x="195" y="0"/>
                </a:lnTo>
                <a:lnTo>
                  <a:pt x="334" y="9"/>
                </a:lnTo>
                <a:lnTo>
                  <a:pt x="340" y="136"/>
                </a:lnTo>
                <a:lnTo>
                  <a:pt x="492" y="180"/>
                </a:lnTo>
                <a:lnTo>
                  <a:pt x="591" y="174"/>
                </a:lnTo>
                <a:lnTo>
                  <a:pt x="622" y="183"/>
                </a:lnTo>
                <a:lnTo>
                  <a:pt x="646" y="191"/>
                </a:lnTo>
                <a:lnTo>
                  <a:pt x="650" y="219"/>
                </a:lnTo>
                <a:lnTo>
                  <a:pt x="656" y="278"/>
                </a:lnTo>
                <a:lnTo>
                  <a:pt x="672" y="288"/>
                </a:lnTo>
                <a:lnTo>
                  <a:pt x="678" y="354"/>
                </a:lnTo>
                <a:lnTo>
                  <a:pt x="666" y="365"/>
                </a:lnTo>
                <a:lnTo>
                  <a:pt x="668" y="401"/>
                </a:lnTo>
                <a:lnTo>
                  <a:pt x="668" y="403"/>
                </a:lnTo>
                <a:lnTo>
                  <a:pt x="567" y="470"/>
                </a:lnTo>
                <a:lnTo>
                  <a:pt x="559" y="474"/>
                </a:lnTo>
                <a:lnTo>
                  <a:pt x="545" y="468"/>
                </a:lnTo>
                <a:lnTo>
                  <a:pt x="488" y="553"/>
                </a:lnTo>
                <a:lnTo>
                  <a:pt x="514" y="624"/>
                </a:lnTo>
                <a:lnTo>
                  <a:pt x="488" y="626"/>
                </a:lnTo>
                <a:lnTo>
                  <a:pt x="379" y="603"/>
                </a:lnTo>
                <a:lnTo>
                  <a:pt x="344" y="522"/>
                </a:lnTo>
                <a:lnTo>
                  <a:pt x="308" y="492"/>
                </a:lnTo>
                <a:lnTo>
                  <a:pt x="284" y="435"/>
                </a:lnTo>
                <a:lnTo>
                  <a:pt x="249" y="405"/>
                </a:lnTo>
                <a:lnTo>
                  <a:pt x="201" y="399"/>
                </a:lnTo>
                <a:lnTo>
                  <a:pt x="174" y="462"/>
                </a:lnTo>
                <a:lnTo>
                  <a:pt x="95" y="405"/>
                </a:lnTo>
                <a:lnTo>
                  <a:pt x="79" y="350"/>
                </a:lnTo>
                <a:lnTo>
                  <a:pt x="0" y="274"/>
                </a:lnTo>
                <a:lnTo>
                  <a:pt x="4" y="274"/>
                </a:lnTo>
                <a:lnTo>
                  <a:pt x="8" y="274"/>
                </a:lnTo>
              </a:path>
            </a:pathLst>
          </a:custGeom>
          <a:solidFill>
            <a:srgbClr val="ffffff">
              <a:alpha val="50000"/>
            </a:srgbClr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4" name=""/>
          <p:cNvSpPr/>
          <p:nvPr/>
        </p:nvSpPr>
        <p:spPr>
          <a:xfrm>
            <a:off x="8182080" y="3827520"/>
            <a:ext cx="272880" cy="436680"/>
          </a:xfrm>
          <a:custGeom>
            <a:avLst/>
            <a:gdLst/>
            <a:ahLst/>
            <a:rect l="l" t="t" r="r" b="b"/>
            <a:pathLst>
              <a:path w="172" h="275">
                <a:moveTo>
                  <a:pt x="0" y="154"/>
                </a:moveTo>
                <a:lnTo>
                  <a:pt x="45" y="267"/>
                </a:lnTo>
                <a:lnTo>
                  <a:pt x="59" y="275"/>
                </a:lnTo>
                <a:lnTo>
                  <a:pt x="73" y="229"/>
                </a:lnTo>
                <a:lnTo>
                  <a:pt x="172" y="125"/>
                </a:lnTo>
                <a:lnTo>
                  <a:pt x="162" y="99"/>
                </a:lnTo>
                <a:lnTo>
                  <a:pt x="148" y="105"/>
                </a:lnTo>
                <a:lnTo>
                  <a:pt x="129" y="83"/>
                </a:lnTo>
                <a:lnTo>
                  <a:pt x="103" y="18"/>
                </a:lnTo>
                <a:lnTo>
                  <a:pt x="101" y="12"/>
                </a:lnTo>
                <a:lnTo>
                  <a:pt x="63" y="0"/>
                </a:lnTo>
                <a:lnTo>
                  <a:pt x="57" y="6"/>
                </a:lnTo>
                <a:lnTo>
                  <a:pt x="49" y="12"/>
                </a:lnTo>
                <a:lnTo>
                  <a:pt x="34" y="10"/>
                </a:lnTo>
                <a:lnTo>
                  <a:pt x="14" y="53"/>
                </a:lnTo>
                <a:lnTo>
                  <a:pt x="14" y="55"/>
                </a:lnTo>
                <a:lnTo>
                  <a:pt x="20" y="65"/>
                </a:lnTo>
                <a:lnTo>
                  <a:pt x="14" y="93"/>
                </a:lnTo>
                <a:lnTo>
                  <a:pt x="22" y="103"/>
                </a:lnTo>
                <a:lnTo>
                  <a:pt x="0" y="154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5" name=""/>
          <p:cNvSpPr/>
          <p:nvPr/>
        </p:nvSpPr>
        <p:spPr>
          <a:xfrm>
            <a:off x="8182080" y="3827520"/>
            <a:ext cx="272880" cy="436680"/>
          </a:xfrm>
          <a:custGeom>
            <a:avLst/>
            <a:gdLst/>
            <a:ahLst/>
            <a:rect l="l" t="t" r="r" b="b"/>
            <a:pathLst>
              <a:path w="172" h="275">
                <a:moveTo>
                  <a:pt x="0" y="154"/>
                </a:moveTo>
                <a:lnTo>
                  <a:pt x="45" y="267"/>
                </a:lnTo>
                <a:lnTo>
                  <a:pt x="59" y="275"/>
                </a:lnTo>
                <a:lnTo>
                  <a:pt x="73" y="229"/>
                </a:lnTo>
                <a:lnTo>
                  <a:pt x="172" y="125"/>
                </a:lnTo>
                <a:lnTo>
                  <a:pt x="162" y="99"/>
                </a:lnTo>
                <a:lnTo>
                  <a:pt x="148" y="105"/>
                </a:lnTo>
                <a:lnTo>
                  <a:pt x="129" y="83"/>
                </a:lnTo>
                <a:lnTo>
                  <a:pt x="103" y="18"/>
                </a:lnTo>
                <a:lnTo>
                  <a:pt x="101" y="12"/>
                </a:lnTo>
                <a:lnTo>
                  <a:pt x="63" y="0"/>
                </a:lnTo>
                <a:lnTo>
                  <a:pt x="57" y="6"/>
                </a:lnTo>
                <a:lnTo>
                  <a:pt x="49" y="12"/>
                </a:lnTo>
                <a:lnTo>
                  <a:pt x="34" y="10"/>
                </a:lnTo>
                <a:lnTo>
                  <a:pt x="14" y="53"/>
                </a:lnTo>
                <a:lnTo>
                  <a:pt x="14" y="55"/>
                </a:lnTo>
                <a:lnTo>
                  <a:pt x="20" y="65"/>
                </a:lnTo>
                <a:lnTo>
                  <a:pt x="14" y="93"/>
                </a:lnTo>
                <a:lnTo>
                  <a:pt x="22" y="103"/>
                </a:lnTo>
                <a:lnTo>
                  <a:pt x="0" y="154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6" name=""/>
          <p:cNvSpPr/>
          <p:nvPr/>
        </p:nvSpPr>
        <p:spPr>
          <a:xfrm>
            <a:off x="8153280" y="4071960"/>
            <a:ext cx="122400" cy="260280"/>
          </a:xfrm>
          <a:custGeom>
            <a:avLst/>
            <a:gdLst/>
            <a:ahLst/>
            <a:rect l="l" t="t" r="r" b="b"/>
            <a:pathLst>
              <a:path w="77" h="164">
                <a:moveTo>
                  <a:pt x="73" y="133"/>
                </a:moveTo>
                <a:lnTo>
                  <a:pt x="60" y="149"/>
                </a:lnTo>
                <a:lnTo>
                  <a:pt x="10" y="164"/>
                </a:lnTo>
                <a:lnTo>
                  <a:pt x="0" y="95"/>
                </a:lnTo>
                <a:lnTo>
                  <a:pt x="4" y="93"/>
                </a:lnTo>
                <a:lnTo>
                  <a:pt x="14" y="48"/>
                </a:lnTo>
                <a:lnTo>
                  <a:pt x="10" y="38"/>
                </a:lnTo>
                <a:lnTo>
                  <a:pt x="10" y="6"/>
                </a:lnTo>
                <a:lnTo>
                  <a:pt x="18" y="0"/>
                </a:lnTo>
                <a:lnTo>
                  <a:pt x="63" y="113"/>
                </a:lnTo>
                <a:lnTo>
                  <a:pt x="77" y="121"/>
                </a:lnTo>
                <a:lnTo>
                  <a:pt x="73" y="133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7" name=""/>
          <p:cNvSpPr/>
          <p:nvPr/>
        </p:nvSpPr>
        <p:spPr>
          <a:xfrm>
            <a:off x="8047080" y="4078440"/>
            <a:ext cx="128520" cy="266400"/>
          </a:xfrm>
          <a:custGeom>
            <a:avLst/>
            <a:gdLst/>
            <a:ahLst/>
            <a:rect l="l" t="t" r="r" b="b"/>
            <a:pathLst>
              <a:path w="81" h="168">
                <a:moveTo>
                  <a:pt x="67" y="22"/>
                </a:moveTo>
                <a:lnTo>
                  <a:pt x="0" y="44"/>
                </a:lnTo>
                <a:lnTo>
                  <a:pt x="51" y="168"/>
                </a:lnTo>
                <a:lnTo>
                  <a:pt x="77" y="160"/>
                </a:lnTo>
                <a:lnTo>
                  <a:pt x="67" y="91"/>
                </a:lnTo>
                <a:lnTo>
                  <a:pt x="71" y="89"/>
                </a:lnTo>
                <a:lnTo>
                  <a:pt x="81" y="44"/>
                </a:lnTo>
                <a:lnTo>
                  <a:pt x="77" y="34"/>
                </a:lnTo>
                <a:lnTo>
                  <a:pt x="77" y="0"/>
                </a:lnTo>
                <a:lnTo>
                  <a:pt x="67" y="22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8" name=""/>
          <p:cNvSpPr/>
          <p:nvPr/>
        </p:nvSpPr>
        <p:spPr>
          <a:xfrm>
            <a:off x="8047080" y="4078440"/>
            <a:ext cx="128520" cy="266400"/>
          </a:xfrm>
          <a:custGeom>
            <a:avLst/>
            <a:gdLst/>
            <a:ahLst/>
            <a:rect l="l" t="t" r="r" b="b"/>
            <a:pathLst>
              <a:path w="81" h="168">
                <a:moveTo>
                  <a:pt x="67" y="22"/>
                </a:moveTo>
                <a:lnTo>
                  <a:pt x="0" y="44"/>
                </a:lnTo>
                <a:lnTo>
                  <a:pt x="51" y="168"/>
                </a:lnTo>
                <a:lnTo>
                  <a:pt x="77" y="160"/>
                </a:lnTo>
                <a:lnTo>
                  <a:pt x="67" y="91"/>
                </a:lnTo>
                <a:lnTo>
                  <a:pt x="71" y="89"/>
                </a:lnTo>
                <a:lnTo>
                  <a:pt x="81" y="44"/>
                </a:lnTo>
                <a:lnTo>
                  <a:pt x="77" y="34"/>
                </a:lnTo>
                <a:lnTo>
                  <a:pt x="77" y="0"/>
                </a:lnTo>
                <a:lnTo>
                  <a:pt x="67" y="22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9" name=""/>
          <p:cNvSpPr/>
          <p:nvPr/>
        </p:nvSpPr>
        <p:spPr>
          <a:xfrm>
            <a:off x="8128080" y="4282920"/>
            <a:ext cx="245880" cy="131760"/>
          </a:xfrm>
          <a:custGeom>
            <a:avLst/>
            <a:gdLst/>
            <a:ahLst/>
            <a:rect l="l" t="t" r="r" b="b"/>
            <a:pathLst>
              <a:path w="155" h="83">
                <a:moveTo>
                  <a:pt x="0" y="69"/>
                </a:moveTo>
                <a:lnTo>
                  <a:pt x="2" y="83"/>
                </a:lnTo>
                <a:lnTo>
                  <a:pt x="70" y="61"/>
                </a:lnTo>
                <a:lnTo>
                  <a:pt x="87" y="57"/>
                </a:lnTo>
                <a:lnTo>
                  <a:pt x="105" y="77"/>
                </a:lnTo>
                <a:lnTo>
                  <a:pt x="115" y="67"/>
                </a:lnTo>
                <a:lnTo>
                  <a:pt x="127" y="61"/>
                </a:lnTo>
                <a:lnTo>
                  <a:pt x="125" y="67"/>
                </a:lnTo>
                <a:lnTo>
                  <a:pt x="129" y="71"/>
                </a:lnTo>
                <a:lnTo>
                  <a:pt x="141" y="71"/>
                </a:lnTo>
                <a:lnTo>
                  <a:pt x="145" y="69"/>
                </a:lnTo>
                <a:lnTo>
                  <a:pt x="155" y="47"/>
                </a:lnTo>
                <a:lnTo>
                  <a:pt x="143" y="31"/>
                </a:lnTo>
                <a:lnTo>
                  <a:pt x="139" y="31"/>
                </a:lnTo>
                <a:lnTo>
                  <a:pt x="141" y="45"/>
                </a:lnTo>
                <a:lnTo>
                  <a:pt x="143" y="53"/>
                </a:lnTo>
                <a:lnTo>
                  <a:pt x="131" y="51"/>
                </a:lnTo>
                <a:lnTo>
                  <a:pt x="101" y="27"/>
                </a:lnTo>
                <a:lnTo>
                  <a:pt x="101" y="6"/>
                </a:lnTo>
                <a:lnTo>
                  <a:pt x="89" y="0"/>
                </a:lnTo>
                <a:lnTo>
                  <a:pt x="76" y="16"/>
                </a:lnTo>
                <a:lnTo>
                  <a:pt x="26" y="31"/>
                </a:lnTo>
                <a:lnTo>
                  <a:pt x="0" y="41"/>
                </a:lnTo>
                <a:lnTo>
                  <a:pt x="0" y="69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0" name=""/>
          <p:cNvSpPr/>
          <p:nvPr/>
        </p:nvSpPr>
        <p:spPr>
          <a:xfrm>
            <a:off x="8238960" y="4373640"/>
            <a:ext cx="55800" cy="66600"/>
          </a:xfrm>
          <a:custGeom>
            <a:avLst/>
            <a:gdLst/>
            <a:ahLst/>
            <a:rect l="l" t="t" r="r" b="b"/>
            <a:pathLst>
              <a:path w="35" h="42">
                <a:moveTo>
                  <a:pt x="0" y="6"/>
                </a:moveTo>
                <a:lnTo>
                  <a:pt x="7" y="36"/>
                </a:lnTo>
                <a:lnTo>
                  <a:pt x="9" y="42"/>
                </a:lnTo>
                <a:lnTo>
                  <a:pt x="35" y="20"/>
                </a:lnTo>
                <a:lnTo>
                  <a:pt x="17" y="0"/>
                </a:lnTo>
                <a:lnTo>
                  <a:pt x="0" y="4"/>
                </a:lnTo>
                <a:lnTo>
                  <a:pt x="0" y="6"/>
                </a:lnTo>
              </a:path>
            </a:pathLst>
          </a:custGeom>
          <a:solidFill>
            <a:srgbClr val="00cc99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9800" bIns="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1" name=""/>
          <p:cNvSpPr/>
          <p:nvPr/>
        </p:nvSpPr>
        <p:spPr>
          <a:xfrm>
            <a:off x="8238960" y="4373640"/>
            <a:ext cx="55800" cy="66600"/>
          </a:xfrm>
          <a:custGeom>
            <a:avLst/>
            <a:gdLst/>
            <a:ahLst/>
            <a:rect l="l" t="t" r="r" b="b"/>
            <a:pathLst>
              <a:path w="35" h="42">
                <a:moveTo>
                  <a:pt x="0" y="6"/>
                </a:moveTo>
                <a:lnTo>
                  <a:pt x="7" y="36"/>
                </a:lnTo>
                <a:lnTo>
                  <a:pt x="9" y="42"/>
                </a:lnTo>
                <a:lnTo>
                  <a:pt x="35" y="20"/>
                </a:lnTo>
                <a:lnTo>
                  <a:pt x="17" y="0"/>
                </a:lnTo>
                <a:lnTo>
                  <a:pt x="0" y="4"/>
                </a:lnTo>
                <a:lnTo>
                  <a:pt x="0" y="6"/>
                </a:lnTo>
              </a:path>
            </a:pathLst>
          </a:custGeom>
          <a:solidFill>
            <a:srgbClr val="00cc99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9800" bIns="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2" name=""/>
          <p:cNvSpPr/>
          <p:nvPr/>
        </p:nvSpPr>
        <p:spPr>
          <a:xfrm>
            <a:off x="8131320" y="4379760"/>
            <a:ext cx="122040" cy="122400"/>
          </a:xfrm>
          <a:custGeom>
            <a:avLst/>
            <a:gdLst/>
            <a:ahLst/>
            <a:rect l="l" t="t" r="r" b="b"/>
            <a:pathLst>
              <a:path w="77" h="77">
                <a:moveTo>
                  <a:pt x="68" y="0"/>
                </a:moveTo>
                <a:lnTo>
                  <a:pt x="75" y="32"/>
                </a:lnTo>
                <a:lnTo>
                  <a:pt x="77" y="36"/>
                </a:lnTo>
                <a:lnTo>
                  <a:pt x="75" y="42"/>
                </a:lnTo>
                <a:lnTo>
                  <a:pt x="34" y="53"/>
                </a:lnTo>
                <a:lnTo>
                  <a:pt x="12" y="77"/>
                </a:lnTo>
                <a:lnTo>
                  <a:pt x="8" y="69"/>
                </a:lnTo>
                <a:lnTo>
                  <a:pt x="8" y="55"/>
                </a:lnTo>
                <a:lnTo>
                  <a:pt x="0" y="22"/>
                </a:lnTo>
                <a:lnTo>
                  <a:pt x="68" y="0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3" name=""/>
          <p:cNvSpPr/>
          <p:nvPr/>
        </p:nvSpPr>
        <p:spPr>
          <a:xfrm>
            <a:off x="8131320" y="4379760"/>
            <a:ext cx="122040" cy="122400"/>
          </a:xfrm>
          <a:custGeom>
            <a:avLst/>
            <a:gdLst/>
            <a:ahLst/>
            <a:rect l="l" t="t" r="r" b="b"/>
            <a:pathLst>
              <a:path w="77" h="77">
                <a:moveTo>
                  <a:pt x="68" y="0"/>
                </a:moveTo>
                <a:lnTo>
                  <a:pt x="75" y="32"/>
                </a:lnTo>
                <a:lnTo>
                  <a:pt x="77" y="36"/>
                </a:lnTo>
                <a:lnTo>
                  <a:pt x="75" y="42"/>
                </a:lnTo>
                <a:lnTo>
                  <a:pt x="34" y="53"/>
                </a:lnTo>
                <a:lnTo>
                  <a:pt x="12" y="77"/>
                </a:lnTo>
                <a:lnTo>
                  <a:pt x="8" y="69"/>
                </a:lnTo>
                <a:lnTo>
                  <a:pt x="8" y="55"/>
                </a:lnTo>
                <a:lnTo>
                  <a:pt x="0" y="22"/>
                </a:lnTo>
                <a:lnTo>
                  <a:pt x="68" y="0"/>
                </a:lnTo>
              </a:path>
            </a:pathLst>
          </a:custGeom>
          <a:solidFill>
            <a:srgbClr val="00cc99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4" name=""/>
          <p:cNvSpPr/>
          <p:nvPr/>
        </p:nvSpPr>
        <p:spPr>
          <a:xfrm>
            <a:off x="7705800" y="4148280"/>
            <a:ext cx="444600" cy="376200"/>
          </a:xfrm>
          <a:custGeom>
            <a:avLst/>
            <a:gdLst/>
            <a:ahLst/>
            <a:rect l="l" t="t" r="r" b="b"/>
            <a:pathLst>
              <a:path w="280" h="237">
                <a:moveTo>
                  <a:pt x="280" y="223"/>
                </a:moveTo>
                <a:lnTo>
                  <a:pt x="276" y="215"/>
                </a:lnTo>
                <a:lnTo>
                  <a:pt x="276" y="201"/>
                </a:lnTo>
                <a:lnTo>
                  <a:pt x="268" y="168"/>
                </a:lnTo>
                <a:lnTo>
                  <a:pt x="266" y="156"/>
                </a:lnTo>
                <a:lnTo>
                  <a:pt x="266" y="124"/>
                </a:lnTo>
                <a:lnTo>
                  <a:pt x="215" y="0"/>
                </a:lnTo>
                <a:lnTo>
                  <a:pt x="144" y="23"/>
                </a:lnTo>
                <a:lnTo>
                  <a:pt x="126" y="67"/>
                </a:lnTo>
                <a:lnTo>
                  <a:pt x="114" y="71"/>
                </a:lnTo>
                <a:lnTo>
                  <a:pt x="120" y="116"/>
                </a:lnTo>
                <a:lnTo>
                  <a:pt x="71" y="144"/>
                </a:lnTo>
                <a:lnTo>
                  <a:pt x="43" y="144"/>
                </a:lnTo>
                <a:lnTo>
                  <a:pt x="13" y="164"/>
                </a:lnTo>
                <a:lnTo>
                  <a:pt x="33" y="178"/>
                </a:lnTo>
                <a:lnTo>
                  <a:pt x="23" y="192"/>
                </a:lnTo>
                <a:lnTo>
                  <a:pt x="19" y="199"/>
                </a:lnTo>
                <a:lnTo>
                  <a:pt x="1" y="217"/>
                </a:lnTo>
                <a:lnTo>
                  <a:pt x="0" y="221"/>
                </a:lnTo>
                <a:lnTo>
                  <a:pt x="1" y="237"/>
                </a:lnTo>
                <a:lnTo>
                  <a:pt x="187" y="188"/>
                </a:lnTo>
                <a:lnTo>
                  <a:pt x="191" y="190"/>
                </a:lnTo>
                <a:lnTo>
                  <a:pt x="201" y="192"/>
                </a:lnTo>
                <a:lnTo>
                  <a:pt x="223" y="217"/>
                </a:lnTo>
                <a:lnTo>
                  <a:pt x="274" y="233"/>
                </a:lnTo>
                <a:lnTo>
                  <a:pt x="280" y="223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5" name=""/>
          <p:cNvSpPr/>
          <p:nvPr/>
        </p:nvSpPr>
        <p:spPr>
          <a:xfrm>
            <a:off x="8143920" y="4456080"/>
            <a:ext cx="109440" cy="77760"/>
          </a:xfrm>
          <a:custGeom>
            <a:avLst/>
            <a:gdLst/>
            <a:ahLst/>
            <a:rect l="l" t="t" r="r" b="b"/>
            <a:pathLst>
              <a:path w="69" h="49">
                <a:moveTo>
                  <a:pt x="0" y="49"/>
                </a:moveTo>
                <a:lnTo>
                  <a:pt x="4" y="43"/>
                </a:lnTo>
                <a:lnTo>
                  <a:pt x="32" y="15"/>
                </a:lnTo>
                <a:lnTo>
                  <a:pt x="42" y="11"/>
                </a:lnTo>
                <a:lnTo>
                  <a:pt x="52" y="5"/>
                </a:lnTo>
                <a:lnTo>
                  <a:pt x="69" y="0"/>
                </a:lnTo>
                <a:lnTo>
                  <a:pt x="42" y="33"/>
                </a:lnTo>
                <a:lnTo>
                  <a:pt x="28" y="39"/>
                </a:lnTo>
                <a:lnTo>
                  <a:pt x="0" y="49"/>
                </a:lnTo>
                <a:lnTo>
                  <a:pt x="0" y="49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6" name=""/>
          <p:cNvSpPr/>
          <p:nvPr/>
        </p:nvSpPr>
        <p:spPr>
          <a:xfrm>
            <a:off x="8047080" y="4492800"/>
            <a:ext cx="103320" cy="220320"/>
          </a:xfrm>
          <a:custGeom>
            <a:avLst/>
            <a:gdLst/>
            <a:ahLst/>
            <a:rect l="l" t="t" r="r" b="b"/>
            <a:pathLst>
              <a:path w="65" h="139">
                <a:moveTo>
                  <a:pt x="55" y="20"/>
                </a:moveTo>
                <a:lnTo>
                  <a:pt x="53" y="32"/>
                </a:lnTo>
                <a:lnTo>
                  <a:pt x="51" y="42"/>
                </a:lnTo>
                <a:lnTo>
                  <a:pt x="59" y="50"/>
                </a:lnTo>
                <a:lnTo>
                  <a:pt x="65" y="58"/>
                </a:lnTo>
                <a:lnTo>
                  <a:pt x="49" y="139"/>
                </a:lnTo>
                <a:lnTo>
                  <a:pt x="32" y="127"/>
                </a:lnTo>
                <a:lnTo>
                  <a:pt x="18" y="121"/>
                </a:lnTo>
                <a:lnTo>
                  <a:pt x="16" y="127"/>
                </a:lnTo>
                <a:lnTo>
                  <a:pt x="12" y="119"/>
                </a:lnTo>
                <a:lnTo>
                  <a:pt x="8" y="111"/>
                </a:lnTo>
                <a:lnTo>
                  <a:pt x="6" y="103"/>
                </a:lnTo>
                <a:lnTo>
                  <a:pt x="6" y="101"/>
                </a:lnTo>
                <a:lnTo>
                  <a:pt x="28" y="71"/>
                </a:lnTo>
                <a:lnTo>
                  <a:pt x="0" y="44"/>
                </a:lnTo>
                <a:lnTo>
                  <a:pt x="8" y="36"/>
                </a:lnTo>
                <a:lnTo>
                  <a:pt x="2" y="16"/>
                </a:lnTo>
                <a:lnTo>
                  <a:pt x="8" y="0"/>
                </a:lnTo>
                <a:lnTo>
                  <a:pt x="59" y="16"/>
                </a:lnTo>
                <a:lnTo>
                  <a:pt x="55" y="20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7" name=""/>
          <p:cNvSpPr/>
          <p:nvPr/>
        </p:nvSpPr>
        <p:spPr>
          <a:xfrm>
            <a:off x="8047080" y="4492800"/>
            <a:ext cx="103320" cy="220320"/>
          </a:xfrm>
          <a:custGeom>
            <a:avLst/>
            <a:gdLst/>
            <a:ahLst/>
            <a:rect l="l" t="t" r="r" b="b"/>
            <a:pathLst>
              <a:path w="65" h="139">
                <a:moveTo>
                  <a:pt x="55" y="20"/>
                </a:moveTo>
                <a:lnTo>
                  <a:pt x="53" y="32"/>
                </a:lnTo>
                <a:lnTo>
                  <a:pt x="51" y="42"/>
                </a:lnTo>
                <a:lnTo>
                  <a:pt x="59" y="50"/>
                </a:lnTo>
                <a:lnTo>
                  <a:pt x="65" y="58"/>
                </a:lnTo>
                <a:lnTo>
                  <a:pt x="49" y="139"/>
                </a:lnTo>
                <a:lnTo>
                  <a:pt x="32" y="127"/>
                </a:lnTo>
                <a:lnTo>
                  <a:pt x="18" y="121"/>
                </a:lnTo>
                <a:lnTo>
                  <a:pt x="16" y="127"/>
                </a:lnTo>
                <a:lnTo>
                  <a:pt x="12" y="119"/>
                </a:lnTo>
                <a:lnTo>
                  <a:pt x="8" y="111"/>
                </a:lnTo>
                <a:lnTo>
                  <a:pt x="6" y="103"/>
                </a:lnTo>
                <a:lnTo>
                  <a:pt x="6" y="101"/>
                </a:lnTo>
                <a:lnTo>
                  <a:pt x="28" y="71"/>
                </a:lnTo>
                <a:lnTo>
                  <a:pt x="0" y="44"/>
                </a:lnTo>
                <a:lnTo>
                  <a:pt x="8" y="36"/>
                </a:lnTo>
                <a:lnTo>
                  <a:pt x="2" y="16"/>
                </a:lnTo>
                <a:lnTo>
                  <a:pt x="8" y="0"/>
                </a:lnTo>
                <a:lnTo>
                  <a:pt x="59" y="16"/>
                </a:lnTo>
                <a:lnTo>
                  <a:pt x="55" y="20"/>
                </a:lnTo>
              </a:path>
            </a:pathLst>
          </a:custGeom>
          <a:solidFill>
            <a:srgbClr val="00cc99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8" name=""/>
          <p:cNvSpPr/>
          <p:nvPr/>
        </p:nvSpPr>
        <p:spPr>
          <a:xfrm>
            <a:off x="7661160" y="4446720"/>
            <a:ext cx="430200" cy="296640"/>
          </a:xfrm>
          <a:custGeom>
            <a:avLst/>
            <a:gdLst/>
            <a:ahLst/>
            <a:rect l="l" t="t" r="r" b="b"/>
            <a:pathLst>
              <a:path w="271" h="187">
                <a:moveTo>
                  <a:pt x="237" y="134"/>
                </a:moveTo>
                <a:lnTo>
                  <a:pt x="237" y="126"/>
                </a:lnTo>
                <a:lnTo>
                  <a:pt x="249" y="126"/>
                </a:lnTo>
                <a:lnTo>
                  <a:pt x="249" y="128"/>
                </a:lnTo>
                <a:lnTo>
                  <a:pt x="271" y="100"/>
                </a:lnTo>
                <a:lnTo>
                  <a:pt x="243" y="73"/>
                </a:lnTo>
                <a:lnTo>
                  <a:pt x="251" y="65"/>
                </a:lnTo>
                <a:lnTo>
                  <a:pt x="245" y="45"/>
                </a:lnTo>
                <a:lnTo>
                  <a:pt x="251" y="29"/>
                </a:lnTo>
                <a:lnTo>
                  <a:pt x="229" y="4"/>
                </a:lnTo>
                <a:lnTo>
                  <a:pt x="219" y="2"/>
                </a:lnTo>
                <a:lnTo>
                  <a:pt x="215" y="0"/>
                </a:lnTo>
                <a:lnTo>
                  <a:pt x="29" y="49"/>
                </a:lnTo>
                <a:lnTo>
                  <a:pt x="28" y="33"/>
                </a:lnTo>
                <a:lnTo>
                  <a:pt x="0" y="61"/>
                </a:lnTo>
                <a:lnTo>
                  <a:pt x="16" y="124"/>
                </a:lnTo>
                <a:lnTo>
                  <a:pt x="16" y="130"/>
                </a:lnTo>
                <a:lnTo>
                  <a:pt x="20" y="134"/>
                </a:lnTo>
                <a:lnTo>
                  <a:pt x="29" y="170"/>
                </a:lnTo>
                <a:lnTo>
                  <a:pt x="29" y="176"/>
                </a:lnTo>
                <a:lnTo>
                  <a:pt x="33" y="187"/>
                </a:lnTo>
                <a:lnTo>
                  <a:pt x="83" y="176"/>
                </a:lnTo>
                <a:lnTo>
                  <a:pt x="237" y="134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9" name=""/>
          <p:cNvSpPr/>
          <p:nvPr/>
        </p:nvSpPr>
        <p:spPr>
          <a:xfrm>
            <a:off x="7792920" y="4659480"/>
            <a:ext cx="335160" cy="172800"/>
          </a:xfrm>
          <a:custGeom>
            <a:avLst/>
            <a:gdLst/>
            <a:ahLst/>
            <a:rect l="l" t="t" r="r" b="b"/>
            <a:pathLst>
              <a:path w="211" h="109">
                <a:moveTo>
                  <a:pt x="203" y="65"/>
                </a:moveTo>
                <a:lnTo>
                  <a:pt x="205" y="69"/>
                </a:lnTo>
                <a:lnTo>
                  <a:pt x="211" y="81"/>
                </a:lnTo>
                <a:lnTo>
                  <a:pt x="198" y="99"/>
                </a:lnTo>
                <a:lnTo>
                  <a:pt x="176" y="109"/>
                </a:lnTo>
                <a:lnTo>
                  <a:pt x="168" y="97"/>
                </a:lnTo>
                <a:lnTo>
                  <a:pt x="160" y="95"/>
                </a:lnTo>
                <a:lnTo>
                  <a:pt x="152" y="85"/>
                </a:lnTo>
                <a:lnTo>
                  <a:pt x="150" y="79"/>
                </a:lnTo>
                <a:lnTo>
                  <a:pt x="138" y="30"/>
                </a:lnTo>
                <a:lnTo>
                  <a:pt x="142" y="20"/>
                </a:lnTo>
                <a:lnTo>
                  <a:pt x="136" y="26"/>
                </a:lnTo>
                <a:lnTo>
                  <a:pt x="140" y="38"/>
                </a:lnTo>
                <a:lnTo>
                  <a:pt x="140" y="44"/>
                </a:lnTo>
                <a:lnTo>
                  <a:pt x="134" y="59"/>
                </a:lnTo>
                <a:lnTo>
                  <a:pt x="146" y="79"/>
                </a:lnTo>
                <a:lnTo>
                  <a:pt x="146" y="87"/>
                </a:lnTo>
                <a:lnTo>
                  <a:pt x="150" y="93"/>
                </a:lnTo>
                <a:lnTo>
                  <a:pt x="156" y="103"/>
                </a:lnTo>
                <a:lnTo>
                  <a:pt x="111" y="93"/>
                </a:lnTo>
                <a:lnTo>
                  <a:pt x="115" y="59"/>
                </a:lnTo>
                <a:lnTo>
                  <a:pt x="77" y="49"/>
                </a:lnTo>
                <a:lnTo>
                  <a:pt x="77" y="38"/>
                </a:lnTo>
                <a:lnTo>
                  <a:pt x="63" y="34"/>
                </a:lnTo>
                <a:lnTo>
                  <a:pt x="4" y="69"/>
                </a:lnTo>
                <a:lnTo>
                  <a:pt x="0" y="40"/>
                </a:lnTo>
                <a:lnTo>
                  <a:pt x="156" y="0"/>
                </a:lnTo>
                <a:lnTo>
                  <a:pt x="158" y="6"/>
                </a:lnTo>
                <a:lnTo>
                  <a:pt x="182" y="75"/>
                </a:lnTo>
                <a:lnTo>
                  <a:pt x="203" y="65"/>
                </a:lnTo>
              </a:path>
            </a:pathLst>
          </a:custGeom>
          <a:solidFill>
            <a:srgbClr val="ff0000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0" name=""/>
          <p:cNvSpPr/>
          <p:nvPr/>
        </p:nvSpPr>
        <p:spPr>
          <a:xfrm>
            <a:off x="8074080" y="4665600"/>
            <a:ext cx="77760" cy="131760"/>
          </a:xfrm>
          <a:custGeom>
            <a:avLst/>
            <a:gdLst/>
            <a:ahLst/>
            <a:rect l="l" t="t" r="r" b="b"/>
            <a:pathLst>
              <a:path w="49" h="83">
                <a:moveTo>
                  <a:pt x="12" y="0"/>
                </a:moveTo>
                <a:lnTo>
                  <a:pt x="0" y="0"/>
                </a:lnTo>
                <a:lnTo>
                  <a:pt x="0" y="8"/>
                </a:lnTo>
                <a:lnTo>
                  <a:pt x="28" y="83"/>
                </a:lnTo>
                <a:lnTo>
                  <a:pt x="49" y="73"/>
                </a:lnTo>
                <a:lnTo>
                  <a:pt x="22" y="30"/>
                </a:lnTo>
                <a:lnTo>
                  <a:pt x="18" y="22"/>
                </a:lnTo>
                <a:lnTo>
                  <a:pt x="14" y="14"/>
                </a:lnTo>
                <a:lnTo>
                  <a:pt x="12" y="4"/>
                </a:lnTo>
                <a:lnTo>
                  <a:pt x="12" y="0"/>
                </a:lnTo>
              </a:path>
            </a:pathLst>
          </a:custGeom>
          <a:solidFill>
            <a:srgbClr val="00cc99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1" name=""/>
          <p:cNvSpPr/>
          <p:nvPr/>
        </p:nvSpPr>
        <p:spPr>
          <a:xfrm>
            <a:off x="8037360" y="4646520"/>
            <a:ext cx="78120" cy="131760"/>
          </a:xfrm>
          <a:custGeom>
            <a:avLst/>
            <a:gdLst/>
            <a:ahLst/>
            <a:rect l="l" t="t" r="r" b="b"/>
            <a:pathLst>
              <a:path w="49" h="83">
                <a:moveTo>
                  <a:pt x="12" y="0"/>
                </a:moveTo>
                <a:lnTo>
                  <a:pt x="0" y="0"/>
                </a:lnTo>
                <a:lnTo>
                  <a:pt x="0" y="8"/>
                </a:lnTo>
                <a:lnTo>
                  <a:pt x="28" y="83"/>
                </a:lnTo>
                <a:lnTo>
                  <a:pt x="49" y="73"/>
                </a:lnTo>
                <a:lnTo>
                  <a:pt x="22" y="30"/>
                </a:lnTo>
                <a:lnTo>
                  <a:pt x="18" y="22"/>
                </a:lnTo>
                <a:lnTo>
                  <a:pt x="14" y="14"/>
                </a:lnTo>
                <a:lnTo>
                  <a:pt x="12" y="4"/>
                </a:lnTo>
                <a:lnTo>
                  <a:pt x="12" y="0"/>
                </a:lnTo>
              </a:path>
            </a:pathLst>
          </a:custGeom>
          <a:solidFill>
            <a:srgbClr val="00cc99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2" name=""/>
          <p:cNvSpPr/>
          <p:nvPr/>
        </p:nvSpPr>
        <p:spPr>
          <a:xfrm>
            <a:off x="8072280" y="4816440"/>
            <a:ext cx="34920" cy="77760"/>
          </a:xfrm>
          <a:custGeom>
            <a:avLst/>
            <a:gdLst/>
            <a:ahLst/>
            <a:rect l="l" t="t" r="r" b="b"/>
            <a:pathLst>
              <a:path w="22" h="49">
                <a:moveTo>
                  <a:pt x="14" y="43"/>
                </a:moveTo>
                <a:lnTo>
                  <a:pt x="10" y="49"/>
                </a:lnTo>
                <a:lnTo>
                  <a:pt x="0" y="10"/>
                </a:lnTo>
                <a:lnTo>
                  <a:pt x="22" y="0"/>
                </a:lnTo>
                <a:lnTo>
                  <a:pt x="14" y="43"/>
                </a:lnTo>
              </a:path>
            </a:pathLst>
          </a:custGeom>
          <a:solidFill>
            <a:srgbClr val="00cc99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3" name=""/>
          <p:cNvSpPr/>
          <p:nvPr/>
        </p:nvSpPr>
        <p:spPr>
          <a:xfrm>
            <a:off x="8072280" y="4816440"/>
            <a:ext cx="34920" cy="77760"/>
          </a:xfrm>
          <a:custGeom>
            <a:avLst/>
            <a:gdLst/>
            <a:ahLst/>
            <a:rect l="l" t="t" r="r" b="b"/>
            <a:pathLst>
              <a:path w="22" h="49">
                <a:moveTo>
                  <a:pt x="14" y="43"/>
                </a:moveTo>
                <a:lnTo>
                  <a:pt x="10" y="49"/>
                </a:lnTo>
                <a:lnTo>
                  <a:pt x="0" y="10"/>
                </a:lnTo>
                <a:lnTo>
                  <a:pt x="22" y="0"/>
                </a:lnTo>
                <a:lnTo>
                  <a:pt x="14" y="43"/>
                </a:lnTo>
              </a:path>
            </a:pathLst>
          </a:custGeom>
          <a:solidFill>
            <a:srgbClr val="00cc99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4" name=""/>
          <p:cNvSpPr/>
          <p:nvPr/>
        </p:nvSpPr>
        <p:spPr>
          <a:xfrm>
            <a:off x="7551720" y="4737240"/>
            <a:ext cx="527040" cy="326880"/>
          </a:xfrm>
          <a:custGeom>
            <a:avLst/>
            <a:gdLst/>
            <a:ahLst/>
            <a:rect l="l" t="t" r="r" b="b"/>
            <a:pathLst>
              <a:path w="332" h="206">
                <a:moveTo>
                  <a:pt x="318" y="89"/>
                </a:moveTo>
                <a:lnTo>
                  <a:pt x="318" y="111"/>
                </a:lnTo>
                <a:lnTo>
                  <a:pt x="328" y="113"/>
                </a:lnTo>
                <a:lnTo>
                  <a:pt x="332" y="129"/>
                </a:lnTo>
                <a:lnTo>
                  <a:pt x="211" y="171"/>
                </a:lnTo>
                <a:lnTo>
                  <a:pt x="79" y="192"/>
                </a:lnTo>
                <a:lnTo>
                  <a:pt x="0" y="206"/>
                </a:lnTo>
                <a:lnTo>
                  <a:pt x="49" y="147"/>
                </a:lnTo>
                <a:lnTo>
                  <a:pt x="53" y="135"/>
                </a:lnTo>
                <a:lnTo>
                  <a:pt x="85" y="155"/>
                </a:lnTo>
                <a:lnTo>
                  <a:pt x="128" y="123"/>
                </a:lnTo>
                <a:lnTo>
                  <a:pt x="142" y="86"/>
                </a:lnTo>
                <a:lnTo>
                  <a:pt x="152" y="58"/>
                </a:lnTo>
                <a:lnTo>
                  <a:pt x="176" y="64"/>
                </a:lnTo>
                <a:lnTo>
                  <a:pt x="182" y="36"/>
                </a:lnTo>
                <a:lnTo>
                  <a:pt x="189" y="38"/>
                </a:lnTo>
                <a:lnTo>
                  <a:pt x="201" y="0"/>
                </a:lnTo>
                <a:lnTo>
                  <a:pt x="223" y="8"/>
                </a:lnTo>
                <a:lnTo>
                  <a:pt x="229" y="4"/>
                </a:lnTo>
                <a:lnTo>
                  <a:pt x="229" y="0"/>
                </a:lnTo>
                <a:lnTo>
                  <a:pt x="267" y="10"/>
                </a:lnTo>
                <a:lnTo>
                  <a:pt x="263" y="44"/>
                </a:lnTo>
                <a:lnTo>
                  <a:pt x="308" y="54"/>
                </a:lnTo>
                <a:lnTo>
                  <a:pt x="308" y="58"/>
                </a:lnTo>
                <a:lnTo>
                  <a:pt x="318" y="89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5" name=""/>
          <p:cNvSpPr/>
          <p:nvPr/>
        </p:nvSpPr>
        <p:spPr>
          <a:xfrm>
            <a:off x="7529400" y="4941720"/>
            <a:ext cx="601920" cy="301680"/>
          </a:xfrm>
          <a:custGeom>
            <a:avLst/>
            <a:gdLst/>
            <a:ahLst/>
            <a:rect l="l" t="t" r="r" b="b"/>
            <a:pathLst>
              <a:path w="379" h="190">
                <a:moveTo>
                  <a:pt x="201" y="148"/>
                </a:moveTo>
                <a:lnTo>
                  <a:pt x="156" y="156"/>
                </a:lnTo>
                <a:lnTo>
                  <a:pt x="144" y="134"/>
                </a:lnTo>
                <a:lnTo>
                  <a:pt x="67" y="148"/>
                </a:lnTo>
                <a:lnTo>
                  <a:pt x="51" y="170"/>
                </a:lnTo>
                <a:lnTo>
                  <a:pt x="0" y="178"/>
                </a:lnTo>
                <a:lnTo>
                  <a:pt x="6" y="162"/>
                </a:lnTo>
                <a:lnTo>
                  <a:pt x="10" y="152"/>
                </a:lnTo>
                <a:lnTo>
                  <a:pt x="87" y="81"/>
                </a:lnTo>
                <a:lnTo>
                  <a:pt x="93" y="63"/>
                </a:lnTo>
                <a:lnTo>
                  <a:pt x="225" y="42"/>
                </a:lnTo>
                <a:lnTo>
                  <a:pt x="346" y="0"/>
                </a:lnTo>
                <a:lnTo>
                  <a:pt x="356" y="38"/>
                </a:lnTo>
                <a:lnTo>
                  <a:pt x="379" y="47"/>
                </a:lnTo>
                <a:lnTo>
                  <a:pt x="377" y="47"/>
                </a:lnTo>
                <a:lnTo>
                  <a:pt x="358" y="77"/>
                </a:lnTo>
                <a:lnTo>
                  <a:pt x="330" y="81"/>
                </a:lnTo>
                <a:lnTo>
                  <a:pt x="350" y="91"/>
                </a:lnTo>
                <a:lnTo>
                  <a:pt x="356" y="93"/>
                </a:lnTo>
                <a:lnTo>
                  <a:pt x="298" y="150"/>
                </a:lnTo>
                <a:lnTo>
                  <a:pt x="284" y="182"/>
                </a:lnTo>
                <a:lnTo>
                  <a:pt x="263" y="190"/>
                </a:lnTo>
                <a:lnTo>
                  <a:pt x="201" y="148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6" name=""/>
          <p:cNvSpPr/>
          <p:nvPr/>
        </p:nvSpPr>
        <p:spPr>
          <a:xfrm>
            <a:off x="7597800" y="5154480"/>
            <a:ext cx="349200" cy="295560"/>
          </a:xfrm>
          <a:custGeom>
            <a:avLst/>
            <a:gdLst/>
            <a:ahLst/>
            <a:rect l="l" t="t" r="r" b="b"/>
            <a:pathLst>
              <a:path w="220" h="186">
                <a:moveTo>
                  <a:pt x="220" y="56"/>
                </a:moveTo>
                <a:lnTo>
                  <a:pt x="158" y="14"/>
                </a:lnTo>
                <a:lnTo>
                  <a:pt x="113" y="22"/>
                </a:lnTo>
                <a:lnTo>
                  <a:pt x="101" y="0"/>
                </a:lnTo>
                <a:lnTo>
                  <a:pt x="24" y="14"/>
                </a:lnTo>
                <a:lnTo>
                  <a:pt x="8" y="36"/>
                </a:lnTo>
                <a:lnTo>
                  <a:pt x="0" y="52"/>
                </a:lnTo>
                <a:lnTo>
                  <a:pt x="87" y="127"/>
                </a:lnTo>
                <a:lnTo>
                  <a:pt x="133" y="186"/>
                </a:lnTo>
                <a:lnTo>
                  <a:pt x="186" y="117"/>
                </a:lnTo>
                <a:lnTo>
                  <a:pt x="210" y="58"/>
                </a:lnTo>
                <a:lnTo>
                  <a:pt x="218" y="58"/>
                </a:lnTo>
                <a:lnTo>
                  <a:pt x="220" y="56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7" name=""/>
          <p:cNvSpPr/>
          <p:nvPr/>
        </p:nvSpPr>
        <p:spPr>
          <a:xfrm>
            <a:off x="7416720" y="5211720"/>
            <a:ext cx="392040" cy="407880"/>
          </a:xfrm>
          <a:custGeom>
            <a:avLst/>
            <a:gdLst/>
            <a:ahLst/>
            <a:rect l="l" t="t" r="r" b="b"/>
            <a:pathLst>
              <a:path w="247" h="257">
                <a:moveTo>
                  <a:pt x="245" y="229"/>
                </a:moveTo>
                <a:lnTo>
                  <a:pt x="215" y="229"/>
                </a:lnTo>
                <a:lnTo>
                  <a:pt x="211" y="257"/>
                </a:lnTo>
                <a:lnTo>
                  <a:pt x="203" y="241"/>
                </a:lnTo>
                <a:lnTo>
                  <a:pt x="73" y="257"/>
                </a:lnTo>
                <a:lnTo>
                  <a:pt x="69" y="245"/>
                </a:lnTo>
                <a:lnTo>
                  <a:pt x="55" y="194"/>
                </a:lnTo>
                <a:lnTo>
                  <a:pt x="63" y="166"/>
                </a:lnTo>
                <a:lnTo>
                  <a:pt x="0" y="16"/>
                </a:lnTo>
                <a:lnTo>
                  <a:pt x="71" y="8"/>
                </a:lnTo>
                <a:lnTo>
                  <a:pt x="122" y="0"/>
                </a:lnTo>
                <a:lnTo>
                  <a:pt x="114" y="16"/>
                </a:lnTo>
                <a:lnTo>
                  <a:pt x="201" y="91"/>
                </a:lnTo>
                <a:lnTo>
                  <a:pt x="247" y="150"/>
                </a:lnTo>
                <a:lnTo>
                  <a:pt x="239" y="208"/>
                </a:lnTo>
                <a:lnTo>
                  <a:pt x="243" y="212"/>
                </a:lnTo>
                <a:lnTo>
                  <a:pt x="245" y="220"/>
                </a:lnTo>
                <a:lnTo>
                  <a:pt x="245" y="229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8" name=""/>
          <p:cNvSpPr/>
          <p:nvPr/>
        </p:nvSpPr>
        <p:spPr>
          <a:xfrm>
            <a:off x="7318440" y="5575320"/>
            <a:ext cx="657000" cy="544320"/>
          </a:xfrm>
          <a:custGeom>
            <a:avLst/>
            <a:gdLst/>
            <a:ahLst/>
            <a:rect l="l" t="t" r="r" b="b"/>
            <a:pathLst>
              <a:path w="414" h="343">
                <a:moveTo>
                  <a:pt x="307" y="0"/>
                </a:moveTo>
                <a:lnTo>
                  <a:pt x="277" y="0"/>
                </a:lnTo>
                <a:lnTo>
                  <a:pt x="273" y="28"/>
                </a:lnTo>
                <a:lnTo>
                  <a:pt x="265" y="12"/>
                </a:lnTo>
                <a:lnTo>
                  <a:pt x="135" y="28"/>
                </a:lnTo>
                <a:lnTo>
                  <a:pt x="131" y="16"/>
                </a:lnTo>
                <a:lnTo>
                  <a:pt x="0" y="34"/>
                </a:lnTo>
                <a:lnTo>
                  <a:pt x="10" y="54"/>
                </a:lnTo>
                <a:lnTo>
                  <a:pt x="16" y="64"/>
                </a:lnTo>
                <a:lnTo>
                  <a:pt x="16" y="64"/>
                </a:lnTo>
                <a:lnTo>
                  <a:pt x="32" y="58"/>
                </a:lnTo>
                <a:lnTo>
                  <a:pt x="34" y="60"/>
                </a:lnTo>
                <a:lnTo>
                  <a:pt x="64" y="52"/>
                </a:lnTo>
                <a:lnTo>
                  <a:pt x="101" y="60"/>
                </a:lnTo>
                <a:lnTo>
                  <a:pt x="127" y="85"/>
                </a:lnTo>
                <a:lnTo>
                  <a:pt x="176" y="74"/>
                </a:lnTo>
                <a:lnTo>
                  <a:pt x="172" y="60"/>
                </a:lnTo>
                <a:lnTo>
                  <a:pt x="192" y="58"/>
                </a:lnTo>
                <a:lnTo>
                  <a:pt x="251" y="109"/>
                </a:lnTo>
                <a:lnTo>
                  <a:pt x="275" y="186"/>
                </a:lnTo>
                <a:lnTo>
                  <a:pt x="309" y="230"/>
                </a:lnTo>
                <a:lnTo>
                  <a:pt x="388" y="303"/>
                </a:lnTo>
                <a:lnTo>
                  <a:pt x="410" y="291"/>
                </a:lnTo>
                <a:lnTo>
                  <a:pt x="414" y="289"/>
                </a:lnTo>
                <a:lnTo>
                  <a:pt x="414" y="305"/>
                </a:lnTo>
                <a:lnTo>
                  <a:pt x="378" y="343"/>
                </a:lnTo>
                <a:lnTo>
                  <a:pt x="412" y="321"/>
                </a:lnTo>
                <a:lnTo>
                  <a:pt x="414" y="289"/>
                </a:lnTo>
                <a:lnTo>
                  <a:pt x="414" y="198"/>
                </a:lnTo>
                <a:lnTo>
                  <a:pt x="376" y="133"/>
                </a:lnTo>
                <a:lnTo>
                  <a:pt x="370" y="129"/>
                </a:lnTo>
                <a:lnTo>
                  <a:pt x="370" y="115"/>
                </a:lnTo>
                <a:lnTo>
                  <a:pt x="319" y="46"/>
                </a:lnTo>
                <a:lnTo>
                  <a:pt x="307" y="0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9" name=""/>
          <p:cNvSpPr/>
          <p:nvPr/>
        </p:nvSpPr>
        <p:spPr>
          <a:xfrm>
            <a:off x="7318440" y="5575320"/>
            <a:ext cx="657000" cy="544320"/>
          </a:xfrm>
          <a:custGeom>
            <a:avLst/>
            <a:gdLst/>
            <a:ahLst/>
            <a:rect l="l" t="t" r="r" b="b"/>
            <a:pathLst>
              <a:path w="414" h="343">
                <a:moveTo>
                  <a:pt x="307" y="0"/>
                </a:moveTo>
                <a:lnTo>
                  <a:pt x="277" y="0"/>
                </a:lnTo>
                <a:lnTo>
                  <a:pt x="273" y="28"/>
                </a:lnTo>
                <a:lnTo>
                  <a:pt x="265" y="12"/>
                </a:lnTo>
                <a:lnTo>
                  <a:pt x="135" y="28"/>
                </a:lnTo>
                <a:lnTo>
                  <a:pt x="131" y="16"/>
                </a:lnTo>
                <a:lnTo>
                  <a:pt x="0" y="34"/>
                </a:lnTo>
                <a:lnTo>
                  <a:pt x="10" y="54"/>
                </a:lnTo>
                <a:lnTo>
                  <a:pt x="16" y="64"/>
                </a:lnTo>
                <a:lnTo>
                  <a:pt x="16" y="64"/>
                </a:lnTo>
                <a:lnTo>
                  <a:pt x="32" y="58"/>
                </a:lnTo>
                <a:lnTo>
                  <a:pt x="34" y="60"/>
                </a:lnTo>
                <a:lnTo>
                  <a:pt x="64" y="52"/>
                </a:lnTo>
                <a:lnTo>
                  <a:pt x="101" y="60"/>
                </a:lnTo>
                <a:lnTo>
                  <a:pt x="127" y="85"/>
                </a:lnTo>
                <a:lnTo>
                  <a:pt x="176" y="74"/>
                </a:lnTo>
                <a:lnTo>
                  <a:pt x="172" y="60"/>
                </a:lnTo>
                <a:lnTo>
                  <a:pt x="192" y="58"/>
                </a:lnTo>
                <a:lnTo>
                  <a:pt x="251" y="109"/>
                </a:lnTo>
                <a:lnTo>
                  <a:pt x="275" y="186"/>
                </a:lnTo>
                <a:lnTo>
                  <a:pt x="309" y="230"/>
                </a:lnTo>
                <a:lnTo>
                  <a:pt x="388" y="303"/>
                </a:lnTo>
                <a:lnTo>
                  <a:pt x="410" y="291"/>
                </a:lnTo>
                <a:lnTo>
                  <a:pt x="414" y="289"/>
                </a:lnTo>
                <a:lnTo>
                  <a:pt x="414" y="305"/>
                </a:lnTo>
                <a:lnTo>
                  <a:pt x="378" y="343"/>
                </a:lnTo>
                <a:lnTo>
                  <a:pt x="412" y="321"/>
                </a:lnTo>
                <a:lnTo>
                  <a:pt x="414" y="289"/>
                </a:lnTo>
                <a:lnTo>
                  <a:pt x="414" y="198"/>
                </a:lnTo>
                <a:lnTo>
                  <a:pt x="376" y="133"/>
                </a:lnTo>
                <a:lnTo>
                  <a:pt x="370" y="129"/>
                </a:lnTo>
                <a:lnTo>
                  <a:pt x="370" y="115"/>
                </a:lnTo>
                <a:lnTo>
                  <a:pt x="319" y="46"/>
                </a:lnTo>
                <a:lnTo>
                  <a:pt x="307" y="0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0" name=""/>
          <p:cNvSpPr/>
          <p:nvPr/>
        </p:nvSpPr>
        <p:spPr>
          <a:xfrm>
            <a:off x="7378560" y="4543560"/>
            <a:ext cx="311400" cy="372960"/>
          </a:xfrm>
          <a:custGeom>
            <a:avLst/>
            <a:gdLst/>
            <a:ahLst/>
            <a:rect l="l" t="t" r="r" b="b"/>
            <a:pathLst>
              <a:path w="196" h="235">
                <a:moveTo>
                  <a:pt x="192" y="93"/>
                </a:moveTo>
                <a:lnTo>
                  <a:pt x="196" y="126"/>
                </a:lnTo>
                <a:lnTo>
                  <a:pt x="194" y="126"/>
                </a:lnTo>
                <a:lnTo>
                  <a:pt x="156" y="182"/>
                </a:lnTo>
                <a:lnTo>
                  <a:pt x="132" y="235"/>
                </a:lnTo>
                <a:lnTo>
                  <a:pt x="121" y="217"/>
                </a:lnTo>
                <a:lnTo>
                  <a:pt x="53" y="202"/>
                </a:lnTo>
                <a:lnTo>
                  <a:pt x="43" y="190"/>
                </a:lnTo>
                <a:lnTo>
                  <a:pt x="39" y="192"/>
                </a:lnTo>
                <a:lnTo>
                  <a:pt x="28" y="198"/>
                </a:lnTo>
                <a:lnTo>
                  <a:pt x="24" y="208"/>
                </a:lnTo>
                <a:lnTo>
                  <a:pt x="24" y="196"/>
                </a:lnTo>
                <a:lnTo>
                  <a:pt x="0" y="49"/>
                </a:lnTo>
                <a:lnTo>
                  <a:pt x="61" y="41"/>
                </a:lnTo>
                <a:lnTo>
                  <a:pt x="85" y="53"/>
                </a:lnTo>
                <a:lnTo>
                  <a:pt x="140" y="43"/>
                </a:lnTo>
                <a:lnTo>
                  <a:pt x="154" y="12"/>
                </a:lnTo>
                <a:lnTo>
                  <a:pt x="166" y="12"/>
                </a:lnTo>
                <a:lnTo>
                  <a:pt x="174" y="4"/>
                </a:lnTo>
                <a:lnTo>
                  <a:pt x="178" y="0"/>
                </a:lnTo>
                <a:lnTo>
                  <a:pt x="194" y="63"/>
                </a:lnTo>
                <a:lnTo>
                  <a:pt x="194" y="69"/>
                </a:lnTo>
                <a:lnTo>
                  <a:pt x="192" y="93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1" name=""/>
          <p:cNvSpPr/>
          <p:nvPr/>
        </p:nvSpPr>
        <p:spPr>
          <a:xfrm>
            <a:off x="7588080" y="4653000"/>
            <a:ext cx="327240" cy="330120"/>
          </a:xfrm>
          <a:custGeom>
            <a:avLst/>
            <a:gdLst/>
            <a:ahLst/>
            <a:rect l="l" t="t" r="r" b="b"/>
            <a:pathLst>
              <a:path w="206" h="208">
                <a:moveTo>
                  <a:pt x="0" y="166"/>
                </a:moveTo>
                <a:lnTo>
                  <a:pt x="24" y="113"/>
                </a:lnTo>
                <a:lnTo>
                  <a:pt x="62" y="57"/>
                </a:lnTo>
                <a:lnTo>
                  <a:pt x="64" y="57"/>
                </a:lnTo>
                <a:lnTo>
                  <a:pt x="62" y="24"/>
                </a:lnTo>
                <a:lnTo>
                  <a:pt x="62" y="0"/>
                </a:lnTo>
                <a:lnTo>
                  <a:pt x="66" y="4"/>
                </a:lnTo>
                <a:lnTo>
                  <a:pt x="75" y="40"/>
                </a:lnTo>
                <a:lnTo>
                  <a:pt x="75" y="46"/>
                </a:lnTo>
                <a:lnTo>
                  <a:pt x="79" y="57"/>
                </a:lnTo>
                <a:lnTo>
                  <a:pt x="129" y="44"/>
                </a:lnTo>
                <a:lnTo>
                  <a:pt x="133" y="73"/>
                </a:lnTo>
                <a:lnTo>
                  <a:pt x="192" y="38"/>
                </a:lnTo>
                <a:lnTo>
                  <a:pt x="206" y="42"/>
                </a:lnTo>
                <a:lnTo>
                  <a:pt x="206" y="53"/>
                </a:lnTo>
                <a:lnTo>
                  <a:pt x="206" y="57"/>
                </a:lnTo>
                <a:lnTo>
                  <a:pt x="200" y="61"/>
                </a:lnTo>
                <a:lnTo>
                  <a:pt x="178" y="53"/>
                </a:lnTo>
                <a:lnTo>
                  <a:pt x="166" y="91"/>
                </a:lnTo>
                <a:lnTo>
                  <a:pt x="159" y="89"/>
                </a:lnTo>
                <a:lnTo>
                  <a:pt x="153" y="117"/>
                </a:lnTo>
                <a:lnTo>
                  <a:pt x="129" y="111"/>
                </a:lnTo>
                <a:lnTo>
                  <a:pt x="119" y="139"/>
                </a:lnTo>
                <a:lnTo>
                  <a:pt x="105" y="176"/>
                </a:lnTo>
                <a:lnTo>
                  <a:pt x="60" y="208"/>
                </a:lnTo>
                <a:lnTo>
                  <a:pt x="30" y="188"/>
                </a:lnTo>
                <a:lnTo>
                  <a:pt x="26" y="200"/>
                </a:lnTo>
                <a:lnTo>
                  <a:pt x="0" y="166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2" name=""/>
          <p:cNvSpPr/>
          <p:nvPr/>
        </p:nvSpPr>
        <p:spPr>
          <a:xfrm>
            <a:off x="7588080" y="4653000"/>
            <a:ext cx="327240" cy="330120"/>
          </a:xfrm>
          <a:custGeom>
            <a:avLst/>
            <a:gdLst/>
            <a:ahLst/>
            <a:rect l="l" t="t" r="r" b="b"/>
            <a:pathLst>
              <a:path w="206" h="208">
                <a:moveTo>
                  <a:pt x="0" y="166"/>
                </a:moveTo>
                <a:lnTo>
                  <a:pt x="24" y="113"/>
                </a:lnTo>
                <a:lnTo>
                  <a:pt x="62" y="57"/>
                </a:lnTo>
                <a:lnTo>
                  <a:pt x="64" y="57"/>
                </a:lnTo>
                <a:lnTo>
                  <a:pt x="62" y="24"/>
                </a:lnTo>
                <a:lnTo>
                  <a:pt x="62" y="0"/>
                </a:lnTo>
                <a:lnTo>
                  <a:pt x="66" y="4"/>
                </a:lnTo>
                <a:lnTo>
                  <a:pt x="75" y="40"/>
                </a:lnTo>
                <a:lnTo>
                  <a:pt x="75" y="46"/>
                </a:lnTo>
                <a:lnTo>
                  <a:pt x="79" y="57"/>
                </a:lnTo>
                <a:lnTo>
                  <a:pt x="129" y="44"/>
                </a:lnTo>
                <a:lnTo>
                  <a:pt x="133" y="73"/>
                </a:lnTo>
                <a:lnTo>
                  <a:pt x="192" y="38"/>
                </a:lnTo>
                <a:lnTo>
                  <a:pt x="206" y="42"/>
                </a:lnTo>
                <a:lnTo>
                  <a:pt x="206" y="53"/>
                </a:lnTo>
                <a:lnTo>
                  <a:pt x="206" y="57"/>
                </a:lnTo>
                <a:lnTo>
                  <a:pt x="200" y="61"/>
                </a:lnTo>
                <a:lnTo>
                  <a:pt x="178" y="53"/>
                </a:lnTo>
                <a:lnTo>
                  <a:pt x="166" y="91"/>
                </a:lnTo>
                <a:lnTo>
                  <a:pt x="159" y="89"/>
                </a:lnTo>
                <a:lnTo>
                  <a:pt x="153" y="117"/>
                </a:lnTo>
                <a:lnTo>
                  <a:pt x="129" y="111"/>
                </a:lnTo>
                <a:lnTo>
                  <a:pt x="119" y="139"/>
                </a:lnTo>
                <a:lnTo>
                  <a:pt x="105" y="176"/>
                </a:lnTo>
                <a:lnTo>
                  <a:pt x="60" y="208"/>
                </a:lnTo>
                <a:lnTo>
                  <a:pt x="30" y="188"/>
                </a:lnTo>
                <a:lnTo>
                  <a:pt x="26" y="200"/>
                </a:lnTo>
                <a:lnTo>
                  <a:pt x="0" y="166"/>
                </a:lnTo>
              </a:path>
            </a:pathLst>
          </a:custGeom>
          <a:solidFill>
            <a:srgbClr val="00cc99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3" name=""/>
          <p:cNvSpPr/>
          <p:nvPr/>
        </p:nvSpPr>
        <p:spPr>
          <a:xfrm>
            <a:off x="7218360" y="4245120"/>
            <a:ext cx="301680" cy="395280"/>
          </a:xfrm>
          <a:custGeom>
            <a:avLst/>
            <a:gdLst/>
            <a:ahLst/>
            <a:rect l="l" t="t" r="r" b="b"/>
            <a:pathLst>
              <a:path w="190" h="249">
                <a:moveTo>
                  <a:pt x="162" y="229"/>
                </a:moveTo>
                <a:lnTo>
                  <a:pt x="101" y="237"/>
                </a:lnTo>
                <a:lnTo>
                  <a:pt x="4" y="249"/>
                </a:lnTo>
                <a:lnTo>
                  <a:pt x="4" y="247"/>
                </a:lnTo>
                <a:lnTo>
                  <a:pt x="30" y="200"/>
                </a:lnTo>
                <a:lnTo>
                  <a:pt x="0" y="107"/>
                </a:lnTo>
                <a:lnTo>
                  <a:pt x="30" y="30"/>
                </a:lnTo>
                <a:lnTo>
                  <a:pt x="30" y="40"/>
                </a:lnTo>
                <a:lnTo>
                  <a:pt x="38" y="51"/>
                </a:lnTo>
                <a:lnTo>
                  <a:pt x="55" y="0"/>
                </a:lnTo>
                <a:lnTo>
                  <a:pt x="121" y="16"/>
                </a:lnTo>
                <a:lnTo>
                  <a:pt x="135" y="61"/>
                </a:lnTo>
                <a:lnTo>
                  <a:pt x="115" y="115"/>
                </a:lnTo>
                <a:lnTo>
                  <a:pt x="129" y="117"/>
                </a:lnTo>
                <a:lnTo>
                  <a:pt x="158" y="81"/>
                </a:lnTo>
                <a:lnTo>
                  <a:pt x="190" y="127"/>
                </a:lnTo>
                <a:lnTo>
                  <a:pt x="188" y="160"/>
                </a:lnTo>
                <a:lnTo>
                  <a:pt x="178" y="176"/>
                </a:lnTo>
                <a:lnTo>
                  <a:pt x="162" y="229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4" name=""/>
          <p:cNvSpPr/>
          <p:nvPr/>
        </p:nvSpPr>
        <p:spPr>
          <a:xfrm>
            <a:off x="7183440" y="4621320"/>
            <a:ext cx="230040" cy="392040"/>
          </a:xfrm>
          <a:custGeom>
            <a:avLst/>
            <a:gdLst/>
            <a:ahLst/>
            <a:rect l="l" t="t" r="r" b="b"/>
            <a:pathLst>
              <a:path w="145" h="247">
                <a:moveTo>
                  <a:pt x="26" y="12"/>
                </a:moveTo>
                <a:lnTo>
                  <a:pt x="20" y="22"/>
                </a:lnTo>
                <a:lnTo>
                  <a:pt x="0" y="12"/>
                </a:lnTo>
                <a:lnTo>
                  <a:pt x="24" y="159"/>
                </a:lnTo>
                <a:lnTo>
                  <a:pt x="24" y="168"/>
                </a:lnTo>
                <a:lnTo>
                  <a:pt x="34" y="180"/>
                </a:lnTo>
                <a:lnTo>
                  <a:pt x="14" y="247"/>
                </a:lnTo>
                <a:lnTo>
                  <a:pt x="77" y="238"/>
                </a:lnTo>
                <a:lnTo>
                  <a:pt x="91" y="214"/>
                </a:lnTo>
                <a:lnTo>
                  <a:pt x="99" y="228"/>
                </a:lnTo>
                <a:lnTo>
                  <a:pt x="145" y="159"/>
                </a:lnTo>
                <a:lnTo>
                  <a:pt x="145" y="147"/>
                </a:lnTo>
                <a:lnTo>
                  <a:pt x="123" y="0"/>
                </a:lnTo>
                <a:lnTo>
                  <a:pt x="26" y="12"/>
                </a:lnTo>
              </a:path>
            </a:pathLst>
          </a:custGeom>
          <a:solidFill>
            <a:srgbClr val="ff3300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5" name=""/>
          <p:cNvSpPr/>
          <p:nvPr/>
        </p:nvSpPr>
        <p:spPr>
          <a:xfrm>
            <a:off x="7118280" y="4844880"/>
            <a:ext cx="511200" cy="292320"/>
          </a:xfrm>
          <a:custGeom>
            <a:avLst/>
            <a:gdLst/>
            <a:ahLst/>
            <a:rect l="l" t="t" r="r" b="b"/>
            <a:pathLst>
              <a:path w="322" h="184">
                <a:moveTo>
                  <a:pt x="188" y="18"/>
                </a:moveTo>
                <a:lnTo>
                  <a:pt x="192" y="8"/>
                </a:lnTo>
                <a:lnTo>
                  <a:pt x="205" y="2"/>
                </a:lnTo>
                <a:lnTo>
                  <a:pt x="207" y="0"/>
                </a:lnTo>
                <a:lnTo>
                  <a:pt x="217" y="12"/>
                </a:lnTo>
                <a:lnTo>
                  <a:pt x="285" y="27"/>
                </a:lnTo>
                <a:lnTo>
                  <a:pt x="296" y="45"/>
                </a:lnTo>
                <a:lnTo>
                  <a:pt x="322" y="79"/>
                </a:lnTo>
                <a:lnTo>
                  <a:pt x="273" y="138"/>
                </a:lnTo>
                <a:lnTo>
                  <a:pt x="0" y="184"/>
                </a:lnTo>
                <a:lnTo>
                  <a:pt x="8" y="160"/>
                </a:lnTo>
                <a:lnTo>
                  <a:pt x="20" y="140"/>
                </a:lnTo>
                <a:lnTo>
                  <a:pt x="41" y="154"/>
                </a:lnTo>
                <a:lnTo>
                  <a:pt x="55" y="106"/>
                </a:lnTo>
                <a:lnTo>
                  <a:pt x="118" y="97"/>
                </a:lnTo>
                <a:lnTo>
                  <a:pt x="132" y="73"/>
                </a:lnTo>
                <a:lnTo>
                  <a:pt x="140" y="87"/>
                </a:lnTo>
                <a:lnTo>
                  <a:pt x="186" y="18"/>
                </a:lnTo>
                <a:lnTo>
                  <a:pt x="188" y="18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6" name=""/>
          <p:cNvSpPr/>
          <p:nvPr/>
        </p:nvSpPr>
        <p:spPr>
          <a:xfrm>
            <a:off x="7118280" y="4844880"/>
            <a:ext cx="511200" cy="292320"/>
          </a:xfrm>
          <a:custGeom>
            <a:avLst/>
            <a:gdLst/>
            <a:ahLst/>
            <a:rect l="l" t="t" r="r" b="b"/>
            <a:pathLst>
              <a:path w="322" h="184">
                <a:moveTo>
                  <a:pt x="188" y="18"/>
                </a:moveTo>
                <a:lnTo>
                  <a:pt x="192" y="8"/>
                </a:lnTo>
                <a:lnTo>
                  <a:pt x="205" y="2"/>
                </a:lnTo>
                <a:lnTo>
                  <a:pt x="207" y="0"/>
                </a:lnTo>
                <a:lnTo>
                  <a:pt x="217" y="12"/>
                </a:lnTo>
                <a:lnTo>
                  <a:pt x="285" y="27"/>
                </a:lnTo>
                <a:lnTo>
                  <a:pt x="296" y="45"/>
                </a:lnTo>
                <a:lnTo>
                  <a:pt x="322" y="79"/>
                </a:lnTo>
                <a:lnTo>
                  <a:pt x="273" y="138"/>
                </a:lnTo>
                <a:lnTo>
                  <a:pt x="0" y="184"/>
                </a:lnTo>
                <a:lnTo>
                  <a:pt x="8" y="160"/>
                </a:lnTo>
                <a:lnTo>
                  <a:pt x="20" y="140"/>
                </a:lnTo>
                <a:lnTo>
                  <a:pt x="41" y="154"/>
                </a:lnTo>
                <a:lnTo>
                  <a:pt x="55" y="106"/>
                </a:lnTo>
                <a:lnTo>
                  <a:pt x="118" y="97"/>
                </a:lnTo>
                <a:lnTo>
                  <a:pt x="132" y="73"/>
                </a:lnTo>
                <a:lnTo>
                  <a:pt x="140" y="87"/>
                </a:lnTo>
                <a:lnTo>
                  <a:pt x="186" y="18"/>
                </a:lnTo>
                <a:lnTo>
                  <a:pt x="188" y="18"/>
                </a:lnTo>
              </a:path>
            </a:pathLst>
          </a:custGeom>
          <a:solidFill>
            <a:srgbClr val="00cc99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7" name=""/>
          <p:cNvSpPr/>
          <p:nvPr/>
        </p:nvSpPr>
        <p:spPr>
          <a:xfrm>
            <a:off x="7067520" y="5041800"/>
            <a:ext cx="609480" cy="243000"/>
          </a:xfrm>
          <a:custGeom>
            <a:avLst/>
            <a:gdLst/>
            <a:ahLst/>
            <a:rect l="l" t="t" r="r" b="b"/>
            <a:pathLst>
              <a:path w="384" h="153">
                <a:moveTo>
                  <a:pt x="222" y="123"/>
                </a:moveTo>
                <a:lnTo>
                  <a:pt x="291" y="115"/>
                </a:lnTo>
                <a:lnTo>
                  <a:pt x="297" y="99"/>
                </a:lnTo>
                <a:lnTo>
                  <a:pt x="301" y="89"/>
                </a:lnTo>
                <a:lnTo>
                  <a:pt x="378" y="18"/>
                </a:lnTo>
                <a:lnTo>
                  <a:pt x="384" y="0"/>
                </a:lnTo>
                <a:lnTo>
                  <a:pt x="307" y="14"/>
                </a:lnTo>
                <a:lnTo>
                  <a:pt x="32" y="60"/>
                </a:lnTo>
                <a:lnTo>
                  <a:pt x="18" y="97"/>
                </a:lnTo>
                <a:lnTo>
                  <a:pt x="0" y="153"/>
                </a:lnTo>
                <a:lnTo>
                  <a:pt x="95" y="141"/>
                </a:lnTo>
                <a:lnTo>
                  <a:pt x="222" y="123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8" name=""/>
          <p:cNvSpPr/>
          <p:nvPr/>
        </p:nvSpPr>
        <p:spPr>
          <a:xfrm>
            <a:off x="7218360" y="5237280"/>
            <a:ext cx="307800" cy="455400"/>
          </a:xfrm>
          <a:custGeom>
            <a:avLst/>
            <a:gdLst/>
            <a:ahLst/>
            <a:rect l="l" t="t" r="r" b="b"/>
            <a:pathLst>
              <a:path w="194" h="287">
                <a:moveTo>
                  <a:pt x="125" y="0"/>
                </a:moveTo>
                <a:lnTo>
                  <a:pt x="188" y="150"/>
                </a:lnTo>
                <a:lnTo>
                  <a:pt x="180" y="178"/>
                </a:lnTo>
                <a:lnTo>
                  <a:pt x="194" y="229"/>
                </a:lnTo>
                <a:lnTo>
                  <a:pt x="63" y="247"/>
                </a:lnTo>
                <a:lnTo>
                  <a:pt x="73" y="267"/>
                </a:lnTo>
                <a:lnTo>
                  <a:pt x="79" y="277"/>
                </a:lnTo>
                <a:lnTo>
                  <a:pt x="55" y="287"/>
                </a:lnTo>
                <a:lnTo>
                  <a:pt x="36" y="285"/>
                </a:lnTo>
                <a:lnTo>
                  <a:pt x="0" y="18"/>
                </a:lnTo>
                <a:lnTo>
                  <a:pt x="125" y="0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9" name=""/>
          <p:cNvSpPr/>
          <p:nvPr/>
        </p:nvSpPr>
        <p:spPr>
          <a:xfrm>
            <a:off x="7002360" y="5265720"/>
            <a:ext cx="273240" cy="457200"/>
          </a:xfrm>
          <a:custGeom>
            <a:avLst/>
            <a:gdLst/>
            <a:ahLst/>
            <a:rect l="l" t="t" r="r" b="b"/>
            <a:pathLst>
              <a:path w="172" h="288">
                <a:moveTo>
                  <a:pt x="136" y="0"/>
                </a:moveTo>
                <a:lnTo>
                  <a:pt x="172" y="265"/>
                </a:lnTo>
                <a:lnTo>
                  <a:pt x="118" y="269"/>
                </a:lnTo>
                <a:lnTo>
                  <a:pt x="110" y="288"/>
                </a:lnTo>
                <a:lnTo>
                  <a:pt x="89" y="255"/>
                </a:lnTo>
                <a:lnTo>
                  <a:pt x="89" y="237"/>
                </a:lnTo>
                <a:lnTo>
                  <a:pt x="0" y="247"/>
                </a:lnTo>
                <a:lnTo>
                  <a:pt x="21" y="178"/>
                </a:lnTo>
                <a:lnTo>
                  <a:pt x="12" y="132"/>
                </a:lnTo>
                <a:lnTo>
                  <a:pt x="8" y="108"/>
                </a:lnTo>
                <a:lnTo>
                  <a:pt x="41" y="12"/>
                </a:lnTo>
                <a:lnTo>
                  <a:pt x="136" y="0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0" name=""/>
          <p:cNvSpPr/>
          <p:nvPr/>
        </p:nvSpPr>
        <p:spPr>
          <a:xfrm>
            <a:off x="7002360" y="5265720"/>
            <a:ext cx="273240" cy="457200"/>
          </a:xfrm>
          <a:custGeom>
            <a:avLst/>
            <a:gdLst/>
            <a:ahLst/>
            <a:rect l="l" t="t" r="r" b="b"/>
            <a:pathLst>
              <a:path w="172" h="288">
                <a:moveTo>
                  <a:pt x="136" y="0"/>
                </a:moveTo>
                <a:lnTo>
                  <a:pt x="172" y="265"/>
                </a:lnTo>
                <a:lnTo>
                  <a:pt x="118" y="269"/>
                </a:lnTo>
                <a:lnTo>
                  <a:pt x="110" y="288"/>
                </a:lnTo>
                <a:lnTo>
                  <a:pt x="89" y="255"/>
                </a:lnTo>
                <a:lnTo>
                  <a:pt x="89" y="237"/>
                </a:lnTo>
                <a:lnTo>
                  <a:pt x="0" y="247"/>
                </a:lnTo>
                <a:lnTo>
                  <a:pt x="21" y="178"/>
                </a:lnTo>
                <a:lnTo>
                  <a:pt x="12" y="132"/>
                </a:lnTo>
                <a:lnTo>
                  <a:pt x="8" y="108"/>
                </a:lnTo>
                <a:lnTo>
                  <a:pt x="41" y="12"/>
                </a:lnTo>
                <a:lnTo>
                  <a:pt x="136" y="0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1" name=""/>
          <p:cNvSpPr/>
          <p:nvPr/>
        </p:nvSpPr>
        <p:spPr>
          <a:xfrm>
            <a:off x="6961320" y="4116240"/>
            <a:ext cx="414360" cy="241560"/>
          </a:xfrm>
          <a:custGeom>
            <a:avLst/>
            <a:gdLst/>
            <a:ahLst/>
            <a:rect l="l" t="t" r="r" b="b"/>
            <a:pathLst>
              <a:path w="261" h="152">
                <a:moveTo>
                  <a:pt x="109" y="152"/>
                </a:moveTo>
                <a:lnTo>
                  <a:pt x="93" y="97"/>
                </a:lnTo>
                <a:lnTo>
                  <a:pt x="75" y="97"/>
                </a:lnTo>
                <a:lnTo>
                  <a:pt x="4" y="81"/>
                </a:lnTo>
                <a:lnTo>
                  <a:pt x="0" y="75"/>
                </a:lnTo>
                <a:lnTo>
                  <a:pt x="0" y="71"/>
                </a:lnTo>
                <a:lnTo>
                  <a:pt x="6" y="65"/>
                </a:lnTo>
                <a:lnTo>
                  <a:pt x="85" y="0"/>
                </a:lnTo>
                <a:lnTo>
                  <a:pt x="99" y="6"/>
                </a:lnTo>
                <a:lnTo>
                  <a:pt x="85" y="32"/>
                </a:lnTo>
                <a:lnTo>
                  <a:pt x="83" y="39"/>
                </a:lnTo>
                <a:lnTo>
                  <a:pt x="85" y="38"/>
                </a:lnTo>
                <a:lnTo>
                  <a:pt x="93" y="38"/>
                </a:lnTo>
                <a:lnTo>
                  <a:pt x="115" y="57"/>
                </a:lnTo>
                <a:lnTo>
                  <a:pt x="119" y="49"/>
                </a:lnTo>
                <a:lnTo>
                  <a:pt x="142" y="49"/>
                </a:lnTo>
                <a:lnTo>
                  <a:pt x="146" y="43"/>
                </a:lnTo>
                <a:lnTo>
                  <a:pt x="152" y="43"/>
                </a:lnTo>
                <a:lnTo>
                  <a:pt x="194" y="28"/>
                </a:lnTo>
                <a:lnTo>
                  <a:pt x="208" y="39"/>
                </a:lnTo>
                <a:lnTo>
                  <a:pt x="243" y="38"/>
                </a:lnTo>
                <a:lnTo>
                  <a:pt x="251" y="45"/>
                </a:lnTo>
                <a:lnTo>
                  <a:pt x="261" y="63"/>
                </a:lnTo>
                <a:lnTo>
                  <a:pt x="132" y="91"/>
                </a:lnTo>
                <a:lnTo>
                  <a:pt x="109" y="152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2" name=""/>
          <p:cNvSpPr/>
          <p:nvPr/>
        </p:nvSpPr>
        <p:spPr>
          <a:xfrm>
            <a:off x="6961320" y="4116240"/>
            <a:ext cx="414360" cy="241560"/>
          </a:xfrm>
          <a:custGeom>
            <a:avLst/>
            <a:gdLst/>
            <a:ahLst/>
            <a:rect l="l" t="t" r="r" b="b"/>
            <a:pathLst>
              <a:path w="261" h="152">
                <a:moveTo>
                  <a:pt x="109" y="152"/>
                </a:moveTo>
                <a:lnTo>
                  <a:pt x="93" y="97"/>
                </a:lnTo>
                <a:lnTo>
                  <a:pt x="75" y="97"/>
                </a:lnTo>
                <a:lnTo>
                  <a:pt x="4" y="81"/>
                </a:lnTo>
                <a:lnTo>
                  <a:pt x="0" y="75"/>
                </a:lnTo>
                <a:lnTo>
                  <a:pt x="0" y="71"/>
                </a:lnTo>
                <a:lnTo>
                  <a:pt x="6" y="65"/>
                </a:lnTo>
                <a:lnTo>
                  <a:pt x="85" y="0"/>
                </a:lnTo>
                <a:lnTo>
                  <a:pt x="99" y="6"/>
                </a:lnTo>
                <a:lnTo>
                  <a:pt x="85" y="32"/>
                </a:lnTo>
                <a:lnTo>
                  <a:pt x="83" y="39"/>
                </a:lnTo>
                <a:lnTo>
                  <a:pt x="85" y="38"/>
                </a:lnTo>
                <a:lnTo>
                  <a:pt x="93" y="38"/>
                </a:lnTo>
                <a:lnTo>
                  <a:pt x="115" y="57"/>
                </a:lnTo>
                <a:lnTo>
                  <a:pt x="119" y="49"/>
                </a:lnTo>
                <a:lnTo>
                  <a:pt x="142" y="49"/>
                </a:lnTo>
                <a:lnTo>
                  <a:pt x="146" y="43"/>
                </a:lnTo>
                <a:lnTo>
                  <a:pt x="152" y="43"/>
                </a:lnTo>
                <a:lnTo>
                  <a:pt x="194" y="28"/>
                </a:lnTo>
                <a:lnTo>
                  <a:pt x="208" y="39"/>
                </a:lnTo>
                <a:lnTo>
                  <a:pt x="243" y="38"/>
                </a:lnTo>
                <a:lnTo>
                  <a:pt x="251" y="45"/>
                </a:lnTo>
                <a:lnTo>
                  <a:pt x="261" y="63"/>
                </a:lnTo>
                <a:lnTo>
                  <a:pt x="132" y="91"/>
                </a:lnTo>
                <a:lnTo>
                  <a:pt x="109" y="152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3" name=""/>
          <p:cNvSpPr/>
          <p:nvPr/>
        </p:nvSpPr>
        <p:spPr>
          <a:xfrm>
            <a:off x="6797520" y="4194000"/>
            <a:ext cx="382680" cy="414360"/>
          </a:xfrm>
          <a:custGeom>
            <a:avLst/>
            <a:gdLst/>
            <a:ahLst/>
            <a:rect l="l" t="t" r="r" b="b"/>
            <a:pathLst>
              <a:path w="241" h="261">
                <a:moveTo>
                  <a:pt x="22" y="16"/>
                </a:moveTo>
                <a:lnTo>
                  <a:pt x="22" y="32"/>
                </a:lnTo>
                <a:lnTo>
                  <a:pt x="24" y="54"/>
                </a:lnTo>
                <a:lnTo>
                  <a:pt x="0" y="83"/>
                </a:lnTo>
                <a:lnTo>
                  <a:pt x="6" y="139"/>
                </a:lnTo>
                <a:lnTo>
                  <a:pt x="73" y="180"/>
                </a:lnTo>
                <a:lnTo>
                  <a:pt x="75" y="196"/>
                </a:lnTo>
                <a:lnTo>
                  <a:pt x="87" y="246"/>
                </a:lnTo>
                <a:lnTo>
                  <a:pt x="107" y="261"/>
                </a:lnTo>
                <a:lnTo>
                  <a:pt x="230" y="246"/>
                </a:lnTo>
                <a:lnTo>
                  <a:pt x="218" y="202"/>
                </a:lnTo>
                <a:lnTo>
                  <a:pt x="241" y="78"/>
                </a:lnTo>
                <a:lnTo>
                  <a:pt x="216" y="127"/>
                </a:lnTo>
                <a:lnTo>
                  <a:pt x="210" y="115"/>
                </a:lnTo>
                <a:lnTo>
                  <a:pt x="212" y="103"/>
                </a:lnTo>
                <a:lnTo>
                  <a:pt x="196" y="48"/>
                </a:lnTo>
                <a:lnTo>
                  <a:pt x="178" y="48"/>
                </a:lnTo>
                <a:lnTo>
                  <a:pt x="107" y="32"/>
                </a:lnTo>
                <a:lnTo>
                  <a:pt x="103" y="26"/>
                </a:lnTo>
                <a:lnTo>
                  <a:pt x="103" y="22"/>
                </a:lnTo>
                <a:lnTo>
                  <a:pt x="75" y="16"/>
                </a:lnTo>
                <a:lnTo>
                  <a:pt x="71" y="0"/>
                </a:lnTo>
                <a:lnTo>
                  <a:pt x="32" y="14"/>
                </a:lnTo>
                <a:lnTo>
                  <a:pt x="22" y="16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4" name=""/>
          <p:cNvSpPr/>
          <p:nvPr/>
        </p:nvSpPr>
        <p:spPr>
          <a:xfrm>
            <a:off x="6923160" y="4584600"/>
            <a:ext cx="314280" cy="514440"/>
          </a:xfrm>
          <a:custGeom>
            <a:avLst/>
            <a:gdLst/>
            <a:ahLst/>
            <a:rect l="l" t="t" r="r" b="b"/>
            <a:pathLst>
              <a:path w="198" h="324">
                <a:moveTo>
                  <a:pt x="131" y="312"/>
                </a:moveTo>
                <a:lnTo>
                  <a:pt x="117" y="312"/>
                </a:lnTo>
                <a:lnTo>
                  <a:pt x="115" y="300"/>
                </a:lnTo>
                <a:lnTo>
                  <a:pt x="107" y="288"/>
                </a:lnTo>
                <a:lnTo>
                  <a:pt x="73" y="255"/>
                </a:lnTo>
                <a:lnTo>
                  <a:pt x="77" y="233"/>
                </a:lnTo>
                <a:lnTo>
                  <a:pt x="71" y="207"/>
                </a:lnTo>
                <a:lnTo>
                  <a:pt x="52" y="213"/>
                </a:lnTo>
                <a:lnTo>
                  <a:pt x="12" y="172"/>
                </a:lnTo>
                <a:lnTo>
                  <a:pt x="0" y="150"/>
                </a:lnTo>
                <a:lnTo>
                  <a:pt x="4" y="136"/>
                </a:lnTo>
                <a:lnTo>
                  <a:pt x="22" y="95"/>
                </a:lnTo>
                <a:lnTo>
                  <a:pt x="18" y="81"/>
                </a:lnTo>
                <a:lnTo>
                  <a:pt x="44" y="61"/>
                </a:lnTo>
                <a:lnTo>
                  <a:pt x="48" y="31"/>
                </a:lnTo>
                <a:lnTo>
                  <a:pt x="40" y="27"/>
                </a:lnTo>
                <a:lnTo>
                  <a:pt x="28" y="15"/>
                </a:lnTo>
                <a:lnTo>
                  <a:pt x="151" y="0"/>
                </a:lnTo>
                <a:lnTo>
                  <a:pt x="151" y="2"/>
                </a:lnTo>
                <a:lnTo>
                  <a:pt x="158" y="33"/>
                </a:lnTo>
                <a:lnTo>
                  <a:pt x="164" y="35"/>
                </a:lnTo>
                <a:lnTo>
                  <a:pt x="188" y="182"/>
                </a:lnTo>
                <a:lnTo>
                  <a:pt x="188" y="191"/>
                </a:lnTo>
                <a:lnTo>
                  <a:pt x="198" y="203"/>
                </a:lnTo>
                <a:lnTo>
                  <a:pt x="178" y="270"/>
                </a:lnTo>
                <a:lnTo>
                  <a:pt x="164" y="318"/>
                </a:lnTo>
                <a:lnTo>
                  <a:pt x="143" y="304"/>
                </a:lnTo>
                <a:lnTo>
                  <a:pt x="131" y="324"/>
                </a:lnTo>
                <a:lnTo>
                  <a:pt x="131" y="312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5" name=""/>
          <p:cNvSpPr/>
          <p:nvPr/>
        </p:nvSpPr>
        <p:spPr>
          <a:xfrm>
            <a:off x="6807240" y="5475240"/>
            <a:ext cx="417600" cy="358920"/>
          </a:xfrm>
          <a:custGeom>
            <a:avLst/>
            <a:gdLst/>
            <a:ahLst/>
            <a:rect l="l" t="t" r="r" b="b"/>
            <a:pathLst>
              <a:path w="263" h="226">
                <a:moveTo>
                  <a:pt x="0" y="10"/>
                </a:moveTo>
                <a:lnTo>
                  <a:pt x="135" y="0"/>
                </a:lnTo>
                <a:lnTo>
                  <a:pt x="144" y="46"/>
                </a:lnTo>
                <a:lnTo>
                  <a:pt x="123" y="115"/>
                </a:lnTo>
                <a:lnTo>
                  <a:pt x="212" y="105"/>
                </a:lnTo>
                <a:lnTo>
                  <a:pt x="212" y="123"/>
                </a:lnTo>
                <a:lnTo>
                  <a:pt x="233" y="156"/>
                </a:lnTo>
                <a:lnTo>
                  <a:pt x="235" y="158"/>
                </a:lnTo>
                <a:lnTo>
                  <a:pt x="255" y="150"/>
                </a:lnTo>
                <a:lnTo>
                  <a:pt x="235" y="186"/>
                </a:lnTo>
                <a:lnTo>
                  <a:pt x="263" y="212"/>
                </a:lnTo>
                <a:lnTo>
                  <a:pt x="253" y="226"/>
                </a:lnTo>
                <a:lnTo>
                  <a:pt x="214" y="196"/>
                </a:lnTo>
                <a:lnTo>
                  <a:pt x="212" y="216"/>
                </a:lnTo>
                <a:lnTo>
                  <a:pt x="188" y="214"/>
                </a:lnTo>
                <a:lnTo>
                  <a:pt x="186" y="226"/>
                </a:lnTo>
                <a:lnTo>
                  <a:pt x="111" y="190"/>
                </a:lnTo>
                <a:lnTo>
                  <a:pt x="113" y="196"/>
                </a:lnTo>
                <a:lnTo>
                  <a:pt x="83" y="206"/>
                </a:lnTo>
                <a:lnTo>
                  <a:pt x="83" y="198"/>
                </a:lnTo>
                <a:lnTo>
                  <a:pt x="18" y="194"/>
                </a:lnTo>
                <a:lnTo>
                  <a:pt x="16" y="156"/>
                </a:lnTo>
                <a:lnTo>
                  <a:pt x="28" y="145"/>
                </a:lnTo>
                <a:lnTo>
                  <a:pt x="22" y="79"/>
                </a:lnTo>
                <a:lnTo>
                  <a:pt x="6" y="69"/>
                </a:lnTo>
                <a:lnTo>
                  <a:pt x="0" y="10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6" name=""/>
          <p:cNvSpPr/>
          <p:nvPr/>
        </p:nvSpPr>
        <p:spPr>
          <a:xfrm>
            <a:off x="6807240" y="5475240"/>
            <a:ext cx="417600" cy="358920"/>
          </a:xfrm>
          <a:custGeom>
            <a:avLst/>
            <a:gdLst/>
            <a:ahLst/>
            <a:rect l="l" t="t" r="r" b="b"/>
            <a:pathLst>
              <a:path w="263" h="226">
                <a:moveTo>
                  <a:pt x="0" y="10"/>
                </a:moveTo>
                <a:lnTo>
                  <a:pt x="135" y="0"/>
                </a:lnTo>
                <a:lnTo>
                  <a:pt x="144" y="46"/>
                </a:lnTo>
                <a:lnTo>
                  <a:pt x="123" y="115"/>
                </a:lnTo>
                <a:lnTo>
                  <a:pt x="212" y="105"/>
                </a:lnTo>
                <a:lnTo>
                  <a:pt x="212" y="123"/>
                </a:lnTo>
                <a:lnTo>
                  <a:pt x="233" y="156"/>
                </a:lnTo>
                <a:lnTo>
                  <a:pt x="235" y="158"/>
                </a:lnTo>
                <a:lnTo>
                  <a:pt x="255" y="150"/>
                </a:lnTo>
                <a:lnTo>
                  <a:pt x="235" y="186"/>
                </a:lnTo>
                <a:lnTo>
                  <a:pt x="263" y="212"/>
                </a:lnTo>
                <a:lnTo>
                  <a:pt x="253" y="226"/>
                </a:lnTo>
                <a:lnTo>
                  <a:pt x="214" y="196"/>
                </a:lnTo>
                <a:lnTo>
                  <a:pt x="212" y="216"/>
                </a:lnTo>
                <a:lnTo>
                  <a:pt x="188" y="214"/>
                </a:lnTo>
                <a:lnTo>
                  <a:pt x="186" y="226"/>
                </a:lnTo>
                <a:lnTo>
                  <a:pt x="111" y="190"/>
                </a:lnTo>
                <a:lnTo>
                  <a:pt x="113" y="196"/>
                </a:lnTo>
                <a:lnTo>
                  <a:pt x="83" y="206"/>
                </a:lnTo>
                <a:lnTo>
                  <a:pt x="83" y="198"/>
                </a:lnTo>
                <a:lnTo>
                  <a:pt x="18" y="194"/>
                </a:lnTo>
                <a:lnTo>
                  <a:pt x="16" y="156"/>
                </a:lnTo>
                <a:lnTo>
                  <a:pt x="28" y="145"/>
                </a:lnTo>
                <a:lnTo>
                  <a:pt x="22" y="79"/>
                </a:lnTo>
                <a:lnTo>
                  <a:pt x="6" y="69"/>
                </a:lnTo>
                <a:lnTo>
                  <a:pt x="0" y="10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7" name=""/>
          <p:cNvSpPr/>
          <p:nvPr/>
        </p:nvSpPr>
        <p:spPr>
          <a:xfrm>
            <a:off x="6496200" y="4016520"/>
            <a:ext cx="471240" cy="527040"/>
          </a:xfrm>
          <a:custGeom>
            <a:avLst/>
            <a:gdLst/>
            <a:ahLst/>
            <a:rect l="l" t="t" r="r" b="b"/>
            <a:pathLst>
              <a:path w="297" h="332">
                <a:moveTo>
                  <a:pt x="222" y="126"/>
                </a:moveTo>
                <a:lnTo>
                  <a:pt x="297" y="39"/>
                </a:lnTo>
                <a:lnTo>
                  <a:pt x="297" y="35"/>
                </a:lnTo>
                <a:lnTo>
                  <a:pt x="253" y="33"/>
                </a:lnTo>
                <a:lnTo>
                  <a:pt x="234" y="39"/>
                </a:lnTo>
                <a:lnTo>
                  <a:pt x="166" y="12"/>
                </a:lnTo>
                <a:lnTo>
                  <a:pt x="137" y="19"/>
                </a:lnTo>
                <a:lnTo>
                  <a:pt x="103" y="12"/>
                </a:lnTo>
                <a:lnTo>
                  <a:pt x="97" y="0"/>
                </a:lnTo>
                <a:lnTo>
                  <a:pt x="24" y="4"/>
                </a:lnTo>
                <a:lnTo>
                  <a:pt x="0" y="4"/>
                </a:lnTo>
                <a:lnTo>
                  <a:pt x="0" y="10"/>
                </a:lnTo>
                <a:lnTo>
                  <a:pt x="8" y="69"/>
                </a:lnTo>
                <a:lnTo>
                  <a:pt x="18" y="91"/>
                </a:lnTo>
                <a:lnTo>
                  <a:pt x="40" y="188"/>
                </a:lnTo>
                <a:lnTo>
                  <a:pt x="28" y="205"/>
                </a:lnTo>
                <a:lnTo>
                  <a:pt x="46" y="225"/>
                </a:lnTo>
                <a:lnTo>
                  <a:pt x="50" y="330"/>
                </a:lnTo>
                <a:lnTo>
                  <a:pt x="54" y="332"/>
                </a:lnTo>
                <a:lnTo>
                  <a:pt x="265" y="306"/>
                </a:lnTo>
                <a:lnTo>
                  <a:pt x="263" y="292"/>
                </a:lnTo>
                <a:lnTo>
                  <a:pt x="196" y="251"/>
                </a:lnTo>
                <a:lnTo>
                  <a:pt x="190" y="195"/>
                </a:lnTo>
                <a:lnTo>
                  <a:pt x="214" y="166"/>
                </a:lnTo>
                <a:lnTo>
                  <a:pt x="212" y="144"/>
                </a:lnTo>
                <a:lnTo>
                  <a:pt x="212" y="128"/>
                </a:lnTo>
                <a:lnTo>
                  <a:pt x="222" y="126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8" name=""/>
          <p:cNvSpPr/>
          <p:nvPr/>
        </p:nvSpPr>
        <p:spPr>
          <a:xfrm>
            <a:off x="6496200" y="4016520"/>
            <a:ext cx="471240" cy="527040"/>
          </a:xfrm>
          <a:custGeom>
            <a:avLst/>
            <a:gdLst/>
            <a:ahLst/>
            <a:rect l="l" t="t" r="r" b="b"/>
            <a:pathLst>
              <a:path w="297" h="332">
                <a:moveTo>
                  <a:pt x="222" y="126"/>
                </a:moveTo>
                <a:lnTo>
                  <a:pt x="297" y="39"/>
                </a:lnTo>
                <a:lnTo>
                  <a:pt x="297" y="35"/>
                </a:lnTo>
                <a:lnTo>
                  <a:pt x="253" y="33"/>
                </a:lnTo>
                <a:lnTo>
                  <a:pt x="234" y="39"/>
                </a:lnTo>
                <a:lnTo>
                  <a:pt x="166" y="12"/>
                </a:lnTo>
                <a:lnTo>
                  <a:pt x="137" y="19"/>
                </a:lnTo>
                <a:lnTo>
                  <a:pt x="103" y="12"/>
                </a:lnTo>
                <a:lnTo>
                  <a:pt x="97" y="0"/>
                </a:lnTo>
                <a:lnTo>
                  <a:pt x="24" y="4"/>
                </a:lnTo>
                <a:lnTo>
                  <a:pt x="0" y="4"/>
                </a:lnTo>
                <a:lnTo>
                  <a:pt x="0" y="10"/>
                </a:lnTo>
                <a:lnTo>
                  <a:pt x="8" y="69"/>
                </a:lnTo>
                <a:lnTo>
                  <a:pt x="18" y="91"/>
                </a:lnTo>
                <a:lnTo>
                  <a:pt x="40" y="188"/>
                </a:lnTo>
                <a:lnTo>
                  <a:pt x="28" y="205"/>
                </a:lnTo>
                <a:lnTo>
                  <a:pt x="46" y="225"/>
                </a:lnTo>
                <a:lnTo>
                  <a:pt x="50" y="330"/>
                </a:lnTo>
                <a:lnTo>
                  <a:pt x="54" y="332"/>
                </a:lnTo>
                <a:lnTo>
                  <a:pt x="265" y="306"/>
                </a:lnTo>
                <a:lnTo>
                  <a:pt x="263" y="292"/>
                </a:lnTo>
                <a:lnTo>
                  <a:pt x="196" y="251"/>
                </a:lnTo>
                <a:lnTo>
                  <a:pt x="190" y="195"/>
                </a:lnTo>
                <a:lnTo>
                  <a:pt x="214" y="166"/>
                </a:lnTo>
                <a:lnTo>
                  <a:pt x="212" y="144"/>
                </a:lnTo>
                <a:lnTo>
                  <a:pt x="212" y="128"/>
                </a:lnTo>
                <a:lnTo>
                  <a:pt x="222" y="126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9" name=""/>
          <p:cNvSpPr/>
          <p:nvPr/>
        </p:nvSpPr>
        <p:spPr>
          <a:xfrm>
            <a:off x="6559560" y="4502160"/>
            <a:ext cx="439560" cy="304920"/>
          </a:xfrm>
          <a:custGeom>
            <a:avLst/>
            <a:gdLst/>
            <a:ahLst/>
            <a:rect l="l" t="t" r="r" b="b"/>
            <a:pathLst>
              <a:path w="277" h="192">
                <a:moveTo>
                  <a:pt x="10" y="24"/>
                </a:moveTo>
                <a:lnTo>
                  <a:pt x="0" y="30"/>
                </a:lnTo>
                <a:lnTo>
                  <a:pt x="4" y="73"/>
                </a:lnTo>
                <a:lnTo>
                  <a:pt x="8" y="93"/>
                </a:lnTo>
                <a:lnTo>
                  <a:pt x="39" y="168"/>
                </a:lnTo>
                <a:lnTo>
                  <a:pt x="43" y="184"/>
                </a:lnTo>
                <a:lnTo>
                  <a:pt x="45" y="192"/>
                </a:lnTo>
                <a:lnTo>
                  <a:pt x="223" y="180"/>
                </a:lnTo>
                <a:lnTo>
                  <a:pt x="233" y="188"/>
                </a:lnTo>
                <a:lnTo>
                  <a:pt x="251" y="147"/>
                </a:lnTo>
                <a:lnTo>
                  <a:pt x="247" y="133"/>
                </a:lnTo>
                <a:lnTo>
                  <a:pt x="273" y="113"/>
                </a:lnTo>
                <a:lnTo>
                  <a:pt x="277" y="83"/>
                </a:lnTo>
                <a:lnTo>
                  <a:pt x="269" y="79"/>
                </a:lnTo>
                <a:lnTo>
                  <a:pt x="257" y="67"/>
                </a:lnTo>
                <a:lnTo>
                  <a:pt x="237" y="50"/>
                </a:lnTo>
                <a:lnTo>
                  <a:pt x="225" y="0"/>
                </a:lnTo>
                <a:lnTo>
                  <a:pt x="14" y="26"/>
                </a:lnTo>
                <a:lnTo>
                  <a:pt x="10" y="24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0" name=""/>
          <p:cNvSpPr/>
          <p:nvPr/>
        </p:nvSpPr>
        <p:spPr>
          <a:xfrm>
            <a:off x="6559560" y="4502160"/>
            <a:ext cx="439560" cy="304920"/>
          </a:xfrm>
          <a:custGeom>
            <a:avLst/>
            <a:gdLst/>
            <a:ahLst/>
            <a:rect l="l" t="t" r="r" b="b"/>
            <a:pathLst>
              <a:path w="277" h="192">
                <a:moveTo>
                  <a:pt x="10" y="24"/>
                </a:moveTo>
                <a:lnTo>
                  <a:pt x="0" y="30"/>
                </a:lnTo>
                <a:lnTo>
                  <a:pt x="4" y="73"/>
                </a:lnTo>
                <a:lnTo>
                  <a:pt x="8" y="93"/>
                </a:lnTo>
                <a:lnTo>
                  <a:pt x="39" y="168"/>
                </a:lnTo>
                <a:lnTo>
                  <a:pt x="43" y="184"/>
                </a:lnTo>
                <a:lnTo>
                  <a:pt x="45" y="192"/>
                </a:lnTo>
                <a:lnTo>
                  <a:pt x="223" y="180"/>
                </a:lnTo>
                <a:lnTo>
                  <a:pt x="233" y="188"/>
                </a:lnTo>
                <a:lnTo>
                  <a:pt x="251" y="147"/>
                </a:lnTo>
                <a:lnTo>
                  <a:pt x="247" y="133"/>
                </a:lnTo>
                <a:lnTo>
                  <a:pt x="273" y="113"/>
                </a:lnTo>
                <a:lnTo>
                  <a:pt x="277" y="83"/>
                </a:lnTo>
                <a:lnTo>
                  <a:pt x="269" y="79"/>
                </a:lnTo>
                <a:lnTo>
                  <a:pt x="257" y="67"/>
                </a:lnTo>
                <a:lnTo>
                  <a:pt x="237" y="50"/>
                </a:lnTo>
                <a:lnTo>
                  <a:pt x="225" y="0"/>
                </a:lnTo>
                <a:lnTo>
                  <a:pt x="14" y="26"/>
                </a:lnTo>
                <a:lnTo>
                  <a:pt x="10" y="24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1" name=""/>
          <p:cNvSpPr/>
          <p:nvPr/>
        </p:nvSpPr>
        <p:spPr>
          <a:xfrm>
            <a:off x="6630840" y="4788000"/>
            <a:ext cx="500040" cy="407880"/>
          </a:xfrm>
          <a:custGeom>
            <a:avLst/>
            <a:gdLst/>
            <a:ahLst/>
            <a:rect l="l" t="t" r="r" b="b"/>
            <a:pathLst>
              <a:path w="315" h="257">
                <a:moveTo>
                  <a:pt x="184" y="22"/>
                </a:moveTo>
                <a:lnTo>
                  <a:pt x="188" y="8"/>
                </a:lnTo>
                <a:lnTo>
                  <a:pt x="178" y="0"/>
                </a:lnTo>
                <a:lnTo>
                  <a:pt x="0" y="12"/>
                </a:lnTo>
                <a:lnTo>
                  <a:pt x="18" y="46"/>
                </a:lnTo>
                <a:lnTo>
                  <a:pt x="60" y="105"/>
                </a:lnTo>
                <a:lnTo>
                  <a:pt x="68" y="214"/>
                </a:lnTo>
                <a:lnTo>
                  <a:pt x="70" y="241"/>
                </a:lnTo>
                <a:lnTo>
                  <a:pt x="279" y="222"/>
                </a:lnTo>
                <a:lnTo>
                  <a:pt x="271" y="255"/>
                </a:lnTo>
                <a:lnTo>
                  <a:pt x="293" y="257"/>
                </a:lnTo>
                <a:lnTo>
                  <a:pt x="307" y="220"/>
                </a:lnTo>
                <a:lnTo>
                  <a:pt x="315" y="196"/>
                </a:lnTo>
                <a:lnTo>
                  <a:pt x="315" y="184"/>
                </a:lnTo>
                <a:lnTo>
                  <a:pt x="301" y="184"/>
                </a:lnTo>
                <a:lnTo>
                  <a:pt x="299" y="172"/>
                </a:lnTo>
                <a:lnTo>
                  <a:pt x="291" y="160"/>
                </a:lnTo>
                <a:lnTo>
                  <a:pt x="257" y="127"/>
                </a:lnTo>
                <a:lnTo>
                  <a:pt x="261" y="105"/>
                </a:lnTo>
                <a:lnTo>
                  <a:pt x="255" y="79"/>
                </a:lnTo>
                <a:lnTo>
                  <a:pt x="236" y="85"/>
                </a:lnTo>
                <a:lnTo>
                  <a:pt x="196" y="42"/>
                </a:lnTo>
                <a:lnTo>
                  <a:pt x="184" y="22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2" name=""/>
          <p:cNvSpPr/>
          <p:nvPr/>
        </p:nvSpPr>
        <p:spPr>
          <a:xfrm>
            <a:off x="6742080" y="5140440"/>
            <a:ext cx="353880" cy="350640"/>
          </a:xfrm>
          <a:custGeom>
            <a:avLst/>
            <a:gdLst/>
            <a:ahLst/>
            <a:rect l="l" t="t" r="r" b="b"/>
            <a:pathLst>
              <a:path w="223" h="221">
                <a:moveTo>
                  <a:pt x="176" y="211"/>
                </a:moveTo>
                <a:lnTo>
                  <a:pt x="172" y="187"/>
                </a:lnTo>
                <a:lnTo>
                  <a:pt x="205" y="91"/>
                </a:lnTo>
                <a:lnTo>
                  <a:pt x="223" y="35"/>
                </a:lnTo>
                <a:lnTo>
                  <a:pt x="201" y="33"/>
                </a:lnTo>
                <a:lnTo>
                  <a:pt x="209" y="0"/>
                </a:lnTo>
                <a:lnTo>
                  <a:pt x="0" y="19"/>
                </a:lnTo>
                <a:lnTo>
                  <a:pt x="13" y="185"/>
                </a:lnTo>
                <a:lnTo>
                  <a:pt x="37" y="193"/>
                </a:lnTo>
                <a:lnTo>
                  <a:pt x="41" y="221"/>
                </a:lnTo>
                <a:lnTo>
                  <a:pt x="176" y="211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3" name=""/>
          <p:cNvSpPr/>
          <p:nvPr/>
        </p:nvSpPr>
        <p:spPr>
          <a:xfrm>
            <a:off x="6742080" y="5140440"/>
            <a:ext cx="353880" cy="350640"/>
          </a:xfrm>
          <a:custGeom>
            <a:avLst/>
            <a:gdLst/>
            <a:ahLst/>
            <a:rect l="l" t="t" r="r" b="b"/>
            <a:pathLst>
              <a:path w="223" h="221">
                <a:moveTo>
                  <a:pt x="176" y="211"/>
                </a:moveTo>
                <a:lnTo>
                  <a:pt x="172" y="187"/>
                </a:lnTo>
                <a:lnTo>
                  <a:pt x="205" y="91"/>
                </a:lnTo>
                <a:lnTo>
                  <a:pt x="223" y="35"/>
                </a:lnTo>
                <a:lnTo>
                  <a:pt x="201" y="33"/>
                </a:lnTo>
                <a:lnTo>
                  <a:pt x="209" y="0"/>
                </a:lnTo>
                <a:lnTo>
                  <a:pt x="0" y="19"/>
                </a:lnTo>
                <a:lnTo>
                  <a:pt x="13" y="185"/>
                </a:lnTo>
                <a:lnTo>
                  <a:pt x="37" y="193"/>
                </a:lnTo>
                <a:lnTo>
                  <a:pt x="41" y="221"/>
                </a:lnTo>
                <a:lnTo>
                  <a:pt x="176" y="211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4" name=""/>
          <p:cNvSpPr/>
          <p:nvPr/>
        </p:nvSpPr>
        <p:spPr>
          <a:xfrm>
            <a:off x="6060960" y="4013280"/>
            <a:ext cx="498600" cy="301680"/>
          </a:xfrm>
          <a:custGeom>
            <a:avLst/>
            <a:gdLst/>
            <a:ahLst/>
            <a:rect l="l" t="t" r="r" b="b"/>
            <a:pathLst>
              <a:path w="314" h="190">
                <a:moveTo>
                  <a:pt x="314" y="190"/>
                </a:moveTo>
                <a:lnTo>
                  <a:pt x="0" y="184"/>
                </a:lnTo>
                <a:lnTo>
                  <a:pt x="6" y="0"/>
                </a:lnTo>
                <a:lnTo>
                  <a:pt x="274" y="6"/>
                </a:lnTo>
                <a:lnTo>
                  <a:pt x="274" y="12"/>
                </a:lnTo>
                <a:lnTo>
                  <a:pt x="282" y="71"/>
                </a:lnTo>
                <a:lnTo>
                  <a:pt x="292" y="95"/>
                </a:lnTo>
                <a:lnTo>
                  <a:pt x="314" y="190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5" name=""/>
          <p:cNvSpPr/>
          <p:nvPr/>
        </p:nvSpPr>
        <p:spPr>
          <a:xfrm>
            <a:off x="6060960" y="4013280"/>
            <a:ext cx="498600" cy="301680"/>
          </a:xfrm>
          <a:custGeom>
            <a:avLst/>
            <a:gdLst/>
            <a:ahLst/>
            <a:rect l="l" t="t" r="r" b="b"/>
            <a:pathLst>
              <a:path w="314" h="190">
                <a:moveTo>
                  <a:pt x="314" y="190"/>
                </a:moveTo>
                <a:lnTo>
                  <a:pt x="0" y="184"/>
                </a:lnTo>
                <a:lnTo>
                  <a:pt x="6" y="0"/>
                </a:lnTo>
                <a:lnTo>
                  <a:pt x="274" y="6"/>
                </a:lnTo>
                <a:lnTo>
                  <a:pt x="274" y="12"/>
                </a:lnTo>
                <a:lnTo>
                  <a:pt x="282" y="71"/>
                </a:lnTo>
                <a:lnTo>
                  <a:pt x="292" y="95"/>
                </a:lnTo>
                <a:lnTo>
                  <a:pt x="314" y="190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6" name=""/>
          <p:cNvSpPr/>
          <p:nvPr/>
        </p:nvSpPr>
        <p:spPr>
          <a:xfrm>
            <a:off x="6048360" y="4305240"/>
            <a:ext cx="527040" cy="312840"/>
          </a:xfrm>
          <a:custGeom>
            <a:avLst/>
            <a:gdLst/>
            <a:ahLst/>
            <a:rect l="l" t="t" r="r" b="b"/>
            <a:pathLst>
              <a:path w="332" h="197">
                <a:moveTo>
                  <a:pt x="322" y="6"/>
                </a:moveTo>
                <a:lnTo>
                  <a:pt x="8" y="0"/>
                </a:lnTo>
                <a:lnTo>
                  <a:pt x="4" y="51"/>
                </a:lnTo>
                <a:lnTo>
                  <a:pt x="0" y="168"/>
                </a:lnTo>
                <a:lnTo>
                  <a:pt x="239" y="172"/>
                </a:lnTo>
                <a:lnTo>
                  <a:pt x="271" y="183"/>
                </a:lnTo>
                <a:lnTo>
                  <a:pt x="288" y="178"/>
                </a:lnTo>
                <a:lnTo>
                  <a:pt x="302" y="183"/>
                </a:lnTo>
                <a:lnTo>
                  <a:pt x="302" y="185"/>
                </a:lnTo>
                <a:lnTo>
                  <a:pt x="326" y="197"/>
                </a:lnTo>
                <a:lnTo>
                  <a:pt x="322" y="154"/>
                </a:lnTo>
                <a:lnTo>
                  <a:pt x="332" y="148"/>
                </a:lnTo>
                <a:lnTo>
                  <a:pt x="328" y="43"/>
                </a:lnTo>
                <a:lnTo>
                  <a:pt x="310" y="23"/>
                </a:lnTo>
                <a:lnTo>
                  <a:pt x="322" y="6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7" name=""/>
          <p:cNvSpPr/>
          <p:nvPr/>
        </p:nvSpPr>
        <p:spPr>
          <a:xfrm>
            <a:off x="6048360" y="4305240"/>
            <a:ext cx="527040" cy="312840"/>
          </a:xfrm>
          <a:custGeom>
            <a:avLst/>
            <a:gdLst/>
            <a:ahLst/>
            <a:rect l="l" t="t" r="r" b="b"/>
            <a:pathLst>
              <a:path w="332" h="197">
                <a:moveTo>
                  <a:pt x="322" y="6"/>
                </a:moveTo>
                <a:lnTo>
                  <a:pt x="8" y="0"/>
                </a:lnTo>
                <a:lnTo>
                  <a:pt x="4" y="51"/>
                </a:lnTo>
                <a:lnTo>
                  <a:pt x="0" y="168"/>
                </a:lnTo>
                <a:lnTo>
                  <a:pt x="239" y="172"/>
                </a:lnTo>
                <a:lnTo>
                  <a:pt x="271" y="183"/>
                </a:lnTo>
                <a:lnTo>
                  <a:pt x="288" y="178"/>
                </a:lnTo>
                <a:lnTo>
                  <a:pt x="302" y="183"/>
                </a:lnTo>
                <a:lnTo>
                  <a:pt x="302" y="185"/>
                </a:lnTo>
                <a:lnTo>
                  <a:pt x="326" y="197"/>
                </a:lnTo>
                <a:lnTo>
                  <a:pt x="322" y="154"/>
                </a:lnTo>
                <a:lnTo>
                  <a:pt x="332" y="148"/>
                </a:lnTo>
                <a:lnTo>
                  <a:pt x="328" y="43"/>
                </a:lnTo>
                <a:lnTo>
                  <a:pt x="310" y="23"/>
                </a:lnTo>
                <a:lnTo>
                  <a:pt x="322" y="6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8" name=""/>
          <p:cNvSpPr/>
          <p:nvPr/>
        </p:nvSpPr>
        <p:spPr>
          <a:xfrm>
            <a:off x="6045120" y="4572000"/>
            <a:ext cx="614520" cy="289080"/>
          </a:xfrm>
          <a:custGeom>
            <a:avLst/>
            <a:gdLst/>
            <a:ahLst/>
            <a:rect l="l" t="t" r="r" b="b"/>
            <a:pathLst>
              <a:path w="387" h="182">
                <a:moveTo>
                  <a:pt x="304" y="17"/>
                </a:moveTo>
                <a:lnTo>
                  <a:pt x="304" y="15"/>
                </a:lnTo>
                <a:lnTo>
                  <a:pt x="290" y="10"/>
                </a:lnTo>
                <a:lnTo>
                  <a:pt x="273" y="15"/>
                </a:lnTo>
                <a:lnTo>
                  <a:pt x="241" y="4"/>
                </a:lnTo>
                <a:lnTo>
                  <a:pt x="2" y="0"/>
                </a:lnTo>
                <a:lnTo>
                  <a:pt x="0" y="110"/>
                </a:lnTo>
                <a:lnTo>
                  <a:pt x="77" y="114"/>
                </a:lnTo>
                <a:lnTo>
                  <a:pt x="77" y="168"/>
                </a:lnTo>
                <a:lnTo>
                  <a:pt x="306" y="178"/>
                </a:lnTo>
                <a:lnTo>
                  <a:pt x="387" y="182"/>
                </a:lnTo>
                <a:lnTo>
                  <a:pt x="369" y="148"/>
                </a:lnTo>
                <a:lnTo>
                  <a:pt x="367" y="140"/>
                </a:lnTo>
                <a:lnTo>
                  <a:pt x="363" y="124"/>
                </a:lnTo>
                <a:lnTo>
                  <a:pt x="332" y="49"/>
                </a:lnTo>
                <a:lnTo>
                  <a:pt x="328" y="29"/>
                </a:lnTo>
                <a:lnTo>
                  <a:pt x="304" y="17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9" name=""/>
          <p:cNvSpPr/>
          <p:nvPr/>
        </p:nvSpPr>
        <p:spPr>
          <a:xfrm>
            <a:off x="6045120" y="4572000"/>
            <a:ext cx="614520" cy="289080"/>
          </a:xfrm>
          <a:custGeom>
            <a:avLst/>
            <a:gdLst/>
            <a:ahLst/>
            <a:rect l="l" t="t" r="r" b="b"/>
            <a:pathLst>
              <a:path w="387" h="182">
                <a:moveTo>
                  <a:pt x="304" y="17"/>
                </a:moveTo>
                <a:lnTo>
                  <a:pt x="304" y="15"/>
                </a:lnTo>
                <a:lnTo>
                  <a:pt x="290" y="10"/>
                </a:lnTo>
                <a:lnTo>
                  <a:pt x="273" y="15"/>
                </a:lnTo>
                <a:lnTo>
                  <a:pt x="241" y="4"/>
                </a:lnTo>
                <a:lnTo>
                  <a:pt x="2" y="0"/>
                </a:lnTo>
                <a:lnTo>
                  <a:pt x="0" y="110"/>
                </a:lnTo>
                <a:lnTo>
                  <a:pt x="77" y="114"/>
                </a:lnTo>
                <a:lnTo>
                  <a:pt x="77" y="168"/>
                </a:lnTo>
                <a:lnTo>
                  <a:pt x="306" y="178"/>
                </a:lnTo>
                <a:lnTo>
                  <a:pt x="387" y="182"/>
                </a:lnTo>
                <a:lnTo>
                  <a:pt x="369" y="148"/>
                </a:lnTo>
                <a:lnTo>
                  <a:pt x="367" y="140"/>
                </a:lnTo>
                <a:lnTo>
                  <a:pt x="363" y="124"/>
                </a:lnTo>
                <a:lnTo>
                  <a:pt x="332" y="49"/>
                </a:lnTo>
                <a:lnTo>
                  <a:pt x="328" y="29"/>
                </a:lnTo>
                <a:lnTo>
                  <a:pt x="304" y="17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0" name=""/>
          <p:cNvSpPr/>
          <p:nvPr/>
        </p:nvSpPr>
        <p:spPr>
          <a:xfrm>
            <a:off x="6167520" y="4838760"/>
            <a:ext cx="571320" cy="288720"/>
          </a:xfrm>
          <a:custGeom>
            <a:avLst/>
            <a:gdLst/>
            <a:ahLst/>
            <a:rect l="l" t="t" r="r" b="b"/>
            <a:pathLst>
              <a:path w="360" h="182">
                <a:moveTo>
                  <a:pt x="0" y="166"/>
                </a:moveTo>
                <a:lnTo>
                  <a:pt x="360" y="182"/>
                </a:lnTo>
                <a:lnTo>
                  <a:pt x="352" y="73"/>
                </a:lnTo>
                <a:lnTo>
                  <a:pt x="310" y="14"/>
                </a:lnTo>
                <a:lnTo>
                  <a:pt x="229" y="10"/>
                </a:lnTo>
                <a:lnTo>
                  <a:pt x="0" y="0"/>
                </a:lnTo>
                <a:lnTo>
                  <a:pt x="0" y="166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1" name=""/>
          <p:cNvSpPr/>
          <p:nvPr/>
        </p:nvSpPr>
        <p:spPr>
          <a:xfrm>
            <a:off x="6167520" y="4838760"/>
            <a:ext cx="571320" cy="288720"/>
          </a:xfrm>
          <a:custGeom>
            <a:avLst/>
            <a:gdLst/>
            <a:ahLst/>
            <a:rect l="l" t="t" r="r" b="b"/>
            <a:pathLst>
              <a:path w="360" h="182">
                <a:moveTo>
                  <a:pt x="0" y="166"/>
                </a:moveTo>
                <a:lnTo>
                  <a:pt x="360" y="182"/>
                </a:lnTo>
                <a:lnTo>
                  <a:pt x="352" y="73"/>
                </a:lnTo>
                <a:lnTo>
                  <a:pt x="310" y="14"/>
                </a:lnTo>
                <a:lnTo>
                  <a:pt x="229" y="10"/>
                </a:lnTo>
                <a:lnTo>
                  <a:pt x="0" y="0"/>
                </a:lnTo>
                <a:lnTo>
                  <a:pt x="0" y="166"/>
                </a:lnTo>
              </a:path>
            </a:pathLst>
          </a:custGeom>
          <a:solidFill>
            <a:srgbClr val="ffffff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2" name=""/>
          <p:cNvSpPr/>
          <p:nvPr/>
        </p:nvSpPr>
        <p:spPr>
          <a:xfrm>
            <a:off x="6084720" y="5095800"/>
            <a:ext cx="677880" cy="338040"/>
          </a:xfrm>
          <a:custGeom>
            <a:avLst/>
            <a:gdLst/>
            <a:ahLst/>
            <a:rect l="l" t="t" r="r" b="b"/>
            <a:pathLst>
              <a:path w="427" h="213">
                <a:moveTo>
                  <a:pt x="412" y="20"/>
                </a:moveTo>
                <a:lnTo>
                  <a:pt x="414" y="47"/>
                </a:lnTo>
                <a:lnTo>
                  <a:pt x="427" y="213"/>
                </a:lnTo>
                <a:lnTo>
                  <a:pt x="396" y="204"/>
                </a:lnTo>
                <a:lnTo>
                  <a:pt x="297" y="210"/>
                </a:lnTo>
                <a:lnTo>
                  <a:pt x="145" y="166"/>
                </a:lnTo>
                <a:lnTo>
                  <a:pt x="139" y="39"/>
                </a:lnTo>
                <a:lnTo>
                  <a:pt x="0" y="30"/>
                </a:lnTo>
                <a:lnTo>
                  <a:pt x="0" y="0"/>
                </a:lnTo>
                <a:lnTo>
                  <a:pt x="52" y="4"/>
                </a:lnTo>
                <a:lnTo>
                  <a:pt x="412" y="20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3" name=""/>
          <p:cNvSpPr/>
          <p:nvPr/>
        </p:nvSpPr>
        <p:spPr>
          <a:xfrm>
            <a:off x="6084720" y="5095800"/>
            <a:ext cx="677880" cy="338040"/>
          </a:xfrm>
          <a:custGeom>
            <a:avLst/>
            <a:gdLst/>
            <a:ahLst/>
            <a:rect l="l" t="t" r="r" b="b"/>
            <a:pathLst>
              <a:path w="427" h="213">
                <a:moveTo>
                  <a:pt x="412" y="20"/>
                </a:moveTo>
                <a:lnTo>
                  <a:pt x="414" y="47"/>
                </a:lnTo>
                <a:lnTo>
                  <a:pt x="427" y="213"/>
                </a:lnTo>
                <a:lnTo>
                  <a:pt x="396" y="204"/>
                </a:lnTo>
                <a:lnTo>
                  <a:pt x="297" y="210"/>
                </a:lnTo>
                <a:lnTo>
                  <a:pt x="145" y="166"/>
                </a:lnTo>
                <a:lnTo>
                  <a:pt x="139" y="39"/>
                </a:lnTo>
                <a:lnTo>
                  <a:pt x="0" y="30"/>
                </a:lnTo>
                <a:lnTo>
                  <a:pt x="0" y="0"/>
                </a:lnTo>
                <a:lnTo>
                  <a:pt x="52" y="4"/>
                </a:lnTo>
                <a:lnTo>
                  <a:pt x="412" y="20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4" name=""/>
          <p:cNvSpPr/>
          <p:nvPr/>
        </p:nvSpPr>
        <p:spPr>
          <a:xfrm>
            <a:off x="5775480" y="5143680"/>
            <a:ext cx="1076040" cy="993600"/>
          </a:xfrm>
          <a:custGeom>
            <a:avLst/>
            <a:gdLst/>
            <a:ahLst/>
            <a:rect l="l" t="t" r="r" b="b"/>
            <a:pathLst>
              <a:path w="678" h="626">
                <a:moveTo>
                  <a:pt x="8" y="274"/>
                </a:moveTo>
                <a:lnTo>
                  <a:pt x="14" y="263"/>
                </a:lnTo>
                <a:lnTo>
                  <a:pt x="184" y="272"/>
                </a:lnTo>
                <a:lnTo>
                  <a:pt x="195" y="0"/>
                </a:lnTo>
                <a:lnTo>
                  <a:pt x="334" y="9"/>
                </a:lnTo>
                <a:lnTo>
                  <a:pt x="340" y="136"/>
                </a:lnTo>
                <a:lnTo>
                  <a:pt x="492" y="180"/>
                </a:lnTo>
                <a:lnTo>
                  <a:pt x="591" y="174"/>
                </a:lnTo>
                <a:lnTo>
                  <a:pt x="622" y="183"/>
                </a:lnTo>
                <a:lnTo>
                  <a:pt x="646" y="191"/>
                </a:lnTo>
                <a:lnTo>
                  <a:pt x="650" y="219"/>
                </a:lnTo>
                <a:lnTo>
                  <a:pt x="656" y="278"/>
                </a:lnTo>
                <a:lnTo>
                  <a:pt x="672" y="288"/>
                </a:lnTo>
                <a:lnTo>
                  <a:pt x="678" y="354"/>
                </a:lnTo>
                <a:lnTo>
                  <a:pt x="666" y="365"/>
                </a:lnTo>
                <a:lnTo>
                  <a:pt x="668" y="401"/>
                </a:lnTo>
                <a:lnTo>
                  <a:pt x="668" y="403"/>
                </a:lnTo>
                <a:lnTo>
                  <a:pt x="567" y="470"/>
                </a:lnTo>
                <a:lnTo>
                  <a:pt x="559" y="474"/>
                </a:lnTo>
                <a:lnTo>
                  <a:pt x="545" y="468"/>
                </a:lnTo>
                <a:lnTo>
                  <a:pt x="488" y="553"/>
                </a:lnTo>
                <a:lnTo>
                  <a:pt x="514" y="624"/>
                </a:lnTo>
                <a:lnTo>
                  <a:pt x="488" y="626"/>
                </a:lnTo>
                <a:lnTo>
                  <a:pt x="379" y="603"/>
                </a:lnTo>
                <a:lnTo>
                  <a:pt x="344" y="522"/>
                </a:lnTo>
                <a:lnTo>
                  <a:pt x="308" y="492"/>
                </a:lnTo>
                <a:lnTo>
                  <a:pt x="284" y="435"/>
                </a:lnTo>
                <a:lnTo>
                  <a:pt x="249" y="405"/>
                </a:lnTo>
                <a:lnTo>
                  <a:pt x="201" y="399"/>
                </a:lnTo>
                <a:lnTo>
                  <a:pt x="174" y="462"/>
                </a:lnTo>
                <a:lnTo>
                  <a:pt x="95" y="405"/>
                </a:lnTo>
                <a:lnTo>
                  <a:pt x="79" y="350"/>
                </a:lnTo>
                <a:lnTo>
                  <a:pt x="0" y="274"/>
                </a:lnTo>
                <a:lnTo>
                  <a:pt x="4" y="274"/>
                </a:lnTo>
                <a:lnTo>
                  <a:pt x="8" y="274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5" name=""/>
          <p:cNvSpPr/>
          <p:nvPr/>
        </p:nvSpPr>
        <p:spPr>
          <a:xfrm>
            <a:off x="5329080" y="3927600"/>
            <a:ext cx="741600" cy="458640"/>
          </a:xfrm>
          <a:custGeom>
            <a:avLst/>
            <a:gdLst/>
            <a:ahLst/>
            <a:rect l="l" t="t" r="r" b="b"/>
            <a:pathLst>
              <a:path w="467" h="289">
                <a:moveTo>
                  <a:pt x="0" y="71"/>
                </a:moveTo>
                <a:lnTo>
                  <a:pt x="40" y="158"/>
                </a:lnTo>
                <a:lnTo>
                  <a:pt x="47" y="158"/>
                </a:lnTo>
                <a:lnTo>
                  <a:pt x="36" y="220"/>
                </a:lnTo>
                <a:lnTo>
                  <a:pt x="53" y="220"/>
                </a:lnTo>
                <a:lnTo>
                  <a:pt x="95" y="285"/>
                </a:lnTo>
                <a:lnTo>
                  <a:pt x="168" y="287"/>
                </a:lnTo>
                <a:lnTo>
                  <a:pt x="170" y="271"/>
                </a:lnTo>
                <a:lnTo>
                  <a:pt x="457" y="289"/>
                </a:lnTo>
                <a:lnTo>
                  <a:pt x="461" y="238"/>
                </a:lnTo>
                <a:lnTo>
                  <a:pt x="467" y="54"/>
                </a:lnTo>
                <a:lnTo>
                  <a:pt x="383" y="48"/>
                </a:lnTo>
                <a:lnTo>
                  <a:pt x="374" y="48"/>
                </a:lnTo>
                <a:lnTo>
                  <a:pt x="360" y="46"/>
                </a:lnTo>
                <a:lnTo>
                  <a:pt x="166" y="20"/>
                </a:lnTo>
                <a:lnTo>
                  <a:pt x="10" y="0"/>
                </a:lnTo>
                <a:lnTo>
                  <a:pt x="0" y="71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6" name=""/>
          <p:cNvSpPr/>
          <p:nvPr/>
        </p:nvSpPr>
        <p:spPr>
          <a:xfrm>
            <a:off x="5329080" y="3927600"/>
            <a:ext cx="741600" cy="458640"/>
          </a:xfrm>
          <a:custGeom>
            <a:avLst/>
            <a:gdLst/>
            <a:ahLst/>
            <a:rect l="l" t="t" r="r" b="b"/>
            <a:pathLst>
              <a:path w="467" h="289">
                <a:moveTo>
                  <a:pt x="0" y="71"/>
                </a:moveTo>
                <a:lnTo>
                  <a:pt x="40" y="158"/>
                </a:lnTo>
                <a:lnTo>
                  <a:pt x="47" y="158"/>
                </a:lnTo>
                <a:lnTo>
                  <a:pt x="36" y="220"/>
                </a:lnTo>
                <a:lnTo>
                  <a:pt x="53" y="220"/>
                </a:lnTo>
                <a:lnTo>
                  <a:pt x="95" y="285"/>
                </a:lnTo>
                <a:lnTo>
                  <a:pt x="168" y="287"/>
                </a:lnTo>
                <a:lnTo>
                  <a:pt x="170" y="271"/>
                </a:lnTo>
                <a:lnTo>
                  <a:pt x="457" y="289"/>
                </a:lnTo>
                <a:lnTo>
                  <a:pt x="461" y="238"/>
                </a:lnTo>
                <a:lnTo>
                  <a:pt x="467" y="54"/>
                </a:lnTo>
                <a:lnTo>
                  <a:pt x="383" y="48"/>
                </a:lnTo>
                <a:lnTo>
                  <a:pt x="374" y="48"/>
                </a:lnTo>
                <a:lnTo>
                  <a:pt x="360" y="46"/>
                </a:lnTo>
                <a:lnTo>
                  <a:pt x="166" y="20"/>
                </a:lnTo>
                <a:lnTo>
                  <a:pt x="10" y="0"/>
                </a:lnTo>
                <a:lnTo>
                  <a:pt x="0" y="71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7" name=""/>
          <p:cNvSpPr/>
          <p:nvPr/>
        </p:nvSpPr>
        <p:spPr>
          <a:xfrm>
            <a:off x="5557680" y="4357800"/>
            <a:ext cx="497160" cy="388800"/>
          </a:xfrm>
          <a:custGeom>
            <a:avLst/>
            <a:gdLst/>
            <a:ahLst/>
            <a:rect l="l" t="t" r="r" b="b"/>
            <a:pathLst>
              <a:path w="313" h="245">
                <a:moveTo>
                  <a:pt x="309" y="135"/>
                </a:moveTo>
                <a:lnTo>
                  <a:pt x="307" y="245"/>
                </a:lnTo>
                <a:lnTo>
                  <a:pt x="79" y="234"/>
                </a:lnTo>
                <a:lnTo>
                  <a:pt x="0" y="228"/>
                </a:lnTo>
                <a:lnTo>
                  <a:pt x="8" y="168"/>
                </a:lnTo>
                <a:lnTo>
                  <a:pt x="24" y="16"/>
                </a:lnTo>
                <a:lnTo>
                  <a:pt x="26" y="0"/>
                </a:lnTo>
                <a:lnTo>
                  <a:pt x="313" y="18"/>
                </a:lnTo>
                <a:lnTo>
                  <a:pt x="309" y="135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8" name=""/>
          <p:cNvSpPr/>
          <p:nvPr/>
        </p:nvSpPr>
        <p:spPr>
          <a:xfrm>
            <a:off x="5557680" y="4357800"/>
            <a:ext cx="497160" cy="388800"/>
          </a:xfrm>
          <a:custGeom>
            <a:avLst/>
            <a:gdLst/>
            <a:ahLst/>
            <a:rect l="l" t="t" r="r" b="b"/>
            <a:pathLst>
              <a:path w="313" h="245">
                <a:moveTo>
                  <a:pt x="309" y="135"/>
                </a:moveTo>
                <a:lnTo>
                  <a:pt x="307" y="245"/>
                </a:lnTo>
                <a:lnTo>
                  <a:pt x="79" y="234"/>
                </a:lnTo>
                <a:lnTo>
                  <a:pt x="0" y="228"/>
                </a:lnTo>
                <a:lnTo>
                  <a:pt x="8" y="168"/>
                </a:lnTo>
                <a:lnTo>
                  <a:pt x="24" y="16"/>
                </a:lnTo>
                <a:lnTo>
                  <a:pt x="26" y="0"/>
                </a:lnTo>
                <a:lnTo>
                  <a:pt x="313" y="18"/>
                </a:lnTo>
                <a:lnTo>
                  <a:pt x="309" y="135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9" name=""/>
          <p:cNvSpPr/>
          <p:nvPr/>
        </p:nvSpPr>
        <p:spPr>
          <a:xfrm>
            <a:off x="5649840" y="4729320"/>
            <a:ext cx="517680" cy="372960"/>
          </a:xfrm>
          <a:custGeom>
            <a:avLst/>
            <a:gdLst/>
            <a:ahLst/>
            <a:rect l="l" t="t" r="r" b="b"/>
            <a:pathLst>
              <a:path w="326" h="235">
                <a:moveTo>
                  <a:pt x="274" y="231"/>
                </a:moveTo>
                <a:lnTo>
                  <a:pt x="0" y="219"/>
                </a:lnTo>
                <a:lnTo>
                  <a:pt x="15" y="91"/>
                </a:lnTo>
                <a:lnTo>
                  <a:pt x="21" y="0"/>
                </a:lnTo>
                <a:lnTo>
                  <a:pt x="249" y="11"/>
                </a:lnTo>
                <a:lnTo>
                  <a:pt x="326" y="15"/>
                </a:lnTo>
                <a:lnTo>
                  <a:pt x="326" y="69"/>
                </a:lnTo>
                <a:lnTo>
                  <a:pt x="326" y="235"/>
                </a:lnTo>
                <a:lnTo>
                  <a:pt x="274" y="231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0" name=""/>
          <p:cNvSpPr/>
          <p:nvPr/>
        </p:nvSpPr>
        <p:spPr>
          <a:xfrm>
            <a:off x="5649840" y="4729320"/>
            <a:ext cx="517680" cy="372960"/>
          </a:xfrm>
          <a:custGeom>
            <a:avLst/>
            <a:gdLst/>
            <a:ahLst/>
            <a:rect l="l" t="t" r="r" b="b"/>
            <a:pathLst>
              <a:path w="326" h="235">
                <a:moveTo>
                  <a:pt x="274" y="231"/>
                </a:moveTo>
                <a:lnTo>
                  <a:pt x="0" y="219"/>
                </a:lnTo>
                <a:lnTo>
                  <a:pt x="15" y="91"/>
                </a:lnTo>
                <a:lnTo>
                  <a:pt x="21" y="0"/>
                </a:lnTo>
                <a:lnTo>
                  <a:pt x="249" y="11"/>
                </a:lnTo>
                <a:lnTo>
                  <a:pt x="326" y="15"/>
                </a:lnTo>
                <a:lnTo>
                  <a:pt x="326" y="69"/>
                </a:lnTo>
                <a:lnTo>
                  <a:pt x="326" y="235"/>
                </a:lnTo>
                <a:lnTo>
                  <a:pt x="274" y="231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1" name=""/>
          <p:cNvSpPr/>
          <p:nvPr/>
        </p:nvSpPr>
        <p:spPr>
          <a:xfrm>
            <a:off x="5595840" y="5076720"/>
            <a:ext cx="488880" cy="530280"/>
          </a:xfrm>
          <a:custGeom>
            <a:avLst/>
            <a:gdLst/>
            <a:ahLst/>
            <a:rect l="l" t="t" r="r" b="b"/>
            <a:pathLst>
              <a:path w="308" h="334">
                <a:moveTo>
                  <a:pt x="308" y="12"/>
                </a:moveTo>
                <a:lnTo>
                  <a:pt x="34" y="0"/>
                </a:lnTo>
                <a:lnTo>
                  <a:pt x="0" y="332"/>
                </a:lnTo>
                <a:lnTo>
                  <a:pt x="45" y="334"/>
                </a:lnTo>
                <a:lnTo>
                  <a:pt x="49" y="309"/>
                </a:lnTo>
                <a:lnTo>
                  <a:pt x="117" y="316"/>
                </a:lnTo>
                <a:lnTo>
                  <a:pt x="121" y="316"/>
                </a:lnTo>
                <a:lnTo>
                  <a:pt x="127" y="305"/>
                </a:lnTo>
                <a:lnTo>
                  <a:pt x="297" y="314"/>
                </a:lnTo>
                <a:lnTo>
                  <a:pt x="308" y="42"/>
                </a:lnTo>
                <a:lnTo>
                  <a:pt x="308" y="12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2" name=""/>
          <p:cNvSpPr/>
          <p:nvPr/>
        </p:nvSpPr>
        <p:spPr>
          <a:xfrm>
            <a:off x="5595840" y="5076720"/>
            <a:ext cx="488880" cy="530280"/>
          </a:xfrm>
          <a:custGeom>
            <a:avLst/>
            <a:gdLst/>
            <a:ahLst/>
            <a:rect l="l" t="t" r="r" b="b"/>
            <a:pathLst>
              <a:path w="308" h="334">
                <a:moveTo>
                  <a:pt x="308" y="12"/>
                </a:moveTo>
                <a:lnTo>
                  <a:pt x="34" y="0"/>
                </a:lnTo>
                <a:lnTo>
                  <a:pt x="0" y="332"/>
                </a:lnTo>
                <a:lnTo>
                  <a:pt x="45" y="334"/>
                </a:lnTo>
                <a:lnTo>
                  <a:pt x="49" y="309"/>
                </a:lnTo>
                <a:lnTo>
                  <a:pt x="117" y="316"/>
                </a:lnTo>
                <a:lnTo>
                  <a:pt x="121" y="316"/>
                </a:lnTo>
                <a:lnTo>
                  <a:pt x="127" y="305"/>
                </a:lnTo>
                <a:lnTo>
                  <a:pt x="297" y="314"/>
                </a:lnTo>
                <a:lnTo>
                  <a:pt x="308" y="42"/>
                </a:lnTo>
                <a:lnTo>
                  <a:pt x="308" y="12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3" name=""/>
          <p:cNvSpPr/>
          <p:nvPr/>
        </p:nvSpPr>
        <p:spPr>
          <a:xfrm>
            <a:off x="5175360" y="3917880"/>
            <a:ext cx="420480" cy="709560"/>
          </a:xfrm>
          <a:custGeom>
            <a:avLst/>
            <a:gdLst/>
            <a:ahLst/>
            <a:rect l="l" t="t" r="r" b="b"/>
            <a:pathLst>
              <a:path w="265" h="447">
                <a:moveTo>
                  <a:pt x="107" y="6"/>
                </a:moveTo>
                <a:lnTo>
                  <a:pt x="97" y="77"/>
                </a:lnTo>
                <a:lnTo>
                  <a:pt x="137" y="164"/>
                </a:lnTo>
                <a:lnTo>
                  <a:pt x="144" y="164"/>
                </a:lnTo>
                <a:lnTo>
                  <a:pt x="133" y="226"/>
                </a:lnTo>
                <a:lnTo>
                  <a:pt x="146" y="226"/>
                </a:lnTo>
                <a:lnTo>
                  <a:pt x="150" y="226"/>
                </a:lnTo>
                <a:lnTo>
                  <a:pt x="190" y="291"/>
                </a:lnTo>
                <a:lnTo>
                  <a:pt x="265" y="293"/>
                </a:lnTo>
                <a:lnTo>
                  <a:pt x="249" y="447"/>
                </a:lnTo>
                <a:lnTo>
                  <a:pt x="125" y="426"/>
                </a:lnTo>
                <a:lnTo>
                  <a:pt x="0" y="400"/>
                </a:lnTo>
                <a:lnTo>
                  <a:pt x="10" y="319"/>
                </a:lnTo>
                <a:lnTo>
                  <a:pt x="24" y="291"/>
                </a:lnTo>
                <a:lnTo>
                  <a:pt x="14" y="267"/>
                </a:lnTo>
                <a:lnTo>
                  <a:pt x="59" y="202"/>
                </a:lnTo>
                <a:lnTo>
                  <a:pt x="44" y="182"/>
                </a:lnTo>
                <a:lnTo>
                  <a:pt x="71" y="0"/>
                </a:lnTo>
                <a:lnTo>
                  <a:pt x="107" y="6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4" name=""/>
          <p:cNvSpPr/>
          <p:nvPr/>
        </p:nvSpPr>
        <p:spPr>
          <a:xfrm>
            <a:off x="5175360" y="3917880"/>
            <a:ext cx="420480" cy="709560"/>
          </a:xfrm>
          <a:custGeom>
            <a:avLst/>
            <a:gdLst/>
            <a:ahLst/>
            <a:rect l="l" t="t" r="r" b="b"/>
            <a:pathLst>
              <a:path w="265" h="447">
                <a:moveTo>
                  <a:pt x="107" y="6"/>
                </a:moveTo>
                <a:lnTo>
                  <a:pt x="97" y="77"/>
                </a:lnTo>
                <a:lnTo>
                  <a:pt x="137" y="164"/>
                </a:lnTo>
                <a:lnTo>
                  <a:pt x="144" y="164"/>
                </a:lnTo>
                <a:lnTo>
                  <a:pt x="133" y="226"/>
                </a:lnTo>
                <a:lnTo>
                  <a:pt x="146" y="226"/>
                </a:lnTo>
                <a:lnTo>
                  <a:pt x="150" y="226"/>
                </a:lnTo>
                <a:lnTo>
                  <a:pt x="190" y="291"/>
                </a:lnTo>
                <a:lnTo>
                  <a:pt x="265" y="293"/>
                </a:lnTo>
                <a:lnTo>
                  <a:pt x="249" y="447"/>
                </a:lnTo>
                <a:lnTo>
                  <a:pt x="125" y="426"/>
                </a:lnTo>
                <a:lnTo>
                  <a:pt x="0" y="400"/>
                </a:lnTo>
                <a:lnTo>
                  <a:pt x="10" y="319"/>
                </a:lnTo>
                <a:lnTo>
                  <a:pt x="24" y="291"/>
                </a:lnTo>
                <a:lnTo>
                  <a:pt x="14" y="267"/>
                </a:lnTo>
                <a:lnTo>
                  <a:pt x="59" y="202"/>
                </a:lnTo>
                <a:lnTo>
                  <a:pt x="44" y="182"/>
                </a:lnTo>
                <a:lnTo>
                  <a:pt x="71" y="0"/>
                </a:lnTo>
                <a:lnTo>
                  <a:pt x="107" y="6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5" name=""/>
          <p:cNvSpPr/>
          <p:nvPr/>
        </p:nvSpPr>
        <p:spPr>
          <a:xfrm>
            <a:off x="5284800" y="4594320"/>
            <a:ext cx="398520" cy="482400"/>
          </a:xfrm>
          <a:custGeom>
            <a:avLst/>
            <a:gdLst/>
            <a:ahLst/>
            <a:rect l="l" t="t" r="r" b="b"/>
            <a:pathLst>
              <a:path w="251" h="304">
                <a:moveTo>
                  <a:pt x="178" y="19"/>
                </a:moveTo>
                <a:lnTo>
                  <a:pt x="174" y="79"/>
                </a:lnTo>
                <a:lnTo>
                  <a:pt x="251" y="85"/>
                </a:lnTo>
                <a:lnTo>
                  <a:pt x="245" y="176"/>
                </a:lnTo>
                <a:lnTo>
                  <a:pt x="230" y="304"/>
                </a:lnTo>
                <a:lnTo>
                  <a:pt x="0" y="292"/>
                </a:lnTo>
                <a:lnTo>
                  <a:pt x="56" y="0"/>
                </a:lnTo>
                <a:lnTo>
                  <a:pt x="178" y="19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6" name=""/>
          <p:cNvSpPr/>
          <p:nvPr/>
        </p:nvSpPr>
        <p:spPr>
          <a:xfrm>
            <a:off x="5284800" y="4594320"/>
            <a:ext cx="398520" cy="482400"/>
          </a:xfrm>
          <a:custGeom>
            <a:avLst/>
            <a:gdLst/>
            <a:ahLst/>
            <a:rect l="l" t="t" r="r" b="b"/>
            <a:pathLst>
              <a:path w="251" h="304">
                <a:moveTo>
                  <a:pt x="178" y="19"/>
                </a:moveTo>
                <a:lnTo>
                  <a:pt x="174" y="79"/>
                </a:lnTo>
                <a:lnTo>
                  <a:pt x="251" y="85"/>
                </a:lnTo>
                <a:lnTo>
                  <a:pt x="245" y="176"/>
                </a:lnTo>
                <a:lnTo>
                  <a:pt x="230" y="304"/>
                </a:lnTo>
                <a:lnTo>
                  <a:pt x="0" y="292"/>
                </a:lnTo>
                <a:lnTo>
                  <a:pt x="56" y="0"/>
                </a:lnTo>
                <a:lnTo>
                  <a:pt x="178" y="19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7" name=""/>
          <p:cNvSpPr/>
          <p:nvPr/>
        </p:nvSpPr>
        <p:spPr>
          <a:xfrm>
            <a:off x="5184720" y="5057640"/>
            <a:ext cx="465120" cy="546120"/>
          </a:xfrm>
          <a:custGeom>
            <a:avLst/>
            <a:gdLst/>
            <a:ahLst/>
            <a:rect l="l" t="t" r="r" b="b"/>
            <a:pathLst>
              <a:path w="293" h="344">
                <a:moveTo>
                  <a:pt x="14" y="214"/>
                </a:moveTo>
                <a:lnTo>
                  <a:pt x="0" y="243"/>
                </a:lnTo>
                <a:lnTo>
                  <a:pt x="162" y="334"/>
                </a:lnTo>
                <a:lnTo>
                  <a:pt x="259" y="344"/>
                </a:lnTo>
                <a:lnTo>
                  <a:pt x="293" y="12"/>
                </a:lnTo>
                <a:lnTo>
                  <a:pt x="63" y="0"/>
                </a:lnTo>
                <a:lnTo>
                  <a:pt x="57" y="40"/>
                </a:lnTo>
                <a:lnTo>
                  <a:pt x="46" y="46"/>
                </a:lnTo>
                <a:lnTo>
                  <a:pt x="40" y="36"/>
                </a:lnTo>
                <a:lnTo>
                  <a:pt x="34" y="34"/>
                </a:lnTo>
                <a:lnTo>
                  <a:pt x="24" y="89"/>
                </a:lnTo>
                <a:lnTo>
                  <a:pt x="20" y="95"/>
                </a:lnTo>
                <a:lnTo>
                  <a:pt x="38" y="154"/>
                </a:lnTo>
                <a:lnTo>
                  <a:pt x="16" y="168"/>
                </a:lnTo>
                <a:lnTo>
                  <a:pt x="8" y="202"/>
                </a:lnTo>
                <a:lnTo>
                  <a:pt x="14" y="214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8" name=""/>
          <p:cNvSpPr/>
          <p:nvPr/>
        </p:nvSpPr>
        <p:spPr>
          <a:xfrm>
            <a:off x="4799160" y="3840120"/>
            <a:ext cx="488880" cy="366840"/>
          </a:xfrm>
          <a:custGeom>
            <a:avLst/>
            <a:gdLst/>
            <a:ahLst/>
            <a:rect l="l" t="t" r="r" b="b"/>
            <a:pathLst>
              <a:path w="308" h="231">
                <a:moveTo>
                  <a:pt x="176" y="208"/>
                </a:moveTo>
                <a:lnTo>
                  <a:pt x="73" y="212"/>
                </a:lnTo>
                <a:lnTo>
                  <a:pt x="49" y="200"/>
                </a:lnTo>
                <a:lnTo>
                  <a:pt x="51" y="176"/>
                </a:lnTo>
                <a:lnTo>
                  <a:pt x="8" y="158"/>
                </a:lnTo>
                <a:lnTo>
                  <a:pt x="6" y="150"/>
                </a:lnTo>
                <a:lnTo>
                  <a:pt x="8" y="97"/>
                </a:lnTo>
                <a:lnTo>
                  <a:pt x="8" y="91"/>
                </a:lnTo>
                <a:lnTo>
                  <a:pt x="6" y="75"/>
                </a:lnTo>
                <a:lnTo>
                  <a:pt x="4" y="61"/>
                </a:lnTo>
                <a:lnTo>
                  <a:pt x="0" y="43"/>
                </a:lnTo>
                <a:lnTo>
                  <a:pt x="16" y="20"/>
                </a:lnTo>
                <a:lnTo>
                  <a:pt x="55" y="51"/>
                </a:lnTo>
                <a:lnTo>
                  <a:pt x="75" y="28"/>
                </a:lnTo>
                <a:lnTo>
                  <a:pt x="73" y="20"/>
                </a:lnTo>
                <a:lnTo>
                  <a:pt x="73" y="6"/>
                </a:lnTo>
                <a:lnTo>
                  <a:pt x="75" y="0"/>
                </a:lnTo>
                <a:lnTo>
                  <a:pt x="308" y="49"/>
                </a:lnTo>
                <a:lnTo>
                  <a:pt x="281" y="231"/>
                </a:lnTo>
                <a:lnTo>
                  <a:pt x="176" y="208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9" name=""/>
          <p:cNvSpPr/>
          <p:nvPr/>
        </p:nvSpPr>
        <p:spPr>
          <a:xfrm>
            <a:off x="4799160" y="3840120"/>
            <a:ext cx="488880" cy="366840"/>
          </a:xfrm>
          <a:custGeom>
            <a:avLst/>
            <a:gdLst/>
            <a:ahLst/>
            <a:rect l="l" t="t" r="r" b="b"/>
            <a:pathLst>
              <a:path w="308" h="231">
                <a:moveTo>
                  <a:pt x="176" y="208"/>
                </a:moveTo>
                <a:lnTo>
                  <a:pt x="73" y="212"/>
                </a:lnTo>
                <a:lnTo>
                  <a:pt x="49" y="200"/>
                </a:lnTo>
                <a:lnTo>
                  <a:pt x="51" y="176"/>
                </a:lnTo>
                <a:lnTo>
                  <a:pt x="8" y="158"/>
                </a:lnTo>
                <a:lnTo>
                  <a:pt x="6" y="150"/>
                </a:lnTo>
                <a:lnTo>
                  <a:pt x="8" y="97"/>
                </a:lnTo>
                <a:lnTo>
                  <a:pt x="8" y="91"/>
                </a:lnTo>
                <a:lnTo>
                  <a:pt x="6" y="75"/>
                </a:lnTo>
                <a:lnTo>
                  <a:pt x="4" y="61"/>
                </a:lnTo>
                <a:lnTo>
                  <a:pt x="0" y="43"/>
                </a:lnTo>
                <a:lnTo>
                  <a:pt x="16" y="20"/>
                </a:lnTo>
                <a:lnTo>
                  <a:pt x="55" y="51"/>
                </a:lnTo>
                <a:lnTo>
                  <a:pt x="75" y="28"/>
                </a:lnTo>
                <a:lnTo>
                  <a:pt x="73" y="20"/>
                </a:lnTo>
                <a:lnTo>
                  <a:pt x="73" y="6"/>
                </a:lnTo>
                <a:lnTo>
                  <a:pt x="75" y="0"/>
                </a:lnTo>
                <a:lnTo>
                  <a:pt x="308" y="49"/>
                </a:lnTo>
                <a:lnTo>
                  <a:pt x="281" y="231"/>
                </a:lnTo>
                <a:lnTo>
                  <a:pt x="176" y="208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0" name=""/>
          <p:cNvSpPr/>
          <p:nvPr/>
        </p:nvSpPr>
        <p:spPr>
          <a:xfrm>
            <a:off x="4686480" y="4091040"/>
            <a:ext cx="582480" cy="461880"/>
          </a:xfrm>
          <a:custGeom>
            <a:avLst/>
            <a:gdLst/>
            <a:ahLst/>
            <a:rect l="l" t="t" r="r" b="b"/>
            <a:pathLst>
              <a:path w="367" h="291">
                <a:moveTo>
                  <a:pt x="0" y="198"/>
                </a:moveTo>
                <a:lnTo>
                  <a:pt x="10" y="182"/>
                </a:lnTo>
                <a:lnTo>
                  <a:pt x="75" y="20"/>
                </a:lnTo>
                <a:lnTo>
                  <a:pt x="79" y="20"/>
                </a:lnTo>
                <a:lnTo>
                  <a:pt x="79" y="0"/>
                </a:lnTo>
                <a:lnTo>
                  <a:pt x="122" y="18"/>
                </a:lnTo>
                <a:lnTo>
                  <a:pt x="120" y="42"/>
                </a:lnTo>
                <a:lnTo>
                  <a:pt x="144" y="54"/>
                </a:lnTo>
                <a:lnTo>
                  <a:pt x="247" y="50"/>
                </a:lnTo>
                <a:lnTo>
                  <a:pt x="352" y="73"/>
                </a:lnTo>
                <a:lnTo>
                  <a:pt x="367" y="93"/>
                </a:lnTo>
                <a:lnTo>
                  <a:pt x="322" y="158"/>
                </a:lnTo>
                <a:lnTo>
                  <a:pt x="332" y="182"/>
                </a:lnTo>
                <a:lnTo>
                  <a:pt x="318" y="210"/>
                </a:lnTo>
                <a:lnTo>
                  <a:pt x="308" y="291"/>
                </a:lnTo>
                <a:lnTo>
                  <a:pt x="186" y="271"/>
                </a:lnTo>
                <a:lnTo>
                  <a:pt x="6" y="235"/>
                </a:lnTo>
                <a:lnTo>
                  <a:pt x="0" y="198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1" name=""/>
          <p:cNvSpPr/>
          <p:nvPr/>
        </p:nvSpPr>
        <p:spPr>
          <a:xfrm>
            <a:off x="4686480" y="4091040"/>
            <a:ext cx="582480" cy="461880"/>
          </a:xfrm>
          <a:custGeom>
            <a:avLst/>
            <a:gdLst/>
            <a:ahLst/>
            <a:rect l="l" t="t" r="r" b="b"/>
            <a:pathLst>
              <a:path w="367" h="291">
                <a:moveTo>
                  <a:pt x="0" y="198"/>
                </a:moveTo>
                <a:lnTo>
                  <a:pt x="10" y="182"/>
                </a:lnTo>
                <a:lnTo>
                  <a:pt x="75" y="20"/>
                </a:lnTo>
                <a:lnTo>
                  <a:pt x="79" y="20"/>
                </a:lnTo>
                <a:lnTo>
                  <a:pt x="79" y="0"/>
                </a:lnTo>
                <a:lnTo>
                  <a:pt x="122" y="18"/>
                </a:lnTo>
                <a:lnTo>
                  <a:pt x="120" y="42"/>
                </a:lnTo>
                <a:lnTo>
                  <a:pt x="144" y="54"/>
                </a:lnTo>
                <a:lnTo>
                  <a:pt x="247" y="50"/>
                </a:lnTo>
                <a:lnTo>
                  <a:pt x="352" y="73"/>
                </a:lnTo>
                <a:lnTo>
                  <a:pt x="367" y="93"/>
                </a:lnTo>
                <a:lnTo>
                  <a:pt x="322" y="158"/>
                </a:lnTo>
                <a:lnTo>
                  <a:pt x="332" y="182"/>
                </a:lnTo>
                <a:lnTo>
                  <a:pt x="318" y="210"/>
                </a:lnTo>
                <a:lnTo>
                  <a:pt x="308" y="291"/>
                </a:lnTo>
                <a:lnTo>
                  <a:pt x="186" y="271"/>
                </a:lnTo>
                <a:lnTo>
                  <a:pt x="6" y="235"/>
                </a:lnTo>
                <a:lnTo>
                  <a:pt x="0" y="198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2" name=""/>
          <p:cNvSpPr/>
          <p:nvPr/>
        </p:nvSpPr>
        <p:spPr>
          <a:xfrm>
            <a:off x="4911840" y="4521240"/>
            <a:ext cx="461880" cy="681120"/>
          </a:xfrm>
          <a:custGeom>
            <a:avLst/>
            <a:gdLst/>
            <a:ahLst/>
            <a:rect l="l" t="t" r="r" b="b"/>
            <a:pathLst>
              <a:path w="291" h="429">
                <a:moveTo>
                  <a:pt x="166" y="20"/>
                </a:moveTo>
                <a:lnTo>
                  <a:pt x="291" y="46"/>
                </a:lnTo>
                <a:lnTo>
                  <a:pt x="235" y="338"/>
                </a:lnTo>
                <a:lnTo>
                  <a:pt x="229" y="378"/>
                </a:lnTo>
                <a:lnTo>
                  <a:pt x="218" y="384"/>
                </a:lnTo>
                <a:lnTo>
                  <a:pt x="212" y="374"/>
                </a:lnTo>
                <a:lnTo>
                  <a:pt x="206" y="372"/>
                </a:lnTo>
                <a:lnTo>
                  <a:pt x="196" y="429"/>
                </a:lnTo>
                <a:lnTo>
                  <a:pt x="0" y="172"/>
                </a:lnTo>
                <a:lnTo>
                  <a:pt x="44" y="0"/>
                </a:lnTo>
                <a:lnTo>
                  <a:pt x="166" y="20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3" name=""/>
          <p:cNvSpPr/>
          <p:nvPr/>
        </p:nvSpPr>
        <p:spPr>
          <a:xfrm>
            <a:off x="4645080" y="4464000"/>
            <a:ext cx="600120" cy="979560"/>
          </a:xfrm>
          <a:custGeom>
            <a:avLst/>
            <a:gdLst/>
            <a:ahLst/>
            <a:rect l="l" t="t" r="r" b="b"/>
            <a:pathLst>
              <a:path w="378" h="617">
                <a:moveTo>
                  <a:pt x="32" y="0"/>
                </a:moveTo>
                <a:lnTo>
                  <a:pt x="212" y="36"/>
                </a:lnTo>
                <a:lnTo>
                  <a:pt x="168" y="206"/>
                </a:lnTo>
                <a:lnTo>
                  <a:pt x="364" y="465"/>
                </a:lnTo>
                <a:lnTo>
                  <a:pt x="360" y="469"/>
                </a:lnTo>
                <a:lnTo>
                  <a:pt x="378" y="528"/>
                </a:lnTo>
                <a:lnTo>
                  <a:pt x="356" y="542"/>
                </a:lnTo>
                <a:lnTo>
                  <a:pt x="348" y="576"/>
                </a:lnTo>
                <a:lnTo>
                  <a:pt x="354" y="588"/>
                </a:lnTo>
                <a:lnTo>
                  <a:pt x="340" y="617"/>
                </a:lnTo>
                <a:lnTo>
                  <a:pt x="330" y="609"/>
                </a:lnTo>
                <a:lnTo>
                  <a:pt x="334" y="602"/>
                </a:lnTo>
                <a:lnTo>
                  <a:pt x="219" y="588"/>
                </a:lnTo>
                <a:lnTo>
                  <a:pt x="219" y="582"/>
                </a:lnTo>
                <a:lnTo>
                  <a:pt x="214" y="556"/>
                </a:lnTo>
                <a:lnTo>
                  <a:pt x="214" y="546"/>
                </a:lnTo>
                <a:lnTo>
                  <a:pt x="164" y="489"/>
                </a:lnTo>
                <a:lnTo>
                  <a:pt x="83" y="439"/>
                </a:lnTo>
                <a:lnTo>
                  <a:pt x="87" y="414"/>
                </a:lnTo>
                <a:lnTo>
                  <a:pt x="40" y="323"/>
                </a:lnTo>
                <a:lnTo>
                  <a:pt x="57" y="311"/>
                </a:lnTo>
                <a:lnTo>
                  <a:pt x="55" y="299"/>
                </a:lnTo>
                <a:lnTo>
                  <a:pt x="32" y="291"/>
                </a:lnTo>
                <a:lnTo>
                  <a:pt x="38" y="252"/>
                </a:lnTo>
                <a:lnTo>
                  <a:pt x="57" y="263"/>
                </a:lnTo>
                <a:lnTo>
                  <a:pt x="47" y="228"/>
                </a:lnTo>
                <a:lnTo>
                  <a:pt x="38" y="240"/>
                </a:lnTo>
                <a:lnTo>
                  <a:pt x="20" y="224"/>
                </a:lnTo>
                <a:lnTo>
                  <a:pt x="10" y="184"/>
                </a:lnTo>
                <a:lnTo>
                  <a:pt x="8" y="147"/>
                </a:lnTo>
                <a:lnTo>
                  <a:pt x="16" y="117"/>
                </a:lnTo>
                <a:lnTo>
                  <a:pt x="2" y="85"/>
                </a:lnTo>
                <a:lnTo>
                  <a:pt x="0" y="80"/>
                </a:lnTo>
                <a:lnTo>
                  <a:pt x="32" y="0"/>
                </a:lnTo>
              </a:path>
            </a:pathLst>
          </a:custGeom>
          <a:solidFill>
            <a:srgbClr val="99ccff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4" name=""/>
          <p:cNvSpPr/>
          <p:nvPr/>
        </p:nvSpPr>
        <p:spPr>
          <a:xfrm>
            <a:off x="271440" y="5056200"/>
            <a:ext cx="3719520" cy="9190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California</a:t>
            </a: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</a:t>
            </a: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 NOx (ann. tons)</a:t>
            </a: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$ Value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Owens Corning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            2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$29,000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Simon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            1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$42,054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Suiza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            1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$42,054 Quebecor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            </a:t>
            </a:r>
            <a:r>
              <a:rPr b="0" lang="en-US" sz="9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0" lang="en-US" sz="9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$60,054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</a:t>
            </a: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            6 </a:t>
            </a: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                $173,162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5" name=""/>
          <p:cNvSpPr/>
          <p:nvPr/>
        </p:nvSpPr>
        <p:spPr>
          <a:xfrm>
            <a:off x="4361040" y="1208160"/>
            <a:ext cx="4572000" cy="2156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NOx SIP Call Region</a:t>
            </a: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NOx (seas. tons)</a:t>
            </a: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</a:t>
            </a: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$ Value per Year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BICCGeneral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5.5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$11,000 - $27,500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General Cable 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4.1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$8,200 - $20,500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Molded Fiber Glass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3.6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$7,200 - $18,000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Ocean Spray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2.4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$4,800 - $12,000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Owens Corning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28.1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$56,200 - $140,500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Packaged Ice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4.0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$8,000 - $20,000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Polaroid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6.4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$12,800 - $32,000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Ridge Tools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3.6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$7,200 - $18,000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Simon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22.5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$45,000 - $112,500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Springs Industries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4.2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$8,400 - $21,000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Suiza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23.6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$47,200 - $118,000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Tyco Healthcare Group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21.4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$42,800 - $107,000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Quebecor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</a:t>
            </a:r>
            <a:r>
              <a:rPr b="0" lang="en-US" sz="9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40.1</a:t>
            </a:r>
            <a:r>
              <a:rPr b="0" lang="en-US" sz="9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</a:t>
            </a:r>
            <a:r>
              <a:rPr b="0" lang="en-US" sz="9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$80,200 - $200,500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</a:t>
            </a: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169.5</a:t>
            </a: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$339,000 - $847,500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6" name=""/>
          <p:cNvSpPr/>
          <p:nvPr/>
        </p:nvSpPr>
        <p:spPr>
          <a:xfrm>
            <a:off x="271440" y="1208160"/>
            <a:ext cx="3733920" cy="31194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Nationwide</a:t>
            </a: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              </a:t>
            </a: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CO2 (tons</a:t>
            </a: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)    </a:t>
            </a: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$ Value per Year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Archdiocese of Newark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24  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$48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BICCGeneral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        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21,604 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$43,208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General Cable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16,057  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$32,114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Infomart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         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4,626 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$9,252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Lodgian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       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-   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-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Macerich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         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1,352 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$2,704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Molded Fiber Glass                   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7,889 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$15,778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Ocean Spray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   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12,207 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$24,414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Owens Corning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    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117,875               $235,750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Packaged Ice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     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22,891 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$45,782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Polaroid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      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12,453 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$24,906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Ridge Tools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       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7,636 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$15,272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Simon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       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65,344               $130,688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Springs Industries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16,480 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$32,960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Starwood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                         151 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$302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Suiza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                    60,210               $120,420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TRW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                        -   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-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Tyco Healthcare Group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55,034               $110,068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UC/CSU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                        -   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-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Quebecor  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</a:t>
            </a:r>
            <a:r>
              <a:rPr b="0" lang="en-US" sz="9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28,591</a:t>
            </a: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    </a:t>
            </a:r>
            <a:r>
              <a:rPr b="0" lang="en-US" sz="9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$257,182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</a:t>
            </a: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                  560,227            $1,120,454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7" name=""/>
          <p:cNvSpPr/>
          <p:nvPr/>
        </p:nvSpPr>
        <p:spPr>
          <a:xfrm flipV="1">
            <a:off x="3997440" y="4473360"/>
            <a:ext cx="691920" cy="5778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8" name=""/>
          <p:cNvSpPr/>
          <p:nvPr/>
        </p:nvSpPr>
        <p:spPr>
          <a:xfrm flipH="1">
            <a:off x="6826320" y="3348000"/>
            <a:ext cx="2106720" cy="852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9" name=""/>
          <p:cNvSpPr/>
          <p:nvPr/>
        </p:nvSpPr>
        <p:spPr>
          <a:xfrm>
            <a:off x="8153280" y="4071960"/>
            <a:ext cx="122400" cy="260280"/>
          </a:xfrm>
          <a:custGeom>
            <a:avLst/>
            <a:gdLst/>
            <a:ahLst/>
            <a:rect l="l" t="t" r="r" b="b"/>
            <a:pathLst>
              <a:path w="77" h="164">
                <a:moveTo>
                  <a:pt x="73" y="133"/>
                </a:moveTo>
                <a:lnTo>
                  <a:pt x="60" y="149"/>
                </a:lnTo>
                <a:lnTo>
                  <a:pt x="10" y="164"/>
                </a:lnTo>
                <a:lnTo>
                  <a:pt x="0" y="95"/>
                </a:lnTo>
                <a:lnTo>
                  <a:pt x="4" y="93"/>
                </a:lnTo>
                <a:lnTo>
                  <a:pt x="14" y="48"/>
                </a:lnTo>
                <a:lnTo>
                  <a:pt x="10" y="38"/>
                </a:lnTo>
                <a:lnTo>
                  <a:pt x="10" y="6"/>
                </a:lnTo>
                <a:lnTo>
                  <a:pt x="18" y="0"/>
                </a:lnTo>
                <a:lnTo>
                  <a:pt x="63" y="113"/>
                </a:lnTo>
                <a:lnTo>
                  <a:pt x="77" y="121"/>
                </a:lnTo>
                <a:lnTo>
                  <a:pt x="73" y="133"/>
                </a:lnTo>
              </a:path>
            </a:pathLst>
          </a:custGeom>
          <a:solidFill>
            <a:srgbClr val="00cc99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0" name=""/>
          <p:cNvSpPr/>
          <p:nvPr/>
        </p:nvSpPr>
        <p:spPr>
          <a:xfrm>
            <a:off x="8128080" y="4282920"/>
            <a:ext cx="245880" cy="131760"/>
          </a:xfrm>
          <a:custGeom>
            <a:avLst/>
            <a:gdLst/>
            <a:ahLst/>
            <a:rect l="l" t="t" r="r" b="b"/>
            <a:pathLst>
              <a:path w="155" h="83">
                <a:moveTo>
                  <a:pt x="0" y="69"/>
                </a:moveTo>
                <a:lnTo>
                  <a:pt x="2" y="83"/>
                </a:lnTo>
                <a:lnTo>
                  <a:pt x="70" y="61"/>
                </a:lnTo>
                <a:lnTo>
                  <a:pt x="87" y="57"/>
                </a:lnTo>
                <a:lnTo>
                  <a:pt x="105" y="77"/>
                </a:lnTo>
                <a:lnTo>
                  <a:pt x="115" y="67"/>
                </a:lnTo>
                <a:lnTo>
                  <a:pt x="127" y="61"/>
                </a:lnTo>
                <a:lnTo>
                  <a:pt x="125" y="67"/>
                </a:lnTo>
                <a:lnTo>
                  <a:pt x="129" y="71"/>
                </a:lnTo>
                <a:lnTo>
                  <a:pt x="141" y="71"/>
                </a:lnTo>
                <a:lnTo>
                  <a:pt x="145" y="69"/>
                </a:lnTo>
                <a:lnTo>
                  <a:pt x="155" y="47"/>
                </a:lnTo>
                <a:lnTo>
                  <a:pt x="143" y="31"/>
                </a:lnTo>
                <a:lnTo>
                  <a:pt x="139" y="31"/>
                </a:lnTo>
                <a:lnTo>
                  <a:pt x="141" y="45"/>
                </a:lnTo>
                <a:lnTo>
                  <a:pt x="143" y="53"/>
                </a:lnTo>
                <a:lnTo>
                  <a:pt x="131" y="51"/>
                </a:lnTo>
                <a:lnTo>
                  <a:pt x="101" y="27"/>
                </a:lnTo>
                <a:lnTo>
                  <a:pt x="101" y="6"/>
                </a:lnTo>
                <a:lnTo>
                  <a:pt x="89" y="0"/>
                </a:lnTo>
                <a:lnTo>
                  <a:pt x="76" y="16"/>
                </a:lnTo>
                <a:lnTo>
                  <a:pt x="26" y="31"/>
                </a:lnTo>
                <a:lnTo>
                  <a:pt x="0" y="41"/>
                </a:lnTo>
                <a:lnTo>
                  <a:pt x="0" y="69"/>
                </a:lnTo>
              </a:path>
            </a:pathLst>
          </a:custGeom>
          <a:solidFill>
            <a:srgbClr val="00cc99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1" name=""/>
          <p:cNvSpPr/>
          <p:nvPr/>
        </p:nvSpPr>
        <p:spPr>
          <a:xfrm>
            <a:off x="7705800" y="4148280"/>
            <a:ext cx="444600" cy="376200"/>
          </a:xfrm>
          <a:custGeom>
            <a:avLst/>
            <a:gdLst/>
            <a:ahLst/>
            <a:rect l="l" t="t" r="r" b="b"/>
            <a:pathLst>
              <a:path w="280" h="237">
                <a:moveTo>
                  <a:pt x="280" y="223"/>
                </a:moveTo>
                <a:lnTo>
                  <a:pt x="276" y="215"/>
                </a:lnTo>
                <a:lnTo>
                  <a:pt x="276" y="201"/>
                </a:lnTo>
                <a:lnTo>
                  <a:pt x="268" y="168"/>
                </a:lnTo>
                <a:lnTo>
                  <a:pt x="266" y="156"/>
                </a:lnTo>
                <a:lnTo>
                  <a:pt x="266" y="124"/>
                </a:lnTo>
                <a:lnTo>
                  <a:pt x="215" y="0"/>
                </a:lnTo>
                <a:lnTo>
                  <a:pt x="144" y="23"/>
                </a:lnTo>
                <a:lnTo>
                  <a:pt x="126" y="67"/>
                </a:lnTo>
                <a:lnTo>
                  <a:pt x="114" y="71"/>
                </a:lnTo>
                <a:lnTo>
                  <a:pt x="120" y="116"/>
                </a:lnTo>
                <a:lnTo>
                  <a:pt x="71" y="144"/>
                </a:lnTo>
                <a:lnTo>
                  <a:pt x="43" y="144"/>
                </a:lnTo>
                <a:lnTo>
                  <a:pt x="13" y="164"/>
                </a:lnTo>
                <a:lnTo>
                  <a:pt x="33" y="178"/>
                </a:lnTo>
                <a:lnTo>
                  <a:pt x="23" y="192"/>
                </a:lnTo>
                <a:lnTo>
                  <a:pt x="19" y="199"/>
                </a:lnTo>
                <a:lnTo>
                  <a:pt x="1" y="217"/>
                </a:lnTo>
                <a:lnTo>
                  <a:pt x="0" y="221"/>
                </a:lnTo>
                <a:lnTo>
                  <a:pt x="1" y="237"/>
                </a:lnTo>
                <a:lnTo>
                  <a:pt x="187" y="188"/>
                </a:lnTo>
                <a:lnTo>
                  <a:pt x="191" y="190"/>
                </a:lnTo>
                <a:lnTo>
                  <a:pt x="201" y="192"/>
                </a:lnTo>
                <a:lnTo>
                  <a:pt x="223" y="217"/>
                </a:lnTo>
                <a:lnTo>
                  <a:pt x="274" y="233"/>
                </a:lnTo>
                <a:lnTo>
                  <a:pt x="280" y="223"/>
                </a:lnTo>
              </a:path>
            </a:pathLst>
          </a:custGeom>
          <a:solidFill>
            <a:srgbClr val="00cc99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2" name=""/>
          <p:cNvSpPr/>
          <p:nvPr/>
        </p:nvSpPr>
        <p:spPr>
          <a:xfrm>
            <a:off x="8143920" y="4456080"/>
            <a:ext cx="109440" cy="77760"/>
          </a:xfrm>
          <a:custGeom>
            <a:avLst/>
            <a:gdLst/>
            <a:ahLst/>
            <a:rect l="l" t="t" r="r" b="b"/>
            <a:pathLst>
              <a:path w="69" h="49">
                <a:moveTo>
                  <a:pt x="0" y="49"/>
                </a:moveTo>
                <a:lnTo>
                  <a:pt x="4" y="43"/>
                </a:lnTo>
                <a:lnTo>
                  <a:pt x="32" y="15"/>
                </a:lnTo>
                <a:lnTo>
                  <a:pt x="42" y="11"/>
                </a:lnTo>
                <a:lnTo>
                  <a:pt x="52" y="5"/>
                </a:lnTo>
                <a:lnTo>
                  <a:pt x="69" y="0"/>
                </a:lnTo>
                <a:lnTo>
                  <a:pt x="42" y="33"/>
                </a:lnTo>
                <a:lnTo>
                  <a:pt x="28" y="39"/>
                </a:lnTo>
                <a:lnTo>
                  <a:pt x="0" y="49"/>
                </a:lnTo>
                <a:lnTo>
                  <a:pt x="0" y="49"/>
                </a:lnTo>
              </a:path>
            </a:pathLst>
          </a:custGeom>
          <a:solidFill>
            <a:srgbClr val="00cc99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3" name=""/>
          <p:cNvSpPr/>
          <p:nvPr/>
        </p:nvSpPr>
        <p:spPr>
          <a:xfrm>
            <a:off x="7661160" y="4446720"/>
            <a:ext cx="430200" cy="296640"/>
          </a:xfrm>
          <a:custGeom>
            <a:avLst/>
            <a:gdLst/>
            <a:ahLst/>
            <a:rect l="l" t="t" r="r" b="b"/>
            <a:pathLst>
              <a:path w="271" h="187">
                <a:moveTo>
                  <a:pt x="237" y="134"/>
                </a:moveTo>
                <a:lnTo>
                  <a:pt x="237" y="126"/>
                </a:lnTo>
                <a:lnTo>
                  <a:pt x="249" y="126"/>
                </a:lnTo>
                <a:lnTo>
                  <a:pt x="249" y="128"/>
                </a:lnTo>
                <a:lnTo>
                  <a:pt x="271" y="100"/>
                </a:lnTo>
                <a:lnTo>
                  <a:pt x="243" y="73"/>
                </a:lnTo>
                <a:lnTo>
                  <a:pt x="251" y="65"/>
                </a:lnTo>
                <a:lnTo>
                  <a:pt x="245" y="45"/>
                </a:lnTo>
                <a:lnTo>
                  <a:pt x="251" y="29"/>
                </a:lnTo>
                <a:lnTo>
                  <a:pt x="229" y="4"/>
                </a:lnTo>
                <a:lnTo>
                  <a:pt x="219" y="2"/>
                </a:lnTo>
                <a:lnTo>
                  <a:pt x="215" y="0"/>
                </a:lnTo>
                <a:lnTo>
                  <a:pt x="29" y="49"/>
                </a:lnTo>
                <a:lnTo>
                  <a:pt x="28" y="33"/>
                </a:lnTo>
                <a:lnTo>
                  <a:pt x="0" y="61"/>
                </a:lnTo>
                <a:lnTo>
                  <a:pt x="16" y="124"/>
                </a:lnTo>
                <a:lnTo>
                  <a:pt x="16" y="130"/>
                </a:lnTo>
                <a:lnTo>
                  <a:pt x="20" y="134"/>
                </a:lnTo>
                <a:lnTo>
                  <a:pt x="29" y="170"/>
                </a:lnTo>
                <a:lnTo>
                  <a:pt x="29" y="176"/>
                </a:lnTo>
                <a:lnTo>
                  <a:pt x="33" y="187"/>
                </a:lnTo>
                <a:lnTo>
                  <a:pt x="83" y="176"/>
                </a:lnTo>
                <a:lnTo>
                  <a:pt x="237" y="134"/>
                </a:lnTo>
              </a:path>
            </a:pathLst>
          </a:custGeom>
          <a:solidFill>
            <a:srgbClr val="00cc99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4" name=""/>
          <p:cNvSpPr/>
          <p:nvPr/>
        </p:nvSpPr>
        <p:spPr>
          <a:xfrm>
            <a:off x="7792920" y="4659480"/>
            <a:ext cx="335160" cy="172800"/>
          </a:xfrm>
          <a:custGeom>
            <a:avLst/>
            <a:gdLst/>
            <a:ahLst/>
            <a:rect l="l" t="t" r="r" b="b"/>
            <a:pathLst>
              <a:path w="211" h="109">
                <a:moveTo>
                  <a:pt x="203" y="65"/>
                </a:moveTo>
                <a:lnTo>
                  <a:pt x="205" y="69"/>
                </a:lnTo>
                <a:lnTo>
                  <a:pt x="211" y="81"/>
                </a:lnTo>
                <a:lnTo>
                  <a:pt x="198" y="99"/>
                </a:lnTo>
                <a:lnTo>
                  <a:pt x="176" y="109"/>
                </a:lnTo>
                <a:lnTo>
                  <a:pt x="168" y="97"/>
                </a:lnTo>
                <a:lnTo>
                  <a:pt x="160" y="95"/>
                </a:lnTo>
                <a:lnTo>
                  <a:pt x="152" y="85"/>
                </a:lnTo>
                <a:lnTo>
                  <a:pt x="150" y="79"/>
                </a:lnTo>
                <a:lnTo>
                  <a:pt x="138" y="30"/>
                </a:lnTo>
                <a:lnTo>
                  <a:pt x="142" y="20"/>
                </a:lnTo>
                <a:lnTo>
                  <a:pt x="136" y="26"/>
                </a:lnTo>
                <a:lnTo>
                  <a:pt x="140" y="38"/>
                </a:lnTo>
                <a:lnTo>
                  <a:pt x="140" y="44"/>
                </a:lnTo>
                <a:lnTo>
                  <a:pt x="134" y="59"/>
                </a:lnTo>
                <a:lnTo>
                  <a:pt x="146" y="79"/>
                </a:lnTo>
                <a:lnTo>
                  <a:pt x="146" y="87"/>
                </a:lnTo>
                <a:lnTo>
                  <a:pt x="150" y="93"/>
                </a:lnTo>
                <a:lnTo>
                  <a:pt x="156" y="103"/>
                </a:lnTo>
                <a:lnTo>
                  <a:pt x="111" y="93"/>
                </a:lnTo>
                <a:lnTo>
                  <a:pt x="115" y="59"/>
                </a:lnTo>
                <a:lnTo>
                  <a:pt x="77" y="49"/>
                </a:lnTo>
                <a:lnTo>
                  <a:pt x="77" y="38"/>
                </a:lnTo>
                <a:lnTo>
                  <a:pt x="63" y="34"/>
                </a:lnTo>
                <a:lnTo>
                  <a:pt x="4" y="69"/>
                </a:lnTo>
                <a:lnTo>
                  <a:pt x="0" y="40"/>
                </a:lnTo>
                <a:lnTo>
                  <a:pt x="156" y="0"/>
                </a:lnTo>
                <a:lnTo>
                  <a:pt x="158" y="6"/>
                </a:lnTo>
                <a:lnTo>
                  <a:pt x="182" y="75"/>
                </a:lnTo>
                <a:lnTo>
                  <a:pt x="203" y="65"/>
                </a:lnTo>
              </a:path>
            </a:pathLst>
          </a:custGeom>
          <a:solidFill>
            <a:srgbClr val="00cc99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5" name=""/>
          <p:cNvSpPr/>
          <p:nvPr/>
        </p:nvSpPr>
        <p:spPr>
          <a:xfrm>
            <a:off x="7551720" y="4737240"/>
            <a:ext cx="527040" cy="326880"/>
          </a:xfrm>
          <a:custGeom>
            <a:avLst/>
            <a:gdLst/>
            <a:ahLst/>
            <a:rect l="l" t="t" r="r" b="b"/>
            <a:pathLst>
              <a:path w="332" h="206">
                <a:moveTo>
                  <a:pt x="318" y="89"/>
                </a:moveTo>
                <a:lnTo>
                  <a:pt x="318" y="111"/>
                </a:lnTo>
                <a:lnTo>
                  <a:pt x="328" y="113"/>
                </a:lnTo>
                <a:lnTo>
                  <a:pt x="332" y="129"/>
                </a:lnTo>
                <a:lnTo>
                  <a:pt x="211" y="171"/>
                </a:lnTo>
                <a:lnTo>
                  <a:pt x="79" y="192"/>
                </a:lnTo>
                <a:lnTo>
                  <a:pt x="0" y="206"/>
                </a:lnTo>
                <a:lnTo>
                  <a:pt x="49" y="147"/>
                </a:lnTo>
                <a:lnTo>
                  <a:pt x="53" y="135"/>
                </a:lnTo>
                <a:lnTo>
                  <a:pt x="85" y="155"/>
                </a:lnTo>
                <a:lnTo>
                  <a:pt x="128" y="123"/>
                </a:lnTo>
                <a:lnTo>
                  <a:pt x="142" y="86"/>
                </a:lnTo>
                <a:lnTo>
                  <a:pt x="152" y="58"/>
                </a:lnTo>
                <a:lnTo>
                  <a:pt x="176" y="64"/>
                </a:lnTo>
                <a:lnTo>
                  <a:pt x="182" y="36"/>
                </a:lnTo>
                <a:lnTo>
                  <a:pt x="189" y="38"/>
                </a:lnTo>
                <a:lnTo>
                  <a:pt x="201" y="0"/>
                </a:lnTo>
                <a:lnTo>
                  <a:pt x="223" y="8"/>
                </a:lnTo>
                <a:lnTo>
                  <a:pt x="229" y="4"/>
                </a:lnTo>
                <a:lnTo>
                  <a:pt x="229" y="0"/>
                </a:lnTo>
                <a:lnTo>
                  <a:pt x="267" y="10"/>
                </a:lnTo>
                <a:lnTo>
                  <a:pt x="263" y="44"/>
                </a:lnTo>
                <a:lnTo>
                  <a:pt x="308" y="54"/>
                </a:lnTo>
                <a:lnTo>
                  <a:pt x="308" y="58"/>
                </a:lnTo>
                <a:lnTo>
                  <a:pt x="318" y="89"/>
                </a:lnTo>
              </a:path>
            </a:pathLst>
          </a:custGeom>
          <a:solidFill>
            <a:srgbClr val="00cc99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6" name=""/>
          <p:cNvSpPr/>
          <p:nvPr/>
        </p:nvSpPr>
        <p:spPr>
          <a:xfrm>
            <a:off x="7529400" y="4941720"/>
            <a:ext cx="601920" cy="301680"/>
          </a:xfrm>
          <a:custGeom>
            <a:avLst/>
            <a:gdLst/>
            <a:ahLst/>
            <a:rect l="l" t="t" r="r" b="b"/>
            <a:pathLst>
              <a:path w="379" h="190">
                <a:moveTo>
                  <a:pt x="201" y="148"/>
                </a:moveTo>
                <a:lnTo>
                  <a:pt x="156" y="156"/>
                </a:lnTo>
                <a:lnTo>
                  <a:pt x="144" y="134"/>
                </a:lnTo>
                <a:lnTo>
                  <a:pt x="67" y="148"/>
                </a:lnTo>
                <a:lnTo>
                  <a:pt x="51" y="170"/>
                </a:lnTo>
                <a:lnTo>
                  <a:pt x="0" y="178"/>
                </a:lnTo>
                <a:lnTo>
                  <a:pt x="6" y="162"/>
                </a:lnTo>
                <a:lnTo>
                  <a:pt x="10" y="152"/>
                </a:lnTo>
                <a:lnTo>
                  <a:pt x="87" y="81"/>
                </a:lnTo>
                <a:lnTo>
                  <a:pt x="93" y="63"/>
                </a:lnTo>
                <a:lnTo>
                  <a:pt x="225" y="42"/>
                </a:lnTo>
                <a:lnTo>
                  <a:pt x="346" y="0"/>
                </a:lnTo>
                <a:lnTo>
                  <a:pt x="356" y="38"/>
                </a:lnTo>
                <a:lnTo>
                  <a:pt x="379" y="47"/>
                </a:lnTo>
                <a:lnTo>
                  <a:pt x="377" y="47"/>
                </a:lnTo>
                <a:lnTo>
                  <a:pt x="358" y="77"/>
                </a:lnTo>
                <a:lnTo>
                  <a:pt x="330" y="81"/>
                </a:lnTo>
                <a:lnTo>
                  <a:pt x="350" y="91"/>
                </a:lnTo>
                <a:lnTo>
                  <a:pt x="356" y="93"/>
                </a:lnTo>
                <a:lnTo>
                  <a:pt x="298" y="150"/>
                </a:lnTo>
                <a:lnTo>
                  <a:pt x="284" y="182"/>
                </a:lnTo>
                <a:lnTo>
                  <a:pt x="263" y="190"/>
                </a:lnTo>
                <a:lnTo>
                  <a:pt x="201" y="148"/>
                </a:lnTo>
              </a:path>
            </a:pathLst>
          </a:custGeom>
          <a:solidFill>
            <a:srgbClr val="00cc99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7" name=""/>
          <p:cNvSpPr/>
          <p:nvPr/>
        </p:nvSpPr>
        <p:spPr>
          <a:xfrm>
            <a:off x="7597800" y="5154480"/>
            <a:ext cx="349200" cy="295560"/>
          </a:xfrm>
          <a:custGeom>
            <a:avLst/>
            <a:gdLst/>
            <a:ahLst/>
            <a:rect l="l" t="t" r="r" b="b"/>
            <a:pathLst>
              <a:path w="220" h="186">
                <a:moveTo>
                  <a:pt x="220" y="56"/>
                </a:moveTo>
                <a:lnTo>
                  <a:pt x="158" y="14"/>
                </a:lnTo>
                <a:lnTo>
                  <a:pt x="113" y="22"/>
                </a:lnTo>
                <a:lnTo>
                  <a:pt x="101" y="0"/>
                </a:lnTo>
                <a:lnTo>
                  <a:pt x="24" y="14"/>
                </a:lnTo>
                <a:lnTo>
                  <a:pt x="8" y="36"/>
                </a:lnTo>
                <a:lnTo>
                  <a:pt x="0" y="52"/>
                </a:lnTo>
                <a:lnTo>
                  <a:pt x="87" y="127"/>
                </a:lnTo>
                <a:lnTo>
                  <a:pt x="133" y="186"/>
                </a:lnTo>
                <a:lnTo>
                  <a:pt x="186" y="117"/>
                </a:lnTo>
                <a:lnTo>
                  <a:pt x="210" y="58"/>
                </a:lnTo>
                <a:lnTo>
                  <a:pt x="218" y="58"/>
                </a:lnTo>
                <a:lnTo>
                  <a:pt x="220" y="56"/>
                </a:lnTo>
              </a:path>
            </a:pathLst>
          </a:custGeom>
          <a:solidFill>
            <a:srgbClr val="00cc99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8" name=""/>
          <p:cNvSpPr/>
          <p:nvPr/>
        </p:nvSpPr>
        <p:spPr>
          <a:xfrm>
            <a:off x="7416720" y="5211720"/>
            <a:ext cx="392040" cy="407880"/>
          </a:xfrm>
          <a:custGeom>
            <a:avLst/>
            <a:gdLst/>
            <a:ahLst/>
            <a:rect l="l" t="t" r="r" b="b"/>
            <a:pathLst>
              <a:path w="247" h="257">
                <a:moveTo>
                  <a:pt x="245" y="229"/>
                </a:moveTo>
                <a:lnTo>
                  <a:pt x="215" y="229"/>
                </a:lnTo>
                <a:lnTo>
                  <a:pt x="211" y="257"/>
                </a:lnTo>
                <a:lnTo>
                  <a:pt x="203" y="241"/>
                </a:lnTo>
                <a:lnTo>
                  <a:pt x="73" y="257"/>
                </a:lnTo>
                <a:lnTo>
                  <a:pt x="69" y="245"/>
                </a:lnTo>
                <a:lnTo>
                  <a:pt x="55" y="194"/>
                </a:lnTo>
                <a:lnTo>
                  <a:pt x="63" y="166"/>
                </a:lnTo>
                <a:lnTo>
                  <a:pt x="0" y="16"/>
                </a:lnTo>
                <a:lnTo>
                  <a:pt x="71" y="8"/>
                </a:lnTo>
                <a:lnTo>
                  <a:pt x="122" y="0"/>
                </a:lnTo>
                <a:lnTo>
                  <a:pt x="114" y="16"/>
                </a:lnTo>
                <a:lnTo>
                  <a:pt x="201" y="91"/>
                </a:lnTo>
                <a:lnTo>
                  <a:pt x="247" y="150"/>
                </a:lnTo>
                <a:lnTo>
                  <a:pt x="239" y="208"/>
                </a:lnTo>
                <a:lnTo>
                  <a:pt x="243" y="212"/>
                </a:lnTo>
                <a:lnTo>
                  <a:pt x="245" y="220"/>
                </a:lnTo>
                <a:lnTo>
                  <a:pt x="245" y="229"/>
                </a:lnTo>
              </a:path>
            </a:pathLst>
          </a:custGeom>
          <a:solidFill>
            <a:srgbClr val="00cc99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9" name=""/>
          <p:cNvSpPr/>
          <p:nvPr/>
        </p:nvSpPr>
        <p:spPr>
          <a:xfrm>
            <a:off x="7378560" y="4543560"/>
            <a:ext cx="311400" cy="372960"/>
          </a:xfrm>
          <a:custGeom>
            <a:avLst/>
            <a:gdLst/>
            <a:ahLst/>
            <a:rect l="l" t="t" r="r" b="b"/>
            <a:pathLst>
              <a:path w="196" h="235">
                <a:moveTo>
                  <a:pt x="192" y="93"/>
                </a:moveTo>
                <a:lnTo>
                  <a:pt x="196" y="126"/>
                </a:lnTo>
                <a:lnTo>
                  <a:pt x="194" y="126"/>
                </a:lnTo>
                <a:lnTo>
                  <a:pt x="156" y="182"/>
                </a:lnTo>
                <a:lnTo>
                  <a:pt x="132" y="235"/>
                </a:lnTo>
                <a:lnTo>
                  <a:pt x="121" y="217"/>
                </a:lnTo>
                <a:lnTo>
                  <a:pt x="53" y="202"/>
                </a:lnTo>
                <a:lnTo>
                  <a:pt x="43" y="190"/>
                </a:lnTo>
                <a:lnTo>
                  <a:pt x="39" y="192"/>
                </a:lnTo>
                <a:lnTo>
                  <a:pt x="28" y="198"/>
                </a:lnTo>
                <a:lnTo>
                  <a:pt x="24" y="208"/>
                </a:lnTo>
                <a:lnTo>
                  <a:pt x="24" y="196"/>
                </a:lnTo>
                <a:lnTo>
                  <a:pt x="0" y="49"/>
                </a:lnTo>
                <a:lnTo>
                  <a:pt x="61" y="41"/>
                </a:lnTo>
                <a:lnTo>
                  <a:pt x="85" y="53"/>
                </a:lnTo>
                <a:lnTo>
                  <a:pt x="140" y="43"/>
                </a:lnTo>
                <a:lnTo>
                  <a:pt x="154" y="12"/>
                </a:lnTo>
                <a:lnTo>
                  <a:pt x="166" y="12"/>
                </a:lnTo>
                <a:lnTo>
                  <a:pt x="174" y="4"/>
                </a:lnTo>
                <a:lnTo>
                  <a:pt x="178" y="0"/>
                </a:lnTo>
                <a:lnTo>
                  <a:pt x="194" y="63"/>
                </a:lnTo>
                <a:lnTo>
                  <a:pt x="194" y="69"/>
                </a:lnTo>
                <a:lnTo>
                  <a:pt x="192" y="93"/>
                </a:lnTo>
              </a:path>
            </a:pathLst>
          </a:custGeom>
          <a:solidFill>
            <a:srgbClr val="00cc99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0" name=""/>
          <p:cNvSpPr/>
          <p:nvPr/>
        </p:nvSpPr>
        <p:spPr>
          <a:xfrm>
            <a:off x="7218360" y="4245120"/>
            <a:ext cx="301680" cy="395280"/>
          </a:xfrm>
          <a:custGeom>
            <a:avLst/>
            <a:gdLst/>
            <a:ahLst/>
            <a:rect l="l" t="t" r="r" b="b"/>
            <a:pathLst>
              <a:path w="190" h="249">
                <a:moveTo>
                  <a:pt x="162" y="229"/>
                </a:moveTo>
                <a:lnTo>
                  <a:pt x="101" y="237"/>
                </a:lnTo>
                <a:lnTo>
                  <a:pt x="4" y="249"/>
                </a:lnTo>
                <a:lnTo>
                  <a:pt x="4" y="247"/>
                </a:lnTo>
                <a:lnTo>
                  <a:pt x="30" y="200"/>
                </a:lnTo>
                <a:lnTo>
                  <a:pt x="0" y="107"/>
                </a:lnTo>
                <a:lnTo>
                  <a:pt x="30" y="30"/>
                </a:lnTo>
                <a:lnTo>
                  <a:pt x="30" y="40"/>
                </a:lnTo>
                <a:lnTo>
                  <a:pt x="38" y="51"/>
                </a:lnTo>
                <a:lnTo>
                  <a:pt x="55" y="0"/>
                </a:lnTo>
                <a:lnTo>
                  <a:pt x="121" y="16"/>
                </a:lnTo>
                <a:lnTo>
                  <a:pt x="135" y="61"/>
                </a:lnTo>
                <a:lnTo>
                  <a:pt x="115" y="115"/>
                </a:lnTo>
                <a:lnTo>
                  <a:pt x="129" y="117"/>
                </a:lnTo>
                <a:lnTo>
                  <a:pt x="158" y="81"/>
                </a:lnTo>
                <a:lnTo>
                  <a:pt x="190" y="127"/>
                </a:lnTo>
                <a:lnTo>
                  <a:pt x="188" y="160"/>
                </a:lnTo>
                <a:lnTo>
                  <a:pt x="178" y="176"/>
                </a:lnTo>
                <a:lnTo>
                  <a:pt x="162" y="229"/>
                </a:lnTo>
              </a:path>
            </a:pathLst>
          </a:custGeom>
          <a:solidFill>
            <a:srgbClr val="00cc99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1" name=""/>
          <p:cNvSpPr/>
          <p:nvPr/>
        </p:nvSpPr>
        <p:spPr>
          <a:xfrm>
            <a:off x="7183440" y="4621320"/>
            <a:ext cx="230040" cy="392040"/>
          </a:xfrm>
          <a:custGeom>
            <a:avLst/>
            <a:gdLst/>
            <a:ahLst/>
            <a:rect l="l" t="t" r="r" b="b"/>
            <a:pathLst>
              <a:path w="145" h="247">
                <a:moveTo>
                  <a:pt x="26" y="12"/>
                </a:moveTo>
                <a:lnTo>
                  <a:pt x="20" y="22"/>
                </a:lnTo>
                <a:lnTo>
                  <a:pt x="0" y="12"/>
                </a:lnTo>
                <a:lnTo>
                  <a:pt x="24" y="159"/>
                </a:lnTo>
                <a:lnTo>
                  <a:pt x="24" y="168"/>
                </a:lnTo>
                <a:lnTo>
                  <a:pt x="34" y="180"/>
                </a:lnTo>
                <a:lnTo>
                  <a:pt x="14" y="247"/>
                </a:lnTo>
                <a:lnTo>
                  <a:pt x="77" y="238"/>
                </a:lnTo>
                <a:lnTo>
                  <a:pt x="91" y="214"/>
                </a:lnTo>
                <a:lnTo>
                  <a:pt x="99" y="228"/>
                </a:lnTo>
                <a:lnTo>
                  <a:pt x="145" y="159"/>
                </a:lnTo>
                <a:lnTo>
                  <a:pt x="145" y="147"/>
                </a:lnTo>
                <a:lnTo>
                  <a:pt x="123" y="0"/>
                </a:lnTo>
                <a:lnTo>
                  <a:pt x="26" y="12"/>
                </a:lnTo>
              </a:path>
            </a:pathLst>
          </a:custGeom>
          <a:solidFill>
            <a:srgbClr val="00cc99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2" name=""/>
          <p:cNvSpPr/>
          <p:nvPr/>
        </p:nvSpPr>
        <p:spPr>
          <a:xfrm>
            <a:off x="7067520" y="5041800"/>
            <a:ext cx="609480" cy="243000"/>
          </a:xfrm>
          <a:custGeom>
            <a:avLst/>
            <a:gdLst/>
            <a:ahLst/>
            <a:rect l="l" t="t" r="r" b="b"/>
            <a:pathLst>
              <a:path w="384" h="153">
                <a:moveTo>
                  <a:pt x="222" y="123"/>
                </a:moveTo>
                <a:lnTo>
                  <a:pt x="291" y="115"/>
                </a:lnTo>
                <a:lnTo>
                  <a:pt x="297" y="99"/>
                </a:lnTo>
                <a:lnTo>
                  <a:pt x="301" y="89"/>
                </a:lnTo>
                <a:lnTo>
                  <a:pt x="378" y="18"/>
                </a:lnTo>
                <a:lnTo>
                  <a:pt x="384" y="0"/>
                </a:lnTo>
                <a:lnTo>
                  <a:pt x="307" y="14"/>
                </a:lnTo>
                <a:lnTo>
                  <a:pt x="32" y="60"/>
                </a:lnTo>
                <a:lnTo>
                  <a:pt x="18" y="97"/>
                </a:lnTo>
                <a:lnTo>
                  <a:pt x="0" y="153"/>
                </a:lnTo>
                <a:lnTo>
                  <a:pt x="95" y="141"/>
                </a:lnTo>
                <a:lnTo>
                  <a:pt x="222" y="123"/>
                </a:lnTo>
              </a:path>
            </a:pathLst>
          </a:custGeom>
          <a:solidFill>
            <a:srgbClr val="00cc99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3" name=""/>
          <p:cNvSpPr/>
          <p:nvPr/>
        </p:nvSpPr>
        <p:spPr>
          <a:xfrm>
            <a:off x="7218360" y="5237280"/>
            <a:ext cx="307800" cy="455400"/>
          </a:xfrm>
          <a:custGeom>
            <a:avLst/>
            <a:gdLst/>
            <a:ahLst/>
            <a:rect l="l" t="t" r="r" b="b"/>
            <a:pathLst>
              <a:path w="194" h="287">
                <a:moveTo>
                  <a:pt x="125" y="0"/>
                </a:moveTo>
                <a:lnTo>
                  <a:pt x="188" y="150"/>
                </a:lnTo>
                <a:lnTo>
                  <a:pt x="180" y="178"/>
                </a:lnTo>
                <a:lnTo>
                  <a:pt x="194" y="229"/>
                </a:lnTo>
                <a:lnTo>
                  <a:pt x="63" y="247"/>
                </a:lnTo>
                <a:lnTo>
                  <a:pt x="73" y="267"/>
                </a:lnTo>
                <a:lnTo>
                  <a:pt x="79" y="277"/>
                </a:lnTo>
                <a:lnTo>
                  <a:pt x="55" y="287"/>
                </a:lnTo>
                <a:lnTo>
                  <a:pt x="36" y="285"/>
                </a:lnTo>
                <a:lnTo>
                  <a:pt x="0" y="18"/>
                </a:lnTo>
                <a:lnTo>
                  <a:pt x="125" y="0"/>
                </a:lnTo>
              </a:path>
            </a:pathLst>
          </a:custGeom>
          <a:solidFill>
            <a:srgbClr val="00cc99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4" name=""/>
          <p:cNvSpPr/>
          <p:nvPr/>
        </p:nvSpPr>
        <p:spPr>
          <a:xfrm>
            <a:off x="6797520" y="4194000"/>
            <a:ext cx="382680" cy="414360"/>
          </a:xfrm>
          <a:custGeom>
            <a:avLst/>
            <a:gdLst/>
            <a:ahLst/>
            <a:rect l="l" t="t" r="r" b="b"/>
            <a:pathLst>
              <a:path w="241" h="261">
                <a:moveTo>
                  <a:pt x="22" y="16"/>
                </a:moveTo>
                <a:lnTo>
                  <a:pt x="22" y="32"/>
                </a:lnTo>
                <a:lnTo>
                  <a:pt x="24" y="54"/>
                </a:lnTo>
                <a:lnTo>
                  <a:pt x="0" y="83"/>
                </a:lnTo>
                <a:lnTo>
                  <a:pt x="6" y="139"/>
                </a:lnTo>
                <a:lnTo>
                  <a:pt x="73" y="180"/>
                </a:lnTo>
                <a:lnTo>
                  <a:pt x="75" y="196"/>
                </a:lnTo>
                <a:lnTo>
                  <a:pt x="87" y="246"/>
                </a:lnTo>
                <a:lnTo>
                  <a:pt x="107" y="261"/>
                </a:lnTo>
                <a:lnTo>
                  <a:pt x="230" y="246"/>
                </a:lnTo>
                <a:lnTo>
                  <a:pt x="218" y="202"/>
                </a:lnTo>
                <a:lnTo>
                  <a:pt x="241" y="78"/>
                </a:lnTo>
                <a:lnTo>
                  <a:pt x="216" y="127"/>
                </a:lnTo>
                <a:lnTo>
                  <a:pt x="210" y="115"/>
                </a:lnTo>
                <a:lnTo>
                  <a:pt x="212" y="103"/>
                </a:lnTo>
                <a:lnTo>
                  <a:pt x="196" y="48"/>
                </a:lnTo>
                <a:lnTo>
                  <a:pt x="178" y="48"/>
                </a:lnTo>
                <a:lnTo>
                  <a:pt x="107" y="32"/>
                </a:lnTo>
                <a:lnTo>
                  <a:pt x="103" y="26"/>
                </a:lnTo>
                <a:lnTo>
                  <a:pt x="103" y="22"/>
                </a:lnTo>
                <a:lnTo>
                  <a:pt x="75" y="16"/>
                </a:lnTo>
                <a:lnTo>
                  <a:pt x="71" y="0"/>
                </a:lnTo>
                <a:lnTo>
                  <a:pt x="32" y="14"/>
                </a:lnTo>
                <a:lnTo>
                  <a:pt x="22" y="16"/>
                </a:lnTo>
              </a:path>
            </a:pathLst>
          </a:custGeom>
          <a:solidFill>
            <a:srgbClr val="00cc99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5" name=""/>
          <p:cNvSpPr/>
          <p:nvPr/>
        </p:nvSpPr>
        <p:spPr>
          <a:xfrm>
            <a:off x="6923160" y="4584600"/>
            <a:ext cx="314280" cy="514440"/>
          </a:xfrm>
          <a:custGeom>
            <a:avLst/>
            <a:gdLst/>
            <a:ahLst/>
            <a:rect l="l" t="t" r="r" b="b"/>
            <a:pathLst>
              <a:path w="198" h="324">
                <a:moveTo>
                  <a:pt x="131" y="312"/>
                </a:moveTo>
                <a:lnTo>
                  <a:pt x="117" y="312"/>
                </a:lnTo>
                <a:lnTo>
                  <a:pt x="115" y="300"/>
                </a:lnTo>
                <a:lnTo>
                  <a:pt x="107" y="288"/>
                </a:lnTo>
                <a:lnTo>
                  <a:pt x="73" y="255"/>
                </a:lnTo>
                <a:lnTo>
                  <a:pt x="77" y="233"/>
                </a:lnTo>
                <a:lnTo>
                  <a:pt x="71" y="207"/>
                </a:lnTo>
                <a:lnTo>
                  <a:pt x="52" y="213"/>
                </a:lnTo>
                <a:lnTo>
                  <a:pt x="12" y="172"/>
                </a:lnTo>
                <a:lnTo>
                  <a:pt x="0" y="150"/>
                </a:lnTo>
                <a:lnTo>
                  <a:pt x="4" y="136"/>
                </a:lnTo>
                <a:lnTo>
                  <a:pt x="22" y="95"/>
                </a:lnTo>
                <a:lnTo>
                  <a:pt x="18" y="81"/>
                </a:lnTo>
                <a:lnTo>
                  <a:pt x="44" y="61"/>
                </a:lnTo>
                <a:lnTo>
                  <a:pt x="48" y="31"/>
                </a:lnTo>
                <a:lnTo>
                  <a:pt x="40" y="27"/>
                </a:lnTo>
                <a:lnTo>
                  <a:pt x="28" y="15"/>
                </a:lnTo>
                <a:lnTo>
                  <a:pt x="151" y="0"/>
                </a:lnTo>
                <a:lnTo>
                  <a:pt x="151" y="2"/>
                </a:lnTo>
                <a:lnTo>
                  <a:pt x="158" y="33"/>
                </a:lnTo>
                <a:lnTo>
                  <a:pt x="164" y="35"/>
                </a:lnTo>
                <a:lnTo>
                  <a:pt x="188" y="182"/>
                </a:lnTo>
                <a:lnTo>
                  <a:pt x="188" y="191"/>
                </a:lnTo>
                <a:lnTo>
                  <a:pt x="198" y="203"/>
                </a:lnTo>
                <a:lnTo>
                  <a:pt x="178" y="270"/>
                </a:lnTo>
                <a:lnTo>
                  <a:pt x="164" y="318"/>
                </a:lnTo>
                <a:lnTo>
                  <a:pt x="143" y="304"/>
                </a:lnTo>
                <a:lnTo>
                  <a:pt x="131" y="324"/>
                </a:lnTo>
                <a:lnTo>
                  <a:pt x="131" y="312"/>
                </a:lnTo>
              </a:path>
            </a:pathLst>
          </a:custGeom>
          <a:solidFill>
            <a:srgbClr val="00cc99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6" name=""/>
          <p:cNvSpPr/>
          <p:nvPr/>
        </p:nvSpPr>
        <p:spPr>
          <a:xfrm>
            <a:off x="6630840" y="4788000"/>
            <a:ext cx="500040" cy="407880"/>
          </a:xfrm>
          <a:custGeom>
            <a:avLst/>
            <a:gdLst/>
            <a:ahLst/>
            <a:rect l="l" t="t" r="r" b="b"/>
            <a:pathLst>
              <a:path w="315" h="257">
                <a:moveTo>
                  <a:pt x="184" y="22"/>
                </a:moveTo>
                <a:lnTo>
                  <a:pt x="188" y="8"/>
                </a:lnTo>
                <a:lnTo>
                  <a:pt x="178" y="0"/>
                </a:lnTo>
                <a:lnTo>
                  <a:pt x="0" y="12"/>
                </a:lnTo>
                <a:lnTo>
                  <a:pt x="18" y="46"/>
                </a:lnTo>
                <a:lnTo>
                  <a:pt x="60" y="105"/>
                </a:lnTo>
                <a:lnTo>
                  <a:pt x="68" y="214"/>
                </a:lnTo>
                <a:lnTo>
                  <a:pt x="70" y="241"/>
                </a:lnTo>
                <a:lnTo>
                  <a:pt x="279" y="222"/>
                </a:lnTo>
                <a:lnTo>
                  <a:pt x="271" y="255"/>
                </a:lnTo>
                <a:lnTo>
                  <a:pt x="293" y="257"/>
                </a:lnTo>
                <a:lnTo>
                  <a:pt x="307" y="220"/>
                </a:lnTo>
                <a:lnTo>
                  <a:pt x="315" y="196"/>
                </a:lnTo>
                <a:lnTo>
                  <a:pt x="315" y="184"/>
                </a:lnTo>
                <a:lnTo>
                  <a:pt x="301" y="184"/>
                </a:lnTo>
                <a:lnTo>
                  <a:pt x="299" y="172"/>
                </a:lnTo>
                <a:lnTo>
                  <a:pt x="291" y="160"/>
                </a:lnTo>
                <a:lnTo>
                  <a:pt x="257" y="127"/>
                </a:lnTo>
                <a:lnTo>
                  <a:pt x="261" y="105"/>
                </a:lnTo>
                <a:lnTo>
                  <a:pt x="255" y="79"/>
                </a:lnTo>
                <a:lnTo>
                  <a:pt x="236" y="85"/>
                </a:lnTo>
                <a:lnTo>
                  <a:pt x="196" y="42"/>
                </a:lnTo>
                <a:lnTo>
                  <a:pt x="184" y="22"/>
                </a:lnTo>
              </a:path>
            </a:pathLst>
          </a:custGeom>
          <a:solidFill>
            <a:srgbClr val="00cc99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7" name=""/>
          <p:cNvSpPr/>
          <p:nvPr/>
        </p:nvSpPr>
        <p:spPr>
          <a:xfrm flipH="1">
            <a:off x="7806960" y="3362400"/>
            <a:ext cx="1111320" cy="22222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8" name=""/>
          <p:cNvSpPr/>
          <p:nvPr/>
        </p:nvSpPr>
        <p:spPr>
          <a:xfrm>
            <a:off x="202320" y="6216840"/>
            <a:ext cx="297000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Note: Based on projects in PCCS as of January 8,2001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9" name=""/>
          <p:cNvSpPr/>
          <p:nvPr/>
        </p:nvSpPr>
        <p:spPr>
          <a:xfrm>
            <a:off x="3997440" y="5051520"/>
            <a:ext cx="1211040" cy="4046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26D091A-5123-46A2-88D4-FE6D7D5AA667}" type="slidenum">
              <a:t>51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Next Steps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391" name="PlaceHolder 2"/>
          <p:cNvSpPr>
            <a:spLocks noGrp="1"/>
          </p:cNvSpPr>
          <p:nvPr>
            <p:ph/>
          </p:nvPr>
        </p:nvSpPr>
        <p:spPr>
          <a:xfrm>
            <a:off x="569520" y="1220760"/>
            <a:ext cx="7994520" cy="4821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Establish ownership of emission reductions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Include ownership language in new and existing contracts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Evaluate emission opportunities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Regional (NOx) and international (CO2) trading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State incentives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Utility rebates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Complete pilot projects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NOx set-asides for energy efficiency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 NOx credits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Green energy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523D250-F3DD-45A6-963B-FF7B1B134D12}" type="slidenum">
              <a:t>52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PlaceHolder 1"/>
          <p:cNvSpPr>
            <a:spLocks noGrp="1"/>
          </p:cNvSpPr>
          <p:nvPr>
            <p:ph type="title"/>
          </p:nvPr>
        </p:nvSpPr>
        <p:spPr>
          <a:xfrm>
            <a:off x="2432160" y="2914200"/>
            <a:ext cx="615456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EES - Credit Environment</a:t>
            </a:r>
            <a:endParaRPr b="0" lang="en-US" sz="32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393" name="PlaceHolder 2"/>
          <p:cNvSpPr>
            <a:spLocks noGrp="1"/>
          </p:cNvSpPr>
          <p:nvPr>
            <p:ph type="subTitle"/>
          </p:nvPr>
        </p:nvSpPr>
        <p:spPr>
          <a:xfrm>
            <a:off x="2432160" y="4409640"/>
            <a:ext cx="6178320" cy="12956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Autofit/>
          </a:bodyPr>
          <a:p>
            <a:pPr indent="0">
              <a:spcBef>
                <a:spcPts val="624"/>
              </a:spcBef>
              <a:spcAft>
                <a:spcPts val="37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Denise Furey</a:t>
            </a:r>
            <a:endParaRPr b="1" i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624"/>
              </a:spcBef>
              <a:spcAft>
                <a:spcPts val="37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Jim Harris</a:t>
            </a:r>
            <a:endParaRPr b="1" i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BA085BE-4327-480F-8494-8A2BF0600001}" type="slidenum">
              <a:t>53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Current Credit Market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395" name="PlaceHolder 2"/>
          <p:cNvSpPr>
            <a:spLocks noGrp="1"/>
          </p:cNvSpPr>
          <p:nvPr>
            <p:ph/>
          </p:nvPr>
        </p:nvSpPr>
        <p:spPr>
          <a:xfrm>
            <a:off x="569520" y="1220760"/>
            <a:ext cx="7994520" cy="4821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Softening economy has dual impact on EES business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Increased demand for EES products and services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Concern that credit quality of customers will decline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Default rates on publicly rated debt highest since 1991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Overall defaults reached 2.27% in 2000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Average over last 10 years 1.43% (60% increase)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Rating agency downgrades increased in 2000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S&amp;P downgrades outpaced upgrades 3:1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Over 20 years downgrades exceeded upgrades 2:1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0D8DF0A-4942-4A6F-9EAE-9899DBAE9E5F}" type="slidenum">
              <a:t>54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6" name=""/>
          <p:cNvGraphicFramePr/>
          <p:nvPr/>
        </p:nvGraphicFramePr>
        <p:xfrm>
          <a:off x="298440" y="1320840"/>
          <a:ext cx="8840880" cy="5537160"/>
        </p:xfrm>
        <a:graphic>
          <a:graphicData uri="http://schemas.openxmlformats.org/presentationml/2006/ole">
            <p:oleObj progId="PowerPoint.Show.12" r:id="rId1" spid="">
              <p:embed/>
              <p:pic>
                <p:nvPicPr>
                  <p:cNvPr id="139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98440" y="1320840"/>
                    <a:ext cx="8840880" cy="5537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98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Current Credit Spreads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399" name="PlaceHolder 2"/>
          <p:cNvSpPr>
            <a:spLocks noGrp="1"/>
          </p:cNvSpPr>
          <p:nvPr>
            <p:ph/>
          </p:nvPr>
        </p:nvSpPr>
        <p:spPr>
          <a:xfrm>
            <a:off x="569520" y="1220760"/>
            <a:ext cx="7994520" cy="4821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Credit spreads are at historic highs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More normal spreads expected within 6 to 12 months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89"/>
              </a:spcBef>
              <a:spcAft>
                <a:spcPts val="414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FD5BA7A-F373-45D3-BE6C-39DC24D520C7}" type="slidenum">
              <a:t>55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Current Market for Bonds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401" name="PlaceHolder 2"/>
          <p:cNvSpPr>
            <a:spLocks noGrp="1"/>
          </p:cNvSpPr>
          <p:nvPr>
            <p:ph/>
          </p:nvPr>
        </p:nvSpPr>
        <p:spPr>
          <a:xfrm>
            <a:off x="569520" y="1220760"/>
            <a:ext cx="7994520" cy="4821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is soft for non-investment grade issues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402" name=""/>
          <p:cNvGraphicFramePr/>
          <p:nvPr/>
        </p:nvGraphicFramePr>
        <p:xfrm>
          <a:off x="1015920" y="1917720"/>
          <a:ext cx="6858000" cy="44528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40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15920" y="1917720"/>
                    <a:ext cx="6858000" cy="4452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04" name=""/>
          <p:cNvSpPr/>
          <p:nvPr/>
        </p:nvSpPr>
        <p:spPr>
          <a:xfrm rot="16236600">
            <a:off x="-649080" y="3738240"/>
            <a:ext cx="2967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# of Issues ($billions)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5" name=""/>
          <p:cNvSpPr/>
          <p:nvPr/>
        </p:nvSpPr>
        <p:spPr>
          <a:xfrm>
            <a:off x="2463840" y="6108840"/>
            <a:ext cx="838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6" name=""/>
          <p:cNvSpPr/>
          <p:nvPr/>
        </p:nvSpPr>
        <p:spPr>
          <a:xfrm>
            <a:off x="4444920" y="6108840"/>
            <a:ext cx="8384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7" name=""/>
          <p:cNvSpPr/>
          <p:nvPr/>
        </p:nvSpPr>
        <p:spPr>
          <a:xfrm>
            <a:off x="6426360" y="6108840"/>
            <a:ext cx="838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8" name=""/>
          <p:cNvSpPr/>
          <p:nvPr/>
        </p:nvSpPr>
        <p:spPr>
          <a:xfrm>
            <a:off x="5207040" y="2679840"/>
            <a:ext cx="1295280" cy="67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6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# of Issues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Billions of USD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9" name=""/>
          <p:cNvSpPr/>
          <p:nvPr/>
        </p:nvSpPr>
        <p:spPr>
          <a:xfrm>
            <a:off x="4826160" y="2755800"/>
            <a:ext cx="380880" cy="0"/>
          </a:xfrm>
          <a:prstGeom prst="line">
            <a:avLst/>
          </a:prstGeom>
          <a:ln w="3816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0" name=""/>
          <p:cNvSpPr/>
          <p:nvPr/>
        </p:nvSpPr>
        <p:spPr>
          <a:xfrm>
            <a:off x="4826160" y="3022560"/>
            <a:ext cx="380880" cy="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1" name=""/>
          <p:cNvSpPr/>
          <p:nvPr/>
        </p:nvSpPr>
        <p:spPr>
          <a:xfrm>
            <a:off x="343080" y="1778040"/>
            <a:ext cx="91440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Issuance of High Yield Bonds 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1D9666A-0464-41FB-BF18-2E910809D1E0}" type="slidenum">
              <a:t>56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EES Credit Issues in Deals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413" name="PlaceHolder 2"/>
          <p:cNvSpPr>
            <a:spLocks noGrp="1"/>
          </p:cNvSpPr>
          <p:nvPr>
            <p:ph/>
          </p:nvPr>
        </p:nvSpPr>
        <p:spPr>
          <a:xfrm>
            <a:off x="569520" y="1220760"/>
            <a:ext cx="7994520" cy="4821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spcAft>
                <a:spcPts val="451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Unsecured position in commodity agreements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spcAft>
                <a:spcPts val="451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Unsecured position for Operations &amp; Maintenance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spcAft>
                <a:spcPts val="451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Secured or ownership interest in energy assets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spcAft>
                <a:spcPts val="451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assets integral to customer’s operations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spcAft>
                <a:spcPts val="451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Accounts Receivable / Unbilled Receivable exposures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spcAft>
                <a:spcPts val="451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Long-term contracts (typically 10 years)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spcAft>
                <a:spcPts val="451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 credit quality may deteriorate over time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751"/>
              </a:spcBef>
              <a:spcAft>
                <a:spcPts val="45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5F074B3-5CE4-4F82-9C48-F28BD4FA3E3A}" type="slidenum">
              <a:t>57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Structural and Mitigating Solutions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415" name="PlaceHolder 2"/>
          <p:cNvSpPr>
            <a:spLocks noGrp="1"/>
          </p:cNvSpPr>
          <p:nvPr>
            <p:ph/>
          </p:nvPr>
        </p:nvSpPr>
        <p:spPr>
          <a:xfrm>
            <a:off x="569520" y="1220760"/>
            <a:ext cx="7994520" cy="4821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Identify exact legal entity that is party to contracts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 covenants included in contracts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Debt Rating downgrade trigger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Leverage and debt coverage ratios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Material Adverse Change (“MAC”) Clause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Assignment language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Approval granted at sole discretion of EES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Qualified assignee based on ratings or covenants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Billing procedures reducing receivables exposure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89"/>
              </a:spcBef>
              <a:spcAft>
                <a:spcPts val="414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B1EF9DD-5A89-4324-AC15-725FB691AB61}" type="slidenum">
              <a:t>58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Credit Roles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417" name="PlaceHolder 2"/>
          <p:cNvSpPr>
            <a:spLocks noGrp="1"/>
          </p:cNvSpPr>
          <p:nvPr>
            <p:ph/>
          </p:nvPr>
        </p:nvSpPr>
        <p:spPr>
          <a:xfrm>
            <a:off x="477360" y="1077480"/>
            <a:ext cx="2660760" cy="48214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 fontScale="85000" lnSpcReduction="9999"/>
          </a:bodyPr>
          <a:p>
            <a:pPr marL="343080" indent="-343080">
              <a:spcBef>
                <a:spcPts val="624"/>
              </a:spcBef>
              <a:spcAft>
                <a:spcPts val="37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Deal Structuring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spcAft>
                <a:spcPts val="300"/>
              </a:spcAft>
              <a:buClr>
                <a:srgbClr val="095ba6"/>
              </a:buClr>
              <a:buSzPct val="7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Assist origination in negotiating credit terms protecting EES from credit risks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spcAft>
                <a:spcPts val="300"/>
              </a:spcAft>
              <a:buClr>
                <a:srgbClr val="095ba6"/>
              </a:buClr>
              <a:buSzPct val="7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Implement structures and contracts marketable to financial buyers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spcAft>
                <a:spcPts val="300"/>
              </a:spcAft>
              <a:buClr>
                <a:srgbClr val="095ba6"/>
              </a:buClr>
              <a:buSzPct val="7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Work with EES Credit Desk and RAC to identify and mitigate credit concerns early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spcAft>
                <a:spcPts val="300"/>
              </a:spcAft>
              <a:buClr>
                <a:srgbClr val="095ba6"/>
              </a:buClr>
              <a:buSzPct val="7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Work with EES Global Finance to confirm deals are compatible with investment vehicles for off balance sheet financing and monetization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499"/>
              </a:spcBef>
              <a:spcAft>
                <a:spcPts val="300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18" name="PlaceHolder 3"/>
          <p:cNvSpPr>
            <a:spLocks noGrp="1"/>
          </p:cNvSpPr>
          <p:nvPr>
            <p:ph/>
          </p:nvPr>
        </p:nvSpPr>
        <p:spPr>
          <a:xfrm>
            <a:off x="3562200" y="1077480"/>
            <a:ext cx="2595600" cy="48214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 fontScale="92500" lnSpcReduction="9999"/>
          </a:bodyPr>
          <a:p>
            <a:pPr marL="343080" indent="-343080">
              <a:spcBef>
                <a:spcPts val="624"/>
              </a:spcBef>
              <a:spcAft>
                <a:spcPts val="37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EES Credit Desk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spcAft>
                <a:spcPts val="300"/>
              </a:spcAft>
              <a:buClr>
                <a:srgbClr val="095ba6"/>
              </a:buClr>
              <a:buSzPct val="7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Evaluate credit quality of customer and report to deal team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spcAft>
                <a:spcPts val="300"/>
              </a:spcAft>
              <a:buClr>
                <a:srgbClr val="095ba6"/>
              </a:buClr>
              <a:buSzPct val="7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Recommend structures / covenants to reduce EES credit risks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spcAft>
                <a:spcPts val="300"/>
              </a:spcAft>
              <a:buClr>
                <a:srgbClr val="095ba6"/>
              </a:buClr>
              <a:buSzPct val="7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Day to day interface with RAC concerning credit related issues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spcAft>
                <a:spcPts val="300"/>
              </a:spcAft>
              <a:buClr>
                <a:srgbClr val="095ba6"/>
              </a:buClr>
              <a:buSzPct val="7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Work with RAC and deal teams to identify the effect of various structures on the credit reserve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spcAft>
                <a:spcPts val="300"/>
              </a:spcAft>
              <a:buClr>
                <a:srgbClr val="095ba6"/>
              </a:buClr>
              <a:buSzPct val="7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Monitor credit quality of customers and suppliers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19" name=""/>
          <p:cNvSpPr/>
          <p:nvPr/>
        </p:nvSpPr>
        <p:spPr>
          <a:xfrm>
            <a:off x="6199200" y="1077840"/>
            <a:ext cx="2595600" cy="482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624"/>
              </a:spcBef>
              <a:spcAft>
                <a:spcPts val="37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RAC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095ba6"/>
              </a:buClr>
              <a:buSzPct val="7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Evaluate credit risks in EES transactions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095ba6"/>
              </a:buClr>
              <a:buSzPct val="7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Final approval of all EES transactions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095ba6"/>
              </a:buClr>
              <a:buSzPct val="7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Advise on structure and credit issues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095ba6"/>
              </a:buClr>
              <a:buSzPct val="7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Establish credit reserve for each transaction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095ba6"/>
              </a:buClr>
              <a:buSzPct val="7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 controls that mitigate credit risks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095ba6"/>
              </a:buClr>
              <a:buSzPct val="7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46E5A41-8C78-4CA5-B5FA-571A225970A4}" type="slidenum">
              <a:t>59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Types of Risk (areas of concern)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569520" y="1220760"/>
            <a:ext cx="7994520" cy="4821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Acceptable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Deregulated energy &amp; ancillary service price risk nationwide with some areas of concern.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Concerns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Sale of call options (or collars) nationwide.  Markets very illiquid.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Florida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3B1BABD-87AB-440E-9122-919EEEB258E5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PlaceHolder 1"/>
          <p:cNvSpPr>
            <a:spLocks noGrp="1"/>
          </p:cNvSpPr>
          <p:nvPr>
            <p:ph type="title"/>
          </p:nvPr>
        </p:nvSpPr>
        <p:spPr>
          <a:xfrm>
            <a:off x="2432160" y="3169800"/>
            <a:ext cx="615456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Project Gutenberg</a:t>
            </a:r>
            <a:endParaRPr b="0" lang="en-US" sz="32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421" name="PlaceHolder 2"/>
          <p:cNvSpPr>
            <a:spLocks noGrp="1"/>
          </p:cNvSpPr>
          <p:nvPr>
            <p:ph type="subTitle"/>
          </p:nvPr>
        </p:nvSpPr>
        <p:spPr>
          <a:xfrm>
            <a:off x="2432160" y="4632480"/>
            <a:ext cx="6178320" cy="12952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Autofit/>
          </a:bodyPr>
          <a:p>
            <a:pPr indent="0">
              <a:spcBef>
                <a:spcPts val="624"/>
              </a:spcBef>
              <a:spcAft>
                <a:spcPts val="37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Sean Holmes</a:t>
            </a:r>
            <a:endParaRPr b="1" i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24F1988-1F2F-4A20-8E35-E033BC0072B8}" type="slidenum">
              <a:t>60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"/>
          <p:cNvSpPr/>
          <p:nvPr/>
        </p:nvSpPr>
        <p:spPr>
          <a:xfrm>
            <a:off x="5075280" y="2021040"/>
            <a:ext cx="137196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"Is" Maps Disconnects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3" name=""/>
          <p:cNvSpPr/>
          <p:nvPr/>
        </p:nvSpPr>
        <p:spPr>
          <a:xfrm>
            <a:off x="4756320" y="2990880"/>
            <a:ext cx="20062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Should Design Specs / Measures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4" name=""/>
          <p:cNvSpPr/>
          <p:nvPr/>
        </p:nvSpPr>
        <p:spPr>
          <a:xfrm>
            <a:off x="4692240" y="4203720"/>
            <a:ext cx="21380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"Should" Subprocesses / Measures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5" name=""/>
          <p:cNvSpPr/>
          <p:nvPr/>
        </p:nvSpPr>
        <p:spPr>
          <a:xfrm>
            <a:off x="5540400" y="1289160"/>
            <a:ext cx="43956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Goals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6" name=""/>
          <p:cNvSpPr/>
          <p:nvPr/>
        </p:nvSpPr>
        <p:spPr>
          <a:xfrm>
            <a:off x="5163120" y="5546880"/>
            <a:ext cx="11959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Linear Process Map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7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Process Roadmap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428" name=""/>
          <p:cNvSpPr/>
          <p:nvPr/>
        </p:nvSpPr>
        <p:spPr>
          <a:xfrm>
            <a:off x="1463760" y="1062000"/>
            <a:ext cx="1660320" cy="34128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3399"/>
                </a:solidFill>
                <a:effectLst/>
                <a:uFillTx/>
                <a:latin typeface="Arial"/>
              </a:rPr>
              <a:t>Why?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9" name=""/>
          <p:cNvSpPr/>
          <p:nvPr/>
        </p:nvSpPr>
        <p:spPr>
          <a:xfrm>
            <a:off x="1463760" y="1741320"/>
            <a:ext cx="1660320" cy="63036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3399"/>
                </a:solidFill>
                <a:effectLst/>
                <a:uFillTx/>
                <a:latin typeface="Arial"/>
              </a:rPr>
              <a:t>What’s Happening?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0" name=""/>
          <p:cNvSpPr/>
          <p:nvPr/>
        </p:nvSpPr>
        <p:spPr>
          <a:xfrm>
            <a:off x="1463760" y="2759040"/>
            <a:ext cx="1660320" cy="34128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3399"/>
                </a:solidFill>
                <a:effectLst/>
                <a:uFillTx/>
                <a:latin typeface="Arial"/>
              </a:rPr>
              <a:t>What?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1" name=""/>
          <p:cNvSpPr/>
          <p:nvPr/>
        </p:nvSpPr>
        <p:spPr>
          <a:xfrm>
            <a:off x="1463760" y="3981600"/>
            <a:ext cx="1660320" cy="34128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3399"/>
                </a:solidFill>
                <a:effectLst/>
                <a:uFillTx/>
                <a:latin typeface="Arial"/>
              </a:rPr>
              <a:t>What?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2" name=""/>
          <p:cNvSpPr/>
          <p:nvPr/>
        </p:nvSpPr>
        <p:spPr>
          <a:xfrm>
            <a:off x="1463760" y="5327640"/>
            <a:ext cx="1660320" cy="34128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3399"/>
                </a:solidFill>
                <a:effectLst/>
                <a:uFillTx/>
                <a:latin typeface="Arial"/>
              </a:rPr>
              <a:t>What?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3" name=""/>
          <p:cNvSpPr/>
          <p:nvPr/>
        </p:nvSpPr>
        <p:spPr>
          <a:xfrm>
            <a:off x="5357880" y="1521000"/>
            <a:ext cx="804960" cy="384120"/>
          </a:xfrm>
          <a:prstGeom prst="downArrow">
            <a:avLst>
              <a:gd name="adj1" fmla="val 57398"/>
              <a:gd name="adj2" fmla="val 63634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4" name=""/>
          <p:cNvSpPr/>
          <p:nvPr/>
        </p:nvSpPr>
        <p:spPr>
          <a:xfrm>
            <a:off x="5357880" y="2516040"/>
            <a:ext cx="804960" cy="384480"/>
          </a:xfrm>
          <a:prstGeom prst="downArrow">
            <a:avLst>
              <a:gd name="adj1" fmla="val 57398"/>
              <a:gd name="adj2" fmla="val 63634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5" name=""/>
          <p:cNvSpPr/>
          <p:nvPr/>
        </p:nvSpPr>
        <p:spPr>
          <a:xfrm>
            <a:off x="5357880" y="3687840"/>
            <a:ext cx="804960" cy="384120"/>
          </a:xfrm>
          <a:prstGeom prst="downArrow">
            <a:avLst>
              <a:gd name="adj1" fmla="val 57398"/>
              <a:gd name="adj2" fmla="val 63634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6" name=""/>
          <p:cNvSpPr/>
          <p:nvPr/>
        </p:nvSpPr>
        <p:spPr>
          <a:xfrm>
            <a:off x="5357880" y="4978440"/>
            <a:ext cx="804960" cy="384120"/>
          </a:xfrm>
          <a:prstGeom prst="downArrow">
            <a:avLst>
              <a:gd name="adj1" fmla="val 57398"/>
              <a:gd name="adj2" fmla="val 63634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7" name=""/>
          <p:cNvSpPr/>
          <p:nvPr/>
        </p:nvSpPr>
        <p:spPr>
          <a:xfrm>
            <a:off x="5357880" y="6404040"/>
            <a:ext cx="804960" cy="384120"/>
          </a:xfrm>
          <a:prstGeom prst="downArrow">
            <a:avLst>
              <a:gd name="adj1" fmla="val 57398"/>
              <a:gd name="adj2" fmla="val 63634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38" name=""/>
          <p:cNvGrpSpPr/>
          <p:nvPr/>
        </p:nvGrpSpPr>
        <p:grpSpPr>
          <a:xfrm>
            <a:off x="4548240" y="5686560"/>
            <a:ext cx="2425680" cy="650880"/>
            <a:chOff x="4548240" y="5686560"/>
            <a:chExt cx="2425680" cy="650880"/>
          </a:xfrm>
        </p:grpSpPr>
        <p:sp>
          <p:nvSpPr>
            <p:cNvPr id="1439" name=""/>
            <p:cNvSpPr/>
            <p:nvPr/>
          </p:nvSpPr>
          <p:spPr>
            <a:xfrm>
              <a:off x="4548240" y="5943600"/>
              <a:ext cx="297000" cy="174600"/>
            </a:xfrm>
            <a:prstGeom prst="roundRect">
              <a:avLst>
                <a:gd name="adj" fmla="val 16667"/>
              </a:avLst>
            </a:prstGeom>
            <a:solidFill>
              <a:srgbClr val="339933"/>
            </a:solidFill>
            <a:ln w="9360">
              <a:solidFill>
                <a:srgbClr val="33993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40" name=""/>
            <p:cNvSpPr/>
            <p:nvPr/>
          </p:nvSpPr>
          <p:spPr>
            <a:xfrm>
              <a:off x="5025960" y="5943600"/>
              <a:ext cx="297000" cy="174600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36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41" name=""/>
            <p:cNvSpPr/>
            <p:nvPr/>
          </p:nvSpPr>
          <p:spPr>
            <a:xfrm>
              <a:off x="5504040" y="5943600"/>
              <a:ext cx="296640" cy="174600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936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42" name=""/>
            <p:cNvSpPr/>
            <p:nvPr/>
          </p:nvSpPr>
          <p:spPr>
            <a:xfrm>
              <a:off x="5981760" y="5943600"/>
              <a:ext cx="297000" cy="174600"/>
            </a:xfrm>
            <a:prstGeom prst="roundRect">
              <a:avLst>
                <a:gd name="adj" fmla="val 16667"/>
              </a:avLst>
            </a:prstGeom>
            <a:solidFill>
              <a:srgbClr val="990099"/>
            </a:solidFill>
            <a:ln w="9360">
              <a:solidFill>
                <a:srgbClr val="9900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43" name=""/>
            <p:cNvSpPr/>
            <p:nvPr/>
          </p:nvSpPr>
          <p:spPr>
            <a:xfrm>
              <a:off x="6329520" y="5686560"/>
              <a:ext cx="296640" cy="174600"/>
            </a:xfrm>
            <a:prstGeom prst="roundRect">
              <a:avLst>
                <a:gd name="adj" fmla="val 16667"/>
              </a:avLst>
            </a:prstGeom>
            <a:solidFill>
              <a:srgbClr val="003399"/>
            </a:solidFill>
            <a:ln w="9360">
              <a:solidFill>
                <a:srgbClr val="0033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44" name=""/>
            <p:cNvSpPr/>
            <p:nvPr/>
          </p:nvSpPr>
          <p:spPr>
            <a:xfrm>
              <a:off x="6329520" y="6162840"/>
              <a:ext cx="296640" cy="174600"/>
            </a:xfrm>
            <a:prstGeom prst="roundRect">
              <a:avLst>
                <a:gd name="adj" fmla="val 16667"/>
              </a:avLst>
            </a:prstGeom>
            <a:solidFill>
              <a:srgbClr val="49bbd6"/>
            </a:solidFill>
            <a:ln w="9360">
              <a:solidFill>
                <a:srgbClr val="49bbd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45" name=""/>
            <p:cNvSpPr/>
            <p:nvPr/>
          </p:nvSpPr>
          <p:spPr>
            <a:xfrm>
              <a:off x="6676920" y="5943600"/>
              <a:ext cx="297000" cy="174600"/>
            </a:xfrm>
            <a:prstGeom prst="roundRect">
              <a:avLst>
                <a:gd name="adj" fmla="val 16667"/>
              </a:avLst>
            </a:prstGeom>
            <a:solidFill>
              <a:srgbClr val="ff650a"/>
            </a:solidFill>
            <a:ln w="9360">
              <a:solidFill>
                <a:srgbClr val="ff650a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cxnSp>
          <p:nvCxnSpPr>
            <p:cNvPr id="1446" name=""/>
            <p:cNvCxnSpPr>
              <a:stCxn id="1439" idx="3"/>
              <a:endCxn id="1440" idx="1"/>
            </p:cNvCxnSpPr>
            <p:nvPr/>
          </p:nvCxnSpPr>
          <p:spPr>
            <a:xfrm>
              <a:off x="4845240" y="6030720"/>
              <a:ext cx="181440" cy="1080"/>
            </a:xfrm>
            <a:prstGeom prst="straightConnector1">
              <a:avLst/>
            </a:prstGeom>
            <a:ln w="3240">
              <a:solidFill>
                <a:srgbClr val="000000"/>
              </a:solidFill>
              <a:miter/>
              <a:tailEnd len="med" type="triangle" w="med"/>
            </a:ln>
          </p:spPr>
        </p:cxnSp>
        <p:cxnSp>
          <p:nvCxnSpPr>
            <p:cNvPr id="1447" name=""/>
            <p:cNvCxnSpPr>
              <a:stCxn id="1440" idx="3"/>
              <a:endCxn id="1441" idx="1"/>
            </p:cNvCxnSpPr>
            <p:nvPr/>
          </p:nvCxnSpPr>
          <p:spPr>
            <a:xfrm>
              <a:off x="5322600" y="6030720"/>
              <a:ext cx="181800" cy="1080"/>
            </a:xfrm>
            <a:prstGeom prst="straightConnector1">
              <a:avLst/>
            </a:prstGeom>
            <a:ln w="3240">
              <a:solidFill>
                <a:srgbClr val="000000"/>
              </a:solidFill>
              <a:miter/>
              <a:tailEnd len="med" type="triangle" w="med"/>
            </a:ln>
          </p:spPr>
        </p:cxnSp>
        <p:cxnSp>
          <p:nvCxnSpPr>
            <p:cNvPr id="1448" name=""/>
            <p:cNvCxnSpPr>
              <a:stCxn id="1441" idx="3"/>
              <a:endCxn id="1442" idx="1"/>
            </p:cNvCxnSpPr>
            <p:nvPr/>
          </p:nvCxnSpPr>
          <p:spPr>
            <a:xfrm>
              <a:off x="5800320" y="6030720"/>
              <a:ext cx="181800" cy="1080"/>
            </a:xfrm>
            <a:prstGeom prst="straightConnector1">
              <a:avLst/>
            </a:prstGeom>
            <a:ln w="3240">
              <a:solidFill>
                <a:srgbClr val="000000"/>
              </a:solidFill>
              <a:miter/>
              <a:tailEnd len="med" type="triangle" w="med"/>
            </a:ln>
          </p:spPr>
        </p:cxnSp>
        <p:cxnSp>
          <p:nvCxnSpPr>
            <p:cNvPr id="1449" name=""/>
            <p:cNvCxnSpPr>
              <a:stCxn id="1442" idx="0"/>
              <a:endCxn id="1443" idx="1"/>
            </p:cNvCxnSpPr>
            <p:nvPr/>
          </p:nvCxnSpPr>
          <p:spPr>
            <a:xfrm flipH="1" flipV="1" rot="5400000">
              <a:off x="6144840" y="5758920"/>
              <a:ext cx="170640" cy="199440"/>
            </a:xfrm>
            <a:prstGeom prst="bentConnector2">
              <a:avLst/>
            </a:prstGeom>
            <a:ln w="3240">
              <a:solidFill>
                <a:srgbClr val="000000"/>
              </a:solidFill>
              <a:miter/>
              <a:tailEnd len="med" type="triangle" w="med"/>
            </a:ln>
          </p:spPr>
        </p:cxnSp>
        <p:cxnSp>
          <p:nvCxnSpPr>
            <p:cNvPr id="1450" name=""/>
            <p:cNvCxnSpPr>
              <a:stCxn id="1442" idx="2"/>
              <a:endCxn id="1444" idx="1"/>
            </p:cNvCxnSpPr>
            <p:nvPr/>
          </p:nvCxnSpPr>
          <p:spPr>
            <a:xfrm flipH="1" rot="16200000">
              <a:off x="6164280" y="6084360"/>
              <a:ext cx="132480" cy="199440"/>
            </a:xfrm>
            <a:prstGeom prst="bentConnector2">
              <a:avLst/>
            </a:prstGeom>
            <a:ln w="3240">
              <a:solidFill>
                <a:srgbClr val="000000"/>
              </a:solidFill>
              <a:miter/>
              <a:tailEnd len="med" type="triangle" w="med"/>
            </a:ln>
          </p:spPr>
        </p:cxnSp>
        <p:cxnSp>
          <p:nvCxnSpPr>
            <p:cNvPr id="1451" name=""/>
            <p:cNvCxnSpPr>
              <a:stCxn id="1443" idx="3"/>
              <a:endCxn id="1445" idx="0"/>
            </p:cNvCxnSpPr>
            <p:nvPr/>
          </p:nvCxnSpPr>
          <p:spPr>
            <a:xfrm>
              <a:off x="6626160" y="5773680"/>
              <a:ext cx="200880" cy="170640"/>
            </a:xfrm>
            <a:prstGeom prst="bentConnector2">
              <a:avLst/>
            </a:prstGeom>
            <a:ln w="3240">
              <a:solidFill>
                <a:srgbClr val="000000"/>
              </a:solidFill>
              <a:miter/>
              <a:tailEnd len="med" type="triangle" w="med"/>
            </a:ln>
          </p:spPr>
        </p:cxnSp>
        <p:cxnSp>
          <p:nvCxnSpPr>
            <p:cNvPr id="1452" name=""/>
            <p:cNvCxnSpPr>
              <a:stCxn id="1444" idx="3"/>
              <a:endCxn id="1445" idx="2"/>
            </p:cNvCxnSpPr>
            <p:nvPr/>
          </p:nvCxnSpPr>
          <p:spPr>
            <a:xfrm flipV="1">
              <a:off x="6626160" y="6117840"/>
              <a:ext cx="200880" cy="132480"/>
            </a:xfrm>
            <a:prstGeom prst="bentConnector2">
              <a:avLst/>
            </a:prstGeom>
            <a:ln w="3240">
              <a:solidFill>
                <a:srgbClr val="000000"/>
              </a:solidFill>
              <a:miter/>
              <a:tailEnd len="med" type="triangle" w="med"/>
            </a:ln>
          </p:spPr>
        </p:cxnSp>
      </p:grpSp>
      <p:grpSp>
        <p:nvGrpSpPr>
          <p:cNvPr id="1453" name=""/>
          <p:cNvGrpSpPr/>
          <p:nvPr/>
        </p:nvGrpSpPr>
        <p:grpSpPr>
          <a:xfrm>
            <a:off x="4896000" y="4624560"/>
            <a:ext cx="1730160" cy="174600"/>
            <a:chOff x="4896000" y="4624560"/>
            <a:chExt cx="1730160" cy="174600"/>
          </a:xfrm>
        </p:grpSpPr>
        <p:sp>
          <p:nvSpPr>
            <p:cNvPr id="1454" name=""/>
            <p:cNvSpPr/>
            <p:nvPr/>
          </p:nvSpPr>
          <p:spPr>
            <a:xfrm>
              <a:off x="4896000" y="4624560"/>
              <a:ext cx="296640" cy="174600"/>
            </a:xfrm>
            <a:prstGeom prst="roundRect">
              <a:avLst>
                <a:gd name="adj" fmla="val 16667"/>
              </a:avLst>
            </a:prstGeom>
            <a:solidFill>
              <a:srgbClr val="339933"/>
            </a:solidFill>
            <a:ln w="9360">
              <a:solidFill>
                <a:srgbClr val="33993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5" name=""/>
            <p:cNvSpPr/>
            <p:nvPr/>
          </p:nvSpPr>
          <p:spPr>
            <a:xfrm>
              <a:off x="5373720" y="4624560"/>
              <a:ext cx="296640" cy="174600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36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6" name=""/>
            <p:cNvSpPr/>
            <p:nvPr/>
          </p:nvSpPr>
          <p:spPr>
            <a:xfrm>
              <a:off x="5851440" y="4624560"/>
              <a:ext cx="297000" cy="174600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936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7" name=""/>
            <p:cNvSpPr/>
            <p:nvPr/>
          </p:nvSpPr>
          <p:spPr>
            <a:xfrm>
              <a:off x="6329520" y="4624560"/>
              <a:ext cx="296640" cy="174600"/>
            </a:xfrm>
            <a:prstGeom prst="roundRect">
              <a:avLst>
                <a:gd name="adj" fmla="val 16667"/>
              </a:avLst>
            </a:prstGeom>
            <a:solidFill>
              <a:srgbClr val="990099"/>
            </a:solidFill>
            <a:ln w="9360">
              <a:solidFill>
                <a:srgbClr val="9900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cxnSp>
          <p:nvCxnSpPr>
            <p:cNvPr id="1458" name=""/>
            <p:cNvCxnSpPr>
              <a:stCxn id="1454" idx="3"/>
              <a:endCxn id="1455" idx="1"/>
            </p:cNvCxnSpPr>
            <p:nvPr/>
          </p:nvCxnSpPr>
          <p:spPr>
            <a:xfrm>
              <a:off x="5192280" y="4711680"/>
              <a:ext cx="181800" cy="1080"/>
            </a:xfrm>
            <a:prstGeom prst="straightConnector1">
              <a:avLst/>
            </a:prstGeom>
            <a:ln w="3240">
              <a:solidFill>
                <a:srgbClr val="000000"/>
              </a:solidFill>
              <a:miter/>
              <a:tailEnd len="med" type="triangle" w="med"/>
            </a:ln>
          </p:spPr>
        </p:cxnSp>
        <p:cxnSp>
          <p:nvCxnSpPr>
            <p:cNvPr id="1459" name=""/>
            <p:cNvCxnSpPr>
              <a:stCxn id="1455" idx="3"/>
              <a:endCxn id="1456" idx="1"/>
            </p:cNvCxnSpPr>
            <p:nvPr/>
          </p:nvCxnSpPr>
          <p:spPr>
            <a:xfrm>
              <a:off x="5670000" y="4711680"/>
              <a:ext cx="181800" cy="1080"/>
            </a:xfrm>
            <a:prstGeom prst="straightConnector1">
              <a:avLst/>
            </a:prstGeom>
            <a:ln w="3240">
              <a:solidFill>
                <a:srgbClr val="000000"/>
              </a:solidFill>
              <a:miter/>
              <a:tailEnd len="med" type="triangle" w="med"/>
            </a:ln>
          </p:spPr>
        </p:cxnSp>
        <p:cxnSp>
          <p:nvCxnSpPr>
            <p:cNvPr id="1460" name=""/>
            <p:cNvCxnSpPr>
              <a:stCxn id="1456" idx="3"/>
              <a:endCxn id="1457" idx="1"/>
            </p:cNvCxnSpPr>
            <p:nvPr/>
          </p:nvCxnSpPr>
          <p:spPr>
            <a:xfrm>
              <a:off x="6148080" y="4711680"/>
              <a:ext cx="181800" cy="1080"/>
            </a:xfrm>
            <a:prstGeom prst="straightConnector1">
              <a:avLst/>
            </a:prstGeom>
            <a:ln w="3240">
              <a:solidFill>
                <a:srgbClr val="000000"/>
              </a:solidFill>
              <a:miter/>
              <a:tailEnd len="med" type="triangle" w="med"/>
            </a:ln>
          </p:spPr>
        </p:cxnSp>
      </p:grpSp>
      <p:grpSp>
        <p:nvGrpSpPr>
          <p:cNvPr id="1461" name=""/>
          <p:cNvGrpSpPr/>
          <p:nvPr/>
        </p:nvGrpSpPr>
        <p:grpSpPr>
          <a:xfrm>
            <a:off x="5430600" y="3319560"/>
            <a:ext cx="659160" cy="174600"/>
            <a:chOff x="5430600" y="3319560"/>
            <a:chExt cx="659160" cy="174600"/>
          </a:xfrm>
        </p:grpSpPr>
        <p:sp>
          <p:nvSpPr>
            <p:cNvPr id="1462" name=""/>
            <p:cNvSpPr/>
            <p:nvPr/>
          </p:nvSpPr>
          <p:spPr>
            <a:xfrm>
              <a:off x="5612040" y="3319560"/>
              <a:ext cx="296640" cy="174600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936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cxnSp>
          <p:nvCxnSpPr>
            <p:cNvPr id="1463" name=""/>
            <p:cNvCxnSpPr>
              <a:endCxn id="1462" idx="1"/>
            </p:cNvCxnSpPr>
            <p:nvPr/>
          </p:nvCxnSpPr>
          <p:spPr>
            <a:xfrm>
              <a:off x="5430600" y="3406320"/>
              <a:ext cx="181800" cy="1080"/>
            </a:xfrm>
            <a:prstGeom prst="straightConnector1">
              <a:avLst/>
            </a:prstGeom>
            <a:ln w="3240">
              <a:solidFill>
                <a:srgbClr val="000000"/>
              </a:solidFill>
              <a:miter/>
              <a:tailEnd len="med" type="triangle" w="med"/>
            </a:ln>
          </p:spPr>
        </p:cxnSp>
        <p:cxnSp>
          <p:nvCxnSpPr>
            <p:cNvPr id="1464" name=""/>
            <p:cNvCxnSpPr>
              <a:stCxn id="1462" idx="3"/>
            </p:cNvCxnSpPr>
            <p:nvPr/>
          </p:nvCxnSpPr>
          <p:spPr>
            <a:xfrm>
              <a:off x="5908320" y="3406320"/>
              <a:ext cx="181800" cy="1080"/>
            </a:xfrm>
            <a:prstGeom prst="straightConnector1">
              <a:avLst/>
            </a:prstGeom>
            <a:ln w="3240">
              <a:solidFill>
                <a:srgbClr val="000000"/>
              </a:solidFill>
              <a:miter/>
              <a:tailEnd len="med" type="triangle" w="med"/>
            </a:ln>
          </p:spPr>
        </p:cxnSp>
      </p:grpSp>
      <p:sp>
        <p:nvSpPr>
          <p:cNvPr id="1465" name=""/>
          <p:cNvSpPr/>
          <p:nvPr/>
        </p:nvSpPr>
        <p:spPr>
          <a:xfrm>
            <a:off x="3562200" y="1571760"/>
            <a:ext cx="1441440" cy="1168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6" name=""/>
          <p:cNvSpPr/>
          <p:nvPr/>
        </p:nvSpPr>
        <p:spPr>
          <a:xfrm>
            <a:off x="3670200" y="2465280"/>
            <a:ext cx="297000" cy="174600"/>
          </a:xfrm>
          <a:prstGeom prst="roundRect">
            <a:avLst>
              <a:gd name="adj" fmla="val 16667"/>
            </a:avLst>
          </a:prstGeom>
          <a:solidFill>
            <a:srgbClr val="339933"/>
          </a:solidFill>
          <a:ln w="9360">
            <a:solidFill>
              <a:srgbClr val="3399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7" name=""/>
          <p:cNvSpPr/>
          <p:nvPr/>
        </p:nvSpPr>
        <p:spPr>
          <a:xfrm>
            <a:off x="4148280" y="2465280"/>
            <a:ext cx="296640" cy="174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8" name=""/>
          <p:cNvSpPr/>
          <p:nvPr/>
        </p:nvSpPr>
        <p:spPr>
          <a:xfrm>
            <a:off x="4626000" y="2465280"/>
            <a:ext cx="297000" cy="1746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360">
            <a:solidFill>
              <a:srgbClr val="ff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9" name=""/>
          <p:cNvSpPr/>
          <p:nvPr/>
        </p:nvSpPr>
        <p:spPr>
          <a:xfrm>
            <a:off x="3668760" y="2065320"/>
            <a:ext cx="506520" cy="174600"/>
          </a:xfrm>
          <a:prstGeom prst="roundRect">
            <a:avLst>
              <a:gd name="adj" fmla="val 16667"/>
            </a:avLst>
          </a:prstGeom>
          <a:solidFill>
            <a:srgbClr val="990099"/>
          </a:solidFill>
          <a:ln w="9360">
            <a:solidFill>
              <a:srgbClr val="99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1470" name=""/>
          <p:cNvCxnSpPr>
            <a:stCxn id="1466" idx="3"/>
            <a:endCxn id="1467" idx="1"/>
          </p:cNvCxnSpPr>
          <p:nvPr/>
        </p:nvCxnSpPr>
        <p:spPr>
          <a:xfrm>
            <a:off x="3966840" y="2552400"/>
            <a:ext cx="181800" cy="1080"/>
          </a:xfrm>
          <a:prstGeom prst="straightConnector1">
            <a:avLst/>
          </a:prstGeom>
          <a:ln w="3240">
            <a:solidFill>
              <a:srgbClr val="000000"/>
            </a:solidFill>
            <a:miter/>
            <a:tailEnd len="med" type="triangle" w="med"/>
          </a:ln>
        </p:spPr>
      </p:cxnSp>
      <p:cxnSp>
        <p:nvCxnSpPr>
          <p:cNvPr id="1471" name=""/>
          <p:cNvCxnSpPr>
            <a:stCxn id="1467" idx="3"/>
            <a:endCxn id="1468" idx="1"/>
          </p:cNvCxnSpPr>
          <p:nvPr/>
        </p:nvCxnSpPr>
        <p:spPr>
          <a:xfrm>
            <a:off x="4444560" y="2552400"/>
            <a:ext cx="181800" cy="1080"/>
          </a:xfrm>
          <a:prstGeom prst="straightConnector1">
            <a:avLst/>
          </a:prstGeom>
          <a:ln w="3240">
            <a:solidFill>
              <a:srgbClr val="000000"/>
            </a:solidFill>
            <a:miter/>
            <a:tailEnd len="med" type="triangle" w="med"/>
          </a:ln>
        </p:spPr>
      </p:cxnSp>
      <p:sp>
        <p:nvSpPr>
          <p:cNvPr id="1472" name=""/>
          <p:cNvSpPr/>
          <p:nvPr/>
        </p:nvSpPr>
        <p:spPr>
          <a:xfrm>
            <a:off x="4411800" y="2065320"/>
            <a:ext cx="506160" cy="174600"/>
          </a:xfrm>
          <a:prstGeom prst="roundRect">
            <a:avLst>
              <a:gd name="adj" fmla="val 16667"/>
            </a:avLst>
          </a:prstGeom>
          <a:solidFill>
            <a:srgbClr val="ff650a"/>
          </a:solidFill>
          <a:ln w="9360">
            <a:solidFill>
              <a:srgbClr val="ff650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3" name=""/>
          <p:cNvSpPr/>
          <p:nvPr/>
        </p:nvSpPr>
        <p:spPr>
          <a:xfrm>
            <a:off x="3668760" y="1658880"/>
            <a:ext cx="1252440" cy="174600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9360">
            <a:solidFill>
              <a:srgbClr val="0033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1474" name=""/>
          <p:cNvCxnSpPr>
            <a:stCxn id="1473" idx="2"/>
            <a:endCxn id="1472" idx="0"/>
          </p:cNvCxnSpPr>
          <p:nvPr/>
        </p:nvCxnSpPr>
        <p:spPr>
          <a:xfrm flipH="1" rot="16200000">
            <a:off x="4363920" y="1764360"/>
            <a:ext cx="232560" cy="370440"/>
          </a:xfrm>
          <a:prstGeom prst="bentConnector3">
            <a:avLst>
              <a:gd name="adj1" fmla="val 49922"/>
            </a:avLst>
          </a:prstGeom>
          <a:ln w="3240">
            <a:solidFill>
              <a:srgbClr val="000000"/>
            </a:solidFill>
            <a:miter/>
            <a:tailEnd len="med" type="triangle" w="med"/>
          </a:ln>
        </p:spPr>
      </p:cxnSp>
      <p:cxnSp>
        <p:nvCxnSpPr>
          <p:cNvPr id="1475" name=""/>
          <p:cNvCxnSpPr>
            <a:stCxn id="1469" idx="3"/>
            <a:endCxn id="1472" idx="1"/>
          </p:cNvCxnSpPr>
          <p:nvPr/>
        </p:nvCxnSpPr>
        <p:spPr>
          <a:xfrm>
            <a:off x="4174920" y="2152440"/>
            <a:ext cx="237240" cy="1080"/>
          </a:xfrm>
          <a:prstGeom prst="straightConnector1">
            <a:avLst/>
          </a:prstGeom>
          <a:ln w="3240">
            <a:solidFill>
              <a:srgbClr val="000000"/>
            </a:solidFill>
            <a:miter/>
            <a:tailEnd len="med" type="triangle" w="med"/>
          </a:ln>
        </p:spPr>
      </p:cxnSp>
      <p:cxnSp>
        <p:nvCxnSpPr>
          <p:cNvPr id="1476" name=""/>
          <p:cNvCxnSpPr>
            <a:stCxn id="1472" idx="2"/>
            <a:endCxn id="1468" idx="0"/>
          </p:cNvCxnSpPr>
          <p:nvPr/>
        </p:nvCxnSpPr>
        <p:spPr>
          <a:xfrm flipH="1" rot="16200000">
            <a:off x="4607640" y="2297520"/>
            <a:ext cx="226080" cy="110160"/>
          </a:xfrm>
          <a:prstGeom prst="bentConnector3">
            <a:avLst>
              <a:gd name="adj1" fmla="val 49920"/>
            </a:avLst>
          </a:prstGeom>
          <a:ln w="3240">
            <a:solidFill>
              <a:srgbClr val="000000"/>
            </a:solidFill>
            <a:miter/>
            <a:tailEnd len="med" type="triangle" w="med"/>
          </a:ln>
        </p:spPr>
      </p:cxnSp>
      <p:sp>
        <p:nvSpPr>
          <p:cNvPr id="1477" name=""/>
          <p:cNvSpPr/>
          <p:nvPr/>
        </p:nvSpPr>
        <p:spPr>
          <a:xfrm>
            <a:off x="6524640" y="1571760"/>
            <a:ext cx="1441440" cy="1168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8" name=""/>
          <p:cNvSpPr/>
          <p:nvPr/>
        </p:nvSpPr>
        <p:spPr>
          <a:xfrm>
            <a:off x="6607080" y="1671480"/>
            <a:ext cx="297000" cy="174960"/>
          </a:xfrm>
          <a:prstGeom prst="roundRect">
            <a:avLst>
              <a:gd name="adj" fmla="val 16667"/>
            </a:avLst>
          </a:prstGeom>
          <a:solidFill>
            <a:srgbClr val="339933"/>
          </a:solidFill>
          <a:ln w="9360">
            <a:solidFill>
              <a:srgbClr val="3399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9" name=""/>
          <p:cNvSpPr/>
          <p:nvPr/>
        </p:nvSpPr>
        <p:spPr>
          <a:xfrm>
            <a:off x="7085160" y="1671480"/>
            <a:ext cx="296640" cy="1749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80" name=""/>
          <p:cNvSpPr/>
          <p:nvPr/>
        </p:nvSpPr>
        <p:spPr>
          <a:xfrm>
            <a:off x="7613640" y="1671480"/>
            <a:ext cx="297000" cy="17496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360">
            <a:solidFill>
              <a:srgbClr val="ff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1481" name=""/>
          <p:cNvCxnSpPr>
            <a:stCxn id="1478" idx="3"/>
            <a:endCxn id="1479" idx="1"/>
          </p:cNvCxnSpPr>
          <p:nvPr/>
        </p:nvCxnSpPr>
        <p:spPr>
          <a:xfrm>
            <a:off x="6903720" y="1758600"/>
            <a:ext cx="181800" cy="1080"/>
          </a:xfrm>
          <a:prstGeom prst="straightConnector1">
            <a:avLst/>
          </a:prstGeom>
          <a:ln w="3240">
            <a:solidFill>
              <a:srgbClr val="000000"/>
            </a:solidFill>
            <a:miter/>
            <a:tailEnd len="med" type="triangle" w="med"/>
          </a:ln>
        </p:spPr>
      </p:cxnSp>
      <p:sp>
        <p:nvSpPr>
          <p:cNvPr id="1482" name=""/>
          <p:cNvSpPr/>
          <p:nvPr/>
        </p:nvSpPr>
        <p:spPr>
          <a:xfrm>
            <a:off x="7394400" y="2193840"/>
            <a:ext cx="444600" cy="158760"/>
          </a:xfrm>
          <a:prstGeom prst="diamond">
            <a:avLst/>
          </a:prstGeom>
          <a:solidFill>
            <a:srgbClr val="003399"/>
          </a:solidFill>
          <a:ln w="9360">
            <a:solidFill>
              <a:srgbClr val="0033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760" bIns="32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1483" name=""/>
          <p:cNvCxnSpPr>
            <a:stCxn id="1479" idx="2"/>
            <a:endCxn id="1482" idx="1"/>
          </p:cNvCxnSpPr>
          <p:nvPr/>
        </p:nvCxnSpPr>
        <p:spPr>
          <a:xfrm flipH="1" rot="16200000">
            <a:off x="7099920" y="1979640"/>
            <a:ext cx="427680" cy="160920"/>
          </a:xfrm>
          <a:prstGeom prst="bentConnector2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</p:cxnSp>
      <p:cxnSp>
        <p:nvCxnSpPr>
          <p:cNvPr id="1484" name=""/>
          <p:cNvCxnSpPr>
            <a:stCxn id="1482" idx="2"/>
            <a:endCxn id="1485" idx="3"/>
          </p:cNvCxnSpPr>
          <p:nvPr/>
        </p:nvCxnSpPr>
        <p:spPr>
          <a:xfrm rot="5400000">
            <a:off x="7389000" y="2344320"/>
            <a:ext cx="219960" cy="235800"/>
          </a:xfrm>
          <a:prstGeom prst="bentConnector2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</p:cxnSp>
      <p:sp>
        <p:nvSpPr>
          <p:cNvPr id="1486" name=""/>
          <p:cNvSpPr/>
          <p:nvPr/>
        </p:nvSpPr>
        <p:spPr>
          <a:xfrm>
            <a:off x="6531120" y="2416320"/>
            <a:ext cx="14349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87" name=""/>
          <p:cNvSpPr/>
          <p:nvPr/>
        </p:nvSpPr>
        <p:spPr>
          <a:xfrm>
            <a:off x="6531120" y="2048040"/>
            <a:ext cx="14349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1488" name=""/>
          <p:cNvCxnSpPr/>
          <p:nvPr/>
        </p:nvCxnSpPr>
        <p:spPr>
          <a:xfrm rot="10800000">
            <a:off x="6829560" y="2052000"/>
            <a:ext cx="255960" cy="531000"/>
          </a:xfrm>
          <a:prstGeom prst="bentConnector2">
            <a:avLst/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1489" name=""/>
          <p:cNvCxnSpPr>
            <a:stCxn id="1482" idx="3"/>
          </p:cNvCxnSpPr>
          <p:nvPr/>
        </p:nvCxnSpPr>
        <p:spPr>
          <a:xfrm flipV="1">
            <a:off x="7839000" y="2047680"/>
            <a:ext cx="7200" cy="226080"/>
          </a:xfrm>
          <a:prstGeom prst="bentConnector2">
            <a:avLst/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1490" name=""/>
          <p:cNvCxnSpPr>
            <a:stCxn id="1480" idx="2"/>
          </p:cNvCxnSpPr>
          <p:nvPr/>
        </p:nvCxnSpPr>
        <p:spPr>
          <a:xfrm rot="5400000">
            <a:off x="7574040" y="1859760"/>
            <a:ext cx="202320" cy="175680"/>
          </a:xfrm>
          <a:prstGeom prst="bentConnector3">
            <a:avLst>
              <a:gd name="adj1" fmla="val 49554"/>
            </a:avLst>
          </a:prstGeom>
          <a:ln w="9360">
            <a:solidFill>
              <a:srgbClr val="000000"/>
            </a:solidFill>
            <a:miter/>
          </a:ln>
        </p:spPr>
      </p:cxnSp>
      <p:sp>
        <p:nvSpPr>
          <p:cNvPr id="1485" name=""/>
          <p:cNvSpPr/>
          <p:nvPr/>
        </p:nvSpPr>
        <p:spPr>
          <a:xfrm>
            <a:off x="7085160" y="2484360"/>
            <a:ext cx="296640" cy="174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A6F2DF2-931C-40EB-A257-DA106A810209}" type="slidenum">
              <a:t>61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"/>
          <p:cNvSpPr/>
          <p:nvPr/>
        </p:nvSpPr>
        <p:spPr>
          <a:xfrm>
            <a:off x="4177080" y="1104840"/>
            <a:ext cx="275544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"Should”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Cross Functional Process Maps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2" name=""/>
          <p:cNvSpPr/>
          <p:nvPr/>
        </p:nvSpPr>
        <p:spPr>
          <a:xfrm>
            <a:off x="4419000" y="3327480"/>
            <a:ext cx="226980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Roles and Responsibilities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3" name=""/>
          <p:cNvSpPr/>
          <p:nvPr/>
        </p:nvSpPr>
        <p:spPr>
          <a:xfrm>
            <a:off x="4755960" y="5299200"/>
            <a:ext cx="15958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Recommendations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4" name=""/>
          <p:cNvSpPr/>
          <p:nvPr/>
        </p:nvSpPr>
        <p:spPr>
          <a:xfrm>
            <a:off x="4512960" y="6213600"/>
            <a:ext cx="208152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Implementation Strategy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95" name=""/>
          <p:cNvGrpSpPr/>
          <p:nvPr/>
        </p:nvGrpSpPr>
        <p:grpSpPr>
          <a:xfrm>
            <a:off x="3840120" y="3699000"/>
            <a:ext cx="3425760" cy="801720"/>
            <a:chOff x="3840120" y="3699000"/>
            <a:chExt cx="3425760" cy="801720"/>
          </a:xfrm>
        </p:grpSpPr>
        <p:sp>
          <p:nvSpPr>
            <p:cNvPr id="1496" name=""/>
            <p:cNvSpPr/>
            <p:nvPr/>
          </p:nvSpPr>
          <p:spPr>
            <a:xfrm>
              <a:off x="3840120" y="4499280"/>
              <a:ext cx="3423960" cy="14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7" name=""/>
            <p:cNvSpPr/>
            <p:nvPr/>
          </p:nvSpPr>
          <p:spPr>
            <a:xfrm>
              <a:off x="3840120" y="3972240"/>
              <a:ext cx="3423960" cy="14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8" name=""/>
            <p:cNvSpPr/>
            <p:nvPr/>
          </p:nvSpPr>
          <p:spPr>
            <a:xfrm>
              <a:off x="3840120" y="4235760"/>
              <a:ext cx="3423960" cy="14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9" name=""/>
            <p:cNvSpPr/>
            <p:nvPr/>
          </p:nvSpPr>
          <p:spPr>
            <a:xfrm>
              <a:off x="4262400" y="3708360"/>
              <a:ext cx="1440" cy="7909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0" name=""/>
            <p:cNvSpPr/>
            <p:nvPr/>
          </p:nvSpPr>
          <p:spPr>
            <a:xfrm>
              <a:off x="6663960" y="3708360"/>
              <a:ext cx="1800" cy="7909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1" name=""/>
            <p:cNvSpPr/>
            <p:nvPr/>
          </p:nvSpPr>
          <p:spPr>
            <a:xfrm>
              <a:off x="6065640" y="3708360"/>
              <a:ext cx="1440" cy="7909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2" name=""/>
            <p:cNvSpPr/>
            <p:nvPr/>
          </p:nvSpPr>
          <p:spPr>
            <a:xfrm>
              <a:off x="5464080" y="3708360"/>
              <a:ext cx="1440" cy="7909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3" name=""/>
            <p:cNvSpPr/>
            <p:nvPr/>
          </p:nvSpPr>
          <p:spPr>
            <a:xfrm>
              <a:off x="7264080" y="3703680"/>
              <a:ext cx="1800" cy="7905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4" name=""/>
            <p:cNvSpPr/>
            <p:nvPr/>
          </p:nvSpPr>
          <p:spPr>
            <a:xfrm>
              <a:off x="4863960" y="3708360"/>
              <a:ext cx="1440" cy="7909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5" name=""/>
            <p:cNvSpPr/>
            <p:nvPr/>
          </p:nvSpPr>
          <p:spPr>
            <a:xfrm>
              <a:off x="4498560" y="4013280"/>
              <a:ext cx="11952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6" name=""/>
            <p:cNvSpPr/>
            <p:nvPr/>
          </p:nvSpPr>
          <p:spPr>
            <a:xfrm>
              <a:off x="5101560" y="4013280"/>
              <a:ext cx="12960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7" name=""/>
            <p:cNvSpPr/>
            <p:nvPr/>
          </p:nvSpPr>
          <p:spPr>
            <a:xfrm>
              <a:off x="5706360" y="4013280"/>
              <a:ext cx="12960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R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8" name=""/>
            <p:cNvSpPr/>
            <p:nvPr/>
          </p:nvSpPr>
          <p:spPr>
            <a:xfrm>
              <a:off x="6344640" y="4013280"/>
              <a:ext cx="5040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9" name=""/>
            <p:cNvSpPr/>
            <p:nvPr/>
          </p:nvSpPr>
          <p:spPr>
            <a:xfrm>
              <a:off x="6916320" y="4013280"/>
              <a:ext cx="11952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0" name=""/>
            <p:cNvSpPr/>
            <p:nvPr/>
          </p:nvSpPr>
          <p:spPr>
            <a:xfrm>
              <a:off x="3876120" y="4046760"/>
              <a:ext cx="375480" cy="13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1. Step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1" name=""/>
            <p:cNvSpPr/>
            <p:nvPr/>
          </p:nvSpPr>
          <p:spPr>
            <a:xfrm>
              <a:off x="3876120" y="4324320"/>
              <a:ext cx="375480" cy="13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2. Step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2" name=""/>
            <p:cNvSpPr/>
            <p:nvPr/>
          </p:nvSpPr>
          <p:spPr>
            <a:xfrm>
              <a:off x="4311360" y="3699000"/>
              <a:ext cx="483120" cy="13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Function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3" name=""/>
            <p:cNvSpPr/>
            <p:nvPr/>
          </p:nvSpPr>
          <p:spPr>
            <a:xfrm>
              <a:off x="4520520" y="3835440"/>
              <a:ext cx="64440" cy="13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4" name=""/>
            <p:cNvSpPr/>
            <p:nvPr/>
          </p:nvSpPr>
          <p:spPr>
            <a:xfrm>
              <a:off x="4916160" y="3699000"/>
              <a:ext cx="483120" cy="13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Function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5" name=""/>
            <p:cNvSpPr/>
            <p:nvPr/>
          </p:nvSpPr>
          <p:spPr>
            <a:xfrm>
              <a:off x="5125320" y="3835440"/>
              <a:ext cx="64440" cy="13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6" name=""/>
            <p:cNvSpPr/>
            <p:nvPr/>
          </p:nvSpPr>
          <p:spPr>
            <a:xfrm>
              <a:off x="5520960" y="3699000"/>
              <a:ext cx="483120" cy="13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Function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7" name=""/>
            <p:cNvSpPr/>
            <p:nvPr/>
          </p:nvSpPr>
          <p:spPr>
            <a:xfrm>
              <a:off x="5731920" y="3835440"/>
              <a:ext cx="64440" cy="13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8" name=""/>
            <p:cNvSpPr/>
            <p:nvPr/>
          </p:nvSpPr>
          <p:spPr>
            <a:xfrm>
              <a:off x="6130440" y="3699000"/>
              <a:ext cx="483120" cy="13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Function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9" name=""/>
            <p:cNvSpPr/>
            <p:nvPr/>
          </p:nvSpPr>
          <p:spPr>
            <a:xfrm>
              <a:off x="6339960" y="3835440"/>
              <a:ext cx="64440" cy="13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4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0" name=""/>
            <p:cNvSpPr/>
            <p:nvPr/>
          </p:nvSpPr>
          <p:spPr>
            <a:xfrm>
              <a:off x="6741720" y="3699000"/>
              <a:ext cx="483120" cy="13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Function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1" name=""/>
            <p:cNvSpPr/>
            <p:nvPr/>
          </p:nvSpPr>
          <p:spPr>
            <a:xfrm>
              <a:off x="6952680" y="3835440"/>
              <a:ext cx="64440" cy="13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5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522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Process Roadmap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523" name=""/>
          <p:cNvSpPr/>
          <p:nvPr/>
        </p:nvSpPr>
        <p:spPr>
          <a:xfrm>
            <a:off x="1415880" y="1317600"/>
            <a:ext cx="1660680" cy="34128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3399"/>
                </a:solidFill>
                <a:effectLst/>
                <a:uFillTx/>
                <a:latin typeface="Arial"/>
              </a:rPr>
              <a:t>What &amp; Who?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4" name=""/>
          <p:cNvSpPr/>
          <p:nvPr/>
        </p:nvSpPr>
        <p:spPr>
          <a:xfrm>
            <a:off x="5151600" y="2857680"/>
            <a:ext cx="804600" cy="384120"/>
          </a:xfrm>
          <a:prstGeom prst="downArrow">
            <a:avLst>
              <a:gd name="adj1" fmla="val 57398"/>
              <a:gd name="adj2" fmla="val 63634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5" name=""/>
          <p:cNvSpPr/>
          <p:nvPr/>
        </p:nvSpPr>
        <p:spPr>
          <a:xfrm>
            <a:off x="4832280" y="1608120"/>
            <a:ext cx="1441440" cy="11685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6" name=""/>
          <p:cNvSpPr/>
          <p:nvPr/>
        </p:nvSpPr>
        <p:spPr>
          <a:xfrm>
            <a:off x="4915080" y="1708200"/>
            <a:ext cx="296640" cy="174600"/>
          </a:xfrm>
          <a:prstGeom prst="roundRect">
            <a:avLst>
              <a:gd name="adj" fmla="val 16667"/>
            </a:avLst>
          </a:prstGeom>
          <a:solidFill>
            <a:srgbClr val="339933"/>
          </a:solidFill>
          <a:ln w="9360">
            <a:solidFill>
              <a:srgbClr val="3399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7" name=""/>
          <p:cNvSpPr/>
          <p:nvPr/>
        </p:nvSpPr>
        <p:spPr>
          <a:xfrm>
            <a:off x="5392800" y="1708200"/>
            <a:ext cx="296640" cy="174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8" name=""/>
          <p:cNvSpPr/>
          <p:nvPr/>
        </p:nvSpPr>
        <p:spPr>
          <a:xfrm>
            <a:off x="5921280" y="1708200"/>
            <a:ext cx="297000" cy="1746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360">
            <a:solidFill>
              <a:srgbClr val="ff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1529" name=""/>
          <p:cNvCxnSpPr>
            <a:stCxn id="1526" idx="3"/>
            <a:endCxn id="1527" idx="1"/>
          </p:cNvCxnSpPr>
          <p:nvPr/>
        </p:nvCxnSpPr>
        <p:spPr>
          <a:xfrm>
            <a:off x="5211360" y="1794960"/>
            <a:ext cx="181800" cy="1080"/>
          </a:xfrm>
          <a:prstGeom prst="straightConnector1">
            <a:avLst/>
          </a:prstGeom>
          <a:ln w="3240">
            <a:solidFill>
              <a:srgbClr val="000000"/>
            </a:solidFill>
            <a:miter/>
            <a:tailEnd len="med" type="triangle" w="med"/>
          </a:ln>
        </p:spPr>
      </p:cxnSp>
      <p:sp>
        <p:nvSpPr>
          <p:cNvPr id="1530" name=""/>
          <p:cNvSpPr/>
          <p:nvPr/>
        </p:nvSpPr>
        <p:spPr>
          <a:xfrm>
            <a:off x="5392800" y="2521080"/>
            <a:ext cx="296640" cy="174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1" name=""/>
          <p:cNvSpPr/>
          <p:nvPr/>
        </p:nvSpPr>
        <p:spPr>
          <a:xfrm>
            <a:off x="5702400" y="2230560"/>
            <a:ext cx="444240" cy="158760"/>
          </a:xfrm>
          <a:prstGeom prst="diamond">
            <a:avLst/>
          </a:prstGeom>
          <a:solidFill>
            <a:srgbClr val="003399"/>
          </a:solidFill>
          <a:ln w="9360">
            <a:solidFill>
              <a:srgbClr val="0033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760" bIns="32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1532" name=""/>
          <p:cNvCxnSpPr>
            <a:stCxn id="1527" idx="2"/>
            <a:endCxn id="1531" idx="1"/>
          </p:cNvCxnSpPr>
          <p:nvPr/>
        </p:nvCxnSpPr>
        <p:spPr>
          <a:xfrm flipH="1" rot="16200000">
            <a:off x="5408640" y="2015640"/>
            <a:ext cx="427680" cy="161280"/>
          </a:xfrm>
          <a:prstGeom prst="bentConnector2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</p:cxnSp>
      <p:cxnSp>
        <p:nvCxnSpPr>
          <p:cNvPr id="1533" name=""/>
          <p:cNvCxnSpPr>
            <a:stCxn id="1531" idx="2"/>
            <a:endCxn id="1530" idx="3"/>
          </p:cNvCxnSpPr>
          <p:nvPr/>
        </p:nvCxnSpPr>
        <p:spPr>
          <a:xfrm rot="5400000">
            <a:off x="5696640" y="2381040"/>
            <a:ext cx="219600" cy="235800"/>
          </a:xfrm>
          <a:prstGeom prst="bentConnector2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</p:cxnSp>
      <p:sp>
        <p:nvSpPr>
          <p:cNvPr id="1534" name=""/>
          <p:cNvSpPr/>
          <p:nvPr/>
        </p:nvSpPr>
        <p:spPr>
          <a:xfrm>
            <a:off x="4838760" y="2452680"/>
            <a:ext cx="14349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5" name=""/>
          <p:cNvSpPr/>
          <p:nvPr/>
        </p:nvSpPr>
        <p:spPr>
          <a:xfrm>
            <a:off x="4838760" y="2084400"/>
            <a:ext cx="14349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1536" name=""/>
          <p:cNvCxnSpPr>
            <a:stCxn id="1530" idx="1"/>
          </p:cNvCxnSpPr>
          <p:nvPr/>
        </p:nvCxnSpPr>
        <p:spPr>
          <a:xfrm rot="10800000">
            <a:off x="5137200" y="2077200"/>
            <a:ext cx="255960" cy="531000"/>
          </a:xfrm>
          <a:prstGeom prst="bentConnector2">
            <a:avLst/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1537" name=""/>
          <p:cNvCxnSpPr>
            <a:stCxn id="1531" idx="3"/>
          </p:cNvCxnSpPr>
          <p:nvPr/>
        </p:nvCxnSpPr>
        <p:spPr>
          <a:xfrm flipV="1">
            <a:off x="6146640" y="2084040"/>
            <a:ext cx="7200" cy="226080"/>
          </a:xfrm>
          <a:prstGeom prst="bentConnector2">
            <a:avLst/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1538" name=""/>
          <p:cNvCxnSpPr>
            <a:stCxn id="1528" idx="2"/>
          </p:cNvCxnSpPr>
          <p:nvPr/>
        </p:nvCxnSpPr>
        <p:spPr>
          <a:xfrm rot="5400000">
            <a:off x="5881680" y="1896120"/>
            <a:ext cx="202320" cy="175320"/>
          </a:xfrm>
          <a:prstGeom prst="bentConnector3">
            <a:avLst>
              <a:gd name="adj1" fmla="val 49554"/>
            </a:avLst>
          </a:prstGeom>
          <a:ln w="9360">
            <a:solidFill>
              <a:srgbClr val="000000"/>
            </a:solidFill>
            <a:miter/>
          </a:ln>
        </p:spPr>
      </p:cxnSp>
      <p:sp>
        <p:nvSpPr>
          <p:cNvPr id="1539" name=""/>
          <p:cNvSpPr/>
          <p:nvPr/>
        </p:nvSpPr>
        <p:spPr>
          <a:xfrm>
            <a:off x="1415880" y="3209760"/>
            <a:ext cx="1660680" cy="34164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3399"/>
                </a:solidFill>
                <a:effectLst/>
                <a:uFillTx/>
                <a:latin typeface="Arial"/>
              </a:rPr>
              <a:t>What &amp; Who?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40" name=""/>
          <p:cNvSpPr/>
          <p:nvPr/>
        </p:nvSpPr>
        <p:spPr>
          <a:xfrm>
            <a:off x="1415880" y="5054760"/>
            <a:ext cx="1660680" cy="34128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3399"/>
                </a:solidFill>
                <a:effectLst/>
                <a:uFillTx/>
                <a:latin typeface="Arial"/>
              </a:rPr>
              <a:t>Changes?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41" name=""/>
          <p:cNvSpPr/>
          <p:nvPr/>
        </p:nvSpPr>
        <p:spPr>
          <a:xfrm>
            <a:off x="797040" y="5961240"/>
            <a:ext cx="2279520" cy="34128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3399"/>
                </a:solidFill>
                <a:effectLst/>
                <a:uFillTx/>
                <a:latin typeface="Arial"/>
              </a:rPr>
              <a:t>Who, When, How?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42" name=""/>
          <p:cNvSpPr/>
          <p:nvPr/>
        </p:nvSpPr>
        <p:spPr>
          <a:xfrm>
            <a:off x="5151600" y="4670280"/>
            <a:ext cx="804600" cy="384480"/>
          </a:xfrm>
          <a:prstGeom prst="downArrow">
            <a:avLst>
              <a:gd name="adj1" fmla="val 57398"/>
              <a:gd name="adj2" fmla="val 63634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43" name=""/>
          <p:cNvSpPr/>
          <p:nvPr/>
        </p:nvSpPr>
        <p:spPr>
          <a:xfrm>
            <a:off x="5151600" y="5738760"/>
            <a:ext cx="804600" cy="384120"/>
          </a:xfrm>
          <a:prstGeom prst="downArrow">
            <a:avLst>
              <a:gd name="adj1" fmla="val 57398"/>
              <a:gd name="adj2" fmla="val 63634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DE217FC-36B1-4779-A33E-93C6900CFAA1}" type="slidenum">
              <a:t>62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Concerns We Have Heard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545" name="PlaceHolder 2"/>
          <p:cNvSpPr>
            <a:spLocks noGrp="1"/>
          </p:cNvSpPr>
          <p:nvPr>
            <p:ph/>
          </p:nvPr>
        </p:nvSpPr>
        <p:spPr>
          <a:xfrm>
            <a:off x="569520" y="1220760"/>
            <a:ext cx="7994520" cy="4821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20000"/>
              </a:lnSpc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Where is the breakthrough?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What is the real change?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Are these changes going to produce the results we need?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45E0797-D05D-42D8-A4CF-0A05E93C05DE}" type="slidenum">
              <a:t>63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"/>
          <p:cNvSpPr/>
          <p:nvPr/>
        </p:nvSpPr>
        <p:spPr>
          <a:xfrm>
            <a:off x="930240" y="1697040"/>
            <a:ext cx="7281720" cy="29354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33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47" name="PlaceHolder 1"/>
          <p:cNvSpPr>
            <a:spLocks noGrp="1"/>
          </p:cNvSpPr>
          <p:nvPr>
            <p:ph/>
          </p:nvPr>
        </p:nvSpPr>
        <p:spPr>
          <a:xfrm>
            <a:off x="1123560" y="2055600"/>
            <a:ext cx="6753240" cy="4730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>
              <a:spcBef>
                <a:spcPts val="1250"/>
              </a:spcBef>
              <a:spcAft>
                <a:spcPts val="75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4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What person was the most influential over the last millennium?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48" name="PlaceHolder 2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Where is the Breakthrough?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97C8959-36FF-401F-A6F8-86E16212E20A}" type="slidenum">
              <a:t>64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9" name=""/>
          <p:cNvGraphicFramePr/>
          <p:nvPr/>
        </p:nvGraphicFramePr>
        <p:xfrm>
          <a:off x="3124080" y="1295280"/>
          <a:ext cx="3214800" cy="2284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55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24080" y="1295280"/>
                    <a:ext cx="3214800" cy="2284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51" name=""/>
          <p:cNvGraphicFramePr/>
          <p:nvPr/>
        </p:nvGraphicFramePr>
        <p:xfrm>
          <a:off x="228600" y="1022400"/>
          <a:ext cx="2409840" cy="52005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552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28600" y="1022400"/>
                    <a:ext cx="2409840" cy="520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53" name=""/>
          <p:cNvGraphicFramePr/>
          <p:nvPr/>
        </p:nvGraphicFramePr>
        <p:xfrm>
          <a:off x="6705720" y="1676520"/>
          <a:ext cx="2257200" cy="35049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554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6705720" y="1676520"/>
                    <a:ext cx="2257200" cy="3504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555" name=""/>
          <p:cNvSpPr/>
          <p:nvPr/>
        </p:nvSpPr>
        <p:spPr>
          <a:xfrm>
            <a:off x="3054600" y="4321080"/>
            <a:ext cx="3319200" cy="163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453960" indent="-453960">
              <a:lnSpc>
                <a:spcPct val="120000"/>
              </a:lnSpc>
              <a:buClr>
                <a:srgbClr val="003399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Individual Letters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53960" indent="-453960">
              <a:lnSpc>
                <a:spcPct val="120000"/>
              </a:lnSpc>
              <a:buClr>
                <a:srgbClr val="003399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Metal Type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53960" indent="-453960">
              <a:lnSpc>
                <a:spcPct val="120000"/>
              </a:lnSpc>
              <a:buClr>
                <a:srgbClr val="003399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Screw Press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6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Where is the Breakthrough?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D640CB1-D183-4693-94EA-FBE7441482D8}" type="slidenum">
              <a:t>65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PlaceHolder 1"/>
          <p:cNvSpPr>
            <a:spLocks noGrp="1"/>
          </p:cNvSpPr>
          <p:nvPr>
            <p:ph/>
          </p:nvPr>
        </p:nvSpPr>
        <p:spPr>
          <a:xfrm>
            <a:off x="569520" y="1220760"/>
            <a:ext cx="3987720" cy="4821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Before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499"/>
              </a:spcBef>
              <a:spcAft>
                <a:spcPts val="300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 Deal Making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499"/>
              </a:spcBef>
              <a:spcAft>
                <a:spcPts val="300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“Notional” Pricing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499"/>
              </a:spcBef>
              <a:spcAft>
                <a:spcPts val="300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Pervasive Disconnects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499"/>
              </a:spcBef>
              <a:spcAft>
                <a:spcPts val="300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Multiple Handoffs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499"/>
              </a:spcBef>
              <a:spcAft>
                <a:spcPts val="300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Difficult Re-forecast and Analysis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499"/>
              </a:spcBef>
              <a:spcAft>
                <a:spcPts val="300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Unreliable Data &amp; Reconciliation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499"/>
              </a:spcBef>
              <a:spcAft>
                <a:spcPts val="300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Deal Flow Requires One-on-One Resources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499"/>
              </a:spcBef>
              <a:spcAft>
                <a:spcPts val="300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Conflict Around Subjective Assessments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499"/>
              </a:spcBef>
              <a:spcAft>
                <a:spcPts val="300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Last Minute Scrambles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499"/>
              </a:spcBef>
              <a:spcAft>
                <a:spcPts val="300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Silos of Information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499"/>
              </a:spcBef>
              <a:spcAft>
                <a:spcPts val="300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Disjointed Management Policies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58" name=""/>
          <p:cNvSpPr/>
          <p:nvPr/>
        </p:nvSpPr>
        <p:spPr>
          <a:xfrm>
            <a:off x="4468680" y="1154160"/>
            <a:ext cx="4499280" cy="577800"/>
          </a:xfrm>
          <a:prstGeom prst="roundRect">
            <a:avLst>
              <a:gd name="adj" fmla="val 36014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lnSpc>
                <a:spcPct val="100000"/>
              </a:lnSpc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After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30080" indent="-28404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Flexible Deal Making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30080" indent="-28404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Disciplined Use of Proxies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30080" indent="-28404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Living Deal View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30080" indent="-28404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Functions A, B, C and 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30080" indent="-28404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Componentization and Evolving Data Sets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30080" indent="-28404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Risk-assessed Used of Available Information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30080" indent="-28404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Infinite Scalability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30080" indent="-28404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Transparent Objectivity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30080" indent="-28404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Prioritized Resources and Schedules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30080" indent="-28404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Open Sharing through Common Workflow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30080" indent="-28404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Aligned Incentives &amp; Priorities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30080" indent="-28404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9" name="PlaceHolder 2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What is the Real Change?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CCFC891-E283-44C9-8834-1A2D4AFB5630}" type="slidenum">
              <a:t>66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"/>
          <p:cNvSpPr/>
          <p:nvPr/>
        </p:nvSpPr>
        <p:spPr>
          <a:xfrm flipV="1">
            <a:off x="3227400" y="3263760"/>
            <a:ext cx="0" cy="2027520"/>
          </a:xfrm>
          <a:prstGeom prst="line">
            <a:avLst/>
          </a:prstGeom>
          <a:ln w="1908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1" name=""/>
          <p:cNvSpPr/>
          <p:nvPr/>
        </p:nvSpPr>
        <p:spPr>
          <a:xfrm flipV="1">
            <a:off x="3935520" y="3263760"/>
            <a:ext cx="0" cy="2027520"/>
          </a:xfrm>
          <a:prstGeom prst="line">
            <a:avLst/>
          </a:prstGeom>
          <a:ln w="1908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2" name=""/>
          <p:cNvSpPr/>
          <p:nvPr/>
        </p:nvSpPr>
        <p:spPr>
          <a:xfrm>
            <a:off x="6012000" y="1193760"/>
            <a:ext cx="1066680" cy="436680"/>
          </a:xfrm>
          <a:prstGeom prst="ellipse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 Feedback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3" name=""/>
          <p:cNvSpPr/>
          <p:nvPr/>
        </p:nvSpPr>
        <p:spPr>
          <a:xfrm>
            <a:off x="1828800" y="4108320"/>
            <a:ext cx="1187280" cy="436680"/>
          </a:xfrm>
          <a:prstGeom prst="ellipse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New/Updated Components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4" name=""/>
          <p:cNvSpPr/>
          <p:nvPr/>
        </p:nvSpPr>
        <p:spPr>
          <a:xfrm>
            <a:off x="141120" y="4108320"/>
            <a:ext cx="1125720" cy="436680"/>
          </a:xfrm>
          <a:prstGeom prst="ellipse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Standardized Products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5" name=""/>
          <p:cNvSpPr/>
          <p:nvPr/>
        </p:nvSpPr>
        <p:spPr>
          <a:xfrm>
            <a:off x="2046240" y="1179360"/>
            <a:ext cx="1014480" cy="436680"/>
          </a:xfrm>
          <a:prstGeom prst="ellipse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Qualified Prospect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6" name=""/>
          <p:cNvSpPr/>
          <p:nvPr/>
        </p:nvSpPr>
        <p:spPr>
          <a:xfrm>
            <a:off x="6958080" y="2135160"/>
            <a:ext cx="1106280" cy="1141560"/>
          </a:xfrm>
          <a:custGeom>
            <a:avLst/>
            <a:gdLst>
              <a:gd name="textAreaLeft" fmla="*/ 54000 w 1106280"/>
              <a:gd name="textAreaRight" fmla="*/ 1052280 w 1106280"/>
              <a:gd name="textAreaTop" fmla="*/ 54000 h 1141560"/>
              <a:gd name="textAreaBottom" fmla="*/ 1087560 h 1141560"/>
            </a:gdLst>
            <a:ahLst/>
            <a:cxnLst/>
            <a:rect l="textAreaLeft" t="textAreaTop" r="textAreaRight" b="textAreaBottom"/>
            <a:pathLst>
              <a:path w="21600" h="22289">
                <a:moveTo>
                  <a:pt x="3600" y="0"/>
                </a:moveTo>
                <a:arcTo wR="3600" hR="3600" stAng="16200000" swAng="-5400000"/>
                <a:lnTo>
                  <a:pt x="0" y="18689"/>
                </a:lnTo>
                <a:arcTo wR="3600" hR="3600" stAng="10800000" swAng="-5400000"/>
                <a:lnTo>
                  <a:pt x="18000" y="22289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ddddd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3399"/>
                </a:solidFill>
                <a:effectLst/>
                <a:uFillTx/>
                <a:latin typeface="Arial"/>
              </a:rPr>
              <a:t>Product Delivery and Account Maintenance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7" name=""/>
          <p:cNvSpPr/>
          <p:nvPr/>
        </p:nvSpPr>
        <p:spPr>
          <a:xfrm>
            <a:off x="4964040" y="2135160"/>
            <a:ext cx="1106640" cy="1141560"/>
          </a:xfrm>
          <a:custGeom>
            <a:avLst/>
            <a:gdLst>
              <a:gd name="textAreaLeft" fmla="*/ 54000 w 1106640"/>
              <a:gd name="textAreaRight" fmla="*/ 1052640 w 1106640"/>
              <a:gd name="textAreaTop" fmla="*/ 54000 h 1141560"/>
              <a:gd name="textAreaBottom" fmla="*/ 1087560 h 1141560"/>
            </a:gdLst>
            <a:ahLst/>
            <a:cxnLst/>
            <a:rect l="textAreaLeft" t="textAreaTop" r="textAreaRight" b="textAreaBottom"/>
            <a:pathLst>
              <a:path w="21600" h="22281">
                <a:moveTo>
                  <a:pt x="3600" y="0"/>
                </a:moveTo>
                <a:arcTo wR="3600" hR="3600" stAng="16200000" swAng="-5400000"/>
                <a:lnTo>
                  <a:pt x="0" y="18681"/>
                </a:lnTo>
                <a:arcTo wR="3600" hR="3600" stAng="10800000" swAng="-5400000"/>
                <a:lnTo>
                  <a:pt x="18000" y="2228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ddddd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3399"/>
                </a:solidFill>
                <a:effectLst/>
                <a:uFillTx/>
                <a:latin typeface="Arial"/>
              </a:rPr>
              <a:t>Account Installation (Baseline and Risk Validation)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8" name=""/>
          <p:cNvSpPr/>
          <p:nvPr/>
        </p:nvSpPr>
        <p:spPr>
          <a:xfrm>
            <a:off x="3073320" y="2135160"/>
            <a:ext cx="1106640" cy="1141560"/>
          </a:xfrm>
          <a:custGeom>
            <a:avLst/>
            <a:gdLst>
              <a:gd name="textAreaLeft" fmla="*/ 54000 w 1106640"/>
              <a:gd name="textAreaRight" fmla="*/ 1052640 w 1106640"/>
              <a:gd name="textAreaTop" fmla="*/ 54000 h 1141560"/>
              <a:gd name="textAreaBottom" fmla="*/ 1087560 h 1141560"/>
            </a:gdLst>
            <a:ahLst/>
            <a:cxnLst/>
            <a:rect l="textAreaLeft" t="textAreaTop" r="textAreaRight" b="textAreaBottom"/>
            <a:pathLst>
              <a:path w="21600" h="22281">
                <a:moveTo>
                  <a:pt x="3600" y="0"/>
                </a:moveTo>
                <a:arcTo wR="3600" hR="3600" stAng="16200000" swAng="-5400000"/>
                <a:lnTo>
                  <a:pt x="0" y="18681"/>
                </a:lnTo>
                <a:arcTo wR="3600" hR="3600" stAng="10800000" swAng="-5400000"/>
                <a:lnTo>
                  <a:pt x="18000" y="2228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ddddd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3399"/>
                </a:solidFill>
                <a:effectLst/>
                <a:uFillTx/>
                <a:latin typeface="Arial"/>
              </a:rPr>
              <a:t>Pricing (Product Confirmation, Valuation, Contracting and Booking)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9" name=""/>
          <p:cNvSpPr/>
          <p:nvPr/>
        </p:nvSpPr>
        <p:spPr>
          <a:xfrm>
            <a:off x="841320" y="2135160"/>
            <a:ext cx="1106640" cy="1141560"/>
          </a:xfrm>
          <a:custGeom>
            <a:avLst/>
            <a:gdLst>
              <a:gd name="textAreaLeft" fmla="*/ 54000 w 1106640"/>
              <a:gd name="textAreaRight" fmla="*/ 1052640 w 1106640"/>
              <a:gd name="textAreaTop" fmla="*/ 54000 h 1141560"/>
              <a:gd name="textAreaBottom" fmla="*/ 1087560 h 1141560"/>
            </a:gdLst>
            <a:ahLst/>
            <a:cxnLst/>
            <a:rect l="textAreaLeft" t="textAreaTop" r="textAreaRight" b="textAreaBottom"/>
            <a:pathLst>
              <a:path w="21600" h="22281">
                <a:moveTo>
                  <a:pt x="3600" y="0"/>
                </a:moveTo>
                <a:arcTo wR="3600" hR="3600" stAng="16200000" swAng="-5400000"/>
                <a:lnTo>
                  <a:pt x="0" y="18681"/>
                </a:lnTo>
                <a:arcTo wR="3600" hR="3600" stAng="10800000" swAng="-5400000"/>
                <a:lnTo>
                  <a:pt x="18000" y="2228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ddddd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3399"/>
                </a:solidFill>
                <a:effectLst/>
                <a:uFillTx/>
                <a:latin typeface="Arial"/>
              </a:rPr>
              <a:t>Prospect Identification and Qualification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0" name=""/>
          <p:cNvSpPr/>
          <p:nvPr/>
        </p:nvSpPr>
        <p:spPr>
          <a:xfrm>
            <a:off x="3807000" y="5035680"/>
            <a:ext cx="1106280" cy="1141200"/>
          </a:xfrm>
          <a:custGeom>
            <a:avLst/>
            <a:gdLst>
              <a:gd name="textAreaLeft" fmla="*/ 54000 w 1106280"/>
              <a:gd name="textAreaRight" fmla="*/ 1052280 w 1106280"/>
              <a:gd name="textAreaTop" fmla="*/ 54000 h 1141200"/>
              <a:gd name="textAreaBottom" fmla="*/ 1087200 h 1141200"/>
            </a:gdLst>
            <a:ahLst/>
            <a:cxnLst/>
            <a:rect l="textAreaLeft" t="textAreaTop" r="textAreaRight" b="textAreaBottom"/>
            <a:pathLst>
              <a:path w="21600" h="22282">
                <a:moveTo>
                  <a:pt x="3600" y="0"/>
                </a:moveTo>
                <a:arcTo wR="3600" hR="3600" stAng="16200000" swAng="-5400000"/>
                <a:lnTo>
                  <a:pt x="0" y="18682"/>
                </a:lnTo>
                <a:arcTo wR="3600" hR="3600" stAng="10800000" swAng="-5400000"/>
                <a:lnTo>
                  <a:pt x="18000" y="22282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ddddd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3399"/>
                </a:solidFill>
                <a:effectLst/>
                <a:uFillTx/>
                <a:latin typeface="Arial"/>
              </a:rPr>
              <a:t>Curve Development and 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1" name=""/>
          <p:cNvSpPr/>
          <p:nvPr/>
        </p:nvSpPr>
        <p:spPr>
          <a:xfrm>
            <a:off x="2195640" y="5035680"/>
            <a:ext cx="1106280" cy="1141200"/>
          </a:xfrm>
          <a:custGeom>
            <a:avLst/>
            <a:gdLst>
              <a:gd name="textAreaLeft" fmla="*/ 54000 w 1106280"/>
              <a:gd name="textAreaRight" fmla="*/ 1052280 w 1106280"/>
              <a:gd name="textAreaTop" fmla="*/ 54000 h 1141200"/>
              <a:gd name="textAreaBottom" fmla="*/ 1087200 h 1141200"/>
            </a:gdLst>
            <a:ahLst/>
            <a:cxnLst/>
            <a:rect l="textAreaLeft" t="textAreaTop" r="textAreaRight" b="textAreaBottom"/>
            <a:pathLst>
              <a:path w="21600" h="22282">
                <a:moveTo>
                  <a:pt x="3600" y="0"/>
                </a:moveTo>
                <a:arcTo wR="3600" hR="3600" stAng="16200000" swAng="-5400000"/>
                <a:lnTo>
                  <a:pt x="0" y="18682"/>
                </a:lnTo>
                <a:arcTo wR="3600" hR="3600" stAng="10800000" swAng="-5400000"/>
                <a:lnTo>
                  <a:pt x="18000" y="22282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ddddd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3399"/>
                </a:solidFill>
                <a:effectLst/>
                <a:uFillTx/>
                <a:latin typeface="Arial"/>
              </a:rPr>
              <a:t>Components Development and 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2" name=""/>
          <p:cNvSpPr/>
          <p:nvPr/>
        </p:nvSpPr>
        <p:spPr>
          <a:xfrm>
            <a:off x="841320" y="5035680"/>
            <a:ext cx="1106640" cy="1141200"/>
          </a:xfrm>
          <a:custGeom>
            <a:avLst/>
            <a:gdLst>
              <a:gd name="textAreaLeft" fmla="*/ 54000 w 1106640"/>
              <a:gd name="textAreaRight" fmla="*/ 1052640 w 1106640"/>
              <a:gd name="textAreaTop" fmla="*/ 54000 h 1141200"/>
              <a:gd name="textAreaBottom" fmla="*/ 1087200 h 1141200"/>
            </a:gdLst>
            <a:ahLst/>
            <a:cxnLst/>
            <a:rect l="textAreaLeft" t="textAreaTop" r="textAreaRight" b="textAreaBottom"/>
            <a:pathLst>
              <a:path w="21600" h="22274">
                <a:moveTo>
                  <a:pt x="3600" y="0"/>
                </a:moveTo>
                <a:arcTo wR="3600" hR="3600" stAng="16200000" swAng="-5400000"/>
                <a:lnTo>
                  <a:pt x="0" y="18674"/>
                </a:lnTo>
                <a:arcTo wR="3600" hR="3600" stAng="10800000" swAng="-5400000"/>
                <a:lnTo>
                  <a:pt x="18000" y="22274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ddddd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3399"/>
                </a:solidFill>
                <a:effectLst/>
                <a:uFillTx/>
                <a:latin typeface="Arial"/>
              </a:rPr>
              <a:t>Prospect Identification and Qualification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3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EES Operating Systems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574" name=""/>
          <p:cNvSpPr/>
          <p:nvPr/>
        </p:nvSpPr>
        <p:spPr>
          <a:xfrm>
            <a:off x="4192560" y="4108320"/>
            <a:ext cx="1176480" cy="436680"/>
          </a:xfrm>
          <a:prstGeom prst="ellipse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New/Updated Curves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5" name=""/>
          <p:cNvSpPr/>
          <p:nvPr/>
        </p:nvSpPr>
        <p:spPr>
          <a:xfrm>
            <a:off x="5662440" y="4108320"/>
            <a:ext cx="1274760" cy="436680"/>
          </a:xfrm>
          <a:prstGeom prst="ellipse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Upsell Opportunities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6" name=""/>
          <p:cNvSpPr/>
          <p:nvPr/>
        </p:nvSpPr>
        <p:spPr>
          <a:xfrm>
            <a:off x="7610400" y="1201680"/>
            <a:ext cx="1067040" cy="436680"/>
          </a:xfrm>
          <a:prstGeom prst="ellipse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Commenced Delivery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7" name=""/>
          <p:cNvSpPr/>
          <p:nvPr/>
        </p:nvSpPr>
        <p:spPr>
          <a:xfrm>
            <a:off x="4017960" y="1079640"/>
            <a:ext cx="1066680" cy="436320"/>
          </a:xfrm>
          <a:prstGeom prst="ellipse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Booked Positions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8" name=""/>
          <p:cNvSpPr/>
          <p:nvPr/>
        </p:nvSpPr>
        <p:spPr>
          <a:xfrm>
            <a:off x="4019400" y="1560600"/>
            <a:ext cx="1067040" cy="436320"/>
          </a:xfrm>
          <a:prstGeom prst="ellipse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Executed Contracts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1579" name=""/>
          <p:cNvCxnSpPr>
            <a:stCxn id="1566" idx="3"/>
            <a:endCxn id="1572" idx="2"/>
          </p:cNvCxnSpPr>
          <p:nvPr/>
        </p:nvCxnSpPr>
        <p:spPr>
          <a:xfrm flipH="1">
            <a:off x="1394640" y="2706480"/>
            <a:ext cx="6669720" cy="3470760"/>
          </a:xfrm>
          <a:prstGeom prst="bentConnector4">
            <a:avLst>
              <a:gd name="adj1" fmla="val -3422"/>
              <a:gd name="adj2" fmla="val 106587"/>
            </a:avLst>
          </a:prstGeom>
          <a:ln w="19080">
            <a:solidFill>
              <a:srgbClr val="000000"/>
            </a:solidFill>
            <a:miter/>
            <a:tailEnd len="med" type="triangle" w="med"/>
          </a:ln>
        </p:spPr>
      </p:cxnSp>
      <p:cxnSp>
        <p:nvCxnSpPr>
          <p:cNvPr id="1580" name=""/>
          <p:cNvCxnSpPr>
            <a:stCxn id="1572" idx="0"/>
            <a:endCxn id="1569" idx="2"/>
          </p:cNvCxnSpPr>
          <p:nvPr/>
        </p:nvCxnSpPr>
        <p:spPr>
          <a:xfrm flipV="1">
            <a:off x="1395000" y="3276360"/>
            <a:ext cx="1080" cy="1759680"/>
          </a:xfrm>
          <a:prstGeom prst="straightConnector1">
            <a:avLst/>
          </a:prstGeom>
          <a:ln w="19080">
            <a:solidFill>
              <a:srgbClr val="000000"/>
            </a:solidFill>
            <a:miter/>
            <a:tailEnd len="med" type="triangle" w="med"/>
          </a:ln>
        </p:spPr>
      </p:cxnSp>
      <p:cxnSp>
        <p:nvCxnSpPr>
          <p:cNvPr id="1581" name=""/>
          <p:cNvCxnSpPr/>
          <p:nvPr/>
        </p:nvCxnSpPr>
        <p:spPr>
          <a:xfrm flipH="1">
            <a:off x="1244160" y="4325400"/>
            <a:ext cx="146880" cy="2520"/>
          </a:xfrm>
          <a:prstGeom prst="straightConnector1">
            <a:avLst/>
          </a:prstGeom>
          <a:ln w="19080">
            <a:solidFill>
              <a:srgbClr val="000000"/>
            </a:solidFill>
            <a:miter/>
          </a:ln>
        </p:spPr>
      </p:cxnSp>
      <p:cxnSp>
        <p:nvCxnSpPr>
          <p:cNvPr id="1582" name=""/>
          <p:cNvCxnSpPr/>
          <p:nvPr/>
        </p:nvCxnSpPr>
        <p:spPr>
          <a:xfrm>
            <a:off x="1947960" y="5873400"/>
            <a:ext cx="248400" cy="1080"/>
          </a:xfrm>
          <a:prstGeom prst="straightConnector1">
            <a:avLst/>
          </a:prstGeom>
          <a:ln w="19080">
            <a:solidFill>
              <a:srgbClr val="000000"/>
            </a:solidFill>
            <a:miter/>
            <a:tailEnd len="med" type="triangle" w="med"/>
          </a:ln>
        </p:spPr>
      </p:cxnSp>
      <p:cxnSp>
        <p:nvCxnSpPr>
          <p:cNvPr id="1583" name=""/>
          <p:cNvCxnSpPr/>
          <p:nvPr/>
        </p:nvCxnSpPr>
        <p:spPr>
          <a:xfrm flipH="1">
            <a:off x="1947600" y="5358960"/>
            <a:ext cx="248400" cy="1080"/>
          </a:xfrm>
          <a:prstGeom prst="straightConnector1">
            <a:avLst/>
          </a:prstGeom>
          <a:ln w="19080">
            <a:solidFill>
              <a:srgbClr val="000000"/>
            </a:solidFill>
            <a:miter/>
            <a:tailEnd len="med" type="triangle" w="med"/>
          </a:ln>
        </p:spPr>
      </p:cxnSp>
      <p:cxnSp>
        <p:nvCxnSpPr>
          <p:cNvPr id="1584" name=""/>
          <p:cNvCxnSpPr/>
          <p:nvPr/>
        </p:nvCxnSpPr>
        <p:spPr>
          <a:xfrm>
            <a:off x="3301560" y="5368680"/>
            <a:ext cx="505800" cy="1080"/>
          </a:xfrm>
          <a:prstGeom prst="straightConnector1">
            <a:avLst/>
          </a:prstGeom>
          <a:ln w="19080">
            <a:solidFill>
              <a:srgbClr val="000000"/>
            </a:solidFill>
            <a:miter/>
            <a:tailEnd len="med" type="triangle" w="med"/>
          </a:ln>
        </p:spPr>
      </p:cxnSp>
      <p:cxnSp>
        <p:nvCxnSpPr>
          <p:cNvPr id="1585" name=""/>
          <p:cNvCxnSpPr/>
          <p:nvPr/>
        </p:nvCxnSpPr>
        <p:spPr>
          <a:xfrm flipH="1">
            <a:off x="3301200" y="5873400"/>
            <a:ext cx="505800" cy="1080"/>
          </a:xfrm>
          <a:prstGeom prst="straightConnector1">
            <a:avLst/>
          </a:prstGeom>
          <a:ln w="19080">
            <a:solidFill>
              <a:srgbClr val="000000"/>
            </a:solidFill>
            <a:miter/>
            <a:tailEnd len="med" type="triangle" w="med"/>
          </a:ln>
        </p:spPr>
      </p:cxnSp>
      <p:cxnSp>
        <p:nvCxnSpPr>
          <p:cNvPr id="1586" name=""/>
          <p:cNvCxnSpPr/>
          <p:nvPr/>
        </p:nvCxnSpPr>
        <p:spPr>
          <a:xfrm flipH="1" flipV="1">
            <a:off x="3617640" y="3276000"/>
            <a:ext cx="8640" cy="3129480"/>
          </a:xfrm>
          <a:prstGeom prst="straightConnector1">
            <a:avLst/>
          </a:prstGeom>
          <a:ln w="19080">
            <a:solidFill>
              <a:srgbClr val="000000"/>
            </a:solidFill>
            <a:miter/>
            <a:tailEnd len="med" type="triangle" w="med"/>
          </a:ln>
        </p:spPr>
      </p:cxnSp>
      <p:cxnSp>
        <p:nvCxnSpPr>
          <p:cNvPr id="1587" name=""/>
          <p:cNvCxnSpPr>
            <a:stCxn id="1563" idx="6"/>
          </p:cNvCxnSpPr>
          <p:nvPr/>
        </p:nvCxnSpPr>
        <p:spPr>
          <a:xfrm>
            <a:off x="3016080" y="4327560"/>
            <a:ext cx="200880" cy="2160"/>
          </a:xfrm>
          <a:prstGeom prst="straightConnector1">
            <a:avLst/>
          </a:prstGeom>
          <a:ln w="19080">
            <a:solidFill>
              <a:srgbClr val="000000"/>
            </a:solidFill>
            <a:miter/>
          </a:ln>
        </p:spPr>
      </p:cxnSp>
      <p:cxnSp>
        <p:nvCxnSpPr>
          <p:cNvPr id="1588" name=""/>
          <p:cNvCxnSpPr>
            <a:endCxn id="1574" idx="2"/>
          </p:cNvCxnSpPr>
          <p:nvPr/>
        </p:nvCxnSpPr>
        <p:spPr>
          <a:xfrm>
            <a:off x="3931920" y="4325400"/>
            <a:ext cx="261000" cy="2520"/>
          </a:xfrm>
          <a:prstGeom prst="straightConnector1">
            <a:avLst/>
          </a:prstGeom>
          <a:ln w="19080">
            <a:solidFill>
              <a:srgbClr val="000000"/>
            </a:solidFill>
            <a:miter/>
          </a:ln>
        </p:spPr>
      </p:cxnSp>
      <p:cxnSp>
        <p:nvCxnSpPr>
          <p:cNvPr id="1589" name=""/>
          <p:cNvCxnSpPr>
            <a:stCxn id="1566" idx="2"/>
            <a:endCxn id="1568" idx="2"/>
          </p:cNvCxnSpPr>
          <p:nvPr/>
        </p:nvCxnSpPr>
        <p:spPr>
          <a:xfrm rot="5400000">
            <a:off x="5568120" y="1334880"/>
            <a:ext cx="2160" cy="3885480"/>
          </a:xfrm>
          <a:prstGeom prst="bentConnector3">
            <a:avLst>
              <a:gd name="adj1" fmla="val 14400000"/>
            </a:avLst>
          </a:prstGeom>
          <a:ln w="19080">
            <a:solidFill>
              <a:srgbClr val="000000"/>
            </a:solidFill>
            <a:miter/>
            <a:tailEnd len="med" type="triangle" w="med"/>
          </a:ln>
        </p:spPr>
      </p:cxnSp>
      <p:cxnSp>
        <p:nvCxnSpPr>
          <p:cNvPr id="1590" name=""/>
          <p:cNvCxnSpPr>
            <a:stCxn id="1575" idx="0"/>
          </p:cNvCxnSpPr>
          <p:nvPr/>
        </p:nvCxnSpPr>
        <p:spPr>
          <a:xfrm flipV="1">
            <a:off x="6300360" y="3495240"/>
            <a:ext cx="1080" cy="613440"/>
          </a:xfrm>
          <a:prstGeom prst="straightConnector1">
            <a:avLst/>
          </a:prstGeom>
          <a:ln w="19080">
            <a:solidFill>
              <a:srgbClr val="000000"/>
            </a:solidFill>
            <a:miter/>
          </a:ln>
        </p:spPr>
      </p:cxnSp>
      <p:cxnSp>
        <p:nvCxnSpPr>
          <p:cNvPr id="1591" name=""/>
          <p:cNvCxnSpPr>
            <a:stCxn id="1569" idx="3"/>
            <a:endCxn id="1568" idx="1"/>
          </p:cNvCxnSpPr>
          <p:nvPr/>
        </p:nvCxnSpPr>
        <p:spPr>
          <a:xfrm>
            <a:off x="1947960" y="2706480"/>
            <a:ext cx="1126080" cy="1080"/>
          </a:xfrm>
          <a:prstGeom prst="straightConnector1">
            <a:avLst/>
          </a:prstGeom>
          <a:ln w="19080">
            <a:solidFill>
              <a:srgbClr val="000000"/>
            </a:solidFill>
            <a:miter/>
            <a:tailEnd len="med" type="triangle" w="med"/>
          </a:ln>
        </p:spPr>
      </p:cxnSp>
      <p:cxnSp>
        <p:nvCxnSpPr>
          <p:cNvPr id="1592" name=""/>
          <p:cNvCxnSpPr>
            <a:stCxn id="1565" idx="4"/>
            <a:endCxn id="1568" idx="1"/>
          </p:cNvCxnSpPr>
          <p:nvPr/>
        </p:nvCxnSpPr>
        <p:spPr>
          <a:xfrm flipH="1" rot="16200000">
            <a:off x="2268360" y="1901520"/>
            <a:ext cx="1091520" cy="519840"/>
          </a:xfrm>
          <a:prstGeom prst="bentConnector2">
            <a:avLst/>
          </a:prstGeom>
          <a:ln w="19080">
            <a:solidFill>
              <a:srgbClr val="000000"/>
            </a:solidFill>
            <a:miter/>
            <a:tailEnd len="med" type="triangle" w="med"/>
          </a:ln>
        </p:spPr>
      </p:cxnSp>
      <p:cxnSp>
        <p:nvCxnSpPr>
          <p:cNvPr id="1593" name=""/>
          <p:cNvCxnSpPr>
            <a:stCxn id="1568" idx="3"/>
            <a:endCxn id="1567" idx="1"/>
          </p:cNvCxnSpPr>
          <p:nvPr/>
        </p:nvCxnSpPr>
        <p:spPr>
          <a:xfrm>
            <a:off x="4179960" y="2706480"/>
            <a:ext cx="784800" cy="1080"/>
          </a:xfrm>
          <a:prstGeom prst="straightConnector1">
            <a:avLst/>
          </a:prstGeom>
          <a:ln w="19080">
            <a:solidFill>
              <a:srgbClr val="000000"/>
            </a:solidFill>
            <a:miter/>
            <a:tailEnd len="med" type="triangle" w="med"/>
          </a:ln>
        </p:spPr>
      </p:cxnSp>
      <p:cxnSp>
        <p:nvCxnSpPr>
          <p:cNvPr id="1594" name=""/>
          <p:cNvCxnSpPr>
            <a:stCxn id="1567" idx="3"/>
            <a:endCxn id="1566" idx="1"/>
          </p:cNvCxnSpPr>
          <p:nvPr/>
        </p:nvCxnSpPr>
        <p:spPr>
          <a:xfrm>
            <a:off x="6070320" y="2706480"/>
            <a:ext cx="888120" cy="1080"/>
          </a:xfrm>
          <a:prstGeom prst="straightConnector1">
            <a:avLst/>
          </a:prstGeom>
          <a:ln w="19080">
            <a:solidFill>
              <a:srgbClr val="000000"/>
            </a:solidFill>
            <a:miter/>
            <a:tailEnd len="med" type="triangle" w="med"/>
          </a:ln>
        </p:spPr>
      </p:cxnSp>
      <p:cxnSp>
        <p:nvCxnSpPr>
          <p:cNvPr id="1595" name=""/>
          <p:cNvCxnSpPr>
            <a:stCxn id="1562" idx="4"/>
            <a:endCxn id="1566" idx="1"/>
          </p:cNvCxnSpPr>
          <p:nvPr/>
        </p:nvCxnSpPr>
        <p:spPr>
          <a:xfrm flipH="1" rot="16200000">
            <a:off x="6212520" y="1962000"/>
            <a:ext cx="1077120" cy="413640"/>
          </a:xfrm>
          <a:prstGeom prst="bentConnector2">
            <a:avLst/>
          </a:prstGeom>
          <a:ln w="19080">
            <a:solidFill>
              <a:srgbClr val="000000"/>
            </a:solidFill>
            <a:miter/>
            <a:tailEnd len="med" type="triangle" w="med"/>
          </a:ln>
        </p:spPr>
      </p:cxnSp>
      <p:cxnSp>
        <p:nvCxnSpPr>
          <p:cNvPr id="1596" name=""/>
          <p:cNvCxnSpPr>
            <a:stCxn id="1568" idx="0"/>
            <a:endCxn id="1578" idx="3"/>
          </p:cNvCxnSpPr>
          <p:nvPr/>
        </p:nvCxnSpPr>
        <p:spPr>
          <a:xfrm flipH="1" flipV="1" rot="5400000">
            <a:off x="3800160" y="1760040"/>
            <a:ext cx="202320" cy="548640"/>
          </a:xfrm>
          <a:prstGeom prst="bentConnector3">
            <a:avLst>
              <a:gd name="adj1" fmla="val 33689"/>
            </a:avLst>
          </a:prstGeom>
          <a:ln w="19080">
            <a:solidFill>
              <a:srgbClr val="000000"/>
            </a:solidFill>
            <a:miter/>
          </a:ln>
        </p:spPr>
      </p:cxnSp>
      <p:cxnSp>
        <p:nvCxnSpPr>
          <p:cNvPr id="1597" name=""/>
          <p:cNvCxnSpPr>
            <a:stCxn id="1566" idx="0"/>
            <a:endCxn id="1576" idx="2"/>
          </p:cNvCxnSpPr>
          <p:nvPr/>
        </p:nvCxnSpPr>
        <p:spPr>
          <a:xfrm flipH="1" flipV="1" rot="5400000">
            <a:off x="7203600" y="1728360"/>
            <a:ext cx="714960" cy="99000"/>
          </a:xfrm>
          <a:prstGeom prst="bentConnector2">
            <a:avLst/>
          </a:prstGeom>
          <a:ln w="19080">
            <a:solidFill>
              <a:srgbClr val="000000"/>
            </a:solidFill>
            <a:miter/>
          </a:ln>
        </p:spPr>
      </p:cxn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18D4E87-7AD7-4FB5-B523-339CD7AD1548}" type="slidenum">
              <a:t>67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"/>
          <p:cNvSpPr/>
          <p:nvPr/>
        </p:nvSpPr>
        <p:spPr>
          <a:xfrm>
            <a:off x="4684680" y="2993400"/>
            <a:ext cx="0" cy="43812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9" name=""/>
          <p:cNvSpPr/>
          <p:nvPr/>
        </p:nvSpPr>
        <p:spPr>
          <a:xfrm>
            <a:off x="3352680" y="3441600"/>
            <a:ext cx="2571840" cy="954360"/>
          </a:xfrm>
          <a:prstGeom prst="roundRect">
            <a:avLst>
              <a:gd name="adj" fmla="val 40764"/>
            </a:avLst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Components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0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Component Summary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601" name=""/>
          <p:cNvSpPr/>
          <p:nvPr/>
        </p:nvSpPr>
        <p:spPr>
          <a:xfrm>
            <a:off x="181080" y="3036960"/>
            <a:ext cx="2766960" cy="17524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30040" indent="-230040">
              <a:lnSpc>
                <a:spcPct val="100000"/>
              </a:lnSpc>
              <a:spcAft>
                <a:spcPts val="499"/>
              </a:spcAft>
              <a:buClr>
                <a:srgbClr val="003399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lnSpc>
                <a:spcPct val="100000"/>
              </a:lnSpc>
              <a:buClr>
                <a:srgbClr val="0033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Example: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68440" indent="-223920">
              <a:lnSpc>
                <a:spcPct val="100000"/>
              </a:lnSpc>
              <a:buClr>
                <a:srgbClr val="0033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Load Profile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68440" indent="-223920">
              <a:lnSpc>
                <a:spcPct val="100000"/>
              </a:lnSpc>
              <a:buClr>
                <a:srgbClr val="0033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Load Profile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68440" indent="-223920">
              <a:lnSpc>
                <a:spcPct val="100000"/>
              </a:lnSpc>
              <a:buClr>
                <a:srgbClr val="0033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Tons of Cooling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lnSpc>
                <a:spcPct val="100000"/>
              </a:lnSpc>
              <a:buClr>
                <a:srgbClr val="0033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Owner: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68440" indent="-223920">
              <a:lnSpc>
                <a:spcPct val="100000"/>
              </a:lnSpc>
              <a:buClr>
                <a:srgbClr val="0033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Site Profile Owners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2" name=""/>
          <p:cNvSpPr/>
          <p:nvPr/>
        </p:nvSpPr>
        <p:spPr>
          <a:xfrm>
            <a:off x="2855880" y="4714920"/>
            <a:ext cx="3652920" cy="17524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30040" indent="-230040">
              <a:lnSpc>
                <a:spcPct val="100000"/>
              </a:lnSpc>
              <a:buClr>
                <a:srgbClr val="0033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lnSpc>
                <a:spcPct val="100000"/>
              </a:lnSpc>
              <a:buClr>
                <a:srgbClr val="0033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Example: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68440" indent="-223920">
              <a:lnSpc>
                <a:spcPct val="100000"/>
              </a:lnSpc>
              <a:buClr>
                <a:srgbClr val="0033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 to Customer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68440" indent="-223920">
              <a:lnSpc>
                <a:spcPct val="100000"/>
              </a:lnSpc>
              <a:buClr>
                <a:srgbClr val="0033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Option Strike Price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68440" indent="-223920">
              <a:lnSpc>
                <a:spcPct val="100000"/>
              </a:lnSpc>
              <a:buClr>
                <a:srgbClr val="0033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Sharing Percentage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lnSpc>
                <a:spcPct val="100000"/>
              </a:lnSpc>
              <a:buClr>
                <a:srgbClr val="0033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Owner: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68440" indent="-223920">
              <a:lnSpc>
                <a:spcPct val="100000"/>
              </a:lnSpc>
              <a:buClr>
                <a:srgbClr val="0033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Sales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3" name=""/>
          <p:cNvSpPr/>
          <p:nvPr/>
        </p:nvSpPr>
        <p:spPr>
          <a:xfrm>
            <a:off x="3919320" y="4641840"/>
            <a:ext cx="1524240" cy="466200"/>
          </a:xfrm>
          <a:prstGeom prst="roundRect">
            <a:avLst>
              <a:gd name="adj" fmla="val 36014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3399"/>
                </a:solidFill>
                <a:effectLst/>
                <a:uFillTx/>
                <a:latin typeface="Arial"/>
              </a:rPr>
              <a:t>Parameters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4" name=""/>
          <p:cNvSpPr/>
          <p:nvPr/>
        </p:nvSpPr>
        <p:spPr>
          <a:xfrm>
            <a:off x="2868480" y="1231920"/>
            <a:ext cx="3625920" cy="18399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30040" indent="-230040">
              <a:lnSpc>
                <a:spcPct val="100000"/>
              </a:lnSpc>
              <a:buClr>
                <a:srgbClr val="0033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lnSpc>
                <a:spcPct val="100000"/>
              </a:lnSpc>
              <a:buClr>
                <a:srgbClr val="0033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Example: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68440" indent="-223920">
              <a:lnSpc>
                <a:spcPct val="100000"/>
              </a:lnSpc>
              <a:buClr>
                <a:srgbClr val="0033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TETCO M3 Gas Basis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68440" indent="-223920">
              <a:lnSpc>
                <a:spcPct val="100000"/>
              </a:lnSpc>
              <a:buClr>
                <a:srgbClr val="0033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Lighting Efficiency Opportunity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68440" indent="-223920">
              <a:lnSpc>
                <a:spcPct val="100000"/>
              </a:lnSpc>
              <a:buClr>
                <a:srgbClr val="0033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Vendor Management Opportunity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lnSpc>
                <a:spcPct val="100000"/>
              </a:lnSpc>
              <a:buClr>
                <a:srgbClr val="0033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Owner: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68440" indent="-223920">
              <a:lnSpc>
                <a:spcPct val="100000"/>
              </a:lnSpc>
              <a:buClr>
                <a:srgbClr val="0033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Risk Desks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5" name=""/>
          <p:cNvSpPr/>
          <p:nvPr/>
        </p:nvSpPr>
        <p:spPr>
          <a:xfrm>
            <a:off x="4154760" y="1168560"/>
            <a:ext cx="1053720" cy="466200"/>
          </a:xfrm>
          <a:prstGeom prst="roundRect">
            <a:avLst>
              <a:gd name="adj" fmla="val 36014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3399"/>
                </a:solidFill>
                <a:effectLst/>
                <a:uFillTx/>
                <a:latin typeface="Arial"/>
              </a:rPr>
              <a:t>Curves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6" name=""/>
          <p:cNvSpPr/>
          <p:nvPr/>
        </p:nvSpPr>
        <p:spPr>
          <a:xfrm>
            <a:off x="6227640" y="3125880"/>
            <a:ext cx="2766960" cy="1560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30040" indent="-230040">
              <a:lnSpc>
                <a:spcPct val="100000"/>
              </a:lnSpc>
              <a:buClr>
                <a:srgbClr val="0033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lnSpc>
                <a:spcPct val="100000"/>
              </a:lnSpc>
              <a:buClr>
                <a:srgbClr val="0033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“Risk Book Effect”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lnSpc>
                <a:spcPct val="100000"/>
              </a:lnSpc>
              <a:buClr>
                <a:srgbClr val="0033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Comparative Values &amp; Sensitivities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lnSpc>
                <a:spcPct val="100000"/>
              </a:lnSpc>
              <a:buClr>
                <a:srgbClr val="0033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Root Cause of Change Tracking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7" name=""/>
          <p:cNvSpPr/>
          <p:nvPr/>
        </p:nvSpPr>
        <p:spPr>
          <a:xfrm>
            <a:off x="7183800" y="3049560"/>
            <a:ext cx="888480" cy="466200"/>
          </a:xfrm>
          <a:prstGeom prst="roundRect">
            <a:avLst>
              <a:gd name="adj" fmla="val 36014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3399"/>
                </a:solidFill>
                <a:effectLst/>
                <a:uFillTx/>
                <a:latin typeface="Arial"/>
              </a:rPr>
              <a:t>Value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8" name=""/>
          <p:cNvSpPr/>
          <p:nvPr/>
        </p:nvSpPr>
        <p:spPr>
          <a:xfrm>
            <a:off x="742680" y="3011400"/>
            <a:ext cx="15019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3399"/>
                </a:solidFill>
                <a:effectLst/>
                <a:uFillTx/>
                <a:latin typeface="Arial"/>
              </a:rPr>
              <a:t>Site Profiles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9" name=""/>
          <p:cNvSpPr/>
          <p:nvPr/>
        </p:nvSpPr>
        <p:spPr>
          <a:xfrm>
            <a:off x="2955960" y="3852720"/>
            <a:ext cx="339840" cy="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0" name=""/>
          <p:cNvSpPr/>
          <p:nvPr/>
        </p:nvSpPr>
        <p:spPr>
          <a:xfrm flipV="1">
            <a:off x="4683240" y="4392360"/>
            <a:ext cx="0" cy="33948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1" name=""/>
          <p:cNvSpPr/>
          <p:nvPr/>
        </p:nvSpPr>
        <p:spPr>
          <a:xfrm flipH="1">
            <a:off x="5878440" y="3854520"/>
            <a:ext cx="339840" cy="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F7A3402-920D-4556-B9C0-1ED2B91BCE25}" type="slidenum">
              <a:t>68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2" name=""/>
          <p:cNvGraphicFramePr/>
          <p:nvPr/>
        </p:nvGraphicFramePr>
        <p:xfrm>
          <a:off x="152280" y="1114560"/>
          <a:ext cx="8839440" cy="5410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61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2280" y="1114560"/>
                    <a:ext cx="8839440" cy="5410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14" name=""/>
          <p:cNvSpPr/>
          <p:nvPr/>
        </p:nvSpPr>
        <p:spPr>
          <a:xfrm>
            <a:off x="457200" y="1101600"/>
            <a:ext cx="8305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5" name=""/>
          <p:cNvSpPr/>
          <p:nvPr/>
        </p:nvSpPr>
        <p:spPr>
          <a:xfrm>
            <a:off x="457200" y="2930400"/>
            <a:ext cx="8305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6" name=""/>
          <p:cNvSpPr/>
          <p:nvPr/>
        </p:nvSpPr>
        <p:spPr>
          <a:xfrm>
            <a:off x="457200" y="3540240"/>
            <a:ext cx="8305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7" name=""/>
          <p:cNvSpPr/>
          <p:nvPr/>
        </p:nvSpPr>
        <p:spPr>
          <a:xfrm>
            <a:off x="457200" y="4124160"/>
            <a:ext cx="8305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8" name=""/>
          <p:cNvSpPr/>
          <p:nvPr/>
        </p:nvSpPr>
        <p:spPr>
          <a:xfrm>
            <a:off x="457200" y="2320920"/>
            <a:ext cx="8305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9" name=""/>
          <p:cNvSpPr/>
          <p:nvPr/>
        </p:nvSpPr>
        <p:spPr>
          <a:xfrm>
            <a:off x="457200" y="4759200"/>
            <a:ext cx="8305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0" name=""/>
          <p:cNvSpPr/>
          <p:nvPr/>
        </p:nvSpPr>
        <p:spPr>
          <a:xfrm>
            <a:off x="457200" y="5369040"/>
            <a:ext cx="8305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1" name=""/>
          <p:cNvSpPr/>
          <p:nvPr/>
        </p:nvSpPr>
        <p:spPr>
          <a:xfrm>
            <a:off x="457200" y="5965920"/>
            <a:ext cx="8305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2" name=""/>
          <p:cNvSpPr/>
          <p:nvPr/>
        </p:nvSpPr>
        <p:spPr>
          <a:xfrm>
            <a:off x="457200" y="1673280"/>
            <a:ext cx="16002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3" name=""/>
          <p:cNvSpPr/>
          <p:nvPr/>
        </p:nvSpPr>
        <p:spPr>
          <a:xfrm>
            <a:off x="2666880" y="1673280"/>
            <a:ext cx="24386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4" name=""/>
          <p:cNvSpPr/>
          <p:nvPr/>
        </p:nvSpPr>
        <p:spPr>
          <a:xfrm>
            <a:off x="5715000" y="1673280"/>
            <a:ext cx="12193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5" name=""/>
          <p:cNvSpPr/>
          <p:nvPr/>
        </p:nvSpPr>
        <p:spPr>
          <a:xfrm>
            <a:off x="7543800" y="1673280"/>
            <a:ext cx="12193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6" name=""/>
          <p:cNvSpPr/>
          <p:nvPr/>
        </p:nvSpPr>
        <p:spPr>
          <a:xfrm>
            <a:off x="77760" y="1838160"/>
            <a:ext cx="3096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7" name=""/>
          <p:cNvSpPr/>
          <p:nvPr/>
        </p:nvSpPr>
        <p:spPr>
          <a:xfrm>
            <a:off x="64800" y="2460600"/>
            <a:ext cx="3096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B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8" name=""/>
          <p:cNvSpPr/>
          <p:nvPr/>
        </p:nvSpPr>
        <p:spPr>
          <a:xfrm>
            <a:off x="64800" y="3070080"/>
            <a:ext cx="3096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C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9" name=""/>
          <p:cNvSpPr/>
          <p:nvPr/>
        </p:nvSpPr>
        <p:spPr>
          <a:xfrm>
            <a:off x="64800" y="3679920"/>
            <a:ext cx="3096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0" name=""/>
          <p:cNvSpPr/>
          <p:nvPr/>
        </p:nvSpPr>
        <p:spPr>
          <a:xfrm>
            <a:off x="78480" y="4302000"/>
            <a:ext cx="5522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3399"/>
                </a:solidFill>
                <a:effectLst/>
                <a:uFillTx/>
                <a:latin typeface="Arial"/>
              </a:rPr>
              <a:t>Info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1" name=""/>
          <p:cNvSpPr/>
          <p:nvPr/>
        </p:nvSpPr>
        <p:spPr>
          <a:xfrm>
            <a:off x="79560" y="4924440"/>
            <a:ext cx="7999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3399"/>
                </a:solidFill>
                <a:effectLst/>
                <a:uFillTx/>
                <a:latin typeface="Arial"/>
              </a:rPr>
              <a:t>MGMT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2" name=""/>
          <p:cNvSpPr/>
          <p:nvPr/>
        </p:nvSpPr>
        <p:spPr>
          <a:xfrm>
            <a:off x="72720" y="5521320"/>
            <a:ext cx="7214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3399"/>
                </a:solidFill>
                <a:effectLst/>
                <a:uFillTx/>
                <a:latin typeface="Arial"/>
              </a:rPr>
              <a:t>Other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3" name=""/>
          <p:cNvSpPr/>
          <p:nvPr/>
        </p:nvSpPr>
        <p:spPr>
          <a:xfrm>
            <a:off x="78840" y="1197000"/>
            <a:ext cx="1126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3399"/>
                </a:solidFill>
                <a:effectLst/>
                <a:uFillTx/>
                <a:latin typeface="Arial"/>
              </a:rPr>
              <a:t>Customer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4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Macro Block 1 – Scope Established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7A4FAD8-8CC1-40DF-927D-01E8D34BCB5A}" type="slidenum">
              <a:t>69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"/>
          <p:cNvGrpSpPr/>
          <p:nvPr/>
        </p:nvGrpSpPr>
        <p:grpSpPr>
          <a:xfrm>
            <a:off x="542880" y="1111320"/>
            <a:ext cx="7553520" cy="4246560"/>
            <a:chOff x="542880" y="1111320"/>
            <a:chExt cx="7553520" cy="4246560"/>
          </a:xfrm>
        </p:grpSpPr>
        <p:sp>
          <p:nvSpPr>
            <p:cNvPr id="59" name=""/>
            <p:cNvSpPr/>
            <p:nvPr/>
          </p:nvSpPr>
          <p:spPr>
            <a:xfrm>
              <a:off x="1030320" y="2550960"/>
              <a:ext cx="1022400" cy="1559160"/>
            </a:xfrm>
            <a:custGeom>
              <a:avLst/>
              <a:gdLst/>
              <a:ahLst/>
              <a:rect l="l" t="t" r="r" b="b"/>
              <a:pathLst>
                <a:path w="510" h="777">
                  <a:moveTo>
                    <a:pt x="70" y="0"/>
                  </a:moveTo>
                  <a:lnTo>
                    <a:pt x="0" y="312"/>
                  </a:lnTo>
                  <a:lnTo>
                    <a:pt x="347" y="776"/>
                  </a:lnTo>
                  <a:lnTo>
                    <a:pt x="370" y="752"/>
                  </a:lnTo>
                  <a:lnTo>
                    <a:pt x="370" y="660"/>
                  </a:lnTo>
                  <a:lnTo>
                    <a:pt x="405" y="672"/>
                  </a:lnTo>
                  <a:lnTo>
                    <a:pt x="451" y="381"/>
                  </a:lnTo>
                  <a:lnTo>
                    <a:pt x="486" y="196"/>
                  </a:lnTo>
                  <a:lnTo>
                    <a:pt x="498" y="139"/>
                  </a:lnTo>
                  <a:lnTo>
                    <a:pt x="509" y="81"/>
                  </a:lnTo>
                  <a:lnTo>
                    <a:pt x="278" y="46"/>
                  </a:lnTo>
                  <a:lnTo>
                    <a:pt x="70" y="0"/>
                  </a:lnTo>
                </a:path>
              </a:pathLst>
            </a:custGeom>
            <a:solidFill>
              <a:srgbClr val="d1d1d1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" name=""/>
            <p:cNvSpPr/>
            <p:nvPr/>
          </p:nvSpPr>
          <p:spPr>
            <a:xfrm>
              <a:off x="1914480" y="1295280"/>
              <a:ext cx="1602000" cy="1003320"/>
            </a:xfrm>
            <a:custGeom>
              <a:avLst/>
              <a:gdLst/>
              <a:ahLst/>
              <a:rect l="l" t="t" r="r" b="b"/>
              <a:pathLst>
                <a:path w="799" h="500">
                  <a:moveTo>
                    <a:pt x="11" y="0"/>
                  </a:moveTo>
                  <a:lnTo>
                    <a:pt x="173" y="23"/>
                  </a:lnTo>
                  <a:lnTo>
                    <a:pt x="266" y="35"/>
                  </a:lnTo>
                  <a:lnTo>
                    <a:pt x="393" y="46"/>
                  </a:lnTo>
                  <a:lnTo>
                    <a:pt x="509" y="58"/>
                  </a:lnTo>
                  <a:lnTo>
                    <a:pt x="706" y="70"/>
                  </a:lnTo>
                  <a:lnTo>
                    <a:pt x="798" y="81"/>
                  </a:lnTo>
                  <a:lnTo>
                    <a:pt x="798" y="487"/>
                  </a:lnTo>
                  <a:lnTo>
                    <a:pt x="312" y="452"/>
                  </a:lnTo>
                  <a:lnTo>
                    <a:pt x="301" y="499"/>
                  </a:lnTo>
                  <a:lnTo>
                    <a:pt x="278" y="475"/>
                  </a:lnTo>
                  <a:lnTo>
                    <a:pt x="231" y="475"/>
                  </a:lnTo>
                  <a:lnTo>
                    <a:pt x="173" y="487"/>
                  </a:lnTo>
                  <a:lnTo>
                    <a:pt x="162" y="418"/>
                  </a:lnTo>
                  <a:lnTo>
                    <a:pt x="81" y="360"/>
                  </a:lnTo>
                  <a:lnTo>
                    <a:pt x="92" y="313"/>
                  </a:lnTo>
                  <a:lnTo>
                    <a:pt x="104" y="266"/>
                  </a:lnTo>
                  <a:lnTo>
                    <a:pt x="0" y="127"/>
                  </a:lnTo>
                  <a:lnTo>
                    <a:pt x="11" y="0"/>
                  </a:lnTo>
                </a:path>
              </a:pathLst>
            </a:custGeom>
            <a:solidFill>
              <a:srgbClr val="d1d1d1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" name=""/>
            <p:cNvSpPr/>
            <p:nvPr/>
          </p:nvSpPr>
          <p:spPr>
            <a:xfrm>
              <a:off x="1609560" y="3733920"/>
              <a:ext cx="1051200" cy="1163520"/>
            </a:xfrm>
            <a:custGeom>
              <a:avLst/>
              <a:gdLst/>
              <a:ahLst/>
              <a:rect l="l" t="t" r="r" b="b"/>
              <a:pathLst>
                <a:path w="524" h="580">
                  <a:moveTo>
                    <a:pt x="129" y="0"/>
                  </a:moveTo>
                  <a:lnTo>
                    <a:pt x="116" y="81"/>
                  </a:lnTo>
                  <a:lnTo>
                    <a:pt x="81" y="69"/>
                  </a:lnTo>
                  <a:lnTo>
                    <a:pt x="81" y="161"/>
                  </a:lnTo>
                  <a:lnTo>
                    <a:pt x="58" y="185"/>
                  </a:lnTo>
                  <a:lnTo>
                    <a:pt x="93" y="242"/>
                  </a:lnTo>
                  <a:lnTo>
                    <a:pt x="58" y="266"/>
                  </a:lnTo>
                  <a:lnTo>
                    <a:pt x="47" y="313"/>
                  </a:lnTo>
                  <a:lnTo>
                    <a:pt x="12" y="359"/>
                  </a:lnTo>
                  <a:lnTo>
                    <a:pt x="35" y="382"/>
                  </a:lnTo>
                  <a:lnTo>
                    <a:pt x="0" y="394"/>
                  </a:lnTo>
                  <a:lnTo>
                    <a:pt x="0" y="429"/>
                  </a:lnTo>
                  <a:lnTo>
                    <a:pt x="291" y="579"/>
                  </a:lnTo>
                  <a:lnTo>
                    <a:pt x="454" y="579"/>
                  </a:lnTo>
                  <a:lnTo>
                    <a:pt x="523" y="46"/>
                  </a:lnTo>
                  <a:lnTo>
                    <a:pt x="129" y="0"/>
                  </a:lnTo>
                </a:path>
              </a:pathLst>
            </a:custGeom>
            <a:solidFill>
              <a:srgbClr val="d1d1d1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" name=""/>
            <p:cNvSpPr/>
            <p:nvPr/>
          </p:nvSpPr>
          <p:spPr>
            <a:xfrm>
              <a:off x="3494160" y="2063880"/>
              <a:ext cx="1139760" cy="744480"/>
            </a:xfrm>
            <a:custGeom>
              <a:avLst/>
              <a:gdLst/>
              <a:ahLst/>
              <a:rect l="l" t="t" r="r" b="b"/>
              <a:pathLst>
                <a:path w="568" h="371">
                  <a:moveTo>
                    <a:pt x="11" y="0"/>
                  </a:moveTo>
                  <a:lnTo>
                    <a:pt x="11" y="150"/>
                  </a:lnTo>
                  <a:lnTo>
                    <a:pt x="0" y="312"/>
                  </a:lnTo>
                  <a:lnTo>
                    <a:pt x="416" y="324"/>
                  </a:lnTo>
                  <a:lnTo>
                    <a:pt x="451" y="347"/>
                  </a:lnTo>
                  <a:lnTo>
                    <a:pt x="486" y="312"/>
                  </a:lnTo>
                  <a:lnTo>
                    <a:pt x="567" y="370"/>
                  </a:lnTo>
                  <a:lnTo>
                    <a:pt x="555" y="312"/>
                  </a:lnTo>
                  <a:lnTo>
                    <a:pt x="555" y="254"/>
                  </a:lnTo>
                  <a:lnTo>
                    <a:pt x="567" y="92"/>
                  </a:lnTo>
                  <a:lnTo>
                    <a:pt x="532" y="58"/>
                  </a:lnTo>
                  <a:lnTo>
                    <a:pt x="543" y="11"/>
                  </a:lnTo>
                  <a:lnTo>
                    <a:pt x="277" y="11"/>
                  </a:lnTo>
                  <a:lnTo>
                    <a:pt x="11" y="0"/>
                  </a:lnTo>
                </a:path>
              </a:pathLst>
            </a:custGeom>
            <a:solidFill>
              <a:srgbClr val="d1d1d1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" name=""/>
            <p:cNvSpPr/>
            <p:nvPr/>
          </p:nvSpPr>
          <p:spPr>
            <a:xfrm>
              <a:off x="3608280" y="3875040"/>
              <a:ext cx="1374840" cy="649440"/>
            </a:xfrm>
            <a:custGeom>
              <a:avLst/>
              <a:gdLst/>
              <a:ahLst/>
              <a:rect l="l" t="t" r="r" b="b"/>
              <a:pathLst>
                <a:path w="685" h="324">
                  <a:moveTo>
                    <a:pt x="0" y="0"/>
                  </a:moveTo>
                  <a:lnTo>
                    <a:pt x="0" y="58"/>
                  </a:lnTo>
                  <a:lnTo>
                    <a:pt x="243" y="58"/>
                  </a:lnTo>
                  <a:lnTo>
                    <a:pt x="243" y="253"/>
                  </a:lnTo>
                  <a:lnTo>
                    <a:pt x="372" y="300"/>
                  </a:lnTo>
                  <a:lnTo>
                    <a:pt x="406" y="288"/>
                  </a:lnTo>
                  <a:lnTo>
                    <a:pt x="487" y="323"/>
                  </a:lnTo>
                  <a:lnTo>
                    <a:pt x="534" y="323"/>
                  </a:lnTo>
                  <a:lnTo>
                    <a:pt x="638" y="288"/>
                  </a:lnTo>
                  <a:lnTo>
                    <a:pt x="684" y="323"/>
                  </a:lnTo>
                  <a:lnTo>
                    <a:pt x="684" y="116"/>
                  </a:lnTo>
                  <a:lnTo>
                    <a:pt x="673" y="0"/>
                  </a:lnTo>
                  <a:lnTo>
                    <a:pt x="0" y="0"/>
                  </a:lnTo>
                </a:path>
              </a:pathLst>
            </a:custGeom>
            <a:solidFill>
              <a:srgbClr val="d1d1d1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" name=""/>
            <p:cNvSpPr/>
            <p:nvPr/>
          </p:nvSpPr>
          <p:spPr>
            <a:xfrm>
              <a:off x="5421240" y="1668600"/>
              <a:ext cx="884160" cy="372960"/>
            </a:xfrm>
            <a:custGeom>
              <a:avLst/>
              <a:gdLst/>
              <a:ahLst/>
              <a:rect l="l" t="t" r="r" b="b"/>
              <a:pathLst>
                <a:path w="441" h="186">
                  <a:moveTo>
                    <a:pt x="0" y="104"/>
                  </a:moveTo>
                  <a:lnTo>
                    <a:pt x="104" y="0"/>
                  </a:lnTo>
                  <a:lnTo>
                    <a:pt x="81" y="35"/>
                  </a:lnTo>
                  <a:lnTo>
                    <a:pt x="93" y="58"/>
                  </a:lnTo>
                  <a:lnTo>
                    <a:pt x="127" y="35"/>
                  </a:lnTo>
                  <a:lnTo>
                    <a:pt x="197" y="58"/>
                  </a:lnTo>
                  <a:lnTo>
                    <a:pt x="220" y="35"/>
                  </a:lnTo>
                  <a:lnTo>
                    <a:pt x="312" y="23"/>
                  </a:lnTo>
                  <a:lnTo>
                    <a:pt x="324" y="58"/>
                  </a:lnTo>
                  <a:lnTo>
                    <a:pt x="359" y="47"/>
                  </a:lnTo>
                  <a:lnTo>
                    <a:pt x="428" y="81"/>
                  </a:lnTo>
                  <a:lnTo>
                    <a:pt x="440" y="93"/>
                  </a:lnTo>
                  <a:lnTo>
                    <a:pt x="359" y="116"/>
                  </a:lnTo>
                  <a:lnTo>
                    <a:pt x="336" y="104"/>
                  </a:lnTo>
                  <a:lnTo>
                    <a:pt x="301" y="104"/>
                  </a:lnTo>
                  <a:lnTo>
                    <a:pt x="255" y="127"/>
                  </a:lnTo>
                  <a:lnTo>
                    <a:pt x="243" y="127"/>
                  </a:lnTo>
                  <a:lnTo>
                    <a:pt x="220" y="116"/>
                  </a:lnTo>
                  <a:lnTo>
                    <a:pt x="197" y="185"/>
                  </a:lnTo>
                  <a:lnTo>
                    <a:pt x="174" y="185"/>
                  </a:lnTo>
                  <a:lnTo>
                    <a:pt x="162" y="151"/>
                  </a:lnTo>
                  <a:lnTo>
                    <a:pt x="104" y="139"/>
                  </a:lnTo>
                  <a:lnTo>
                    <a:pt x="69" y="127"/>
                  </a:lnTo>
                  <a:lnTo>
                    <a:pt x="23" y="127"/>
                  </a:lnTo>
                  <a:lnTo>
                    <a:pt x="0" y="104"/>
                  </a:lnTo>
                </a:path>
              </a:pathLst>
            </a:custGeom>
            <a:solidFill>
              <a:srgbClr val="d1d1d1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" name=""/>
            <p:cNvSpPr/>
            <p:nvPr/>
          </p:nvSpPr>
          <p:spPr>
            <a:xfrm>
              <a:off x="6024600" y="1920960"/>
              <a:ext cx="630360" cy="838080"/>
            </a:xfrm>
            <a:custGeom>
              <a:avLst/>
              <a:gdLst/>
              <a:ahLst/>
              <a:rect l="l" t="t" r="r" b="b"/>
              <a:pathLst>
                <a:path w="314" h="418">
                  <a:moveTo>
                    <a:pt x="81" y="24"/>
                  </a:moveTo>
                  <a:lnTo>
                    <a:pt x="92" y="47"/>
                  </a:lnTo>
                  <a:lnTo>
                    <a:pt x="69" y="58"/>
                  </a:lnTo>
                  <a:lnTo>
                    <a:pt x="69" y="128"/>
                  </a:lnTo>
                  <a:lnTo>
                    <a:pt x="58" y="81"/>
                  </a:lnTo>
                  <a:lnTo>
                    <a:pt x="11" y="128"/>
                  </a:lnTo>
                  <a:lnTo>
                    <a:pt x="0" y="243"/>
                  </a:lnTo>
                  <a:lnTo>
                    <a:pt x="35" y="301"/>
                  </a:lnTo>
                  <a:lnTo>
                    <a:pt x="35" y="336"/>
                  </a:lnTo>
                  <a:lnTo>
                    <a:pt x="35" y="359"/>
                  </a:lnTo>
                  <a:lnTo>
                    <a:pt x="35" y="382"/>
                  </a:lnTo>
                  <a:lnTo>
                    <a:pt x="23" y="417"/>
                  </a:lnTo>
                  <a:lnTo>
                    <a:pt x="150" y="417"/>
                  </a:lnTo>
                  <a:lnTo>
                    <a:pt x="313" y="394"/>
                  </a:lnTo>
                  <a:lnTo>
                    <a:pt x="279" y="394"/>
                  </a:lnTo>
                  <a:lnTo>
                    <a:pt x="267" y="371"/>
                  </a:lnTo>
                  <a:lnTo>
                    <a:pt x="290" y="347"/>
                  </a:lnTo>
                  <a:lnTo>
                    <a:pt x="290" y="324"/>
                  </a:lnTo>
                  <a:lnTo>
                    <a:pt x="279" y="301"/>
                  </a:lnTo>
                  <a:lnTo>
                    <a:pt x="290" y="290"/>
                  </a:lnTo>
                  <a:lnTo>
                    <a:pt x="313" y="290"/>
                  </a:lnTo>
                  <a:lnTo>
                    <a:pt x="302" y="232"/>
                  </a:lnTo>
                  <a:lnTo>
                    <a:pt x="302" y="197"/>
                  </a:lnTo>
                  <a:lnTo>
                    <a:pt x="290" y="174"/>
                  </a:lnTo>
                  <a:lnTo>
                    <a:pt x="279" y="162"/>
                  </a:lnTo>
                  <a:lnTo>
                    <a:pt x="255" y="162"/>
                  </a:lnTo>
                  <a:lnTo>
                    <a:pt x="232" y="162"/>
                  </a:lnTo>
                  <a:lnTo>
                    <a:pt x="221" y="186"/>
                  </a:lnTo>
                  <a:lnTo>
                    <a:pt x="198" y="197"/>
                  </a:lnTo>
                  <a:lnTo>
                    <a:pt x="186" y="197"/>
                  </a:lnTo>
                  <a:lnTo>
                    <a:pt x="186" y="186"/>
                  </a:lnTo>
                  <a:lnTo>
                    <a:pt x="186" y="174"/>
                  </a:lnTo>
                  <a:lnTo>
                    <a:pt x="198" y="162"/>
                  </a:lnTo>
                  <a:lnTo>
                    <a:pt x="209" y="162"/>
                  </a:lnTo>
                  <a:lnTo>
                    <a:pt x="209" y="139"/>
                  </a:lnTo>
                  <a:lnTo>
                    <a:pt x="232" y="128"/>
                  </a:lnTo>
                  <a:lnTo>
                    <a:pt x="209" y="70"/>
                  </a:lnTo>
                  <a:lnTo>
                    <a:pt x="209" y="47"/>
                  </a:lnTo>
                  <a:lnTo>
                    <a:pt x="174" y="35"/>
                  </a:lnTo>
                  <a:lnTo>
                    <a:pt x="116" y="0"/>
                  </a:lnTo>
                  <a:lnTo>
                    <a:pt x="81" y="24"/>
                  </a:lnTo>
                </a:path>
              </a:pathLst>
            </a:custGeom>
            <a:solidFill>
              <a:srgbClr val="d1d1d1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" name=""/>
            <p:cNvSpPr/>
            <p:nvPr/>
          </p:nvSpPr>
          <p:spPr>
            <a:xfrm>
              <a:off x="5722920" y="3267000"/>
              <a:ext cx="1185840" cy="655560"/>
            </a:xfrm>
            <a:custGeom>
              <a:avLst/>
              <a:gdLst/>
              <a:ahLst/>
              <a:rect l="l" t="t" r="r" b="b"/>
              <a:pathLst>
                <a:path w="592" h="327">
                  <a:moveTo>
                    <a:pt x="0" y="326"/>
                  </a:moveTo>
                  <a:lnTo>
                    <a:pt x="151" y="303"/>
                  </a:lnTo>
                  <a:lnTo>
                    <a:pt x="151" y="291"/>
                  </a:lnTo>
                  <a:lnTo>
                    <a:pt x="499" y="245"/>
                  </a:lnTo>
                  <a:lnTo>
                    <a:pt x="499" y="221"/>
                  </a:lnTo>
                  <a:lnTo>
                    <a:pt x="545" y="198"/>
                  </a:lnTo>
                  <a:lnTo>
                    <a:pt x="557" y="175"/>
                  </a:lnTo>
                  <a:lnTo>
                    <a:pt x="580" y="163"/>
                  </a:lnTo>
                  <a:lnTo>
                    <a:pt x="591" y="128"/>
                  </a:lnTo>
                  <a:lnTo>
                    <a:pt x="545" y="94"/>
                  </a:lnTo>
                  <a:lnTo>
                    <a:pt x="534" y="35"/>
                  </a:lnTo>
                  <a:lnTo>
                    <a:pt x="499" y="12"/>
                  </a:lnTo>
                  <a:lnTo>
                    <a:pt x="418" y="23"/>
                  </a:lnTo>
                  <a:lnTo>
                    <a:pt x="383" y="0"/>
                  </a:lnTo>
                  <a:lnTo>
                    <a:pt x="349" y="0"/>
                  </a:lnTo>
                  <a:lnTo>
                    <a:pt x="360" y="35"/>
                  </a:lnTo>
                  <a:lnTo>
                    <a:pt x="314" y="58"/>
                  </a:lnTo>
                  <a:lnTo>
                    <a:pt x="279" y="140"/>
                  </a:lnTo>
                  <a:lnTo>
                    <a:pt x="232" y="128"/>
                  </a:lnTo>
                  <a:lnTo>
                    <a:pt x="186" y="152"/>
                  </a:lnTo>
                  <a:lnTo>
                    <a:pt x="116" y="163"/>
                  </a:lnTo>
                  <a:lnTo>
                    <a:pt x="116" y="209"/>
                  </a:lnTo>
                  <a:lnTo>
                    <a:pt x="81" y="209"/>
                  </a:lnTo>
                  <a:lnTo>
                    <a:pt x="81" y="257"/>
                  </a:lnTo>
                  <a:lnTo>
                    <a:pt x="47" y="233"/>
                  </a:lnTo>
                  <a:lnTo>
                    <a:pt x="35" y="245"/>
                  </a:lnTo>
                  <a:lnTo>
                    <a:pt x="47" y="268"/>
                  </a:lnTo>
                  <a:lnTo>
                    <a:pt x="12" y="303"/>
                  </a:lnTo>
                  <a:lnTo>
                    <a:pt x="0" y="326"/>
                  </a:lnTo>
                </a:path>
              </a:pathLst>
            </a:custGeom>
            <a:solidFill>
              <a:srgbClr val="d1d1d1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" name=""/>
            <p:cNvSpPr/>
            <p:nvPr/>
          </p:nvSpPr>
          <p:spPr>
            <a:xfrm>
              <a:off x="6046920" y="4106880"/>
              <a:ext cx="631800" cy="974880"/>
            </a:xfrm>
            <a:custGeom>
              <a:avLst/>
              <a:gdLst/>
              <a:ahLst/>
              <a:rect l="l" t="t" r="r" b="b"/>
              <a:pathLst>
                <a:path w="315" h="486">
                  <a:moveTo>
                    <a:pt x="0" y="23"/>
                  </a:moveTo>
                  <a:lnTo>
                    <a:pt x="198" y="0"/>
                  </a:lnTo>
                  <a:lnTo>
                    <a:pt x="268" y="219"/>
                  </a:lnTo>
                  <a:lnTo>
                    <a:pt x="314" y="266"/>
                  </a:lnTo>
                  <a:lnTo>
                    <a:pt x="279" y="323"/>
                  </a:lnTo>
                  <a:lnTo>
                    <a:pt x="314" y="393"/>
                  </a:lnTo>
                  <a:lnTo>
                    <a:pt x="105" y="416"/>
                  </a:lnTo>
                  <a:lnTo>
                    <a:pt x="105" y="462"/>
                  </a:lnTo>
                  <a:lnTo>
                    <a:pt x="81" y="485"/>
                  </a:lnTo>
                  <a:lnTo>
                    <a:pt x="58" y="416"/>
                  </a:lnTo>
                  <a:lnTo>
                    <a:pt x="35" y="474"/>
                  </a:lnTo>
                  <a:lnTo>
                    <a:pt x="12" y="462"/>
                  </a:lnTo>
                  <a:lnTo>
                    <a:pt x="0" y="416"/>
                  </a:lnTo>
                  <a:lnTo>
                    <a:pt x="0" y="358"/>
                  </a:lnTo>
                  <a:lnTo>
                    <a:pt x="0" y="23"/>
                  </a:lnTo>
                </a:path>
              </a:pathLst>
            </a:custGeom>
            <a:solidFill>
              <a:srgbClr val="d1d1d1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" name=""/>
            <p:cNvSpPr/>
            <p:nvPr/>
          </p:nvSpPr>
          <p:spPr>
            <a:xfrm>
              <a:off x="6954840" y="2411280"/>
              <a:ext cx="906480" cy="603360"/>
            </a:xfrm>
            <a:custGeom>
              <a:avLst/>
              <a:gdLst/>
              <a:ahLst/>
              <a:rect l="l" t="t" r="r" b="b"/>
              <a:pathLst>
                <a:path w="452" h="301">
                  <a:moveTo>
                    <a:pt x="34" y="47"/>
                  </a:moveTo>
                  <a:lnTo>
                    <a:pt x="0" y="81"/>
                  </a:lnTo>
                  <a:lnTo>
                    <a:pt x="23" y="231"/>
                  </a:lnTo>
                  <a:lnTo>
                    <a:pt x="34" y="300"/>
                  </a:lnTo>
                  <a:lnTo>
                    <a:pt x="115" y="288"/>
                  </a:lnTo>
                  <a:lnTo>
                    <a:pt x="405" y="231"/>
                  </a:lnTo>
                  <a:lnTo>
                    <a:pt x="428" y="231"/>
                  </a:lnTo>
                  <a:lnTo>
                    <a:pt x="451" y="161"/>
                  </a:lnTo>
                  <a:lnTo>
                    <a:pt x="416" y="128"/>
                  </a:lnTo>
                  <a:lnTo>
                    <a:pt x="439" y="35"/>
                  </a:lnTo>
                  <a:lnTo>
                    <a:pt x="405" y="23"/>
                  </a:lnTo>
                  <a:lnTo>
                    <a:pt x="405" y="12"/>
                  </a:lnTo>
                  <a:lnTo>
                    <a:pt x="381" y="0"/>
                  </a:lnTo>
                  <a:lnTo>
                    <a:pt x="57" y="58"/>
                  </a:lnTo>
                  <a:lnTo>
                    <a:pt x="34" y="47"/>
                  </a:lnTo>
                </a:path>
              </a:pathLst>
            </a:custGeom>
            <a:solidFill>
              <a:srgbClr val="d1d1d1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" name=""/>
            <p:cNvSpPr/>
            <p:nvPr/>
          </p:nvSpPr>
          <p:spPr>
            <a:xfrm>
              <a:off x="7813800" y="1689120"/>
              <a:ext cx="282600" cy="490680"/>
            </a:xfrm>
            <a:custGeom>
              <a:avLst/>
              <a:gdLst/>
              <a:ahLst/>
              <a:rect l="l" t="t" r="r" b="b"/>
              <a:pathLst>
                <a:path w="141" h="245">
                  <a:moveTo>
                    <a:pt x="0" y="23"/>
                  </a:moveTo>
                  <a:lnTo>
                    <a:pt x="105" y="0"/>
                  </a:lnTo>
                  <a:lnTo>
                    <a:pt x="140" y="58"/>
                  </a:lnTo>
                  <a:lnTo>
                    <a:pt x="116" y="81"/>
                  </a:lnTo>
                  <a:lnTo>
                    <a:pt x="128" y="232"/>
                  </a:lnTo>
                  <a:lnTo>
                    <a:pt x="69" y="244"/>
                  </a:lnTo>
                  <a:lnTo>
                    <a:pt x="46" y="186"/>
                  </a:lnTo>
                  <a:lnTo>
                    <a:pt x="34" y="104"/>
                  </a:lnTo>
                  <a:lnTo>
                    <a:pt x="11" y="81"/>
                  </a:lnTo>
                  <a:lnTo>
                    <a:pt x="0" y="23"/>
                  </a:lnTo>
                </a:path>
              </a:pathLst>
            </a:custGeom>
            <a:solidFill>
              <a:srgbClr val="d1d1d1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" name=""/>
            <p:cNvSpPr/>
            <p:nvPr/>
          </p:nvSpPr>
          <p:spPr>
            <a:xfrm>
              <a:off x="3514680" y="1459080"/>
              <a:ext cx="1096920" cy="631800"/>
            </a:xfrm>
            <a:custGeom>
              <a:avLst/>
              <a:gdLst/>
              <a:ahLst/>
              <a:rect l="l" t="t" r="r" b="b"/>
              <a:pathLst>
                <a:path w="547" h="315">
                  <a:moveTo>
                    <a:pt x="0" y="0"/>
                  </a:moveTo>
                  <a:lnTo>
                    <a:pt x="453" y="12"/>
                  </a:lnTo>
                  <a:lnTo>
                    <a:pt x="488" y="105"/>
                  </a:lnTo>
                  <a:lnTo>
                    <a:pt x="523" y="175"/>
                  </a:lnTo>
                  <a:lnTo>
                    <a:pt x="546" y="291"/>
                  </a:lnTo>
                  <a:lnTo>
                    <a:pt x="534" y="314"/>
                  </a:lnTo>
                  <a:lnTo>
                    <a:pt x="360" y="314"/>
                  </a:lnTo>
                  <a:lnTo>
                    <a:pt x="0" y="303"/>
                  </a:lnTo>
                  <a:lnTo>
                    <a:pt x="0" y="0"/>
                  </a:lnTo>
                </a:path>
              </a:pathLst>
            </a:custGeom>
            <a:solidFill>
              <a:srgbClr val="d1d1d1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" name=""/>
            <p:cNvSpPr/>
            <p:nvPr/>
          </p:nvSpPr>
          <p:spPr>
            <a:xfrm>
              <a:off x="3768840" y="3267000"/>
              <a:ext cx="1191960" cy="609840"/>
            </a:xfrm>
            <a:custGeom>
              <a:avLst/>
              <a:gdLst/>
              <a:ahLst/>
              <a:rect l="l" t="t" r="r" b="b"/>
              <a:pathLst>
                <a:path w="594" h="304">
                  <a:moveTo>
                    <a:pt x="0" y="0"/>
                  </a:moveTo>
                  <a:lnTo>
                    <a:pt x="0" y="175"/>
                  </a:lnTo>
                  <a:lnTo>
                    <a:pt x="0" y="303"/>
                  </a:lnTo>
                  <a:lnTo>
                    <a:pt x="593" y="303"/>
                  </a:lnTo>
                  <a:lnTo>
                    <a:pt x="581" y="152"/>
                  </a:lnTo>
                  <a:lnTo>
                    <a:pt x="581" y="94"/>
                  </a:lnTo>
                  <a:lnTo>
                    <a:pt x="535" y="47"/>
                  </a:lnTo>
                  <a:lnTo>
                    <a:pt x="546" y="23"/>
                  </a:lnTo>
                  <a:lnTo>
                    <a:pt x="523" y="0"/>
                  </a:lnTo>
                  <a:lnTo>
                    <a:pt x="256" y="0"/>
                  </a:lnTo>
                  <a:lnTo>
                    <a:pt x="0" y="0"/>
                  </a:lnTo>
                </a:path>
              </a:pathLst>
            </a:custGeom>
            <a:solidFill>
              <a:srgbClr val="d1d1d1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" name=""/>
            <p:cNvSpPr/>
            <p:nvPr/>
          </p:nvSpPr>
          <p:spPr>
            <a:xfrm>
              <a:off x="542880" y="1668600"/>
              <a:ext cx="1279440" cy="976320"/>
            </a:xfrm>
            <a:custGeom>
              <a:avLst/>
              <a:gdLst/>
              <a:ahLst/>
              <a:rect l="l" t="t" r="r" b="b"/>
              <a:pathLst>
                <a:path w="638" h="487">
                  <a:moveTo>
                    <a:pt x="139" y="0"/>
                  </a:moveTo>
                  <a:lnTo>
                    <a:pt x="116" y="12"/>
                  </a:lnTo>
                  <a:lnTo>
                    <a:pt x="104" y="58"/>
                  </a:lnTo>
                  <a:lnTo>
                    <a:pt x="93" y="93"/>
                  </a:lnTo>
                  <a:lnTo>
                    <a:pt x="93" y="116"/>
                  </a:lnTo>
                  <a:lnTo>
                    <a:pt x="81" y="151"/>
                  </a:lnTo>
                  <a:lnTo>
                    <a:pt x="70" y="185"/>
                  </a:lnTo>
                  <a:lnTo>
                    <a:pt x="46" y="220"/>
                  </a:lnTo>
                  <a:lnTo>
                    <a:pt x="23" y="255"/>
                  </a:lnTo>
                  <a:lnTo>
                    <a:pt x="0" y="301"/>
                  </a:lnTo>
                  <a:lnTo>
                    <a:pt x="0" y="382"/>
                  </a:lnTo>
                  <a:lnTo>
                    <a:pt x="359" y="451"/>
                  </a:lnTo>
                  <a:lnTo>
                    <a:pt x="521" y="486"/>
                  </a:lnTo>
                  <a:lnTo>
                    <a:pt x="556" y="324"/>
                  </a:lnTo>
                  <a:lnTo>
                    <a:pt x="579" y="301"/>
                  </a:lnTo>
                  <a:lnTo>
                    <a:pt x="567" y="266"/>
                  </a:lnTo>
                  <a:lnTo>
                    <a:pt x="567" y="232"/>
                  </a:lnTo>
                  <a:lnTo>
                    <a:pt x="637" y="162"/>
                  </a:lnTo>
                  <a:lnTo>
                    <a:pt x="590" y="104"/>
                  </a:lnTo>
                  <a:lnTo>
                    <a:pt x="394" y="58"/>
                  </a:lnTo>
                  <a:lnTo>
                    <a:pt x="370" y="81"/>
                  </a:lnTo>
                  <a:lnTo>
                    <a:pt x="336" y="47"/>
                  </a:lnTo>
                  <a:lnTo>
                    <a:pt x="301" y="81"/>
                  </a:lnTo>
                  <a:lnTo>
                    <a:pt x="266" y="47"/>
                  </a:lnTo>
                  <a:lnTo>
                    <a:pt x="185" y="58"/>
                  </a:lnTo>
                  <a:lnTo>
                    <a:pt x="197" y="0"/>
                  </a:lnTo>
                  <a:lnTo>
                    <a:pt x="139" y="0"/>
                  </a:lnTo>
                </a:path>
              </a:pathLst>
            </a:custGeom>
            <a:solidFill>
              <a:srgbClr val="d1d1d1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" name=""/>
            <p:cNvSpPr/>
            <p:nvPr/>
          </p:nvSpPr>
          <p:spPr>
            <a:xfrm>
              <a:off x="776160" y="1111320"/>
              <a:ext cx="1046160" cy="770040"/>
            </a:xfrm>
            <a:custGeom>
              <a:avLst/>
              <a:gdLst/>
              <a:ahLst/>
              <a:rect l="l" t="t" r="r" b="b"/>
              <a:pathLst>
                <a:path w="522" h="384">
                  <a:moveTo>
                    <a:pt x="139" y="0"/>
                  </a:moveTo>
                  <a:lnTo>
                    <a:pt x="243" y="34"/>
                  </a:lnTo>
                  <a:lnTo>
                    <a:pt x="324" y="58"/>
                  </a:lnTo>
                  <a:lnTo>
                    <a:pt x="359" y="58"/>
                  </a:lnTo>
                  <a:lnTo>
                    <a:pt x="405" y="69"/>
                  </a:lnTo>
                  <a:lnTo>
                    <a:pt x="451" y="81"/>
                  </a:lnTo>
                  <a:lnTo>
                    <a:pt x="521" y="92"/>
                  </a:lnTo>
                  <a:lnTo>
                    <a:pt x="474" y="383"/>
                  </a:lnTo>
                  <a:lnTo>
                    <a:pt x="278" y="337"/>
                  </a:lnTo>
                  <a:lnTo>
                    <a:pt x="254" y="360"/>
                  </a:lnTo>
                  <a:lnTo>
                    <a:pt x="220" y="337"/>
                  </a:lnTo>
                  <a:lnTo>
                    <a:pt x="185" y="360"/>
                  </a:lnTo>
                  <a:lnTo>
                    <a:pt x="150" y="337"/>
                  </a:lnTo>
                  <a:lnTo>
                    <a:pt x="69" y="337"/>
                  </a:lnTo>
                  <a:lnTo>
                    <a:pt x="81" y="278"/>
                  </a:lnTo>
                  <a:lnTo>
                    <a:pt x="23" y="278"/>
                  </a:lnTo>
                  <a:lnTo>
                    <a:pt x="23" y="255"/>
                  </a:lnTo>
                  <a:lnTo>
                    <a:pt x="35" y="220"/>
                  </a:lnTo>
                  <a:lnTo>
                    <a:pt x="11" y="197"/>
                  </a:lnTo>
                  <a:lnTo>
                    <a:pt x="11" y="128"/>
                  </a:lnTo>
                  <a:lnTo>
                    <a:pt x="0" y="69"/>
                  </a:lnTo>
                  <a:lnTo>
                    <a:pt x="11" y="46"/>
                  </a:lnTo>
                  <a:lnTo>
                    <a:pt x="35" y="58"/>
                  </a:lnTo>
                  <a:lnTo>
                    <a:pt x="69" y="81"/>
                  </a:lnTo>
                  <a:lnTo>
                    <a:pt x="116" y="92"/>
                  </a:lnTo>
                  <a:lnTo>
                    <a:pt x="127" y="116"/>
                  </a:lnTo>
                  <a:lnTo>
                    <a:pt x="104" y="116"/>
                  </a:lnTo>
                  <a:lnTo>
                    <a:pt x="104" y="139"/>
                  </a:lnTo>
                  <a:lnTo>
                    <a:pt x="116" y="151"/>
                  </a:lnTo>
                  <a:lnTo>
                    <a:pt x="127" y="174"/>
                  </a:lnTo>
                  <a:lnTo>
                    <a:pt x="92" y="186"/>
                  </a:lnTo>
                  <a:lnTo>
                    <a:pt x="92" y="209"/>
                  </a:lnTo>
                  <a:lnTo>
                    <a:pt x="127" y="209"/>
                  </a:lnTo>
                  <a:lnTo>
                    <a:pt x="139" y="163"/>
                  </a:lnTo>
                  <a:lnTo>
                    <a:pt x="162" y="139"/>
                  </a:lnTo>
                  <a:lnTo>
                    <a:pt x="127" y="69"/>
                  </a:lnTo>
                  <a:lnTo>
                    <a:pt x="150" y="58"/>
                  </a:lnTo>
                  <a:lnTo>
                    <a:pt x="139" y="0"/>
                  </a:lnTo>
                </a:path>
              </a:pathLst>
            </a:custGeom>
            <a:solidFill>
              <a:srgbClr val="d1d1d1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" name=""/>
            <p:cNvSpPr/>
            <p:nvPr/>
          </p:nvSpPr>
          <p:spPr>
            <a:xfrm>
              <a:off x="1587600" y="1295280"/>
              <a:ext cx="934920" cy="1489320"/>
            </a:xfrm>
            <a:custGeom>
              <a:avLst/>
              <a:gdLst/>
              <a:ahLst/>
              <a:rect l="l" t="t" r="r" b="b"/>
              <a:pathLst>
                <a:path w="466" h="742">
                  <a:moveTo>
                    <a:pt x="117" y="0"/>
                  </a:moveTo>
                  <a:lnTo>
                    <a:pt x="69" y="289"/>
                  </a:lnTo>
                  <a:lnTo>
                    <a:pt x="117" y="347"/>
                  </a:lnTo>
                  <a:lnTo>
                    <a:pt x="46" y="418"/>
                  </a:lnTo>
                  <a:lnTo>
                    <a:pt x="35" y="464"/>
                  </a:lnTo>
                  <a:lnTo>
                    <a:pt x="58" y="487"/>
                  </a:lnTo>
                  <a:lnTo>
                    <a:pt x="35" y="510"/>
                  </a:lnTo>
                  <a:lnTo>
                    <a:pt x="0" y="672"/>
                  </a:lnTo>
                  <a:lnTo>
                    <a:pt x="221" y="718"/>
                  </a:lnTo>
                  <a:lnTo>
                    <a:pt x="430" y="741"/>
                  </a:lnTo>
                  <a:lnTo>
                    <a:pt x="453" y="591"/>
                  </a:lnTo>
                  <a:lnTo>
                    <a:pt x="465" y="499"/>
                  </a:lnTo>
                  <a:lnTo>
                    <a:pt x="442" y="475"/>
                  </a:lnTo>
                  <a:lnTo>
                    <a:pt x="395" y="475"/>
                  </a:lnTo>
                  <a:lnTo>
                    <a:pt x="336" y="487"/>
                  </a:lnTo>
                  <a:lnTo>
                    <a:pt x="325" y="418"/>
                  </a:lnTo>
                  <a:lnTo>
                    <a:pt x="244" y="360"/>
                  </a:lnTo>
                  <a:lnTo>
                    <a:pt x="255" y="324"/>
                  </a:lnTo>
                  <a:lnTo>
                    <a:pt x="267" y="266"/>
                  </a:lnTo>
                  <a:lnTo>
                    <a:pt x="163" y="127"/>
                  </a:lnTo>
                  <a:lnTo>
                    <a:pt x="186" y="0"/>
                  </a:lnTo>
                  <a:lnTo>
                    <a:pt x="117" y="0"/>
                  </a:lnTo>
                </a:path>
              </a:pathLst>
            </a:custGeom>
            <a:solidFill>
              <a:srgbClr val="d1d1d1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" name=""/>
            <p:cNvSpPr/>
            <p:nvPr/>
          </p:nvSpPr>
          <p:spPr>
            <a:xfrm>
              <a:off x="1866960" y="2735280"/>
              <a:ext cx="861840" cy="1095480"/>
            </a:xfrm>
            <a:custGeom>
              <a:avLst/>
              <a:gdLst/>
              <a:ahLst/>
              <a:rect l="l" t="t" r="r" b="b"/>
              <a:pathLst>
                <a:path w="430" h="546">
                  <a:moveTo>
                    <a:pt x="81" y="0"/>
                  </a:moveTo>
                  <a:lnTo>
                    <a:pt x="290" y="23"/>
                  </a:lnTo>
                  <a:lnTo>
                    <a:pt x="278" y="127"/>
                  </a:lnTo>
                  <a:lnTo>
                    <a:pt x="429" y="139"/>
                  </a:lnTo>
                  <a:lnTo>
                    <a:pt x="394" y="545"/>
                  </a:lnTo>
                  <a:lnTo>
                    <a:pt x="0" y="510"/>
                  </a:lnTo>
                  <a:lnTo>
                    <a:pt x="46" y="243"/>
                  </a:lnTo>
                  <a:lnTo>
                    <a:pt x="81" y="0"/>
                  </a:lnTo>
                </a:path>
              </a:pathLst>
            </a:custGeom>
            <a:solidFill>
              <a:srgbClr val="d1d1d1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" name=""/>
            <p:cNvSpPr/>
            <p:nvPr/>
          </p:nvSpPr>
          <p:spPr>
            <a:xfrm>
              <a:off x="2424240" y="2178000"/>
              <a:ext cx="1092240" cy="906480"/>
            </a:xfrm>
            <a:custGeom>
              <a:avLst/>
              <a:gdLst/>
              <a:ahLst/>
              <a:rect l="l" t="t" r="r" b="b"/>
              <a:pathLst>
                <a:path w="545" h="452">
                  <a:moveTo>
                    <a:pt x="47" y="0"/>
                  </a:moveTo>
                  <a:lnTo>
                    <a:pt x="35" y="173"/>
                  </a:lnTo>
                  <a:lnTo>
                    <a:pt x="0" y="404"/>
                  </a:lnTo>
                  <a:lnTo>
                    <a:pt x="162" y="416"/>
                  </a:lnTo>
                  <a:lnTo>
                    <a:pt x="533" y="451"/>
                  </a:lnTo>
                  <a:lnTo>
                    <a:pt x="544" y="46"/>
                  </a:lnTo>
                  <a:lnTo>
                    <a:pt x="47" y="0"/>
                  </a:lnTo>
                </a:path>
              </a:pathLst>
            </a:custGeom>
            <a:solidFill>
              <a:srgbClr val="d1d1d1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" name=""/>
            <p:cNvSpPr/>
            <p:nvPr/>
          </p:nvSpPr>
          <p:spPr>
            <a:xfrm>
              <a:off x="2637000" y="3013200"/>
              <a:ext cx="1158840" cy="863640"/>
            </a:xfrm>
            <a:custGeom>
              <a:avLst/>
              <a:gdLst/>
              <a:ahLst/>
              <a:rect l="l" t="t" r="r" b="b"/>
              <a:pathLst>
                <a:path w="578" h="431">
                  <a:moveTo>
                    <a:pt x="57" y="0"/>
                  </a:moveTo>
                  <a:lnTo>
                    <a:pt x="23" y="255"/>
                  </a:lnTo>
                  <a:lnTo>
                    <a:pt x="0" y="407"/>
                  </a:lnTo>
                  <a:lnTo>
                    <a:pt x="289" y="418"/>
                  </a:lnTo>
                  <a:lnTo>
                    <a:pt x="565" y="430"/>
                  </a:lnTo>
                  <a:lnTo>
                    <a:pt x="565" y="232"/>
                  </a:lnTo>
                  <a:lnTo>
                    <a:pt x="577" y="35"/>
                  </a:lnTo>
                  <a:lnTo>
                    <a:pt x="415" y="35"/>
                  </a:lnTo>
                  <a:lnTo>
                    <a:pt x="57" y="0"/>
                  </a:lnTo>
                </a:path>
              </a:pathLst>
            </a:custGeom>
            <a:solidFill>
              <a:srgbClr val="d1d1d1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" name=""/>
            <p:cNvSpPr/>
            <p:nvPr/>
          </p:nvSpPr>
          <p:spPr>
            <a:xfrm>
              <a:off x="2521080" y="3828960"/>
              <a:ext cx="1114200" cy="1090800"/>
            </a:xfrm>
            <a:custGeom>
              <a:avLst/>
              <a:gdLst/>
              <a:ahLst/>
              <a:rect l="l" t="t" r="r" b="b"/>
              <a:pathLst>
                <a:path w="556" h="544">
                  <a:moveTo>
                    <a:pt x="69" y="0"/>
                  </a:moveTo>
                  <a:lnTo>
                    <a:pt x="555" y="23"/>
                  </a:lnTo>
                  <a:lnTo>
                    <a:pt x="532" y="497"/>
                  </a:lnTo>
                  <a:lnTo>
                    <a:pt x="370" y="486"/>
                  </a:lnTo>
                  <a:lnTo>
                    <a:pt x="220" y="486"/>
                  </a:lnTo>
                  <a:lnTo>
                    <a:pt x="220" y="509"/>
                  </a:lnTo>
                  <a:lnTo>
                    <a:pt x="104" y="509"/>
                  </a:lnTo>
                  <a:lnTo>
                    <a:pt x="92" y="543"/>
                  </a:lnTo>
                  <a:lnTo>
                    <a:pt x="0" y="532"/>
                  </a:lnTo>
                  <a:lnTo>
                    <a:pt x="58" y="127"/>
                  </a:lnTo>
                  <a:lnTo>
                    <a:pt x="69" y="0"/>
                  </a:lnTo>
                </a:path>
              </a:pathLst>
            </a:custGeom>
            <a:solidFill>
              <a:srgbClr val="d1d1d1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" name=""/>
            <p:cNvSpPr/>
            <p:nvPr/>
          </p:nvSpPr>
          <p:spPr>
            <a:xfrm>
              <a:off x="4957920" y="3898800"/>
              <a:ext cx="788760" cy="717480"/>
            </a:xfrm>
            <a:custGeom>
              <a:avLst/>
              <a:gdLst/>
              <a:ahLst/>
              <a:rect l="l" t="t" r="r" b="b"/>
              <a:pathLst>
                <a:path w="393" h="358">
                  <a:moveTo>
                    <a:pt x="0" y="34"/>
                  </a:moveTo>
                  <a:lnTo>
                    <a:pt x="162" y="11"/>
                  </a:lnTo>
                  <a:lnTo>
                    <a:pt x="346" y="0"/>
                  </a:lnTo>
                  <a:lnTo>
                    <a:pt x="334" y="46"/>
                  </a:lnTo>
                  <a:lnTo>
                    <a:pt x="380" y="34"/>
                  </a:lnTo>
                  <a:lnTo>
                    <a:pt x="392" y="69"/>
                  </a:lnTo>
                  <a:lnTo>
                    <a:pt x="346" y="92"/>
                  </a:lnTo>
                  <a:lnTo>
                    <a:pt x="357" y="150"/>
                  </a:lnTo>
                  <a:lnTo>
                    <a:pt x="311" y="230"/>
                  </a:lnTo>
                  <a:lnTo>
                    <a:pt x="276" y="288"/>
                  </a:lnTo>
                  <a:lnTo>
                    <a:pt x="299" y="346"/>
                  </a:lnTo>
                  <a:lnTo>
                    <a:pt x="57" y="357"/>
                  </a:lnTo>
                  <a:lnTo>
                    <a:pt x="57" y="322"/>
                  </a:lnTo>
                  <a:lnTo>
                    <a:pt x="11" y="311"/>
                  </a:lnTo>
                  <a:lnTo>
                    <a:pt x="11" y="92"/>
                  </a:lnTo>
                  <a:lnTo>
                    <a:pt x="0" y="34"/>
                  </a:lnTo>
                </a:path>
              </a:pathLst>
            </a:custGeom>
            <a:solidFill>
              <a:srgbClr val="d1d1d1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" name=""/>
            <p:cNvSpPr/>
            <p:nvPr/>
          </p:nvSpPr>
          <p:spPr>
            <a:xfrm>
              <a:off x="5072040" y="4592520"/>
              <a:ext cx="955800" cy="765360"/>
            </a:xfrm>
            <a:custGeom>
              <a:avLst/>
              <a:gdLst/>
              <a:ahLst/>
              <a:rect l="l" t="t" r="r" b="b"/>
              <a:pathLst>
                <a:path w="476" h="382">
                  <a:moveTo>
                    <a:pt x="0" y="11"/>
                  </a:moveTo>
                  <a:lnTo>
                    <a:pt x="243" y="0"/>
                  </a:lnTo>
                  <a:lnTo>
                    <a:pt x="278" y="80"/>
                  </a:lnTo>
                  <a:lnTo>
                    <a:pt x="243" y="173"/>
                  </a:lnTo>
                  <a:lnTo>
                    <a:pt x="232" y="208"/>
                  </a:lnTo>
                  <a:lnTo>
                    <a:pt x="394" y="196"/>
                  </a:lnTo>
                  <a:lnTo>
                    <a:pt x="405" y="254"/>
                  </a:lnTo>
                  <a:lnTo>
                    <a:pt x="359" y="254"/>
                  </a:lnTo>
                  <a:lnTo>
                    <a:pt x="336" y="277"/>
                  </a:lnTo>
                  <a:lnTo>
                    <a:pt x="359" y="289"/>
                  </a:lnTo>
                  <a:lnTo>
                    <a:pt x="405" y="277"/>
                  </a:lnTo>
                  <a:lnTo>
                    <a:pt x="405" y="300"/>
                  </a:lnTo>
                  <a:lnTo>
                    <a:pt x="429" y="277"/>
                  </a:lnTo>
                  <a:lnTo>
                    <a:pt x="440" y="277"/>
                  </a:lnTo>
                  <a:lnTo>
                    <a:pt x="429" y="323"/>
                  </a:lnTo>
                  <a:lnTo>
                    <a:pt x="463" y="335"/>
                  </a:lnTo>
                  <a:lnTo>
                    <a:pt x="475" y="370"/>
                  </a:lnTo>
                  <a:lnTo>
                    <a:pt x="463" y="370"/>
                  </a:lnTo>
                  <a:lnTo>
                    <a:pt x="429" y="358"/>
                  </a:lnTo>
                  <a:lnTo>
                    <a:pt x="394" y="346"/>
                  </a:lnTo>
                  <a:lnTo>
                    <a:pt x="394" y="381"/>
                  </a:lnTo>
                  <a:lnTo>
                    <a:pt x="371" y="381"/>
                  </a:lnTo>
                  <a:lnTo>
                    <a:pt x="359" y="346"/>
                  </a:lnTo>
                  <a:lnTo>
                    <a:pt x="348" y="370"/>
                  </a:lnTo>
                  <a:lnTo>
                    <a:pt x="278" y="370"/>
                  </a:lnTo>
                  <a:lnTo>
                    <a:pt x="278" y="346"/>
                  </a:lnTo>
                  <a:lnTo>
                    <a:pt x="255" y="323"/>
                  </a:lnTo>
                  <a:lnTo>
                    <a:pt x="197" y="323"/>
                  </a:lnTo>
                  <a:lnTo>
                    <a:pt x="243" y="346"/>
                  </a:lnTo>
                  <a:lnTo>
                    <a:pt x="186" y="358"/>
                  </a:lnTo>
                  <a:lnTo>
                    <a:pt x="81" y="346"/>
                  </a:lnTo>
                  <a:lnTo>
                    <a:pt x="47" y="346"/>
                  </a:lnTo>
                  <a:lnTo>
                    <a:pt x="58" y="219"/>
                  </a:lnTo>
                  <a:lnTo>
                    <a:pt x="0" y="127"/>
                  </a:lnTo>
                  <a:lnTo>
                    <a:pt x="0" y="11"/>
                  </a:lnTo>
                </a:path>
              </a:pathLst>
            </a:custGeom>
            <a:solidFill>
              <a:srgbClr val="d1d1d1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" name=""/>
            <p:cNvSpPr/>
            <p:nvPr/>
          </p:nvSpPr>
          <p:spPr>
            <a:xfrm>
              <a:off x="4421160" y="1389240"/>
              <a:ext cx="1073160" cy="1185840"/>
            </a:xfrm>
            <a:custGeom>
              <a:avLst/>
              <a:gdLst/>
              <a:ahLst/>
              <a:rect l="l" t="t" r="r" b="b"/>
              <a:pathLst>
                <a:path w="535" h="592">
                  <a:moveTo>
                    <a:pt x="0" y="47"/>
                  </a:moveTo>
                  <a:lnTo>
                    <a:pt x="139" y="47"/>
                  </a:lnTo>
                  <a:lnTo>
                    <a:pt x="139" y="0"/>
                  </a:lnTo>
                  <a:lnTo>
                    <a:pt x="174" y="12"/>
                  </a:lnTo>
                  <a:lnTo>
                    <a:pt x="174" y="47"/>
                  </a:lnTo>
                  <a:lnTo>
                    <a:pt x="243" y="81"/>
                  </a:lnTo>
                  <a:lnTo>
                    <a:pt x="268" y="70"/>
                  </a:lnTo>
                  <a:lnTo>
                    <a:pt x="302" y="70"/>
                  </a:lnTo>
                  <a:lnTo>
                    <a:pt x="337" y="105"/>
                  </a:lnTo>
                  <a:lnTo>
                    <a:pt x="349" y="93"/>
                  </a:lnTo>
                  <a:lnTo>
                    <a:pt x="406" y="105"/>
                  </a:lnTo>
                  <a:lnTo>
                    <a:pt x="430" y="81"/>
                  </a:lnTo>
                  <a:lnTo>
                    <a:pt x="464" y="105"/>
                  </a:lnTo>
                  <a:lnTo>
                    <a:pt x="534" y="93"/>
                  </a:lnTo>
                  <a:lnTo>
                    <a:pt x="430" y="174"/>
                  </a:lnTo>
                  <a:lnTo>
                    <a:pt x="372" y="232"/>
                  </a:lnTo>
                  <a:lnTo>
                    <a:pt x="383" y="325"/>
                  </a:lnTo>
                  <a:lnTo>
                    <a:pt x="349" y="372"/>
                  </a:lnTo>
                  <a:lnTo>
                    <a:pt x="360" y="395"/>
                  </a:lnTo>
                  <a:lnTo>
                    <a:pt x="360" y="464"/>
                  </a:lnTo>
                  <a:lnTo>
                    <a:pt x="395" y="464"/>
                  </a:lnTo>
                  <a:lnTo>
                    <a:pt x="453" y="510"/>
                  </a:lnTo>
                  <a:lnTo>
                    <a:pt x="476" y="580"/>
                  </a:lnTo>
                  <a:lnTo>
                    <a:pt x="93" y="591"/>
                  </a:lnTo>
                  <a:lnTo>
                    <a:pt x="105" y="429"/>
                  </a:lnTo>
                  <a:lnTo>
                    <a:pt x="70" y="395"/>
                  </a:lnTo>
                  <a:lnTo>
                    <a:pt x="81" y="348"/>
                  </a:lnTo>
                  <a:lnTo>
                    <a:pt x="93" y="325"/>
                  </a:lnTo>
                  <a:lnTo>
                    <a:pt x="70" y="209"/>
                  </a:lnTo>
                  <a:lnTo>
                    <a:pt x="35" y="139"/>
                  </a:lnTo>
                  <a:lnTo>
                    <a:pt x="0" y="47"/>
                  </a:lnTo>
                </a:path>
              </a:pathLst>
            </a:custGeom>
            <a:solidFill>
              <a:srgbClr val="d1d1d1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" name=""/>
            <p:cNvSpPr/>
            <p:nvPr/>
          </p:nvSpPr>
          <p:spPr>
            <a:xfrm>
              <a:off x="5122800" y="1808280"/>
              <a:ext cx="787320" cy="930240"/>
            </a:xfrm>
            <a:custGeom>
              <a:avLst/>
              <a:gdLst/>
              <a:ahLst/>
              <a:rect l="l" t="t" r="r" b="b"/>
              <a:pathLst>
                <a:path w="393" h="464">
                  <a:moveTo>
                    <a:pt x="23" y="23"/>
                  </a:moveTo>
                  <a:lnTo>
                    <a:pt x="57" y="23"/>
                  </a:lnTo>
                  <a:lnTo>
                    <a:pt x="81" y="23"/>
                  </a:lnTo>
                  <a:lnTo>
                    <a:pt x="104" y="0"/>
                  </a:lnTo>
                  <a:lnTo>
                    <a:pt x="115" y="34"/>
                  </a:lnTo>
                  <a:lnTo>
                    <a:pt x="162" y="34"/>
                  </a:lnTo>
                  <a:lnTo>
                    <a:pt x="185" y="57"/>
                  </a:lnTo>
                  <a:lnTo>
                    <a:pt x="218" y="57"/>
                  </a:lnTo>
                  <a:lnTo>
                    <a:pt x="253" y="69"/>
                  </a:lnTo>
                  <a:lnTo>
                    <a:pt x="311" y="81"/>
                  </a:lnTo>
                  <a:lnTo>
                    <a:pt x="323" y="115"/>
                  </a:lnTo>
                  <a:lnTo>
                    <a:pt x="346" y="115"/>
                  </a:lnTo>
                  <a:lnTo>
                    <a:pt x="346" y="138"/>
                  </a:lnTo>
                  <a:lnTo>
                    <a:pt x="346" y="162"/>
                  </a:lnTo>
                  <a:lnTo>
                    <a:pt x="334" y="196"/>
                  </a:lnTo>
                  <a:lnTo>
                    <a:pt x="346" y="208"/>
                  </a:lnTo>
                  <a:lnTo>
                    <a:pt x="380" y="173"/>
                  </a:lnTo>
                  <a:lnTo>
                    <a:pt x="380" y="150"/>
                  </a:lnTo>
                  <a:lnTo>
                    <a:pt x="392" y="150"/>
                  </a:lnTo>
                  <a:lnTo>
                    <a:pt x="392" y="173"/>
                  </a:lnTo>
                  <a:lnTo>
                    <a:pt x="369" y="196"/>
                  </a:lnTo>
                  <a:lnTo>
                    <a:pt x="357" y="255"/>
                  </a:lnTo>
                  <a:lnTo>
                    <a:pt x="357" y="359"/>
                  </a:lnTo>
                  <a:lnTo>
                    <a:pt x="380" y="371"/>
                  </a:lnTo>
                  <a:lnTo>
                    <a:pt x="369" y="429"/>
                  </a:lnTo>
                  <a:lnTo>
                    <a:pt x="185" y="463"/>
                  </a:lnTo>
                  <a:lnTo>
                    <a:pt x="138" y="440"/>
                  </a:lnTo>
                  <a:lnTo>
                    <a:pt x="138" y="394"/>
                  </a:lnTo>
                  <a:lnTo>
                    <a:pt x="115" y="359"/>
                  </a:lnTo>
                  <a:lnTo>
                    <a:pt x="104" y="301"/>
                  </a:lnTo>
                  <a:lnTo>
                    <a:pt x="46" y="255"/>
                  </a:lnTo>
                  <a:lnTo>
                    <a:pt x="11" y="255"/>
                  </a:lnTo>
                  <a:lnTo>
                    <a:pt x="11" y="185"/>
                  </a:lnTo>
                  <a:lnTo>
                    <a:pt x="0" y="162"/>
                  </a:lnTo>
                  <a:lnTo>
                    <a:pt x="34" y="115"/>
                  </a:lnTo>
                  <a:lnTo>
                    <a:pt x="23" y="23"/>
                  </a:lnTo>
                </a:path>
              </a:pathLst>
            </a:custGeom>
            <a:solidFill>
              <a:srgbClr val="d1d1d1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" name=""/>
            <p:cNvSpPr/>
            <p:nvPr/>
          </p:nvSpPr>
          <p:spPr>
            <a:xfrm>
              <a:off x="4610160" y="2550960"/>
              <a:ext cx="930240" cy="606600"/>
            </a:xfrm>
            <a:custGeom>
              <a:avLst/>
              <a:gdLst/>
              <a:ahLst/>
              <a:rect l="l" t="t" r="r" b="b"/>
              <a:pathLst>
                <a:path w="464" h="302">
                  <a:moveTo>
                    <a:pt x="0" y="11"/>
                  </a:moveTo>
                  <a:lnTo>
                    <a:pt x="0" y="69"/>
                  </a:lnTo>
                  <a:lnTo>
                    <a:pt x="12" y="115"/>
                  </a:lnTo>
                  <a:lnTo>
                    <a:pt x="46" y="232"/>
                  </a:lnTo>
                  <a:lnTo>
                    <a:pt x="69" y="301"/>
                  </a:lnTo>
                  <a:lnTo>
                    <a:pt x="347" y="278"/>
                  </a:lnTo>
                  <a:lnTo>
                    <a:pt x="393" y="301"/>
                  </a:lnTo>
                  <a:lnTo>
                    <a:pt x="417" y="244"/>
                  </a:lnTo>
                  <a:lnTo>
                    <a:pt x="417" y="197"/>
                  </a:lnTo>
                  <a:lnTo>
                    <a:pt x="463" y="186"/>
                  </a:lnTo>
                  <a:lnTo>
                    <a:pt x="463" y="127"/>
                  </a:lnTo>
                  <a:lnTo>
                    <a:pt x="440" y="92"/>
                  </a:lnTo>
                  <a:lnTo>
                    <a:pt x="393" y="69"/>
                  </a:lnTo>
                  <a:lnTo>
                    <a:pt x="393" y="23"/>
                  </a:lnTo>
                  <a:lnTo>
                    <a:pt x="382" y="0"/>
                  </a:lnTo>
                  <a:lnTo>
                    <a:pt x="278" y="0"/>
                  </a:lnTo>
                  <a:lnTo>
                    <a:pt x="174" y="0"/>
                  </a:lnTo>
                  <a:lnTo>
                    <a:pt x="0" y="11"/>
                  </a:lnTo>
                </a:path>
              </a:pathLst>
            </a:custGeom>
            <a:solidFill>
              <a:srgbClr val="d1d1d1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" name=""/>
            <p:cNvSpPr/>
            <p:nvPr/>
          </p:nvSpPr>
          <p:spPr>
            <a:xfrm>
              <a:off x="4746600" y="3106800"/>
              <a:ext cx="1071720" cy="884160"/>
            </a:xfrm>
            <a:custGeom>
              <a:avLst/>
              <a:gdLst/>
              <a:ahLst/>
              <a:rect l="l" t="t" r="r" b="b"/>
              <a:pathLst>
                <a:path w="535" h="441">
                  <a:moveTo>
                    <a:pt x="0" y="23"/>
                  </a:moveTo>
                  <a:lnTo>
                    <a:pt x="232" y="0"/>
                  </a:lnTo>
                  <a:lnTo>
                    <a:pt x="291" y="0"/>
                  </a:lnTo>
                  <a:lnTo>
                    <a:pt x="325" y="23"/>
                  </a:lnTo>
                  <a:lnTo>
                    <a:pt x="302" y="58"/>
                  </a:lnTo>
                  <a:lnTo>
                    <a:pt x="372" y="116"/>
                  </a:lnTo>
                  <a:lnTo>
                    <a:pt x="395" y="174"/>
                  </a:lnTo>
                  <a:lnTo>
                    <a:pt x="430" y="162"/>
                  </a:lnTo>
                  <a:lnTo>
                    <a:pt x="430" y="232"/>
                  </a:lnTo>
                  <a:lnTo>
                    <a:pt x="476" y="255"/>
                  </a:lnTo>
                  <a:lnTo>
                    <a:pt x="487" y="313"/>
                  </a:lnTo>
                  <a:lnTo>
                    <a:pt x="522" y="324"/>
                  </a:lnTo>
                  <a:lnTo>
                    <a:pt x="534" y="347"/>
                  </a:lnTo>
                  <a:lnTo>
                    <a:pt x="499" y="382"/>
                  </a:lnTo>
                  <a:lnTo>
                    <a:pt x="487" y="428"/>
                  </a:lnTo>
                  <a:lnTo>
                    <a:pt x="441" y="440"/>
                  </a:lnTo>
                  <a:lnTo>
                    <a:pt x="453" y="394"/>
                  </a:lnTo>
                  <a:lnTo>
                    <a:pt x="255" y="417"/>
                  </a:lnTo>
                  <a:lnTo>
                    <a:pt x="105" y="428"/>
                  </a:lnTo>
                  <a:lnTo>
                    <a:pt x="105" y="382"/>
                  </a:lnTo>
                  <a:lnTo>
                    <a:pt x="93" y="243"/>
                  </a:lnTo>
                  <a:lnTo>
                    <a:pt x="93" y="162"/>
                  </a:lnTo>
                  <a:lnTo>
                    <a:pt x="35" y="128"/>
                  </a:lnTo>
                  <a:lnTo>
                    <a:pt x="58" y="104"/>
                  </a:lnTo>
                  <a:lnTo>
                    <a:pt x="35" y="81"/>
                  </a:lnTo>
                  <a:lnTo>
                    <a:pt x="0" y="23"/>
                  </a:lnTo>
                </a:path>
              </a:pathLst>
            </a:custGeom>
            <a:solidFill>
              <a:srgbClr val="d1d1d1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" name=""/>
            <p:cNvSpPr/>
            <p:nvPr/>
          </p:nvSpPr>
          <p:spPr>
            <a:xfrm>
              <a:off x="5935680" y="2757600"/>
              <a:ext cx="512640" cy="839520"/>
            </a:xfrm>
            <a:custGeom>
              <a:avLst/>
              <a:gdLst/>
              <a:ahLst/>
              <a:rect l="l" t="t" r="r" b="b"/>
              <a:pathLst>
                <a:path w="256" h="419">
                  <a:moveTo>
                    <a:pt x="0" y="23"/>
                  </a:moveTo>
                  <a:lnTo>
                    <a:pt x="23" y="46"/>
                  </a:lnTo>
                  <a:lnTo>
                    <a:pt x="57" y="35"/>
                  </a:lnTo>
                  <a:lnTo>
                    <a:pt x="69" y="35"/>
                  </a:lnTo>
                  <a:lnTo>
                    <a:pt x="69" y="0"/>
                  </a:lnTo>
                  <a:lnTo>
                    <a:pt x="197" y="0"/>
                  </a:lnTo>
                  <a:lnTo>
                    <a:pt x="255" y="303"/>
                  </a:lnTo>
                  <a:lnTo>
                    <a:pt x="255" y="290"/>
                  </a:lnTo>
                  <a:lnTo>
                    <a:pt x="209" y="314"/>
                  </a:lnTo>
                  <a:lnTo>
                    <a:pt x="174" y="395"/>
                  </a:lnTo>
                  <a:lnTo>
                    <a:pt x="128" y="383"/>
                  </a:lnTo>
                  <a:lnTo>
                    <a:pt x="81" y="407"/>
                  </a:lnTo>
                  <a:lnTo>
                    <a:pt x="11" y="418"/>
                  </a:lnTo>
                  <a:lnTo>
                    <a:pt x="46" y="349"/>
                  </a:lnTo>
                  <a:lnTo>
                    <a:pt x="34" y="303"/>
                  </a:lnTo>
                  <a:lnTo>
                    <a:pt x="0" y="23"/>
                  </a:lnTo>
                </a:path>
              </a:pathLst>
            </a:custGeom>
            <a:solidFill>
              <a:srgbClr val="d1d1d1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" name=""/>
            <p:cNvSpPr/>
            <p:nvPr/>
          </p:nvSpPr>
          <p:spPr>
            <a:xfrm>
              <a:off x="5654520" y="3686040"/>
              <a:ext cx="1371600" cy="513000"/>
            </a:xfrm>
            <a:custGeom>
              <a:avLst/>
              <a:gdLst/>
              <a:ahLst/>
              <a:rect l="l" t="t" r="r" b="b"/>
              <a:pathLst>
                <a:path w="684" h="256">
                  <a:moveTo>
                    <a:pt x="46" y="116"/>
                  </a:moveTo>
                  <a:lnTo>
                    <a:pt x="34" y="139"/>
                  </a:lnTo>
                  <a:lnTo>
                    <a:pt x="46" y="174"/>
                  </a:lnTo>
                  <a:lnTo>
                    <a:pt x="0" y="197"/>
                  </a:lnTo>
                  <a:lnTo>
                    <a:pt x="11" y="255"/>
                  </a:lnTo>
                  <a:lnTo>
                    <a:pt x="185" y="232"/>
                  </a:lnTo>
                  <a:lnTo>
                    <a:pt x="394" y="209"/>
                  </a:lnTo>
                  <a:lnTo>
                    <a:pt x="498" y="197"/>
                  </a:lnTo>
                  <a:lnTo>
                    <a:pt x="521" y="128"/>
                  </a:lnTo>
                  <a:lnTo>
                    <a:pt x="568" y="128"/>
                  </a:lnTo>
                  <a:lnTo>
                    <a:pt x="683" y="0"/>
                  </a:lnTo>
                  <a:lnTo>
                    <a:pt x="533" y="35"/>
                  </a:lnTo>
                  <a:lnTo>
                    <a:pt x="173" y="81"/>
                  </a:lnTo>
                  <a:lnTo>
                    <a:pt x="185" y="93"/>
                  </a:lnTo>
                  <a:lnTo>
                    <a:pt x="46" y="116"/>
                  </a:lnTo>
                </a:path>
              </a:pathLst>
            </a:custGeom>
            <a:solidFill>
              <a:srgbClr val="d1d1d1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" name=""/>
            <p:cNvSpPr/>
            <p:nvPr/>
          </p:nvSpPr>
          <p:spPr>
            <a:xfrm>
              <a:off x="5513400" y="4151160"/>
              <a:ext cx="560520" cy="978120"/>
            </a:xfrm>
            <a:custGeom>
              <a:avLst/>
              <a:gdLst/>
              <a:ahLst/>
              <a:rect l="l" t="t" r="r" b="b"/>
              <a:pathLst>
                <a:path w="279" h="488">
                  <a:moveTo>
                    <a:pt x="81" y="11"/>
                  </a:moveTo>
                  <a:lnTo>
                    <a:pt x="35" y="92"/>
                  </a:lnTo>
                  <a:lnTo>
                    <a:pt x="0" y="150"/>
                  </a:lnTo>
                  <a:lnTo>
                    <a:pt x="12" y="220"/>
                  </a:lnTo>
                  <a:lnTo>
                    <a:pt x="58" y="301"/>
                  </a:lnTo>
                  <a:lnTo>
                    <a:pt x="23" y="394"/>
                  </a:lnTo>
                  <a:lnTo>
                    <a:pt x="12" y="440"/>
                  </a:lnTo>
                  <a:lnTo>
                    <a:pt x="174" y="417"/>
                  </a:lnTo>
                  <a:lnTo>
                    <a:pt x="185" y="475"/>
                  </a:lnTo>
                  <a:lnTo>
                    <a:pt x="209" y="487"/>
                  </a:lnTo>
                  <a:lnTo>
                    <a:pt x="220" y="452"/>
                  </a:lnTo>
                  <a:lnTo>
                    <a:pt x="278" y="440"/>
                  </a:lnTo>
                  <a:lnTo>
                    <a:pt x="266" y="348"/>
                  </a:lnTo>
                  <a:lnTo>
                    <a:pt x="266" y="0"/>
                  </a:lnTo>
                  <a:lnTo>
                    <a:pt x="81" y="11"/>
                  </a:lnTo>
                </a:path>
              </a:pathLst>
            </a:custGeom>
            <a:solidFill>
              <a:srgbClr val="d1d1d1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" name=""/>
            <p:cNvSpPr/>
            <p:nvPr/>
          </p:nvSpPr>
          <p:spPr>
            <a:xfrm>
              <a:off x="6446880" y="4059360"/>
              <a:ext cx="880920" cy="907920"/>
            </a:xfrm>
            <a:custGeom>
              <a:avLst/>
              <a:gdLst/>
              <a:ahLst/>
              <a:rect l="l" t="t" r="r" b="b"/>
              <a:pathLst>
                <a:path w="440" h="453">
                  <a:moveTo>
                    <a:pt x="0" y="24"/>
                  </a:moveTo>
                  <a:lnTo>
                    <a:pt x="12" y="24"/>
                  </a:lnTo>
                  <a:lnTo>
                    <a:pt x="104" y="12"/>
                  </a:lnTo>
                  <a:lnTo>
                    <a:pt x="197" y="0"/>
                  </a:lnTo>
                  <a:lnTo>
                    <a:pt x="185" y="24"/>
                  </a:lnTo>
                  <a:lnTo>
                    <a:pt x="207" y="24"/>
                  </a:lnTo>
                  <a:lnTo>
                    <a:pt x="369" y="162"/>
                  </a:lnTo>
                  <a:lnTo>
                    <a:pt x="427" y="255"/>
                  </a:lnTo>
                  <a:lnTo>
                    <a:pt x="439" y="313"/>
                  </a:lnTo>
                  <a:lnTo>
                    <a:pt x="416" y="324"/>
                  </a:lnTo>
                  <a:lnTo>
                    <a:pt x="427" y="382"/>
                  </a:lnTo>
                  <a:lnTo>
                    <a:pt x="381" y="382"/>
                  </a:lnTo>
                  <a:lnTo>
                    <a:pt x="381" y="440"/>
                  </a:lnTo>
                  <a:lnTo>
                    <a:pt x="346" y="417"/>
                  </a:lnTo>
                  <a:lnTo>
                    <a:pt x="127" y="452"/>
                  </a:lnTo>
                  <a:lnTo>
                    <a:pt x="81" y="347"/>
                  </a:lnTo>
                  <a:lnTo>
                    <a:pt x="116" y="290"/>
                  </a:lnTo>
                  <a:lnTo>
                    <a:pt x="70" y="255"/>
                  </a:lnTo>
                  <a:lnTo>
                    <a:pt x="0" y="24"/>
                  </a:lnTo>
                </a:path>
              </a:pathLst>
            </a:custGeom>
            <a:solidFill>
              <a:srgbClr val="d1d1d1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" name=""/>
            <p:cNvSpPr/>
            <p:nvPr/>
          </p:nvSpPr>
          <p:spPr>
            <a:xfrm>
              <a:off x="6816600" y="3940200"/>
              <a:ext cx="790560" cy="630360"/>
            </a:xfrm>
            <a:custGeom>
              <a:avLst/>
              <a:gdLst/>
              <a:ahLst/>
              <a:rect l="l" t="t" r="r" b="b"/>
              <a:pathLst>
                <a:path w="394" h="314">
                  <a:moveTo>
                    <a:pt x="12" y="46"/>
                  </a:moveTo>
                  <a:lnTo>
                    <a:pt x="46" y="23"/>
                  </a:lnTo>
                  <a:lnTo>
                    <a:pt x="162" y="0"/>
                  </a:lnTo>
                  <a:lnTo>
                    <a:pt x="197" y="11"/>
                  </a:lnTo>
                  <a:lnTo>
                    <a:pt x="277" y="0"/>
                  </a:lnTo>
                  <a:lnTo>
                    <a:pt x="335" y="46"/>
                  </a:lnTo>
                  <a:lnTo>
                    <a:pt x="393" y="81"/>
                  </a:lnTo>
                  <a:lnTo>
                    <a:pt x="358" y="174"/>
                  </a:lnTo>
                  <a:lnTo>
                    <a:pt x="312" y="220"/>
                  </a:lnTo>
                  <a:lnTo>
                    <a:pt x="265" y="232"/>
                  </a:lnTo>
                  <a:lnTo>
                    <a:pt x="277" y="278"/>
                  </a:lnTo>
                  <a:lnTo>
                    <a:pt x="242" y="313"/>
                  </a:lnTo>
                  <a:lnTo>
                    <a:pt x="184" y="220"/>
                  </a:lnTo>
                  <a:lnTo>
                    <a:pt x="23" y="81"/>
                  </a:lnTo>
                  <a:lnTo>
                    <a:pt x="0" y="81"/>
                  </a:lnTo>
                  <a:lnTo>
                    <a:pt x="12" y="46"/>
                  </a:lnTo>
                </a:path>
              </a:pathLst>
            </a:custGeom>
            <a:solidFill>
              <a:srgbClr val="d1d1d1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" name=""/>
            <p:cNvSpPr/>
            <p:nvPr/>
          </p:nvSpPr>
          <p:spPr>
            <a:xfrm>
              <a:off x="6653160" y="3502080"/>
              <a:ext cx="1371600" cy="608040"/>
            </a:xfrm>
            <a:custGeom>
              <a:avLst/>
              <a:gdLst/>
              <a:ahLst/>
              <a:rect l="l" t="t" r="r" b="b"/>
              <a:pathLst>
                <a:path w="684" h="303">
                  <a:moveTo>
                    <a:pt x="23" y="221"/>
                  </a:moveTo>
                  <a:lnTo>
                    <a:pt x="0" y="290"/>
                  </a:lnTo>
                  <a:lnTo>
                    <a:pt x="93" y="278"/>
                  </a:lnTo>
                  <a:lnTo>
                    <a:pt x="127" y="244"/>
                  </a:lnTo>
                  <a:lnTo>
                    <a:pt x="243" y="221"/>
                  </a:lnTo>
                  <a:lnTo>
                    <a:pt x="278" y="232"/>
                  </a:lnTo>
                  <a:lnTo>
                    <a:pt x="359" y="221"/>
                  </a:lnTo>
                  <a:lnTo>
                    <a:pt x="475" y="302"/>
                  </a:lnTo>
                  <a:lnTo>
                    <a:pt x="544" y="278"/>
                  </a:lnTo>
                  <a:lnTo>
                    <a:pt x="590" y="198"/>
                  </a:lnTo>
                  <a:lnTo>
                    <a:pt x="648" y="174"/>
                  </a:lnTo>
                  <a:lnTo>
                    <a:pt x="683" y="116"/>
                  </a:lnTo>
                  <a:lnTo>
                    <a:pt x="683" y="35"/>
                  </a:lnTo>
                  <a:lnTo>
                    <a:pt x="671" y="104"/>
                  </a:lnTo>
                  <a:lnTo>
                    <a:pt x="637" y="150"/>
                  </a:lnTo>
                  <a:lnTo>
                    <a:pt x="625" y="150"/>
                  </a:lnTo>
                  <a:lnTo>
                    <a:pt x="567" y="163"/>
                  </a:lnTo>
                  <a:lnTo>
                    <a:pt x="567" y="139"/>
                  </a:lnTo>
                  <a:lnTo>
                    <a:pt x="625" y="127"/>
                  </a:lnTo>
                  <a:lnTo>
                    <a:pt x="579" y="116"/>
                  </a:lnTo>
                  <a:lnTo>
                    <a:pt x="625" y="104"/>
                  </a:lnTo>
                  <a:lnTo>
                    <a:pt x="648" y="116"/>
                  </a:lnTo>
                  <a:lnTo>
                    <a:pt x="660" y="58"/>
                  </a:lnTo>
                  <a:lnTo>
                    <a:pt x="648" y="46"/>
                  </a:lnTo>
                  <a:lnTo>
                    <a:pt x="579" y="69"/>
                  </a:lnTo>
                  <a:lnTo>
                    <a:pt x="590" y="35"/>
                  </a:lnTo>
                  <a:lnTo>
                    <a:pt x="613" y="35"/>
                  </a:lnTo>
                  <a:lnTo>
                    <a:pt x="648" y="11"/>
                  </a:lnTo>
                  <a:lnTo>
                    <a:pt x="625" y="0"/>
                  </a:lnTo>
                  <a:lnTo>
                    <a:pt x="428" y="46"/>
                  </a:lnTo>
                  <a:lnTo>
                    <a:pt x="174" y="92"/>
                  </a:lnTo>
                  <a:lnTo>
                    <a:pt x="58" y="221"/>
                  </a:lnTo>
                  <a:lnTo>
                    <a:pt x="23" y="221"/>
                  </a:lnTo>
                </a:path>
              </a:pathLst>
            </a:custGeom>
            <a:solidFill>
              <a:srgbClr val="d1d1d1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" name=""/>
            <p:cNvSpPr/>
            <p:nvPr/>
          </p:nvSpPr>
          <p:spPr>
            <a:xfrm>
              <a:off x="6721560" y="3013200"/>
              <a:ext cx="1189080" cy="744480"/>
            </a:xfrm>
            <a:custGeom>
              <a:avLst/>
              <a:gdLst/>
              <a:ahLst/>
              <a:rect l="l" t="t" r="r" b="b"/>
              <a:pathLst>
                <a:path w="593" h="372">
                  <a:moveTo>
                    <a:pt x="92" y="255"/>
                  </a:moveTo>
                  <a:lnTo>
                    <a:pt x="81" y="290"/>
                  </a:lnTo>
                  <a:lnTo>
                    <a:pt x="58" y="302"/>
                  </a:lnTo>
                  <a:lnTo>
                    <a:pt x="46" y="325"/>
                  </a:lnTo>
                  <a:lnTo>
                    <a:pt x="0" y="348"/>
                  </a:lnTo>
                  <a:lnTo>
                    <a:pt x="0" y="371"/>
                  </a:lnTo>
                  <a:lnTo>
                    <a:pt x="139" y="348"/>
                  </a:lnTo>
                  <a:lnTo>
                    <a:pt x="394" y="290"/>
                  </a:lnTo>
                  <a:lnTo>
                    <a:pt x="592" y="244"/>
                  </a:lnTo>
                  <a:lnTo>
                    <a:pt x="592" y="209"/>
                  </a:lnTo>
                  <a:lnTo>
                    <a:pt x="569" y="198"/>
                  </a:lnTo>
                  <a:lnTo>
                    <a:pt x="557" y="209"/>
                  </a:lnTo>
                  <a:lnTo>
                    <a:pt x="546" y="162"/>
                  </a:lnTo>
                  <a:lnTo>
                    <a:pt x="557" y="116"/>
                  </a:lnTo>
                  <a:lnTo>
                    <a:pt x="476" y="81"/>
                  </a:lnTo>
                  <a:lnTo>
                    <a:pt x="429" y="93"/>
                  </a:lnTo>
                  <a:lnTo>
                    <a:pt x="429" y="23"/>
                  </a:lnTo>
                  <a:lnTo>
                    <a:pt x="371" y="0"/>
                  </a:lnTo>
                  <a:lnTo>
                    <a:pt x="336" y="12"/>
                  </a:lnTo>
                  <a:lnTo>
                    <a:pt x="313" y="81"/>
                  </a:lnTo>
                  <a:lnTo>
                    <a:pt x="267" y="104"/>
                  </a:lnTo>
                  <a:lnTo>
                    <a:pt x="244" y="209"/>
                  </a:lnTo>
                  <a:lnTo>
                    <a:pt x="174" y="255"/>
                  </a:lnTo>
                  <a:lnTo>
                    <a:pt x="116" y="279"/>
                  </a:lnTo>
                  <a:lnTo>
                    <a:pt x="92" y="255"/>
                  </a:lnTo>
                </a:path>
              </a:pathLst>
            </a:custGeom>
            <a:solidFill>
              <a:srgbClr val="d1d1d1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" name=""/>
            <p:cNvSpPr/>
            <p:nvPr/>
          </p:nvSpPr>
          <p:spPr>
            <a:xfrm>
              <a:off x="6792840" y="2852640"/>
              <a:ext cx="673200" cy="720720"/>
            </a:xfrm>
            <a:custGeom>
              <a:avLst/>
              <a:gdLst/>
              <a:ahLst/>
              <a:rect l="l" t="t" r="r" b="b"/>
              <a:pathLst>
                <a:path w="336" h="360">
                  <a:moveTo>
                    <a:pt x="34" y="185"/>
                  </a:moveTo>
                  <a:lnTo>
                    <a:pt x="11" y="185"/>
                  </a:lnTo>
                  <a:lnTo>
                    <a:pt x="0" y="243"/>
                  </a:lnTo>
                  <a:lnTo>
                    <a:pt x="11" y="301"/>
                  </a:lnTo>
                  <a:lnTo>
                    <a:pt x="57" y="335"/>
                  </a:lnTo>
                  <a:lnTo>
                    <a:pt x="69" y="359"/>
                  </a:lnTo>
                  <a:lnTo>
                    <a:pt x="138" y="335"/>
                  </a:lnTo>
                  <a:lnTo>
                    <a:pt x="208" y="289"/>
                  </a:lnTo>
                  <a:lnTo>
                    <a:pt x="231" y="185"/>
                  </a:lnTo>
                  <a:lnTo>
                    <a:pt x="277" y="162"/>
                  </a:lnTo>
                  <a:lnTo>
                    <a:pt x="300" y="93"/>
                  </a:lnTo>
                  <a:lnTo>
                    <a:pt x="335" y="81"/>
                  </a:lnTo>
                  <a:lnTo>
                    <a:pt x="289" y="69"/>
                  </a:lnTo>
                  <a:lnTo>
                    <a:pt x="208" y="116"/>
                  </a:lnTo>
                  <a:lnTo>
                    <a:pt x="196" y="69"/>
                  </a:lnTo>
                  <a:lnTo>
                    <a:pt x="115" y="69"/>
                  </a:lnTo>
                  <a:lnTo>
                    <a:pt x="104" y="0"/>
                  </a:lnTo>
                  <a:lnTo>
                    <a:pt x="81" y="23"/>
                  </a:lnTo>
                  <a:lnTo>
                    <a:pt x="92" y="127"/>
                  </a:lnTo>
                  <a:lnTo>
                    <a:pt x="57" y="127"/>
                  </a:lnTo>
                  <a:lnTo>
                    <a:pt x="34" y="185"/>
                  </a:lnTo>
                </a:path>
              </a:pathLst>
            </a:custGeom>
            <a:solidFill>
              <a:srgbClr val="d1d1d1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" name=""/>
            <p:cNvSpPr/>
            <p:nvPr/>
          </p:nvSpPr>
          <p:spPr>
            <a:xfrm>
              <a:off x="3486240" y="2689200"/>
              <a:ext cx="1349280" cy="606600"/>
            </a:xfrm>
            <a:custGeom>
              <a:avLst/>
              <a:gdLst/>
              <a:ahLst/>
              <a:rect l="l" t="t" r="r" b="b"/>
              <a:pathLst>
                <a:path w="673" h="302">
                  <a:moveTo>
                    <a:pt x="12" y="0"/>
                  </a:moveTo>
                  <a:lnTo>
                    <a:pt x="0" y="197"/>
                  </a:lnTo>
                  <a:lnTo>
                    <a:pt x="150" y="197"/>
                  </a:lnTo>
                  <a:lnTo>
                    <a:pt x="150" y="301"/>
                  </a:lnTo>
                  <a:lnTo>
                    <a:pt x="360" y="301"/>
                  </a:lnTo>
                  <a:lnTo>
                    <a:pt x="545" y="289"/>
                  </a:lnTo>
                  <a:lnTo>
                    <a:pt x="672" y="301"/>
                  </a:lnTo>
                  <a:lnTo>
                    <a:pt x="637" y="208"/>
                  </a:lnTo>
                  <a:lnTo>
                    <a:pt x="603" y="127"/>
                  </a:lnTo>
                  <a:lnTo>
                    <a:pt x="580" y="46"/>
                  </a:lnTo>
                  <a:lnTo>
                    <a:pt x="499" y="0"/>
                  </a:lnTo>
                  <a:lnTo>
                    <a:pt x="464" y="23"/>
                  </a:lnTo>
                  <a:lnTo>
                    <a:pt x="418" y="12"/>
                  </a:lnTo>
                  <a:lnTo>
                    <a:pt x="243" y="0"/>
                  </a:lnTo>
                  <a:lnTo>
                    <a:pt x="12" y="0"/>
                  </a:lnTo>
                </a:path>
              </a:pathLst>
            </a:custGeom>
            <a:solidFill>
              <a:srgbClr val="d1d1d1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94" name=""/>
          <p:cNvSpPr/>
          <p:nvPr/>
        </p:nvSpPr>
        <p:spPr>
          <a:xfrm>
            <a:off x="2960640" y="3989520"/>
            <a:ext cx="2230560" cy="2066760"/>
          </a:xfrm>
          <a:custGeom>
            <a:avLst/>
            <a:gdLst/>
            <a:ahLst/>
            <a:rect l="l" t="t" r="r" b="b"/>
            <a:pathLst>
              <a:path w="1112" h="1031">
                <a:moveTo>
                  <a:pt x="323" y="0"/>
                </a:moveTo>
                <a:lnTo>
                  <a:pt x="566" y="0"/>
                </a:lnTo>
                <a:lnTo>
                  <a:pt x="566" y="196"/>
                </a:lnTo>
                <a:lnTo>
                  <a:pt x="695" y="243"/>
                </a:lnTo>
                <a:lnTo>
                  <a:pt x="729" y="231"/>
                </a:lnTo>
                <a:lnTo>
                  <a:pt x="810" y="266"/>
                </a:lnTo>
                <a:lnTo>
                  <a:pt x="857" y="266"/>
                </a:lnTo>
                <a:lnTo>
                  <a:pt x="961" y="220"/>
                </a:lnTo>
                <a:lnTo>
                  <a:pt x="1007" y="266"/>
                </a:lnTo>
                <a:lnTo>
                  <a:pt x="1053" y="277"/>
                </a:lnTo>
                <a:lnTo>
                  <a:pt x="1053" y="428"/>
                </a:lnTo>
                <a:lnTo>
                  <a:pt x="1111" y="520"/>
                </a:lnTo>
                <a:lnTo>
                  <a:pt x="1100" y="648"/>
                </a:lnTo>
                <a:lnTo>
                  <a:pt x="1042" y="706"/>
                </a:lnTo>
                <a:lnTo>
                  <a:pt x="1030" y="660"/>
                </a:lnTo>
                <a:lnTo>
                  <a:pt x="1007" y="683"/>
                </a:lnTo>
                <a:lnTo>
                  <a:pt x="1019" y="706"/>
                </a:lnTo>
                <a:lnTo>
                  <a:pt x="915" y="787"/>
                </a:lnTo>
                <a:lnTo>
                  <a:pt x="891" y="787"/>
                </a:lnTo>
                <a:lnTo>
                  <a:pt x="834" y="834"/>
                </a:lnTo>
                <a:lnTo>
                  <a:pt x="834" y="845"/>
                </a:lnTo>
                <a:lnTo>
                  <a:pt x="810" y="857"/>
                </a:lnTo>
                <a:lnTo>
                  <a:pt x="834" y="880"/>
                </a:lnTo>
                <a:lnTo>
                  <a:pt x="799" y="914"/>
                </a:lnTo>
                <a:lnTo>
                  <a:pt x="810" y="972"/>
                </a:lnTo>
                <a:lnTo>
                  <a:pt x="834" y="995"/>
                </a:lnTo>
                <a:lnTo>
                  <a:pt x="834" y="1030"/>
                </a:lnTo>
                <a:lnTo>
                  <a:pt x="787" y="1030"/>
                </a:lnTo>
                <a:lnTo>
                  <a:pt x="753" y="1007"/>
                </a:lnTo>
                <a:lnTo>
                  <a:pt x="718" y="1019"/>
                </a:lnTo>
                <a:lnTo>
                  <a:pt x="637" y="984"/>
                </a:lnTo>
                <a:lnTo>
                  <a:pt x="591" y="868"/>
                </a:lnTo>
                <a:lnTo>
                  <a:pt x="532" y="810"/>
                </a:lnTo>
                <a:lnTo>
                  <a:pt x="485" y="706"/>
                </a:lnTo>
                <a:lnTo>
                  <a:pt x="451" y="695"/>
                </a:lnTo>
                <a:lnTo>
                  <a:pt x="428" y="672"/>
                </a:lnTo>
                <a:lnTo>
                  <a:pt x="404" y="672"/>
                </a:lnTo>
                <a:lnTo>
                  <a:pt x="358" y="660"/>
                </a:lnTo>
                <a:lnTo>
                  <a:pt x="323" y="672"/>
                </a:lnTo>
                <a:lnTo>
                  <a:pt x="300" y="729"/>
                </a:lnTo>
                <a:lnTo>
                  <a:pt x="266" y="729"/>
                </a:lnTo>
                <a:lnTo>
                  <a:pt x="196" y="695"/>
                </a:lnTo>
                <a:lnTo>
                  <a:pt x="161" y="648"/>
                </a:lnTo>
                <a:lnTo>
                  <a:pt x="150" y="579"/>
                </a:lnTo>
                <a:lnTo>
                  <a:pt x="115" y="543"/>
                </a:lnTo>
                <a:lnTo>
                  <a:pt x="46" y="487"/>
                </a:lnTo>
                <a:lnTo>
                  <a:pt x="0" y="428"/>
                </a:lnTo>
                <a:lnTo>
                  <a:pt x="0" y="405"/>
                </a:lnTo>
                <a:lnTo>
                  <a:pt x="161" y="405"/>
                </a:lnTo>
                <a:lnTo>
                  <a:pt x="300" y="416"/>
                </a:lnTo>
                <a:lnTo>
                  <a:pt x="323" y="0"/>
                </a:lnTo>
              </a:path>
            </a:pathLst>
          </a:custGeom>
          <a:solidFill>
            <a:srgbClr val="009900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"/>
          <p:cNvSpPr/>
          <p:nvPr/>
        </p:nvSpPr>
        <p:spPr>
          <a:xfrm>
            <a:off x="426960" y="2433600"/>
            <a:ext cx="1371600" cy="2090880"/>
          </a:xfrm>
          <a:custGeom>
            <a:avLst/>
            <a:gdLst/>
            <a:ahLst/>
            <a:rect l="l" t="t" r="r" b="b"/>
            <a:pathLst>
              <a:path w="684" h="1043">
                <a:moveTo>
                  <a:pt x="58" y="0"/>
                </a:moveTo>
                <a:lnTo>
                  <a:pt x="371" y="58"/>
                </a:lnTo>
                <a:lnTo>
                  <a:pt x="301" y="370"/>
                </a:lnTo>
                <a:lnTo>
                  <a:pt x="648" y="834"/>
                </a:lnTo>
                <a:lnTo>
                  <a:pt x="683" y="891"/>
                </a:lnTo>
                <a:lnTo>
                  <a:pt x="648" y="926"/>
                </a:lnTo>
                <a:lnTo>
                  <a:pt x="625" y="972"/>
                </a:lnTo>
                <a:lnTo>
                  <a:pt x="602" y="1007"/>
                </a:lnTo>
                <a:lnTo>
                  <a:pt x="625" y="1030"/>
                </a:lnTo>
                <a:lnTo>
                  <a:pt x="590" y="1042"/>
                </a:lnTo>
                <a:lnTo>
                  <a:pt x="382" y="1030"/>
                </a:lnTo>
                <a:lnTo>
                  <a:pt x="371" y="972"/>
                </a:lnTo>
                <a:lnTo>
                  <a:pt x="336" y="926"/>
                </a:lnTo>
                <a:lnTo>
                  <a:pt x="313" y="915"/>
                </a:lnTo>
                <a:lnTo>
                  <a:pt x="301" y="880"/>
                </a:lnTo>
                <a:lnTo>
                  <a:pt x="278" y="857"/>
                </a:lnTo>
                <a:lnTo>
                  <a:pt x="266" y="845"/>
                </a:lnTo>
                <a:lnTo>
                  <a:pt x="255" y="810"/>
                </a:lnTo>
                <a:lnTo>
                  <a:pt x="232" y="799"/>
                </a:lnTo>
                <a:lnTo>
                  <a:pt x="197" y="810"/>
                </a:lnTo>
                <a:lnTo>
                  <a:pt x="162" y="799"/>
                </a:lnTo>
                <a:lnTo>
                  <a:pt x="162" y="787"/>
                </a:lnTo>
                <a:lnTo>
                  <a:pt x="162" y="753"/>
                </a:lnTo>
                <a:lnTo>
                  <a:pt x="151" y="718"/>
                </a:lnTo>
                <a:lnTo>
                  <a:pt x="151" y="695"/>
                </a:lnTo>
                <a:lnTo>
                  <a:pt x="128" y="672"/>
                </a:lnTo>
                <a:lnTo>
                  <a:pt x="139" y="649"/>
                </a:lnTo>
                <a:lnTo>
                  <a:pt x="93" y="602"/>
                </a:lnTo>
                <a:lnTo>
                  <a:pt x="93" y="568"/>
                </a:lnTo>
                <a:lnTo>
                  <a:pt x="116" y="556"/>
                </a:lnTo>
                <a:lnTo>
                  <a:pt x="116" y="533"/>
                </a:lnTo>
                <a:lnTo>
                  <a:pt x="93" y="533"/>
                </a:lnTo>
                <a:lnTo>
                  <a:pt x="81" y="497"/>
                </a:lnTo>
                <a:lnTo>
                  <a:pt x="70" y="451"/>
                </a:lnTo>
                <a:lnTo>
                  <a:pt x="104" y="474"/>
                </a:lnTo>
                <a:lnTo>
                  <a:pt x="93" y="439"/>
                </a:lnTo>
                <a:lnTo>
                  <a:pt x="116" y="439"/>
                </a:lnTo>
                <a:lnTo>
                  <a:pt x="116" y="416"/>
                </a:lnTo>
                <a:lnTo>
                  <a:pt x="93" y="405"/>
                </a:lnTo>
                <a:lnTo>
                  <a:pt x="81" y="428"/>
                </a:lnTo>
                <a:lnTo>
                  <a:pt x="58" y="416"/>
                </a:lnTo>
                <a:lnTo>
                  <a:pt x="12" y="301"/>
                </a:lnTo>
                <a:lnTo>
                  <a:pt x="23" y="220"/>
                </a:lnTo>
                <a:lnTo>
                  <a:pt x="0" y="173"/>
                </a:lnTo>
                <a:lnTo>
                  <a:pt x="12" y="127"/>
                </a:lnTo>
                <a:lnTo>
                  <a:pt x="35" y="127"/>
                </a:lnTo>
                <a:lnTo>
                  <a:pt x="58" y="69"/>
                </a:lnTo>
                <a:lnTo>
                  <a:pt x="58" y="0"/>
                </a:lnTo>
              </a:path>
            </a:pathLst>
          </a:custGeom>
          <a:solidFill>
            <a:srgbClr val="0099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"/>
          <p:cNvSpPr/>
          <p:nvPr/>
        </p:nvSpPr>
        <p:spPr>
          <a:xfrm>
            <a:off x="8094600" y="1041480"/>
            <a:ext cx="603360" cy="930240"/>
          </a:xfrm>
          <a:custGeom>
            <a:avLst/>
            <a:gdLst/>
            <a:ahLst/>
            <a:rect l="l" t="t" r="r" b="b"/>
            <a:pathLst>
              <a:path w="301" h="464">
                <a:moveTo>
                  <a:pt x="69" y="23"/>
                </a:moveTo>
                <a:lnTo>
                  <a:pt x="23" y="104"/>
                </a:lnTo>
                <a:lnTo>
                  <a:pt x="46" y="139"/>
                </a:lnTo>
                <a:lnTo>
                  <a:pt x="23" y="173"/>
                </a:lnTo>
                <a:lnTo>
                  <a:pt x="34" y="185"/>
                </a:lnTo>
                <a:lnTo>
                  <a:pt x="23" y="220"/>
                </a:lnTo>
                <a:lnTo>
                  <a:pt x="23" y="254"/>
                </a:lnTo>
                <a:lnTo>
                  <a:pt x="0" y="278"/>
                </a:lnTo>
                <a:lnTo>
                  <a:pt x="11" y="289"/>
                </a:lnTo>
                <a:lnTo>
                  <a:pt x="69" y="451"/>
                </a:lnTo>
                <a:lnTo>
                  <a:pt x="115" y="463"/>
                </a:lnTo>
                <a:lnTo>
                  <a:pt x="115" y="439"/>
                </a:lnTo>
                <a:lnTo>
                  <a:pt x="138" y="405"/>
                </a:lnTo>
                <a:lnTo>
                  <a:pt x="138" y="382"/>
                </a:lnTo>
                <a:lnTo>
                  <a:pt x="196" y="347"/>
                </a:lnTo>
                <a:lnTo>
                  <a:pt x="196" y="301"/>
                </a:lnTo>
                <a:lnTo>
                  <a:pt x="231" y="301"/>
                </a:lnTo>
                <a:lnTo>
                  <a:pt x="266" y="266"/>
                </a:lnTo>
                <a:lnTo>
                  <a:pt x="300" y="243"/>
                </a:lnTo>
                <a:lnTo>
                  <a:pt x="300" y="220"/>
                </a:lnTo>
                <a:lnTo>
                  <a:pt x="254" y="208"/>
                </a:lnTo>
                <a:lnTo>
                  <a:pt x="243" y="173"/>
                </a:lnTo>
                <a:lnTo>
                  <a:pt x="196" y="173"/>
                </a:lnTo>
                <a:lnTo>
                  <a:pt x="150" y="35"/>
                </a:lnTo>
                <a:lnTo>
                  <a:pt x="138" y="0"/>
                </a:lnTo>
                <a:lnTo>
                  <a:pt x="92" y="12"/>
                </a:lnTo>
                <a:lnTo>
                  <a:pt x="81" y="35"/>
                </a:lnTo>
                <a:lnTo>
                  <a:pt x="69" y="23"/>
                </a:lnTo>
              </a:path>
            </a:pathLst>
          </a:custGeom>
          <a:solidFill>
            <a:srgbClr val="0099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7188120" y="2873520"/>
            <a:ext cx="763560" cy="331560"/>
          </a:xfrm>
          <a:custGeom>
            <a:avLst/>
            <a:gdLst/>
            <a:ahLst/>
            <a:rect l="l" t="t" r="r" b="b"/>
            <a:pathLst>
              <a:path w="381" h="165">
                <a:moveTo>
                  <a:pt x="0" y="58"/>
                </a:moveTo>
                <a:lnTo>
                  <a:pt x="289" y="0"/>
                </a:lnTo>
                <a:lnTo>
                  <a:pt x="334" y="116"/>
                </a:lnTo>
                <a:lnTo>
                  <a:pt x="380" y="105"/>
                </a:lnTo>
                <a:lnTo>
                  <a:pt x="380" y="164"/>
                </a:lnTo>
                <a:lnTo>
                  <a:pt x="345" y="164"/>
                </a:lnTo>
                <a:lnTo>
                  <a:pt x="311" y="129"/>
                </a:lnTo>
                <a:lnTo>
                  <a:pt x="289" y="82"/>
                </a:lnTo>
                <a:lnTo>
                  <a:pt x="277" y="23"/>
                </a:lnTo>
                <a:lnTo>
                  <a:pt x="265" y="58"/>
                </a:lnTo>
                <a:lnTo>
                  <a:pt x="277" y="152"/>
                </a:lnTo>
                <a:lnTo>
                  <a:pt x="196" y="164"/>
                </a:lnTo>
                <a:lnTo>
                  <a:pt x="196" y="93"/>
                </a:lnTo>
                <a:lnTo>
                  <a:pt x="138" y="70"/>
                </a:lnTo>
                <a:lnTo>
                  <a:pt x="93" y="58"/>
                </a:lnTo>
                <a:lnTo>
                  <a:pt x="12" y="105"/>
                </a:lnTo>
                <a:lnTo>
                  <a:pt x="0" y="58"/>
                </a:lnTo>
              </a:path>
            </a:pathLst>
          </a:custGeom>
          <a:solidFill>
            <a:srgbClr val="0099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5351400" y="2666880"/>
            <a:ext cx="676440" cy="1116000"/>
          </a:xfrm>
          <a:custGeom>
            <a:avLst/>
            <a:gdLst/>
            <a:ahLst/>
            <a:rect l="l" t="t" r="r" b="b"/>
            <a:pathLst>
              <a:path w="337" h="556">
                <a:moveTo>
                  <a:pt x="58" y="34"/>
                </a:moveTo>
                <a:lnTo>
                  <a:pt x="255" y="0"/>
                </a:lnTo>
                <a:lnTo>
                  <a:pt x="290" y="69"/>
                </a:lnTo>
                <a:lnTo>
                  <a:pt x="324" y="347"/>
                </a:lnTo>
                <a:lnTo>
                  <a:pt x="336" y="393"/>
                </a:lnTo>
                <a:lnTo>
                  <a:pt x="301" y="462"/>
                </a:lnTo>
                <a:lnTo>
                  <a:pt x="301" y="520"/>
                </a:lnTo>
                <a:lnTo>
                  <a:pt x="266" y="508"/>
                </a:lnTo>
                <a:lnTo>
                  <a:pt x="278" y="555"/>
                </a:lnTo>
                <a:lnTo>
                  <a:pt x="232" y="532"/>
                </a:lnTo>
                <a:lnTo>
                  <a:pt x="220" y="543"/>
                </a:lnTo>
                <a:lnTo>
                  <a:pt x="185" y="543"/>
                </a:lnTo>
                <a:lnTo>
                  <a:pt x="174" y="474"/>
                </a:lnTo>
                <a:lnTo>
                  <a:pt x="128" y="451"/>
                </a:lnTo>
                <a:lnTo>
                  <a:pt x="128" y="381"/>
                </a:lnTo>
                <a:lnTo>
                  <a:pt x="93" y="393"/>
                </a:lnTo>
                <a:lnTo>
                  <a:pt x="70" y="335"/>
                </a:lnTo>
                <a:lnTo>
                  <a:pt x="0" y="277"/>
                </a:lnTo>
                <a:lnTo>
                  <a:pt x="47" y="185"/>
                </a:lnTo>
                <a:lnTo>
                  <a:pt x="35" y="138"/>
                </a:lnTo>
                <a:lnTo>
                  <a:pt x="93" y="127"/>
                </a:lnTo>
                <a:lnTo>
                  <a:pt x="93" y="69"/>
                </a:lnTo>
                <a:lnTo>
                  <a:pt x="58" y="34"/>
                </a:lnTo>
              </a:path>
            </a:pathLst>
          </a:custGeom>
          <a:solidFill>
            <a:srgbClr val="0099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6242040" y="4803840"/>
            <a:ext cx="1531800" cy="1160280"/>
          </a:xfrm>
          <a:custGeom>
            <a:avLst/>
            <a:gdLst/>
            <a:ahLst/>
            <a:rect l="l" t="t" r="r" b="b"/>
            <a:pathLst>
              <a:path w="764" h="579">
                <a:moveTo>
                  <a:pt x="0" y="62"/>
                </a:moveTo>
                <a:lnTo>
                  <a:pt x="199" y="45"/>
                </a:lnTo>
                <a:lnTo>
                  <a:pt x="223" y="85"/>
                </a:lnTo>
                <a:lnTo>
                  <a:pt x="448" y="41"/>
                </a:lnTo>
                <a:lnTo>
                  <a:pt x="483" y="67"/>
                </a:lnTo>
                <a:lnTo>
                  <a:pt x="482" y="14"/>
                </a:lnTo>
                <a:lnTo>
                  <a:pt x="482" y="1"/>
                </a:lnTo>
                <a:lnTo>
                  <a:pt x="529" y="0"/>
                </a:lnTo>
                <a:lnTo>
                  <a:pt x="578" y="92"/>
                </a:lnTo>
                <a:lnTo>
                  <a:pt x="652" y="208"/>
                </a:lnTo>
                <a:lnTo>
                  <a:pt x="688" y="314"/>
                </a:lnTo>
                <a:lnTo>
                  <a:pt x="748" y="392"/>
                </a:lnTo>
                <a:lnTo>
                  <a:pt x="763" y="497"/>
                </a:lnTo>
                <a:lnTo>
                  <a:pt x="740" y="550"/>
                </a:lnTo>
                <a:lnTo>
                  <a:pt x="658" y="578"/>
                </a:lnTo>
                <a:lnTo>
                  <a:pt x="645" y="551"/>
                </a:lnTo>
                <a:lnTo>
                  <a:pt x="597" y="512"/>
                </a:lnTo>
                <a:lnTo>
                  <a:pt x="573" y="475"/>
                </a:lnTo>
                <a:lnTo>
                  <a:pt x="561" y="461"/>
                </a:lnTo>
                <a:lnTo>
                  <a:pt x="549" y="421"/>
                </a:lnTo>
                <a:lnTo>
                  <a:pt x="537" y="435"/>
                </a:lnTo>
                <a:lnTo>
                  <a:pt x="489" y="383"/>
                </a:lnTo>
                <a:lnTo>
                  <a:pt x="500" y="343"/>
                </a:lnTo>
                <a:lnTo>
                  <a:pt x="487" y="317"/>
                </a:lnTo>
                <a:lnTo>
                  <a:pt x="475" y="317"/>
                </a:lnTo>
                <a:lnTo>
                  <a:pt x="476" y="343"/>
                </a:lnTo>
                <a:lnTo>
                  <a:pt x="464" y="318"/>
                </a:lnTo>
                <a:lnTo>
                  <a:pt x="463" y="239"/>
                </a:lnTo>
                <a:lnTo>
                  <a:pt x="439" y="186"/>
                </a:lnTo>
                <a:lnTo>
                  <a:pt x="365" y="147"/>
                </a:lnTo>
                <a:lnTo>
                  <a:pt x="330" y="109"/>
                </a:lnTo>
                <a:lnTo>
                  <a:pt x="283" y="97"/>
                </a:lnTo>
                <a:lnTo>
                  <a:pt x="272" y="123"/>
                </a:lnTo>
                <a:lnTo>
                  <a:pt x="212" y="150"/>
                </a:lnTo>
                <a:lnTo>
                  <a:pt x="177" y="125"/>
                </a:lnTo>
                <a:lnTo>
                  <a:pt x="166" y="99"/>
                </a:lnTo>
                <a:lnTo>
                  <a:pt x="47" y="127"/>
                </a:lnTo>
                <a:lnTo>
                  <a:pt x="24" y="114"/>
                </a:lnTo>
                <a:lnTo>
                  <a:pt x="1" y="128"/>
                </a:lnTo>
                <a:lnTo>
                  <a:pt x="0" y="62"/>
                </a:lnTo>
              </a:path>
            </a:pathLst>
          </a:custGeom>
          <a:solidFill>
            <a:srgbClr val="dc00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7790040" y="2481120"/>
            <a:ext cx="234720" cy="465120"/>
          </a:xfrm>
          <a:custGeom>
            <a:avLst/>
            <a:gdLst/>
            <a:ahLst/>
            <a:rect l="l" t="t" r="r" b="b"/>
            <a:pathLst>
              <a:path w="117" h="232">
                <a:moveTo>
                  <a:pt x="12" y="0"/>
                </a:moveTo>
                <a:lnTo>
                  <a:pt x="46" y="0"/>
                </a:lnTo>
                <a:lnTo>
                  <a:pt x="104" y="35"/>
                </a:lnTo>
                <a:lnTo>
                  <a:pt x="93" y="58"/>
                </a:lnTo>
                <a:lnTo>
                  <a:pt x="116" y="81"/>
                </a:lnTo>
                <a:lnTo>
                  <a:pt x="116" y="197"/>
                </a:lnTo>
                <a:lnTo>
                  <a:pt x="93" y="231"/>
                </a:lnTo>
                <a:lnTo>
                  <a:pt x="70" y="220"/>
                </a:lnTo>
                <a:lnTo>
                  <a:pt x="46" y="220"/>
                </a:lnTo>
                <a:lnTo>
                  <a:pt x="12" y="197"/>
                </a:lnTo>
                <a:lnTo>
                  <a:pt x="35" y="127"/>
                </a:lnTo>
                <a:lnTo>
                  <a:pt x="0" y="93"/>
                </a:lnTo>
                <a:lnTo>
                  <a:pt x="12" y="0"/>
                </a:lnTo>
              </a:path>
            </a:pathLst>
          </a:custGeom>
          <a:solidFill>
            <a:srgbClr val="0099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>
            <a:off x="7023240" y="1735200"/>
            <a:ext cx="1025280" cy="817560"/>
          </a:xfrm>
          <a:custGeom>
            <a:avLst/>
            <a:gdLst/>
            <a:ahLst/>
            <a:rect l="l" t="t" r="r" b="b"/>
            <a:pathLst>
              <a:path w="511" h="408">
                <a:moveTo>
                  <a:pt x="47" y="267"/>
                </a:moveTo>
                <a:lnTo>
                  <a:pt x="93" y="244"/>
                </a:lnTo>
                <a:lnTo>
                  <a:pt x="151" y="244"/>
                </a:lnTo>
                <a:lnTo>
                  <a:pt x="174" y="221"/>
                </a:lnTo>
                <a:lnTo>
                  <a:pt x="197" y="221"/>
                </a:lnTo>
                <a:lnTo>
                  <a:pt x="209" y="198"/>
                </a:lnTo>
                <a:lnTo>
                  <a:pt x="233" y="186"/>
                </a:lnTo>
                <a:lnTo>
                  <a:pt x="220" y="140"/>
                </a:lnTo>
                <a:lnTo>
                  <a:pt x="209" y="128"/>
                </a:lnTo>
                <a:lnTo>
                  <a:pt x="233" y="92"/>
                </a:lnTo>
                <a:lnTo>
                  <a:pt x="243" y="92"/>
                </a:lnTo>
                <a:lnTo>
                  <a:pt x="314" y="23"/>
                </a:lnTo>
                <a:lnTo>
                  <a:pt x="395" y="0"/>
                </a:lnTo>
                <a:lnTo>
                  <a:pt x="406" y="69"/>
                </a:lnTo>
                <a:lnTo>
                  <a:pt x="418" y="58"/>
                </a:lnTo>
                <a:lnTo>
                  <a:pt x="441" y="81"/>
                </a:lnTo>
                <a:lnTo>
                  <a:pt x="441" y="151"/>
                </a:lnTo>
                <a:lnTo>
                  <a:pt x="464" y="209"/>
                </a:lnTo>
                <a:lnTo>
                  <a:pt x="476" y="290"/>
                </a:lnTo>
                <a:lnTo>
                  <a:pt x="476" y="360"/>
                </a:lnTo>
                <a:lnTo>
                  <a:pt x="510" y="372"/>
                </a:lnTo>
                <a:lnTo>
                  <a:pt x="487" y="407"/>
                </a:lnTo>
                <a:lnTo>
                  <a:pt x="429" y="372"/>
                </a:lnTo>
                <a:lnTo>
                  <a:pt x="395" y="372"/>
                </a:lnTo>
                <a:lnTo>
                  <a:pt x="372" y="360"/>
                </a:lnTo>
                <a:lnTo>
                  <a:pt x="372" y="349"/>
                </a:lnTo>
                <a:lnTo>
                  <a:pt x="348" y="337"/>
                </a:lnTo>
                <a:lnTo>
                  <a:pt x="12" y="395"/>
                </a:lnTo>
                <a:lnTo>
                  <a:pt x="0" y="384"/>
                </a:lnTo>
                <a:lnTo>
                  <a:pt x="58" y="303"/>
                </a:lnTo>
                <a:lnTo>
                  <a:pt x="47" y="267"/>
                </a:lnTo>
              </a:path>
            </a:pathLst>
          </a:custGeom>
          <a:solidFill>
            <a:srgbClr val="0099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"/>
          <p:cNvSpPr/>
          <p:nvPr/>
        </p:nvSpPr>
        <p:spPr>
          <a:xfrm>
            <a:off x="7950240" y="2063880"/>
            <a:ext cx="585720" cy="257040"/>
          </a:xfrm>
          <a:custGeom>
            <a:avLst/>
            <a:gdLst/>
            <a:ahLst/>
            <a:rect l="l" t="t" r="r" b="b"/>
            <a:pathLst>
              <a:path w="292" h="128">
                <a:moveTo>
                  <a:pt x="0" y="58"/>
                </a:moveTo>
                <a:lnTo>
                  <a:pt x="140" y="23"/>
                </a:lnTo>
                <a:lnTo>
                  <a:pt x="163" y="23"/>
                </a:lnTo>
                <a:lnTo>
                  <a:pt x="175" y="0"/>
                </a:lnTo>
                <a:lnTo>
                  <a:pt x="198" y="11"/>
                </a:lnTo>
                <a:lnTo>
                  <a:pt x="175" y="46"/>
                </a:lnTo>
                <a:lnTo>
                  <a:pt x="209" y="46"/>
                </a:lnTo>
                <a:lnTo>
                  <a:pt x="222" y="69"/>
                </a:lnTo>
                <a:lnTo>
                  <a:pt x="245" y="81"/>
                </a:lnTo>
                <a:lnTo>
                  <a:pt x="257" y="69"/>
                </a:lnTo>
                <a:lnTo>
                  <a:pt x="257" y="58"/>
                </a:lnTo>
                <a:lnTo>
                  <a:pt x="234" y="35"/>
                </a:lnTo>
                <a:lnTo>
                  <a:pt x="257" y="35"/>
                </a:lnTo>
                <a:lnTo>
                  <a:pt x="291" y="81"/>
                </a:lnTo>
                <a:lnTo>
                  <a:pt x="257" y="104"/>
                </a:lnTo>
                <a:lnTo>
                  <a:pt x="222" y="92"/>
                </a:lnTo>
                <a:lnTo>
                  <a:pt x="198" y="127"/>
                </a:lnTo>
                <a:lnTo>
                  <a:pt x="152" y="92"/>
                </a:lnTo>
                <a:lnTo>
                  <a:pt x="12" y="127"/>
                </a:lnTo>
                <a:lnTo>
                  <a:pt x="0" y="58"/>
                </a:lnTo>
              </a:path>
            </a:pathLst>
          </a:custGeom>
          <a:solidFill>
            <a:srgbClr val="0099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6326280" y="2573280"/>
            <a:ext cx="677880" cy="768240"/>
          </a:xfrm>
          <a:custGeom>
            <a:avLst/>
            <a:gdLst/>
            <a:ahLst/>
            <a:rect l="l" t="t" r="r" b="b"/>
            <a:pathLst>
              <a:path w="338" h="383">
                <a:moveTo>
                  <a:pt x="0" y="93"/>
                </a:moveTo>
                <a:lnTo>
                  <a:pt x="151" y="70"/>
                </a:lnTo>
                <a:lnTo>
                  <a:pt x="186" y="81"/>
                </a:lnTo>
                <a:lnTo>
                  <a:pt x="256" y="47"/>
                </a:lnTo>
                <a:lnTo>
                  <a:pt x="267" y="12"/>
                </a:lnTo>
                <a:lnTo>
                  <a:pt x="314" y="0"/>
                </a:lnTo>
                <a:lnTo>
                  <a:pt x="337" y="151"/>
                </a:lnTo>
                <a:lnTo>
                  <a:pt x="314" y="162"/>
                </a:lnTo>
                <a:lnTo>
                  <a:pt x="325" y="266"/>
                </a:lnTo>
                <a:lnTo>
                  <a:pt x="290" y="266"/>
                </a:lnTo>
                <a:lnTo>
                  <a:pt x="267" y="324"/>
                </a:lnTo>
                <a:lnTo>
                  <a:pt x="244" y="324"/>
                </a:lnTo>
                <a:lnTo>
                  <a:pt x="233" y="382"/>
                </a:lnTo>
                <a:lnTo>
                  <a:pt x="198" y="359"/>
                </a:lnTo>
                <a:lnTo>
                  <a:pt x="128" y="370"/>
                </a:lnTo>
                <a:lnTo>
                  <a:pt x="93" y="347"/>
                </a:lnTo>
                <a:lnTo>
                  <a:pt x="47" y="347"/>
                </a:lnTo>
                <a:lnTo>
                  <a:pt x="23" y="243"/>
                </a:lnTo>
                <a:lnTo>
                  <a:pt x="0" y="93"/>
                </a:lnTo>
              </a:path>
            </a:pathLst>
          </a:custGeom>
          <a:solidFill>
            <a:srgbClr val="0099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"/>
          <p:cNvSpPr/>
          <p:nvPr/>
        </p:nvSpPr>
        <p:spPr>
          <a:xfrm>
            <a:off x="7767720" y="2873520"/>
            <a:ext cx="183960" cy="234720"/>
          </a:xfrm>
          <a:custGeom>
            <a:avLst/>
            <a:gdLst/>
            <a:ahLst/>
            <a:rect l="l" t="t" r="r" b="b"/>
            <a:pathLst>
              <a:path w="92" h="117">
                <a:moveTo>
                  <a:pt x="0" y="0"/>
                </a:moveTo>
                <a:lnTo>
                  <a:pt x="23" y="0"/>
                </a:lnTo>
                <a:lnTo>
                  <a:pt x="56" y="23"/>
                </a:lnTo>
                <a:lnTo>
                  <a:pt x="56" y="46"/>
                </a:lnTo>
                <a:lnTo>
                  <a:pt x="91" y="70"/>
                </a:lnTo>
                <a:lnTo>
                  <a:pt x="91" y="105"/>
                </a:lnTo>
                <a:lnTo>
                  <a:pt x="46" y="116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>
            <a:off x="7978680" y="2273400"/>
            <a:ext cx="301680" cy="231840"/>
          </a:xfrm>
          <a:custGeom>
            <a:avLst/>
            <a:gdLst/>
            <a:ahLst/>
            <a:rect l="l" t="t" r="r" b="b"/>
            <a:pathLst>
              <a:path w="151" h="116">
                <a:moveTo>
                  <a:pt x="0" y="23"/>
                </a:moveTo>
                <a:lnTo>
                  <a:pt x="115" y="0"/>
                </a:lnTo>
                <a:lnTo>
                  <a:pt x="150" y="46"/>
                </a:lnTo>
                <a:lnTo>
                  <a:pt x="127" y="68"/>
                </a:lnTo>
                <a:lnTo>
                  <a:pt x="92" y="58"/>
                </a:lnTo>
                <a:lnTo>
                  <a:pt x="34" y="115"/>
                </a:lnTo>
                <a:lnTo>
                  <a:pt x="0" y="80"/>
                </a:lnTo>
                <a:lnTo>
                  <a:pt x="0" y="23"/>
                </a:lnTo>
              </a:path>
            </a:pathLst>
          </a:custGeom>
          <a:solidFill>
            <a:srgbClr val="0099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>
            <a:off x="8021520" y="2411280"/>
            <a:ext cx="304920" cy="187560"/>
          </a:xfrm>
          <a:custGeom>
            <a:avLst/>
            <a:gdLst/>
            <a:ahLst/>
            <a:rect l="l" t="t" r="r" b="b"/>
            <a:pathLst>
              <a:path w="152" h="94">
                <a:moveTo>
                  <a:pt x="0" y="70"/>
                </a:moveTo>
                <a:lnTo>
                  <a:pt x="58" y="47"/>
                </a:lnTo>
                <a:lnTo>
                  <a:pt x="117" y="0"/>
                </a:lnTo>
                <a:lnTo>
                  <a:pt x="128" y="12"/>
                </a:lnTo>
                <a:lnTo>
                  <a:pt x="151" y="12"/>
                </a:lnTo>
                <a:lnTo>
                  <a:pt x="93" y="58"/>
                </a:lnTo>
                <a:lnTo>
                  <a:pt x="11" y="93"/>
                </a:lnTo>
                <a:lnTo>
                  <a:pt x="0" y="70"/>
                </a:lnTo>
              </a:path>
            </a:pathLst>
          </a:custGeom>
          <a:solidFill>
            <a:srgbClr val="0099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>
            <a:off x="8021520" y="1574640"/>
            <a:ext cx="304920" cy="584280"/>
          </a:xfrm>
          <a:custGeom>
            <a:avLst/>
            <a:gdLst/>
            <a:ahLst/>
            <a:rect l="l" t="t" r="r" b="b"/>
            <a:pathLst>
              <a:path w="152" h="291">
                <a:moveTo>
                  <a:pt x="35" y="0"/>
                </a:moveTo>
                <a:lnTo>
                  <a:pt x="0" y="58"/>
                </a:lnTo>
                <a:lnTo>
                  <a:pt x="35" y="116"/>
                </a:lnTo>
                <a:lnTo>
                  <a:pt x="11" y="140"/>
                </a:lnTo>
                <a:lnTo>
                  <a:pt x="23" y="290"/>
                </a:lnTo>
                <a:lnTo>
                  <a:pt x="105" y="267"/>
                </a:lnTo>
                <a:lnTo>
                  <a:pt x="128" y="267"/>
                </a:lnTo>
                <a:lnTo>
                  <a:pt x="140" y="244"/>
                </a:lnTo>
                <a:lnTo>
                  <a:pt x="140" y="221"/>
                </a:lnTo>
                <a:lnTo>
                  <a:pt x="151" y="198"/>
                </a:lnTo>
                <a:lnTo>
                  <a:pt x="105" y="186"/>
                </a:lnTo>
                <a:lnTo>
                  <a:pt x="46" y="23"/>
                </a:lnTo>
                <a:lnTo>
                  <a:pt x="35" y="0"/>
                </a:lnTo>
              </a:path>
            </a:pathLst>
          </a:custGeom>
          <a:solidFill>
            <a:srgbClr val="0099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8209080" y="2247840"/>
            <a:ext cx="144360" cy="119160"/>
          </a:xfrm>
          <a:custGeom>
            <a:avLst/>
            <a:gdLst/>
            <a:ahLst/>
            <a:rect l="l" t="t" r="r" b="b"/>
            <a:pathLst>
              <a:path w="72" h="59">
                <a:moveTo>
                  <a:pt x="0" y="12"/>
                </a:moveTo>
                <a:lnTo>
                  <a:pt x="24" y="0"/>
                </a:lnTo>
                <a:lnTo>
                  <a:pt x="71" y="35"/>
                </a:lnTo>
                <a:lnTo>
                  <a:pt x="59" y="35"/>
                </a:lnTo>
                <a:lnTo>
                  <a:pt x="36" y="35"/>
                </a:lnTo>
                <a:lnTo>
                  <a:pt x="36" y="58"/>
                </a:lnTo>
                <a:lnTo>
                  <a:pt x="0" y="12"/>
                </a:lnTo>
              </a:path>
            </a:pathLst>
          </a:custGeom>
          <a:solidFill>
            <a:srgbClr val="0099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"/>
          <p:cNvSpPr/>
          <p:nvPr/>
        </p:nvSpPr>
        <p:spPr>
          <a:xfrm>
            <a:off x="7885080" y="3203640"/>
            <a:ext cx="66600" cy="137880"/>
          </a:xfrm>
          <a:custGeom>
            <a:avLst/>
            <a:gdLst/>
            <a:ahLst/>
            <a:rect l="l" t="t" r="r" b="b"/>
            <a:pathLst>
              <a:path w="33" h="69">
                <a:moveTo>
                  <a:pt x="0" y="0"/>
                </a:moveTo>
                <a:lnTo>
                  <a:pt x="32" y="0"/>
                </a:lnTo>
                <a:lnTo>
                  <a:pt x="11" y="68"/>
                </a:lnTo>
                <a:lnTo>
                  <a:pt x="0" y="6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"/>
          <p:cNvSpPr/>
          <p:nvPr/>
        </p:nvSpPr>
        <p:spPr>
          <a:xfrm>
            <a:off x="4070160" y="4917960"/>
            <a:ext cx="30852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TX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"/>
          <p:cNvSpPr/>
          <p:nvPr/>
        </p:nvSpPr>
        <p:spPr>
          <a:xfrm>
            <a:off x="4305240" y="4052880"/>
            <a:ext cx="33660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OK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>
            <a:off x="2914920" y="4227480"/>
            <a:ext cx="34344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NM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1989360" y="4149720"/>
            <a:ext cx="31536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AZ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>
            <a:off x="860760" y="3486240"/>
            <a:ext cx="32940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>
            <a:off x="1346040" y="2987640"/>
            <a:ext cx="32256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NV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"/>
          <p:cNvSpPr/>
          <p:nvPr/>
        </p:nvSpPr>
        <p:spPr>
          <a:xfrm>
            <a:off x="2165400" y="3220920"/>
            <a:ext cx="31536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"/>
          <p:cNvSpPr/>
          <p:nvPr/>
        </p:nvSpPr>
        <p:spPr>
          <a:xfrm>
            <a:off x="3044880" y="3325680"/>
            <a:ext cx="33660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"/>
          <p:cNvSpPr/>
          <p:nvPr/>
        </p:nvSpPr>
        <p:spPr>
          <a:xfrm>
            <a:off x="4162320" y="3462480"/>
            <a:ext cx="32256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993600" y="2009880"/>
            <a:ext cx="33660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1200600" y="1368360"/>
            <a:ext cx="35748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1890720" y="2225520"/>
            <a:ext cx="27324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"/>
          <p:cNvSpPr/>
          <p:nvPr/>
        </p:nvSpPr>
        <p:spPr>
          <a:xfrm>
            <a:off x="2616480" y="1633680"/>
            <a:ext cx="32940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"/>
          <p:cNvSpPr/>
          <p:nvPr/>
        </p:nvSpPr>
        <p:spPr>
          <a:xfrm>
            <a:off x="2801880" y="2498760"/>
            <a:ext cx="35064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" name=""/>
          <p:cNvSpPr/>
          <p:nvPr/>
        </p:nvSpPr>
        <p:spPr>
          <a:xfrm>
            <a:off x="3861000" y="1689120"/>
            <a:ext cx="32940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"/>
          <p:cNvSpPr/>
          <p:nvPr/>
        </p:nvSpPr>
        <p:spPr>
          <a:xfrm>
            <a:off x="3930480" y="2217600"/>
            <a:ext cx="32256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" name=""/>
          <p:cNvSpPr/>
          <p:nvPr/>
        </p:nvSpPr>
        <p:spPr>
          <a:xfrm>
            <a:off x="3968640" y="2852640"/>
            <a:ext cx="32256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"/>
          <p:cNvSpPr/>
          <p:nvPr/>
        </p:nvSpPr>
        <p:spPr>
          <a:xfrm>
            <a:off x="4697640" y="1932120"/>
            <a:ext cx="34344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"/>
          <p:cNvSpPr/>
          <p:nvPr/>
        </p:nvSpPr>
        <p:spPr>
          <a:xfrm>
            <a:off x="5354640" y="2092320"/>
            <a:ext cx="30132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"/>
          <p:cNvSpPr/>
          <p:nvPr/>
        </p:nvSpPr>
        <p:spPr>
          <a:xfrm>
            <a:off x="4898880" y="2685960"/>
            <a:ext cx="27324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"/>
          <p:cNvSpPr/>
          <p:nvPr/>
        </p:nvSpPr>
        <p:spPr>
          <a:xfrm>
            <a:off x="5091120" y="3463920"/>
            <a:ext cx="35064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"/>
          <p:cNvSpPr/>
          <p:nvPr/>
        </p:nvSpPr>
        <p:spPr>
          <a:xfrm>
            <a:off x="5572080" y="3046320"/>
            <a:ext cx="25920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"/>
          <p:cNvSpPr/>
          <p:nvPr/>
        </p:nvSpPr>
        <p:spPr>
          <a:xfrm>
            <a:off x="6037200" y="2990880"/>
            <a:ext cx="27324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"/>
          <p:cNvSpPr/>
          <p:nvPr/>
        </p:nvSpPr>
        <p:spPr>
          <a:xfrm>
            <a:off x="6478560" y="2846520"/>
            <a:ext cx="33660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OH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"/>
          <p:cNvSpPr/>
          <p:nvPr/>
        </p:nvSpPr>
        <p:spPr>
          <a:xfrm>
            <a:off x="5104080" y="4135320"/>
            <a:ext cx="32940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" name=""/>
          <p:cNvSpPr/>
          <p:nvPr/>
        </p:nvSpPr>
        <p:spPr>
          <a:xfrm>
            <a:off x="5232600" y="4784760"/>
            <a:ext cx="31536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" name=""/>
          <p:cNvSpPr/>
          <p:nvPr/>
        </p:nvSpPr>
        <p:spPr>
          <a:xfrm>
            <a:off x="5621400" y="4416480"/>
            <a:ext cx="33660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" name=""/>
          <p:cNvSpPr/>
          <p:nvPr/>
        </p:nvSpPr>
        <p:spPr>
          <a:xfrm>
            <a:off x="6180480" y="4384800"/>
            <a:ext cx="31536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"/>
          <p:cNvSpPr/>
          <p:nvPr/>
        </p:nvSpPr>
        <p:spPr>
          <a:xfrm>
            <a:off x="6711840" y="4367160"/>
            <a:ext cx="33660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"/>
          <p:cNvSpPr/>
          <p:nvPr/>
        </p:nvSpPr>
        <p:spPr>
          <a:xfrm>
            <a:off x="6113520" y="3846600"/>
            <a:ext cx="31536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" name=""/>
          <p:cNvSpPr/>
          <p:nvPr/>
        </p:nvSpPr>
        <p:spPr>
          <a:xfrm>
            <a:off x="6262560" y="3519360"/>
            <a:ext cx="32256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" name=""/>
          <p:cNvSpPr/>
          <p:nvPr/>
        </p:nvSpPr>
        <p:spPr>
          <a:xfrm>
            <a:off x="7215480" y="3687840"/>
            <a:ext cx="32940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NC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" name=""/>
          <p:cNvSpPr/>
          <p:nvPr/>
        </p:nvSpPr>
        <p:spPr>
          <a:xfrm>
            <a:off x="6873840" y="3119400"/>
            <a:ext cx="35064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WV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" name=""/>
          <p:cNvSpPr/>
          <p:nvPr/>
        </p:nvSpPr>
        <p:spPr>
          <a:xfrm>
            <a:off x="7323120" y="3263760"/>
            <a:ext cx="32256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>
            <a:off x="7286760" y="5308560"/>
            <a:ext cx="30132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>
            <a:off x="7091280" y="4030560"/>
            <a:ext cx="32256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SC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/>
          <p:nvPr/>
        </p:nvSpPr>
        <p:spPr>
          <a:xfrm>
            <a:off x="6191280" y="2349360"/>
            <a:ext cx="28728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>
            <a:off x="7242120" y="2597040"/>
            <a:ext cx="32256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8" name=""/>
          <p:cNvSpPr/>
          <p:nvPr/>
        </p:nvSpPr>
        <p:spPr>
          <a:xfrm>
            <a:off x="7497720" y="2060640"/>
            <a:ext cx="32256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" name=""/>
          <p:cNvSpPr/>
          <p:nvPr/>
        </p:nvSpPr>
        <p:spPr>
          <a:xfrm>
            <a:off x="8188200" y="1378080"/>
            <a:ext cx="33660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"/>
          <p:cNvSpPr/>
          <p:nvPr/>
        </p:nvSpPr>
        <p:spPr>
          <a:xfrm>
            <a:off x="7796160" y="1690560"/>
            <a:ext cx="30852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"/>
          <p:cNvSpPr/>
          <p:nvPr/>
        </p:nvSpPr>
        <p:spPr>
          <a:xfrm>
            <a:off x="8001360" y="1874880"/>
            <a:ext cx="32940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NH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" name=""/>
          <p:cNvSpPr/>
          <p:nvPr/>
        </p:nvSpPr>
        <p:spPr>
          <a:xfrm>
            <a:off x="8334360" y="2251080"/>
            <a:ext cx="27324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" name=""/>
          <p:cNvSpPr/>
          <p:nvPr/>
        </p:nvSpPr>
        <p:spPr>
          <a:xfrm>
            <a:off x="8275680" y="2297160"/>
            <a:ext cx="100080" cy="55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4" name=""/>
          <p:cNvSpPr/>
          <p:nvPr/>
        </p:nvSpPr>
        <p:spPr>
          <a:xfrm>
            <a:off x="7905960" y="2259000"/>
            <a:ext cx="31536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" name=""/>
          <p:cNvSpPr/>
          <p:nvPr/>
        </p:nvSpPr>
        <p:spPr>
          <a:xfrm>
            <a:off x="7786440" y="2565360"/>
            <a:ext cx="30852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NJ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" name=""/>
          <p:cNvSpPr/>
          <p:nvPr/>
        </p:nvSpPr>
        <p:spPr>
          <a:xfrm>
            <a:off x="7772400" y="2865600"/>
            <a:ext cx="32256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" name=""/>
          <p:cNvSpPr/>
          <p:nvPr/>
        </p:nvSpPr>
        <p:spPr>
          <a:xfrm>
            <a:off x="7477560" y="2870280"/>
            <a:ext cx="34344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8" name=""/>
          <p:cNvSpPr/>
          <p:nvPr/>
        </p:nvSpPr>
        <p:spPr>
          <a:xfrm>
            <a:off x="8055360" y="2095560"/>
            <a:ext cx="34344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2001 Key U.S. Markets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grpSp>
        <p:nvGrpSpPr>
          <p:cNvPr id="160" name=""/>
          <p:cNvGrpSpPr/>
          <p:nvPr/>
        </p:nvGrpSpPr>
        <p:grpSpPr>
          <a:xfrm>
            <a:off x="401760" y="5634000"/>
            <a:ext cx="2214360" cy="977760"/>
            <a:chOff x="401760" y="5634000"/>
            <a:chExt cx="2214360" cy="977760"/>
          </a:xfrm>
        </p:grpSpPr>
        <p:sp>
          <p:nvSpPr>
            <p:cNvPr id="161" name=""/>
            <p:cNvSpPr/>
            <p:nvPr/>
          </p:nvSpPr>
          <p:spPr>
            <a:xfrm>
              <a:off x="401760" y="5634000"/>
              <a:ext cx="2214360" cy="977760"/>
            </a:xfrm>
            <a:prstGeom prst="roundRect">
              <a:avLst>
                <a:gd name="adj" fmla="val 19968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marL="341280" indent="-341280">
                <a:lnSpc>
                  <a:spcPct val="100000"/>
                </a:lnSpc>
                <a:spcAft>
                  <a:spcPts val="751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" name=""/>
            <p:cNvSpPr/>
            <p:nvPr/>
          </p:nvSpPr>
          <p:spPr>
            <a:xfrm>
              <a:off x="507960" y="5724360"/>
              <a:ext cx="2006640" cy="393840"/>
            </a:xfrm>
            <a:prstGeom prst="roundRect">
              <a:avLst>
                <a:gd name="adj" fmla="val 36014"/>
              </a:avLst>
            </a:prstGeom>
            <a:solidFill>
              <a:srgbClr val="008000"/>
            </a:solidFill>
            <a:ln w="9360">
              <a:solidFill>
                <a:srgbClr val="008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marL="341280" indent="-341280">
                <a:lnSpc>
                  <a:spcPct val="100000"/>
                </a:lnSpc>
                <a:spcAft>
                  <a:spcPts val="437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Key U.S. Market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" name=""/>
            <p:cNvSpPr/>
            <p:nvPr/>
          </p:nvSpPr>
          <p:spPr>
            <a:xfrm>
              <a:off x="507960" y="6149880"/>
              <a:ext cx="2006640" cy="393840"/>
            </a:xfrm>
            <a:prstGeom prst="roundRect">
              <a:avLst>
                <a:gd name="adj" fmla="val 36014"/>
              </a:avLst>
            </a:prstGeom>
            <a:solidFill>
              <a:srgbClr val="ff0000"/>
            </a:solidFill>
            <a:ln w="936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marL="341280" indent="-341280">
                <a:lnSpc>
                  <a:spcPct val="100000"/>
                </a:lnSpc>
                <a:spcAft>
                  <a:spcPts val="437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Key Areas of Concern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2C7BCA1-0D45-4465-AE94-9D84AC9CA3C5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5" name=""/>
          <p:cNvGraphicFramePr/>
          <p:nvPr/>
        </p:nvGraphicFramePr>
        <p:xfrm>
          <a:off x="152280" y="1200240"/>
          <a:ext cx="8839440" cy="5410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63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2280" y="1200240"/>
                    <a:ext cx="8839440" cy="5410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37" name=""/>
          <p:cNvSpPr/>
          <p:nvPr/>
        </p:nvSpPr>
        <p:spPr>
          <a:xfrm>
            <a:off x="457200" y="1136520"/>
            <a:ext cx="8305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8" name=""/>
          <p:cNvSpPr/>
          <p:nvPr/>
        </p:nvSpPr>
        <p:spPr>
          <a:xfrm>
            <a:off x="457200" y="2965320"/>
            <a:ext cx="8305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9" name=""/>
          <p:cNvSpPr/>
          <p:nvPr/>
        </p:nvSpPr>
        <p:spPr>
          <a:xfrm>
            <a:off x="457200" y="3575160"/>
            <a:ext cx="8305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0" name=""/>
          <p:cNvSpPr/>
          <p:nvPr/>
        </p:nvSpPr>
        <p:spPr>
          <a:xfrm>
            <a:off x="457200" y="4184640"/>
            <a:ext cx="8305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1" name=""/>
          <p:cNvSpPr/>
          <p:nvPr/>
        </p:nvSpPr>
        <p:spPr>
          <a:xfrm>
            <a:off x="457200" y="4794120"/>
            <a:ext cx="8305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2" name=""/>
          <p:cNvSpPr/>
          <p:nvPr/>
        </p:nvSpPr>
        <p:spPr>
          <a:xfrm>
            <a:off x="457200" y="5403960"/>
            <a:ext cx="8305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3" name=""/>
          <p:cNvSpPr/>
          <p:nvPr/>
        </p:nvSpPr>
        <p:spPr>
          <a:xfrm>
            <a:off x="457200" y="5924520"/>
            <a:ext cx="8305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4" name=""/>
          <p:cNvSpPr/>
          <p:nvPr/>
        </p:nvSpPr>
        <p:spPr>
          <a:xfrm>
            <a:off x="431640" y="1746360"/>
            <a:ext cx="3733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5" name=""/>
          <p:cNvSpPr/>
          <p:nvPr/>
        </p:nvSpPr>
        <p:spPr>
          <a:xfrm>
            <a:off x="469800" y="2355840"/>
            <a:ext cx="44960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6" name=""/>
          <p:cNvSpPr/>
          <p:nvPr/>
        </p:nvSpPr>
        <p:spPr>
          <a:xfrm>
            <a:off x="5423040" y="2355840"/>
            <a:ext cx="3045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7" name=""/>
          <p:cNvSpPr/>
          <p:nvPr/>
        </p:nvSpPr>
        <p:spPr>
          <a:xfrm>
            <a:off x="6184800" y="2355840"/>
            <a:ext cx="2590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8" name=""/>
          <p:cNvSpPr/>
          <p:nvPr/>
        </p:nvSpPr>
        <p:spPr>
          <a:xfrm>
            <a:off x="77760" y="1924200"/>
            <a:ext cx="3096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9" name=""/>
          <p:cNvSpPr/>
          <p:nvPr/>
        </p:nvSpPr>
        <p:spPr>
          <a:xfrm>
            <a:off x="64800" y="2546280"/>
            <a:ext cx="3096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B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0" name=""/>
          <p:cNvSpPr/>
          <p:nvPr/>
        </p:nvSpPr>
        <p:spPr>
          <a:xfrm>
            <a:off x="64800" y="3156120"/>
            <a:ext cx="3096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C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1" name=""/>
          <p:cNvSpPr/>
          <p:nvPr/>
        </p:nvSpPr>
        <p:spPr>
          <a:xfrm>
            <a:off x="64800" y="3765600"/>
            <a:ext cx="3096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2" name=""/>
          <p:cNvSpPr/>
          <p:nvPr/>
        </p:nvSpPr>
        <p:spPr>
          <a:xfrm>
            <a:off x="720" y="4387680"/>
            <a:ext cx="5522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3399"/>
                </a:solidFill>
                <a:effectLst/>
                <a:uFillTx/>
                <a:latin typeface="Arial"/>
              </a:rPr>
              <a:t>Info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3" name=""/>
          <p:cNvSpPr/>
          <p:nvPr/>
        </p:nvSpPr>
        <p:spPr>
          <a:xfrm>
            <a:off x="-65160" y="4976640"/>
            <a:ext cx="7999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3399"/>
                </a:solidFill>
                <a:effectLst/>
                <a:uFillTx/>
                <a:latin typeface="Arial"/>
              </a:rPr>
              <a:t>MGMT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4" name=""/>
          <p:cNvSpPr/>
          <p:nvPr/>
        </p:nvSpPr>
        <p:spPr>
          <a:xfrm>
            <a:off x="-38520" y="5506920"/>
            <a:ext cx="7214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3399"/>
                </a:solidFill>
                <a:effectLst/>
                <a:uFillTx/>
                <a:latin typeface="Arial"/>
              </a:rPr>
              <a:t>Other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5" name=""/>
          <p:cNvSpPr/>
          <p:nvPr/>
        </p:nvSpPr>
        <p:spPr>
          <a:xfrm>
            <a:off x="-10080" y="1332000"/>
            <a:ext cx="1126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3399"/>
                </a:solidFill>
                <a:effectLst/>
                <a:uFillTx/>
                <a:latin typeface="Arial"/>
              </a:rPr>
              <a:t>Customer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6" name=""/>
          <p:cNvSpPr/>
          <p:nvPr/>
        </p:nvSpPr>
        <p:spPr>
          <a:xfrm>
            <a:off x="4635360" y="1746360"/>
            <a:ext cx="10922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7" name=""/>
          <p:cNvSpPr/>
          <p:nvPr/>
        </p:nvSpPr>
        <p:spPr>
          <a:xfrm>
            <a:off x="6184800" y="1746360"/>
            <a:ext cx="2590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8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Macro Block 2 – Site Profiles Created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EAE0E0A-CE10-40BC-B38D-EDBF6A407B21}" type="slidenum">
              <a:t>70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9" name=""/>
          <p:cNvGraphicFramePr/>
          <p:nvPr/>
        </p:nvGraphicFramePr>
        <p:xfrm>
          <a:off x="380880" y="1257480"/>
          <a:ext cx="8458200" cy="5333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66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80880" y="1257480"/>
                    <a:ext cx="8458200" cy="5333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61" name=""/>
          <p:cNvSpPr/>
          <p:nvPr/>
        </p:nvSpPr>
        <p:spPr>
          <a:xfrm>
            <a:off x="457200" y="1104840"/>
            <a:ext cx="8305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2" name=""/>
          <p:cNvSpPr/>
          <p:nvPr/>
        </p:nvSpPr>
        <p:spPr>
          <a:xfrm>
            <a:off x="457200" y="2984400"/>
            <a:ext cx="8305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3" name=""/>
          <p:cNvSpPr/>
          <p:nvPr/>
        </p:nvSpPr>
        <p:spPr>
          <a:xfrm>
            <a:off x="457200" y="3619440"/>
            <a:ext cx="8305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4" name=""/>
          <p:cNvSpPr/>
          <p:nvPr/>
        </p:nvSpPr>
        <p:spPr>
          <a:xfrm>
            <a:off x="457200" y="4152960"/>
            <a:ext cx="8305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5" name=""/>
          <p:cNvSpPr/>
          <p:nvPr/>
        </p:nvSpPr>
        <p:spPr>
          <a:xfrm>
            <a:off x="457200" y="2324160"/>
            <a:ext cx="8305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6" name=""/>
          <p:cNvSpPr/>
          <p:nvPr/>
        </p:nvSpPr>
        <p:spPr>
          <a:xfrm>
            <a:off x="457200" y="4838760"/>
            <a:ext cx="8305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7" name=""/>
          <p:cNvSpPr/>
          <p:nvPr/>
        </p:nvSpPr>
        <p:spPr>
          <a:xfrm>
            <a:off x="457200" y="5448240"/>
            <a:ext cx="8305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8" name=""/>
          <p:cNvSpPr/>
          <p:nvPr/>
        </p:nvSpPr>
        <p:spPr>
          <a:xfrm>
            <a:off x="457200" y="5981760"/>
            <a:ext cx="8305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9" name=""/>
          <p:cNvSpPr/>
          <p:nvPr/>
        </p:nvSpPr>
        <p:spPr>
          <a:xfrm>
            <a:off x="77760" y="1905120"/>
            <a:ext cx="3096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0" name=""/>
          <p:cNvSpPr/>
          <p:nvPr/>
        </p:nvSpPr>
        <p:spPr>
          <a:xfrm>
            <a:off x="64800" y="2527200"/>
            <a:ext cx="3096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B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1" name=""/>
          <p:cNvSpPr/>
          <p:nvPr/>
        </p:nvSpPr>
        <p:spPr>
          <a:xfrm>
            <a:off x="64800" y="3137040"/>
            <a:ext cx="3096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C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2" name=""/>
          <p:cNvSpPr/>
          <p:nvPr/>
        </p:nvSpPr>
        <p:spPr>
          <a:xfrm>
            <a:off x="64800" y="3746520"/>
            <a:ext cx="3096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3" name=""/>
          <p:cNvSpPr/>
          <p:nvPr/>
        </p:nvSpPr>
        <p:spPr>
          <a:xfrm>
            <a:off x="78480" y="4319640"/>
            <a:ext cx="5522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3399"/>
                </a:solidFill>
                <a:effectLst/>
                <a:uFillTx/>
                <a:latin typeface="Arial"/>
              </a:rPr>
              <a:t>Info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4" name=""/>
          <p:cNvSpPr/>
          <p:nvPr/>
        </p:nvSpPr>
        <p:spPr>
          <a:xfrm>
            <a:off x="79560" y="4941720"/>
            <a:ext cx="7999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3399"/>
                </a:solidFill>
                <a:effectLst/>
                <a:uFillTx/>
                <a:latin typeface="Arial"/>
              </a:rPr>
              <a:t>MGMT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5" name=""/>
          <p:cNvSpPr/>
          <p:nvPr/>
        </p:nvSpPr>
        <p:spPr>
          <a:xfrm>
            <a:off x="72720" y="5538960"/>
            <a:ext cx="7214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3399"/>
                </a:solidFill>
                <a:effectLst/>
                <a:uFillTx/>
                <a:latin typeface="Arial"/>
              </a:rPr>
              <a:t>Other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6" name=""/>
          <p:cNvSpPr/>
          <p:nvPr/>
        </p:nvSpPr>
        <p:spPr>
          <a:xfrm>
            <a:off x="78840" y="1263600"/>
            <a:ext cx="1126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3399"/>
                </a:solidFill>
                <a:effectLst/>
                <a:uFillTx/>
                <a:latin typeface="Arial"/>
              </a:rPr>
              <a:t>Customer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7" name=""/>
          <p:cNvSpPr/>
          <p:nvPr/>
        </p:nvSpPr>
        <p:spPr>
          <a:xfrm>
            <a:off x="469800" y="1714680"/>
            <a:ext cx="42674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8" name=""/>
          <p:cNvSpPr/>
          <p:nvPr/>
        </p:nvSpPr>
        <p:spPr>
          <a:xfrm>
            <a:off x="5257800" y="1714680"/>
            <a:ext cx="35053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9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Macro Block 3 – Structure Defined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116A991-2E69-438F-8E87-DDCD2CC4848F}" type="slidenum">
              <a:t>71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0" name=""/>
          <p:cNvGraphicFramePr/>
          <p:nvPr/>
        </p:nvGraphicFramePr>
        <p:xfrm>
          <a:off x="152280" y="1133640"/>
          <a:ext cx="8839440" cy="5410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68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2280" y="1133640"/>
                    <a:ext cx="8839440" cy="5410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82" name=""/>
          <p:cNvSpPr/>
          <p:nvPr/>
        </p:nvSpPr>
        <p:spPr>
          <a:xfrm>
            <a:off x="457200" y="1095480"/>
            <a:ext cx="8305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3" name=""/>
          <p:cNvSpPr/>
          <p:nvPr/>
        </p:nvSpPr>
        <p:spPr>
          <a:xfrm>
            <a:off x="457200" y="1628640"/>
            <a:ext cx="8305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4" name=""/>
          <p:cNvSpPr/>
          <p:nvPr/>
        </p:nvSpPr>
        <p:spPr>
          <a:xfrm>
            <a:off x="457200" y="2771640"/>
            <a:ext cx="8305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5" name=""/>
          <p:cNvSpPr/>
          <p:nvPr/>
        </p:nvSpPr>
        <p:spPr>
          <a:xfrm>
            <a:off x="457200" y="3381480"/>
            <a:ext cx="8305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6" name=""/>
          <p:cNvSpPr/>
          <p:nvPr/>
        </p:nvSpPr>
        <p:spPr>
          <a:xfrm>
            <a:off x="457200" y="4067280"/>
            <a:ext cx="8305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7" name=""/>
          <p:cNvSpPr/>
          <p:nvPr/>
        </p:nvSpPr>
        <p:spPr>
          <a:xfrm>
            <a:off x="457200" y="2162160"/>
            <a:ext cx="8305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8" name=""/>
          <p:cNvSpPr/>
          <p:nvPr/>
        </p:nvSpPr>
        <p:spPr>
          <a:xfrm>
            <a:off x="457200" y="4610160"/>
            <a:ext cx="8305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9" name=""/>
          <p:cNvSpPr/>
          <p:nvPr/>
        </p:nvSpPr>
        <p:spPr>
          <a:xfrm>
            <a:off x="457200" y="5168880"/>
            <a:ext cx="8305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0" name=""/>
          <p:cNvSpPr/>
          <p:nvPr/>
        </p:nvSpPr>
        <p:spPr>
          <a:xfrm>
            <a:off x="457200" y="5807160"/>
            <a:ext cx="8305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1" name=""/>
          <p:cNvSpPr/>
          <p:nvPr/>
        </p:nvSpPr>
        <p:spPr>
          <a:xfrm>
            <a:off x="78480" y="4233960"/>
            <a:ext cx="5522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3399"/>
                </a:solidFill>
                <a:effectLst/>
                <a:uFillTx/>
                <a:latin typeface="Arial"/>
              </a:rPr>
              <a:t>Info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2" name=""/>
          <p:cNvSpPr/>
          <p:nvPr/>
        </p:nvSpPr>
        <p:spPr>
          <a:xfrm>
            <a:off x="79560" y="4856040"/>
            <a:ext cx="7999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3399"/>
                </a:solidFill>
                <a:effectLst/>
                <a:uFillTx/>
                <a:latin typeface="Arial"/>
              </a:rPr>
              <a:t>MGMT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3" name=""/>
          <p:cNvSpPr/>
          <p:nvPr/>
        </p:nvSpPr>
        <p:spPr>
          <a:xfrm>
            <a:off x="72720" y="5452920"/>
            <a:ext cx="7214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3399"/>
                </a:solidFill>
                <a:effectLst/>
                <a:uFillTx/>
                <a:latin typeface="Arial"/>
              </a:rPr>
              <a:t>Other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4" name=""/>
          <p:cNvSpPr/>
          <p:nvPr/>
        </p:nvSpPr>
        <p:spPr>
          <a:xfrm>
            <a:off x="78840" y="1177920"/>
            <a:ext cx="1126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3399"/>
                </a:solidFill>
                <a:effectLst/>
                <a:uFillTx/>
                <a:latin typeface="Arial"/>
              </a:rPr>
              <a:t>Customer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5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Macro Block 4 – Contract Approved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696" name=""/>
          <p:cNvSpPr/>
          <p:nvPr/>
        </p:nvSpPr>
        <p:spPr>
          <a:xfrm>
            <a:off x="77760" y="1819440"/>
            <a:ext cx="3096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7" name=""/>
          <p:cNvSpPr/>
          <p:nvPr/>
        </p:nvSpPr>
        <p:spPr>
          <a:xfrm>
            <a:off x="64800" y="2441520"/>
            <a:ext cx="3096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B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8" name=""/>
          <p:cNvSpPr/>
          <p:nvPr/>
        </p:nvSpPr>
        <p:spPr>
          <a:xfrm>
            <a:off x="64800" y="3051000"/>
            <a:ext cx="3096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C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9" name=""/>
          <p:cNvSpPr/>
          <p:nvPr/>
        </p:nvSpPr>
        <p:spPr>
          <a:xfrm>
            <a:off x="64800" y="3660840"/>
            <a:ext cx="3096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95079D6-57A6-43DE-832B-AF7BAE7B59CC}" type="slidenum">
              <a:t>72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00" name=""/>
          <p:cNvGraphicFramePr/>
          <p:nvPr/>
        </p:nvGraphicFramePr>
        <p:xfrm>
          <a:off x="2438280" y="1800360"/>
          <a:ext cx="4038840" cy="47750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70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438280" y="1800360"/>
                    <a:ext cx="4038840" cy="4775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02" name=""/>
          <p:cNvSpPr/>
          <p:nvPr/>
        </p:nvSpPr>
        <p:spPr>
          <a:xfrm>
            <a:off x="457200" y="1114560"/>
            <a:ext cx="8305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3" name=""/>
          <p:cNvSpPr/>
          <p:nvPr/>
        </p:nvSpPr>
        <p:spPr>
          <a:xfrm>
            <a:off x="457200" y="1724040"/>
            <a:ext cx="8305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4" name=""/>
          <p:cNvSpPr/>
          <p:nvPr/>
        </p:nvSpPr>
        <p:spPr>
          <a:xfrm>
            <a:off x="457200" y="2943360"/>
            <a:ext cx="8305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5" name=""/>
          <p:cNvSpPr/>
          <p:nvPr/>
        </p:nvSpPr>
        <p:spPr>
          <a:xfrm>
            <a:off x="457200" y="3552840"/>
            <a:ext cx="8305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6" name=""/>
          <p:cNvSpPr/>
          <p:nvPr/>
        </p:nvSpPr>
        <p:spPr>
          <a:xfrm>
            <a:off x="457200" y="4162320"/>
            <a:ext cx="8305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7" name=""/>
          <p:cNvSpPr/>
          <p:nvPr/>
        </p:nvSpPr>
        <p:spPr>
          <a:xfrm>
            <a:off x="457200" y="2333520"/>
            <a:ext cx="8305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8" name=""/>
          <p:cNvSpPr/>
          <p:nvPr/>
        </p:nvSpPr>
        <p:spPr>
          <a:xfrm>
            <a:off x="457200" y="4772160"/>
            <a:ext cx="8305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9" name=""/>
          <p:cNvSpPr/>
          <p:nvPr/>
        </p:nvSpPr>
        <p:spPr>
          <a:xfrm>
            <a:off x="457200" y="5381640"/>
            <a:ext cx="8305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0" name=""/>
          <p:cNvSpPr/>
          <p:nvPr/>
        </p:nvSpPr>
        <p:spPr>
          <a:xfrm>
            <a:off x="457200" y="5991120"/>
            <a:ext cx="8305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1" name=""/>
          <p:cNvSpPr/>
          <p:nvPr/>
        </p:nvSpPr>
        <p:spPr>
          <a:xfrm>
            <a:off x="77760" y="1838160"/>
            <a:ext cx="3096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2" name=""/>
          <p:cNvSpPr/>
          <p:nvPr/>
        </p:nvSpPr>
        <p:spPr>
          <a:xfrm>
            <a:off x="64800" y="2460600"/>
            <a:ext cx="3096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B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3" name=""/>
          <p:cNvSpPr/>
          <p:nvPr/>
        </p:nvSpPr>
        <p:spPr>
          <a:xfrm>
            <a:off x="64800" y="3070080"/>
            <a:ext cx="3096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C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4" name=""/>
          <p:cNvSpPr/>
          <p:nvPr/>
        </p:nvSpPr>
        <p:spPr>
          <a:xfrm>
            <a:off x="64800" y="3679920"/>
            <a:ext cx="3096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5" name=""/>
          <p:cNvSpPr/>
          <p:nvPr/>
        </p:nvSpPr>
        <p:spPr>
          <a:xfrm>
            <a:off x="78480" y="4253040"/>
            <a:ext cx="5522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3399"/>
                </a:solidFill>
                <a:effectLst/>
                <a:uFillTx/>
                <a:latin typeface="Arial"/>
              </a:rPr>
              <a:t>Info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6" name=""/>
          <p:cNvSpPr/>
          <p:nvPr/>
        </p:nvSpPr>
        <p:spPr>
          <a:xfrm>
            <a:off x="79560" y="4875120"/>
            <a:ext cx="7999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3399"/>
                </a:solidFill>
                <a:effectLst/>
                <a:uFillTx/>
                <a:latin typeface="Arial"/>
              </a:rPr>
              <a:t>MGMT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7" name=""/>
          <p:cNvSpPr/>
          <p:nvPr/>
        </p:nvSpPr>
        <p:spPr>
          <a:xfrm>
            <a:off x="72720" y="5472000"/>
            <a:ext cx="7214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3399"/>
                </a:solidFill>
                <a:effectLst/>
                <a:uFillTx/>
                <a:latin typeface="Arial"/>
              </a:rPr>
              <a:t>Other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8" name=""/>
          <p:cNvSpPr/>
          <p:nvPr/>
        </p:nvSpPr>
        <p:spPr>
          <a:xfrm>
            <a:off x="78840" y="1197000"/>
            <a:ext cx="1126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3399"/>
                </a:solidFill>
                <a:effectLst/>
                <a:uFillTx/>
                <a:latin typeface="Arial"/>
              </a:rPr>
              <a:t>Customer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9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Macro Block 5 – Deal Booked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3CE0E7F-16E6-4EBA-A219-B16157152A21}" type="slidenum">
              <a:t>73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Will These Changes Produce the Needed Results?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721" name="PlaceHolder 2"/>
          <p:cNvSpPr>
            <a:spLocks noGrp="1"/>
          </p:cNvSpPr>
          <p:nvPr>
            <p:ph/>
          </p:nvPr>
        </p:nvSpPr>
        <p:spPr>
          <a:xfrm>
            <a:off x="569520" y="1310760"/>
            <a:ext cx="7994520" cy="4730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50 times growth in productivity is only achievable if we are committed to the process, BUT it is achievable!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Leadership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Cooperation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Resources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0">
              <a:spcBef>
                <a:spcPts val="689"/>
              </a:spcBef>
              <a:spcAft>
                <a:spcPts val="414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5ADE6D0-516F-41D7-A920-5650D39D14A9}" type="slidenum">
              <a:t>74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Key Markets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569520" y="1220760"/>
            <a:ext cx="7994520" cy="4821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Regulatory uncertainty. 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Focus on Commodity only product offerings until market structure uncertainty is resolved.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Restructure of existing contracts.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York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Emerging market.  Utility Specific deregulation.  Limited liquidity.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ENA to make longer dated two way markets.  No short calls.  Structure index based or long positions.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D3D7672-BDBB-42E9-AB45-1DCB4E38E13A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Key Markets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569520" y="1220760"/>
            <a:ext cx="7994520" cy="4821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Northeast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MA, ME, NJ, PA, MD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All behind power pools.  Logistics established.  Default Service provisions are changing.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Sell uncertainty and ensure regulatory switch option is contractually available.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DSM opportunities exist today in markets where we physically serve.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Ohio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2001 market opening.  Physical delivery capability under development.  Not likely until 2002.  Contract must include regulatory switching capability.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73A9840-7147-4153-B2A5-035F621DCE63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2019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2000-12-12T20:30:29Z</dcterms:created>
  <dc:creator>rdaly</dc:creator>
  <dc:description/>
  <dc:language>en-US</dc:language>
  <cp:lastModifiedBy>dbenevid</cp:lastModifiedBy>
  <cp:lastPrinted>2001-01-30T00:38:53Z</cp:lastPrinted>
  <dcterms:modified xsi:type="dcterms:W3CDTF">2001-02-02T11:45:34Z</dcterms:modified>
  <cp:revision>44</cp:revision>
  <dc:subject/>
  <dc:title>No Slide Title</dc:title>
</cp:coreProperties>
</file>