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/>
  <p:notesSz cx="6983413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0" y="0"/>
            <a:ext cx="6984000" cy="928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sldImg"/>
          </p:nvPr>
        </p:nvSpPr>
        <p:spPr>
          <a:xfrm>
            <a:off x="1179360" y="701280"/>
            <a:ext cx="4624560" cy="3468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cccc99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400" strike="noStrike" u="none">
              <a:solidFill>
                <a:srgbClr val="cccc99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933120" y="4410000"/>
            <a:ext cx="5118120" cy="122400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"/>
          <p:cNvSpPr/>
          <p:nvPr/>
        </p:nvSpPr>
        <p:spPr>
          <a:xfrm>
            <a:off x="3938760" y="0"/>
            <a:ext cx="304632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3959280" y="9007200"/>
            <a:ext cx="302400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tIns="45000" bIns="45000" anchor="b">
            <a:spAutoFit/>
          </a:bodyPr>
          <a:p>
            <a:pPr algn="r">
              <a:tabLst>
                <a:tab algn="l" pos="0"/>
                <a:tab algn="l" pos="927000"/>
                <a:tab algn="l" pos="1854360"/>
                <a:tab algn="l" pos="2781360"/>
                <a:tab algn="l" pos="3708360"/>
                <a:tab algn="l" pos="4635360"/>
                <a:tab algn="l" pos="5562720"/>
                <a:tab algn="l" pos="6489720"/>
                <a:tab algn="l" pos="7416720"/>
                <a:tab algn="l" pos="8344080"/>
                <a:tab algn="l" pos="9271080"/>
                <a:tab algn="l" pos="101980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0" y="9002880"/>
            <a:ext cx="304632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0" y="0"/>
            <a:ext cx="304632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PlaceHolder 1"/>
          <p:cNvSpPr>
            <a:spLocks noGrp="1"/>
          </p:cNvSpPr>
          <p:nvPr>
            <p:ph type="sldImg"/>
          </p:nvPr>
        </p:nvSpPr>
        <p:spPr>
          <a:xfrm>
            <a:off x="1181160" y="701640"/>
            <a:ext cx="4624200" cy="3468600"/>
          </a:xfrm>
          <a:prstGeom prst="rect">
            <a:avLst/>
          </a:prstGeom>
          <a:ln w="0">
            <a:noFill/>
          </a:ln>
        </p:spPr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933120" y="4410000"/>
            <a:ext cx="5118120" cy="27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33160" y="533160"/>
            <a:ext cx="792468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400" strike="noStrike" u="none">
              <a:solidFill>
                <a:srgbClr val="cccc99"/>
              </a:solidFill>
              <a:effectLst/>
              <a:uFillTx/>
              <a:latin typeface="Arial Blac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837720" y="1676520"/>
            <a:ext cx="3718440" cy="4419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lnSpc>
                <a:spcPct val="95000"/>
              </a:lnSpc>
              <a:spcBef>
                <a:spcPts val="17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4742640" y="1676520"/>
            <a:ext cx="3718440" cy="4419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lnSpc>
                <a:spcPct val="95000"/>
              </a:lnSpc>
              <a:spcBef>
                <a:spcPts val="17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33160" y="533160"/>
            <a:ext cx="792468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400" strike="noStrike" u="none">
              <a:solidFill>
                <a:srgbClr val="cccc99"/>
              </a:solidFill>
              <a:effectLst/>
              <a:uFillTx/>
              <a:latin typeface="Arial Black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33160" y="533160"/>
            <a:ext cx="792468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400" strike="noStrike" u="none">
              <a:solidFill>
                <a:srgbClr val="cccc99"/>
              </a:solidFill>
              <a:effectLst/>
              <a:uFillTx/>
              <a:latin typeface="Arial Black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837720" y="1676520"/>
            <a:ext cx="7620120" cy="4419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lnSpc>
                <a:spcPct val="95000"/>
              </a:lnSpc>
              <a:spcBef>
                <a:spcPts val="17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33160" y="533160"/>
            <a:ext cx="792468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400" strike="noStrike" u="none">
              <a:solidFill>
                <a:srgbClr val="cccc99"/>
              </a:solidFill>
              <a:effectLst/>
              <a:uFillTx/>
              <a:latin typeface="Arial Black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837720" y="1676520"/>
            <a:ext cx="7620120" cy="44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95000"/>
              </a:lnSpc>
              <a:spcBef>
                <a:spcPts val="17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slideLayout" Target="../slideLayouts/slideLayout1.xml"/><Relationship Id="rId7" Type="http://schemas.openxmlformats.org/officeDocument/2006/relationships/slideLayout" Target="../slideLayouts/slideLayout2.xml"/><Relationship Id="rId8" Type="http://schemas.openxmlformats.org/officeDocument/2006/relationships/slideLayout" Target="../slideLayouts/slideLayout3.xml"/><Relationship Id="rId9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9144000" cy="129528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0" y="5943600"/>
            <a:ext cx="9144000" cy="9144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33160" y="533160"/>
            <a:ext cx="792468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cccc99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400" strike="noStrike" u="none">
              <a:solidFill>
                <a:srgbClr val="cccc99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837720" y="1676520"/>
            <a:ext cx="7620120" cy="4419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5000"/>
              </a:lnSpc>
              <a:spcBef>
                <a:spcPts val="1749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1749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5000"/>
              </a:lnSpc>
              <a:spcBef>
                <a:spcPts val="1749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95000"/>
              </a:lnSpc>
              <a:spcBef>
                <a:spcPts val="1749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lnSpc>
                <a:spcPct val="95000"/>
              </a:lnSpc>
              <a:spcBef>
                <a:spcPts val="1749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lnSpc>
                <a:spcPct val="95000"/>
              </a:lnSpc>
              <a:spcBef>
                <a:spcPts val="174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lnSpc>
                <a:spcPct val="95000"/>
              </a:lnSpc>
              <a:spcBef>
                <a:spcPts val="174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8078760" y="6375240"/>
            <a:ext cx="1810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1295280"/>
            <a:ext cx="9144000" cy="0"/>
          </a:xfrm>
          <a:prstGeom prst="line">
            <a:avLst/>
          </a:prstGeom>
          <a:ln w="25560">
            <a:solidFill>
              <a:srgbClr val="cc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80880" y="0"/>
            <a:ext cx="0" cy="6858000"/>
          </a:xfrm>
          <a:prstGeom prst="line">
            <a:avLst/>
          </a:prstGeom>
          <a:ln w="38160">
            <a:solidFill>
              <a:srgbClr val="99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terarev" descr=""/>
          <p:cNvPicPr/>
          <p:nvPr/>
        </p:nvPicPr>
        <p:blipFill>
          <a:blip r:embed="rId2"/>
          <a:stretch/>
        </p:blipFill>
        <p:spPr>
          <a:xfrm>
            <a:off x="838080" y="6060960"/>
            <a:ext cx="1524240" cy="693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" name="aes2crev" descr=""/>
          <p:cNvPicPr/>
          <p:nvPr/>
        </p:nvPicPr>
        <p:blipFill>
          <a:blip r:embed="rId3"/>
          <a:stretch/>
        </p:blipFill>
        <p:spPr>
          <a:xfrm>
            <a:off x="6629400" y="6078600"/>
            <a:ext cx="1828800" cy="779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0" y="5943600"/>
            <a:ext cx="9144000" cy="9144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80880" y="0"/>
            <a:ext cx="0" cy="6858000"/>
          </a:xfrm>
          <a:prstGeom prst="line">
            <a:avLst/>
          </a:prstGeom>
          <a:ln w="38160">
            <a:solidFill>
              <a:srgbClr val="99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terarev" descr=""/>
          <p:cNvPicPr/>
          <p:nvPr/>
        </p:nvPicPr>
        <p:blipFill>
          <a:blip r:embed="rId4"/>
          <a:stretch/>
        </p:blipFill>
        <p:spPr>
          <a:xfrm>
            <a:off x="990720" y="6068880"/>
            <a:ext cx="1523880" cy="693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aes2crev" descr=""/>
          <p:cNvPicPr/>
          <p:nvPr/>
        </p:nvPicPr>
        <p:blipFill>
          <a:blip r:embed="rId5"/>
          <a:stretch/>
        </p:blipFill>
        <p:spPr>
          <a:xfrm>
            <a:off x="6781680" y="6086520"/>
            <a:ext cx="1828800" cy="7794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6"/>
    <p:sldLayoutId id="2147483650" r:id="rId7"/>
    <p:sldLayoutId id="2147483651" r:id="rId8"/>
    <p:sldLayoutId id="2147483652" r:id="rId9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4.xml"/><Relationship Id="rId6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6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2133720"/>
            <a:ext cx="7772400" cy="2209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Energy </a:t>
            </a:r>
            <a:br>
              <a:rPr sz="4800"/>
            </a:b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Enterprise Trading </a:t>
            </a:r>
            <a:br>
              <a:rPr sz="4800"/>
            </a:b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and Risk Management </a:t>
            </a:r>
            <a:br>
              <a:rPr sz="4800"/>
            </a:b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Industry Study</a:t>
            </a:r>
            <a:endParaRPr b="0" lang="en-US" sz="4800" strike="noStrike" u="none">
              <a:solidFill>
                <a:srgbClr val="cccc99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"/>
          <p:cNvSpPr/>
          <p:nvPr/>
        </p:nvSpPr>
        <p:spPr>
          <a:xfrm>
            <a:off x="0" y="5935680"/>
            <a:ext cx="9144000" cy="9144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8078760" y="6367320"/>
            <a:ext cx="1810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7" name="terarev" descr=""/>
          <p:cNvPicPr/>
          <p:nvPr/>
        </p:nvPicPr>
        <p:blipFill>
          <a:blip r:embed="rId1"/>
          <a:stretch/>
        </p:blipFill>
        <p:spPr>
          <a:xfrm>
            <a:off x="838080" y="6053040"/>
            <a:ext cx="1524240" cy="693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" name="aes2crev" descr=""/>
          <p:cNvPicPr/>
          <p:nvPr/>
        </p:nvPicPr>
        <p:blipFill>
          <a:blip r:embed="rId2"/>
          <a:stretch/>
        </p:blipFill>
        <p:spPr>
          <a:xfrm>
            <a:off x="6629400" y="6070680"/>
            <a:ext cx="1828800" cy="779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" name=""/>
          <p:cNvSpPr/>
          <p:nvPr/>
        </p:nvSpPr>
        <p:spPr>
          <a:xfrm>
            <a:off x="0" y="5722920"/>
            <a:ext cx="9144000" cy="1135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0" name="terarev" descr=""/>
          <p:cNvPicPr/>
          <p:nvPr/>
        </p:nvPicPr>
        <p:blipFill>
          <a:blip r:embed="rId3"/>
          <a:stretch/>
        </p:blipFill>
        <p:spPr>
          <a:xfrm>
            <a:off x="609480" y="5943600"/>
            <a:ext cx="1524240" cy="693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" name="aes2crev" descr=""/>
          <p:cNvPicPr/>
          <p:nvPr/>
        </p:nvPicPr>
        <p:blipFill>
          <a:blip r:embed="rId4"/>
          <a:stretch/>
        </p:blipFill>
        <p:spPr>
          <a:xfrm>
            <a:off x="6705720" y="5961240"/>
            <a:ext cx="1828800" cy="779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" name=""/>
          <p:cNvSpPr/>
          <p:nvPr/>
        </p:nvSpPr>
        <p:spPr>
          <a:xfrm>
            <a:off x="0" y="0"/>
            <a:ext cx="9144000" cy="1135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0" y="1143000"/>
            <a:ext cx="9144000" cy="0"/>
          </a:xfrm>
          <a:prstGeom prst="line">
            <a:avLst/>
          </a:prstGeom>
          <a:ln w="25560">
            <a:solidFill>
              <a:srgbClr val="99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0" y="5715000"/>
            <a:ext cx="9144000" cy="0"/>
          </a:xfrm>
          <a:prstGeom prst="line">
            <a:avLst/>
          </a:prstGeom>
          <a:ln w="25560">
            <a:solidFill>
              <a:srgbClr val="cc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/>
          </p:nvPr>
        </p:nvSpPr>
        <p:spPr>
          <a:xfrm>
            <a:off x="837720" y="1676520"/>
            <a:ext cx="7620120" cy="4419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5000"/>
              </a:lnSpc>
              <a:spcBef>
                <a:spcPts val="1562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wholesale origination/structuring interface.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562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retail origination/structuring/risk management interfaces.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562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Asset management activities versus trading activities.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562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quantitative analysis function.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title"/>
          </p:nvPr>
        </p:nvSpPr>
        <p:spPr>
          <a:xfrm>
            <a:off x="533520" y="533160"/>
            <a:ext cx="861048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cc99"/>
                </a:solidFill>
                <a:effectLst/>
                <a:uFillTx/>
                <a:latin typeface="Arial Black"/>
              </a:rPr>
              <a:t>What is the Energy Enterprise Study?</a:t>
            </a:r>
            <a:endParaRPr b="0" lang="en-US" sz="3200" strike="noStrike" u="none">
              <a:solidFill>
                <a:srgbClr val="cccc99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/>
          </p:nvPr>
        </p:nvSpPr>
        <p:spPr>
          <a:xfrm>
            <a:off x="837720" y="1676520"/>
            <a:ext cx="7620120" cy="4419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5000"/>
              </a:lnSpc>
              <a:spcBef>
                <a:spcPts val="1562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Risk management focus that differentiates control and performance functions.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562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Inclusive FTE definition of mid-office categories to enhance comparability.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562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Inclusive FTE definition of back-office categories to enhance comparability.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title"/>
          </p:nvPr>
        </p:nvSpPr>
        <p:spPr>
          <a:xfrm>
            <a:off x="533520" y="533160"/>
            <a:ext cx="861048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cc99"/>
                </a:solidFill>
                <a:effectLst/>
                <a:uFillTx/>
                <a:latin typeface="Arial Black"/>
              </a:rPr>
              <a:t>What is the Energy Enterprise Study?</a:t>
            </a:r>
            <a:endParaRPr b="0" lang="en-US" sz="3200" strike="noStrike" u="none">
              <a:solidFill>
                <a:srgbClr val="cccc99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/>
          </p:nvPr>
        </p:nvSpPr>
        <p:spPr>
          <a:xfrm>
            <a:off x="837720" y="1676520"/>
            <a:ext cx="8001000" cy="4419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5000"/>
              </a:lnSpc>
              <a:spcBef>
                <a:spcPts val="1562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Careful definition of parent company/corporate metrics and expense allocation criteria to enhance comparability.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562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Regional analysis of physical volumes, revenue, COGS, and compensation Inclusive definition of bonuses and stock options.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562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Use of cash flow metrics to determine the ability to convert revenue to cash.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562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Review of income statement, balance sheet, and ROCE metrics on a trading-operation-specific basis.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title"/>
          </p:nvPr>
        </p:nvSpPr>
        <p:spPr>
          <a:xfrm>
            <a:off x="533520" y="533160"/>
            <a:ext cx="861048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cc99"/>
                </a:solidFill>
                <a:effectLst/>
                <a:uFillTx/>
                <a:latin typeface="Arial Black"/>
              </a:rPr>
              <a:t>What is the Energy Enterprise Study?</a:t>
            </a:r>
            <a:endParaRPr b="0" lang="en-US" sz="3200" strike="noStrike" u="none">
              <a:solidFill>
                <a:srgbClr val="cccc99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533160" y="533160"/>
            <a:ext cx="792468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cccc99"/>
                </a:solidFill>
                <a:effectLst/>
                <a:uFillTx/>
                <a:latin typeface="Arial Black"/>
              </a:rPr>
              <a:t>TERA</a:t>
            </a:r>
            <a:endParaRPr b="0" lang="en-US" sz="3400" strike="noStrike" u="none">
              <a:solidFill>
                <a:srgbClr val="cccc99"/>
              </a:solidFill>
              <a:effectLst/>
              <a:uFillTx/>
              <a:latin typeface="Arial Black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837720" y="1676520"/>
            <a:ext cx="7620120" cy="4419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5000"/>
              </a:lnSpc>
              <a:spcBef>
                <a:spcPts val="1749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Teknecon Energy Risk Advisors (TERA), LLC is a consulting firm with focus in the oil, natural gas, and electricity industries.  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749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TERA’s business reputation is built on a thorough understanding of trading and risk management, and how the marketplace views energy companies through the drivers of shareholder value.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5000"/>
              </a:lnSpc>
              <a:spcBef>
                <a:spcPts val="17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33160" y="533160"/>
            <a:ext cx="792468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cccc99"/>
                </a:solidFill>
                <a:effectLst/>
                <a:uFillTx/>
                <a:latin typeface="Arial Black"/>
              </a:rPr>
              <a:t>Alliance of Energy Suppliers</a:t>
            </a:r>
            <a:endParaRPr b="0" lang="en-US" sz="3400" strike="noStrike" u="none">
              <a:solidFill>
                <a:srgbClr val="cccc99"/>
              </a:solidFill>
              <a:effectLst/>
              <a:uFillTx/>
              <a:latin typeface="Arial Black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837720" y="1523520"/>
            <a:ext cx="7620120" cy="4419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5000"/>
              </a:lnSpc>
              <a:spcBef>
                <a:spcPts val="1500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Alliance of Energy Suppliers, a new division of the Edison Electric Institute, serves the needs and advances the commercial interests of power producers and marketers.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500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By providing new </a:t>
            </a: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business tools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, </a:t>
            </a: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strategic market intelligence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, and</a:t>
            </a: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advocacy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 multiple forums, the Alliance is helping to define the markets and new rules for this competitive industry.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33520" y="533520"/>
            <a:ext cx="80010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440" y="533160"/>
            <a:ext cx="845820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100" strike="noStrike" u="none">
                <a:solidFill>
                  <a:srgbClr val="cccc99"/>
                </a:solidFill>
                <a:effectLst/>
                <a:uFillTx/>
                <a:latin typeface="Arial Black"/>
              </a:rPr>
              <a:t>Why should my company participate?</a:t>
            </a:r>
            <a:endParaRPr b="0" lang="en-US" sz="3100" strike="noStrike" u="none">
              <a:solidFill>
                <a:srgbClr val="cccc99"/>
              </a:solidFill>
              <a:effectLst/>
              <a:uFillTx/>
              <a:latin typeface="Arial Black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837720" y="1676520"/>
            <a:ext cx="7620120" cy="4419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5000"/>
              </a:lnSpc>
              <a:spcBef>
                <a:spcPts val="1749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Benchmarking helps establish an organization’s true competitive position.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749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Improves operational management.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749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Improves strategic planning.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7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440" y="533160"/>
            <a:ext cx="838188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100" strike="noStrike" u="none">
                <a:solidFill>
                  <a:srgbClr val="cccc99"/>
                </a:solidFill>
                <a:effectLst/>
                <a:uFillTx/>
                <a:latin typeface="Arial Black"/>
              </a:rPr>
              <a:t>Why should my company participate?</a:t>
            </a:r>
            <a:endParaRPr b="0" lang="en-US" sz="3100" strike="noStrike" u="none">
              <a:solidFill>
                <a:srgbClr val="cccc99"/>
              </a:solidFill>
              <a:effectLst/>
              <a:uFillTx/>
              <a:latin typeface="Arial Black"/>
            </a:endParaRPr>
          </a:p>
        </p:txBody>
      </p:sp>
      <p:sp>
        <p:nvSpPr>
          <p:cNvPr id="38" name=""/>
          <p:cNvSpPr/>
          <p:nvPr/>
        </p:nvSpPr>
        <p:spPr>
          <a:xfrm>
            <a:off x="988560" y="3463920"/>
            <a:ext cx="864720" cy="23364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Basic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006560" y="3736800"/>
            <a:ext cx="995400" cy="23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75000" y="4073400"/>
            <a:ext cx="1512000" cy="23364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Competent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968400" y="4429080"/>
            <a:ext cx="1089000" cy="23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36120" y="4683240"/>
            <a:ext cx="1563120" cy="23364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Advantaged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3" name=""/>
          <p:cNvGrpSpPr/>
          <p:nvPr/>
        </p:nvGrpSpPr>
        <p:grpSpPr>
          <a:xfrm>
            <a:off x="2341440" y="3276720"/>
            <a:ext cx="325080" cy="1752120"/>
            <a:chOff x="2341440" y="3276720"/>
            <a:chExt cx="325080" cy="1752120"/>
          </a:xfrm>
        </p:grpSpPr>
        <p:sp>
          <p:nvSpPr>
            <p:cNvPr id="44" name=""/>
            <p:cNvSpPr/>
            <p:nvPr/>
          </p:nvSpPr>
          <p:spPr>
            <a:xfrm>
              <a:off x="2457360" y="3276720"/>
              <a:ext cx="95040" cy="15789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2341440" y="4854240"/>
              <a:ext cx="325080" cy="174600"/>
            </a:xfrm>
            <a:custGeom>
              <a:avLst/>
              <a:gdLst/>
              <a:ahLst/>
              <a:rect l="l" t="t" r="r" b="b"/>
              <a:pathLst>
                <a:path w="157" h="127">
                  <a:moveTo>
                    <a:pt x="0" y="0"/>
                  </a:moveTo>
                  <a:lnTo>
                    <a:pt x="78" y="127"/>
                  </a:lnTo>
                  <a:lnTo>
                    <a:pt x="15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6" name=""/>
          <p:cNvSpPr/>
          <p:nvPr/>
        </p:nvSpPr>
        <p:spPr>
          <a:xfrm>
            <a:off x="755640" y="4460760"/>
            <a:ext cx="971640" cy="63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85800" y="5257800"/>
            <a:ext cx="8077320" cy="3661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Increasing skill level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981080" y="5105520"/>
            <a:ext cx="559080" cy="23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895480" y="5638680"/>
            <a:ext cx="609840" cy="97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Level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160720" y="2427120"/>
            <a:ext cx="693720" cy="23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981080" y="2682720"/>
            <a:ext cx="762120" cy="4669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Human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819520" y="2698920"/>
            <a:ext cx="1039680" cy="70020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Info Gathering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962520" y="2682720"/>
            <a:ext cx="898560" cy="70020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Data Analysis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952880" y="2682720"/>
            <a:ext cx="990720" cy="70020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Decision Analysis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265720" y="3063960"/>
            <a:ext cx="360" cy="48744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019920" y="2682720"/>
            <a:ext cx="685800" cy="4669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Risk Mgmt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781680" y="2682720"/>
            <a:ext cx="990720" cy="70020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Risk Mitigation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848720" y="2682720"/>
            <a:ext cx="934920" cy="93348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Physical Disposal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981080" y="2133720"/>
            <a:ext cx="6782040" cy="3661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Resources</a:t>
            </a: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33520" y="1219320"/>
            <a:ext cx="80010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… to effect change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5440" y="533160"/>
            <a:ext cx="838188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100" strike="noStrike" u="none">
                <a:solidFill>
                  <a:srgbClr val="cccc99"/>
                </a:solidFill>
                <a:effectLst/>
                <a:uFillTx/>
                <a:latin typeface="Arial Black"/>
              </a:rPr>
              <a:t>Why should my company participate?</a:t>
            </a:r>
            <a:endParaRPr b="0" lang="en-US" sz="3100" strike="noStrike" u="none">
              <a:solidFill>
                <a:srgbClr val="cccc99"/>
              </a:solidFill>
              <a:effectLst/>
              <a:uFillTx/>
              <a:latin typeface="Arial Black"/>
            </a:endParaRPr>
          </a:p>
        </p:txBody>
      </p:sp>
      <p:sp>
        <p:nvSpPr>
          <p:cNvPr id="62" name=""/>
          <p:cNvSpPr/>
          <p:nvPr/>
        </p:nvSpPr>
        <p:spPr>
          <a:xfrm>
            <a:off x="2895480" y="5638680"/>
            <a:ext cx="609840" cy="97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Level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265720" y="3063960"/>
            <a:ext cx="360" cy="48744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572000" y="1523880"/>
            <a:ext cx="131436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33520" y="1219320"/>
            <a:ext cx="80010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… to effect change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300320" y="3378240"/>
            <a:ext cx="2495520" cy="18352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795840" y="3378240"/>
            <a:ext cx="2495520" cy="1835280"/>
          </a:xfrm>
          <a:prstGeom prst="rect">
            <a:avLst/>
          </a:prstGeom>
          <a:solidFill>
            <a:srgbClr val="800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300320" y="5213520"/>
            <a:ext cx="557820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413800" y="5241960"/>
            <a:ext cx="19623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Performance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rot="16200000">
            <a:off x="523080" y="3583800"/>
            <a:ext cx="1028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Utility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895760" y="4017960"/>
            <a:ext cx="134244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Monitor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154760" y="4017960"/>
            <a:ext cx="18234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Reallocate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Resources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300320" y="2292480"/>
            <a:ext cx="2495520" cy="1457280"/>
          </a:xfrm>
          <a:prstGeom prst="rect">
            <a:avLst/>
          </a:prstGeom>
          <a:solidFill>
            <a:srgbClr val="99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795840" y="2292480"/>
            <a:ext cx="2495520" cy="145728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557360" y="2514600"/>
            <a:ext cx="1916280" cy="10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Improve,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Redesign,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Reengineer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348440" y="2859120"/>
            <a:ext cx="134244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Monitor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1285920" y="1828440"/>
            <a:ext cx="0" cy="336852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440" y="533160"/>
            <a:ext cx="792468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cccc99"/>
                </a:solidFill>
                <a:effectLst/>
                <a:uFillTx/>
                <a:latin typeface="Arial Black"/>
              </a:rPr>
              <a:t>Key business drivers</a:t>
            </a:r>
            <a:endParaRPr b="0" lang="en-US" sz="3400" strike="noStrike" u="none">
              <a:solidFill>
                <a:srgbClr val="cccc99"/>
              </a:solidFill>
              <a:effectLst/>
              <a:uFillTx/>
              <a:latin typeface="Arial Black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685800" y="1523520"/>
            <a:ext cx="2819520" cy="4419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169920" indent="-169920">
              <a:lnSpc>
                <a:spcPct val="85000"/>
              </a:lnSpc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ccc99"/>
                </a:solidFill>
                <a:effectLst/>
                <a:uFillTx/>
                <a:latin typeface="Arial Black"/>
              </a:rPr>
              <a:t>Business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85000"/>
              </a:lnSpc>
              <a:spcBef>
                <a:spcPts val="751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Asset valuation/ optimization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85000"/>
              </a:lnSpc>
              <a:spcBef>
                <a:spcPts val="751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Convergence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85000"/>
              </a:lnSpc>
              <a:spcBef>
                <a:spcPts val="751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Increased market volatility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85000"/>
              </a:lnSpc>
              <a:spcBef>
                <a:spcPts val="751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Real-time decision support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85000"/>
              </a:lnSpc>
              <a:spcBef>
                <a:spcPts val="751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Business processes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85000"/>
              </a:lnSpc>
              <a:spcBef>
                <a:spcPts val="751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Complexity of technical plant operations/ performance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85000"/>
              </a:lnSpc>
              <a:spcBef>
                <a:spcPts val="751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Risk assessment and management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3580920" y="1523520"/>
            <a:ext cx="2667240" cy="4419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169920" indent="-169920">
              <a:lnSpc>
                <a:spcPct val="95000"/>
              </a:lnSpc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ccc99"/>
                </a:solidFill>
                <a:effectLst/>
                <a:uFillTx/>
                <a:latin typeface="Arial Black"/>
              </a:rPr>
              <a:t>Enterprise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95000"/>
              </a:lnSpc>
              <a:spcBef>
                <a:spcPts val="751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Integration and standardization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95000"/>
              </a:lnSpc>
              <a:spcBef>
                <a:spcPts val="751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Mergers/acquisition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95000"/>
              </a:lnSpc>
              <a:spcBef>
                <a:spcPts val="751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Performance measurement and reporting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95000"/>
              </a:lnSpc>
              <a:spcBef>
                <a:spcPts val="751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Regulatory issues (FASB 133, GISB, EITF)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095880" y="1523880"/>
            <a:ext cx="2819520" cy="392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3160" indent="-173160">
              <a:lnSpc>
                <a:spcPct val="95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ccc99"/>
                </a:solidFill>
                <a:effectLst/>
                <a:uFillTx/>
                <a:latin typeface="Arial Black"/>
              </a:rPr>
              <a:t>Technological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85000"/>
              </a:lnSpc>
              <a:spcBef>
                <a:spcPts val="1250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Real-time data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85000"/>
              </a:lnSpc>
              <a:spcBef>
                <a:spcPts val="1250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System customization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85000"/>
              </a:lnSpc>
              <a:spcBef>
                <a:spcPts val="1250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E-commerce (internet sales, auctions)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85000"/>
              </a:lnSpc>
              <a:spcBef>
                <a:spcPts val="1250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Lack of proper system integration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85000"/>
              </a:lnSpc>
              <a:spcBef>
                <a:spcPts val="1250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Rapidly changing business needs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95000"/>
              </a:lnSpc>
              <a:spcBef>
                <a:spcPts val="751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System selection and update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440" y="533160"/>
            <a:ext cx="792468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cccc99"/>
                </a:solidFill>
                <a:effectLst/>
                <a:uFillTx/>
                <a:latin typeface="Arial Black"/>
              </a:rPr>
              <a:t>Key Business Drivers</a:t>
            </a:r>
            <a:endParaRPr b="0" lang="en-US" sz="3400" strike="noStrike" u="none">
              <a:solidFill>
                <a:srgbClr val="cccc99"/>
              </a:solidFill>
              <a:effectLst/>
              <a:uFillTx/>
              <a:latin typeface="Arial Black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762120" y="2209680"/>
            <a:ext cx="7619760" cy="3733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5000"/>
              </a:lnSpc>
              <a:spcBef>
                <a:spcPts val="1562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Are innovative and opportunistic.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562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Scale is good for increasing returns from certain business functions. Negative returns to scale can also result.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562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Use risk management programs as integral parts of their business model.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33520" y="1219320"/>
            <a:ext cx="80010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characteristics of leading companies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85440" y="533160"/>
            <a:ext cx="792468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cccc99"/>
                </a:solidFill>
                <a:effectLst/>
                <a:uFillTx/>
                <a:latin typeface="Arial Black"/>
              </a:rPr>
              <a:t>Key Business Drivers</a:t>
            </a:r>
            <a:endParaRPr b="0" lang="en-US" sz="3400" strike="noStrike" u="none">
              <a:solidFill>
                <a:srgbClr val="cccc99"/>
              </a:solidFill>
              <a:effectLst/>
              <a:uFillTx/>
              <a:latin typeface="Arial Black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762120" y="2209680"/>
            <a:ext cx="7619760" cy="3733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5000"/>
              </a:lnSpc>
              <a:spcBef>
                <a:spcPts val="1562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Commodity price volatility can quickly destroy or enhance shareholder value.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562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Work in a real-time environment to anticipate and mitigate potential risk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33520" y="1219320"/>
            <a:ext cx="80010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characteristics of leading companies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85440" y="533160"/>
            <a:ext cx="792468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cccc99"/>
                </a:solidFill>
                <a:effectLst/>
                <a:uFillTx/>
                <a:latin typeface="Arial Black"/>
              </a:rPr>
              <a:t>Key Business Drivers</a:t>
            </a:r>
            <a:endParaRPr b="0" lang="en-US" sz="3400" strike="noStrike" u="none">
              <a:solidFill>
                <a:srgbClr val="cccc99"/>
              </a:solidFill>
              <a:effectLst/>
              <a:uFillTx/>
              <a:latin typeface="Arial Black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761760" y="2209680"/>
            <a:ext cx="7848360" cy="3733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5000"/>
              </a:lnSpc>
              <a:spcBef>
                <a:spcPts val="1562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Have a comprehensive understanding of the risks in these volatile markets, coupled with resource commitments.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562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Have integrated strategies across the entire value chain.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1562"/>
              </a:spcBef>
              <a:buClr>
                <a:srgbClr val="cccc99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Undertake ownership or control of energy assets, control of transmission/ transportation capacity, have effective back office operations, specialized information systems, or superior ERM business processes.</a:t>
            </a:r>
            <a:endParaRPr b="0" lang="en-US" sz="2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33520" y="1219320"/>
            <a:ext cx="80010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characteristics of leading companies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33520" y="533160"/>
            <a:ext cx="861048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cc99"/>
                </a:solidFill>
                <a:effectLst/>
                <a:uFillTx/>
                <a:latin typeface="Arial Black"/>
              </a:rPr>
              <a:t>What is the Energy Enterprise Study?</a:t>
            </a:r>
            <a:endParaRPr b="0" lang="en-US" sz="3200" strike="noStrike" u="none">
              <a:solidFill>
                <a:srgbClr val="cccc99"/>
              </a:solidFill>
              <a:effectLst/>
              <a:uFillTx/>
              <a:latin typeface="Arial Black"/>
            </a:endParaRPr>
          </a:p>
        </p:txBody>
      </p:sp>
      <p:sp>
        <p:nvSpPr>
          <p:cNvPr id="92" name=""/>
          <p:cNvSpPr/>
          <p:nvPr/>
        </p:nvSpPr>
        <p:spPr>
          <a:xfrm>
            <a:off x="533520" y="1219320"/>
            <a:ext cx="80010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partial areas of interest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85800" y="1981080"/>
            <a:ext cx="1600200" cy="533520"/>
          </a:xfrm>
          <a:prstGeom prst="rect">
            <a:avLst/>
          </a:prstGeom>
          <a:solidFill>
            <a:srgbClr val="99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Measurement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85800" y="2666880"/>
            <a:ext cx="1600200" cy="762120"/>
          </a:xfrm>
          <a:prstGeom prst="rect">
            <a:avLst/>
          </a:prstGeom>
          <a:solidFill>
            <a:srgbClr val="99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Reporting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85800" y="3581280"/>
            <a:ext cx="1600200" cy="533520"/>
          </a:xfrm>
          <a:prstGeom prst="rect">
            <a:avLst/>
          </a:prstGeom>
          <a:solidFill>
            <a:srgbClr val="99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Transaction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Documentation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85800" y="4267080"/>
            <a:ext cx="1600200" cy="533520"/>
          </a:xfrm>
          <a:prstGeom prst="rect">
            <a:avLst/>
          </a:prstGeom>
          <a:solidFill>
            <a:srgbClr val="99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Program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Standardization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85800" y="4952880"/>
            <a:ext cx="1600200" cy="685800"/>
          </a:xfrm>
          <a:prstGeom prst="rect">
            <a:avLst/>
          </a:prstGeom>
          <a:solidFill>
            <a:srgbClr val="99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Program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Evaluation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733920" y="1981080"/>
            <a:ext cx="1143000" cy="5335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Risk Adjusted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Performance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438280" y="1981080"/>
            <a:ext cx="1143000" cy="5335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VaR / DEaR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029200" y="1981080"/>
            <a:ext cx="1143000" cy="5335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Testing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324480" y="1981080"/>
            <a:ext cx="1143000" cy="5335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Option 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Greeks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438280" y="2666880"/>
            <a:ext cx="1143000" cy="7621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Daily P&amp;L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733920" y="2666880"/>
            <a:ext cx="1143000" cy="7621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Limits 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Position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Tracking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029200" y="2666880"/>
            <a:ext cx="1143000" cy="7621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Coordinate 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Cash and 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Financial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324480" y="2666880"/>
            <a:ext cx="1143000" cy="7621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Testing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438280" y="3581280"/>
            <a:ext cx="1143000" cy="5335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Deal Capture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733920" y="3581280"/>
            <a:ext cx="1143000" cy="5335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Data Entry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029200" y="3581280"/>
            <a:ext cx="1143000" cy="5335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Verbal 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324480" y="3581280"/>
            <a:ext cx="1143000" cy="5335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Initial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Reconciliation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7620120" y="3581280"/>
            <a:ext cx="1143000" cy="5335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Written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438280" y="4267080"/>
            <a:ext cx="1143000" cy="5335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Transaction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Settlements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733920" y="4267080"/>
            <a:ext cx="1143000" cy="5335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Brokerage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Commissions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029200" y="4267080"/>
            <a:ext cx="1143000" cy="5335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Margins &amp;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Premiums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324480" y="4267080"/>
            <a:ext cx="1143000" cy="5335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Liquidity &amp;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Cash Flow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620120" y="4267080"/>
            <a:ext cx="1143000" cy="5335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Invoicing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7620120" y="2666880"/>
            <a:ext cx="1143000" cy="76212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Daily Mgmt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Report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438280" y="4952880"/>
            <a:ext cx="1143000" cy="68580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Trading 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Flow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733920" y="4952880"/>
            <a:ext cx="1143000" cy="68580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Report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Design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029200" y="4952880"/>
            <a:ext cx="1143000" cy="68580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Efficiency 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Systems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324480" y="4952880"/>
            <a:ext cx="1143000" cy="68580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3P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Document-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7620120" y="4952880"/>
            <a:ext cx="1143000" cy="685800"/>
          </a:xfrm>
          <a:prstGeom prst="rect">
            <a:avLst/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Forward 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Coordination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1999-09-03T04:19:56Z</dcterms:created>
  <dc:creator>Peter K. Nance</dc:creator>
  <dc:description/>
  <dc:language>en-US</dc:language>
  <cp:lastModifiedBy>Type Your Name Here</cp:lastModifiedBy>
  <cp:lastPrinted>2000-09-26T14:24:31Z</cp:lastPrinted>
  <dcterms:modified xsi:type="dcterms:W3CDTF">2000-10-10T12:11:22Z</dcterms:modified>
  <cp:revision>365</cp:revision>
  <dc:subject>Short Version</dc:subject>
  <dc:title>Energy Enterprise Trading And Risk Management Study</dc:title>
</cp:coreProperties>
</file>