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4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s/slide29.xml" ContentType="application/vnd.openxmlformats-officedocument.presentationml.slide+xml"/>
  <Override PartName="/ppt/slides/slide28.xml" ContentType="application/vnd.openxmlformats-officedocument.presentationml.slide+xml"/>
  <Override PartName="/ppt/slides/slide27.xml" ContentType="application/vnd.openxmlformats-officedocument.presentationml.slide+xml"/>
  <Override PartName="/ppt/slides/slide26.xml" ContentType="application/vnd.openxmlformats-officedocument.presentationml.slide+xml"/>
  <Override PartName="/ppt/slides/slide14.xml" ContentType="application/vnd.openxmlformats-officedocument.presentationml.slide+xml"/>
  <Override PartName="/ppt/slides/slide6.xml" ContentType="application/vnd.openxmlformats-officedocument.presentationml.slide+xml"/>
  <Override PartName="/ppt/slides/slide15.xml" ContentType="application/vnd.openxmlformats-officedocument.presentationml.slide+xml"/>
  <Override PartName="/ppt/slides/slide7.xml" ContentType="application/vnd.openxmlformats-officedocument.presentationml.slide+xml"/>
  <Override PartName="/ppt/slides/slide1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23.xml" ContentType="application/vnd.openxmlformats-officedocument.presentationml.slide+xml"/>
  <Override PartName="/ppt/slides/slide35.xml" ContentType="application/vnd.openxmlformats-officedocument.presentationml.slide+xml"/>
  <Override PartName="/ppt/slides/slide24.xml" ContentType="application/vnd.openxmlformats-officedocument.presentationml.slide+xml"/>
  <Override PartName="/ppt/slides/slide16.xml" ContentType="application/vnd.openxmlformats-officedocument.presentationml.slide+xml"/>
  <Override PartName="/ppt/slides/slide8.xml" ContentType="application/vnd.openxmlformats-officedocument.presentationml.slide+xml"/>
  <Override PartName="/ppt/slides/slide36.xml" ContentType="application/vnd.openxmlformats-officedocument.presentationml.slide+xml"/>
  <Override PartName="/ppt/slides/slide25.xml" ContentType="application/vnd.openxmlformats-officedocument.presentationml.slide+xml"/>
  <Override PartName="/ppt/slides/slide37.xml" ContentType="application/vnd.openxmlformats-officedocument.presentationml.slide+xml"/>
  <Override PartName="/ppt/slides/_rels/slide8.xml.rels" ContentType="application/vnd.openxmlformats-package.relationships+xml"/>
  <Override PartName="/ppt/slides/_rels/slide25.xml.rels" ContentType="application/vnd.openxmlformats-package.relationships+xml"/>
  <Override PartName="/ppt/slides/_rels/slide10.xml.rels" ContentType="application/vnd.openxmlformats-package.relationships+xml"/>
  <Override PartName="/ppt/slides/_rels/slide17.xml.rels" ContentType="application/vnd.openxmlformats-package.relationships+xml"/>
  <Override PartName="/ppt/slides/_rels/slide9.xml.rels" ContentType="application/vnd.openxmlformats-package.relationships+xml"/>
  <Override PartName="/ppt/slides/_rels/slide26.xml.rels" ContentType="application/vnd.openxmlformats-package.relationships+xml"/>
  <Override PartName="/ppt/slides/_rels/slide11.xml.rels" ContentType="application/vnd.openxmlformats-package.relationships+xml"/>
  <Override PartName="/ppt/slides/_rels/slide20.xml.rels" ContentType="application/vnd.openxmlformats-package.relationships+xml"/>
  <Override PartName="/ppt/slides/_rels/slide3.xml.rels" ContentType="application/vnd.openxmlformats-package.relationships+xml"/>
  <Override PartName="/ppt/slides/_rels/slide18.xml.rels" ContentType="application/vnd.openxmlformats-package.relationships+xml"/>
  <Override PartName="/ppt/slides/_rels/slide34.xml.rels" ContentType="application/vnd.openxmlformats-package.relationships+xml"/>
  <Override PartName="/ppt/slides/_rels/slide33.xml.rels" ContentType="application/vnd.openxmlformats-package.relationships+xml"/>
  <Override PartName="/ppt/slides/_rels/slide32.xml.rels" ContentType="application/vnd.openxmlformats-package.relationships+xml"/>
  <Override PartName="/ppt/slides/_rels/slide31.xml.rels" ContentType="application/vnd.openxmlformats-package.relationships+xml"/>
  <Override PartName="/ppt/slides/_rels/slide29.xml.rels" ContentType="application/vnd.openxmlformats-package.relationships+xml"/>
  <Override PartName="/ppt/slides/_rels/slide30.xml.rels" ContentType="application/vnd.openxmlformats-package.relationships+xml"/>
  <Override PartName="/ppt/slides/_rels/slide28.xml.rels" ContentType="application/vnd.openxmlformats-package.relationships+xml"/>
  <Override PartName="/ppt/slides/_rels/slide14.xml.rels" ContentType="application/vnd.openxmlformats-package.relationships+xml"/>
  <Override PartName="/ppt/slides/_rels/slide15.xml.rels" ContentType="application/vnd.openxmlformats-package.relationships+xml"/>
  <Override PartName="/ppt/slides/_rels/slide27.xml.rels" ContentType="application/vnd.openxmlformats-package.relationships+xml"/>
  <Override PartName="/ppt/slides/_rels/slide16.xml.rels" ContentType="application/vnd.openxmlformats-package.relationships+xml"/>
  <Override PartName="/ppt/slides/_rels/slide1.xml.rels" ContentType="application/vnd.openxmlformats-package.relationships+xml"/>
  <Override PartName="/ppt/slides/_rels/slide36.xml.rels" ContentType="application/vnd.openxmlformats-package.relationships+xml"/>
  <Override PartName="/ppt/slides/_rels/slide6.xml.rels" ContentType="application/vnd.openxmlformats-package.relationships+xml"/>
  <Override PartName="/ppt/slides/_rels/slide23.xml.rels" ContentType="application/vnd.openxmlformats-package.relationships+xml"/>
  <Override PartName="/ppt/slides/_rels/slide35.xml.rels" ContentType="application/vnd.openxmlformats-package.relationships+xml"/>
  <Override PartName="/ppt/slides/_rels/slide7.xml.rels" ContentType="application/vnd.openxmlformats-package.relationships+xml"/>
  <Override PartName="/ppt/slides/_rels/slide24.xml.rels" ContentType="application/vnd.openxmlformats-package.relationships+xml"/>
  <Override PartName="/ppt/slides/_rels/slide37.xml.rels" ContentType="application/vnd.openxmlformats-package.relationships+xml"/>
  <Override PartName="/ppt/slides/_rels/slide2.xml.rels" ContentType="application/vnd.openxmlformats-package.relationships+xml"/>
  <Override PartName="/ppt/slides/_rels/slide38.xml.rels" ContentType="application/vnd.openxmlformats-package.relationships+xml"/>
  <Override PartName="/ppt/slides/_rels/slide39.xml.rels" ContentType="application/vnd.openxmlformats-package.relationships+xml"/>
  <Override PartName="/ppt/slides/_rels/slide13.xml.rels" ContentType="application/vnd.openxmlformats-package.relationships+xml"/>
  <Override PartName="/ppt/slides/_rels/slide22.xml.rels" ContentType="application/vnd.openxmlformats-package.relationships+xml"/>
  <Override PartName="/ppt/slides/_rels/slide5.xml.rels" ContentType="application/vnd.openxmlformats-package.relationships+xml"/>
  <Override PartName="/ppt/slides/_rels/slide19.xml.rels" ContentType="application/vnd.openxmlformats-package.relationships+xml"/>
  <Override PartName="/ppt/slides/_rels/slide4.xml.rels" ContentType="application/vnd.openxmlformats-package.relationships+xml"/>
  <Override PartName="/ppt/slides/_rels/slide21.xml.rels" ContentType="application/vnd.openxmlformats-package.relationships+xml"/>
  <Override PartName="/ppt/slides/_rels/slide12.xml.rels" ContentType="application/vnd.openxmlformats-package.relationships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22.xml" ContentType="application/vnd.openxmlformats-officedocument.presentationml.slide+xml"/>
  <Override PartName="/ppt/slides/slide13.xml" ContentType="application/vnd.openxmlformats-officedocument.presentationml.slide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1.xml" ContentType="application/vnd.openxmlformats-officedocument.presentationml.slide+xml"/>
  <Override PartName="/ppt/slides/slide12.xml" ContentType="application/vnd.openxmlformats-officedocument.presentationml.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0.xml" ContentType="application/vnd.openxmlformats-officedocument.presentationml.slide+xml"/>
  <Override PartName="/ppt/slides/slide11.xml" ContentType="application/vnd.openxmlformats-officedocument.presentationml.slide+xml"/>
  <Override PartName="/ppt/slides/slide3.xml" ContentType="application/vnd.openxmlformats-officedocument.presentationml.slide+xml"/>
  <Override PartName="/ppt/slides/slide9.xml" ContentType="application/vnd.openxmlformats-officedocument.presentationml.slide+xml"/>
  <Override PartName="/ppt/slides/slide17.xml" ContentType="application/vnd.openxmlformats-officedocument.presentationml.slide+xml"/>
  <Override PartName="/ppt/slides/slide10.xml" ContentType="application/vnd.openxmlformats-officedocument.presentationml.slide+xml"/>
  <Override PartName="/ppt/slides/slide2.xml" ContentType="application/vnd.openxmlformats-officedocument.presentationml.slide+xml"/>
  <Override PartName="/ppt/_rels/presentation.xml.rels" ContentType="application/vnd.openxmlformats-package.relationships+xml"/>
  <Override PartName="/ppt/media/image1.png" ContentType="image/png"/>
  <Override PartName="/ppt/media/image2.png" ContentType="image/png"/>
  <Override PartName="/ppt/media/image3.wmf" ContentType="image/x-wmf"/>
  <Override PartName="/ppt/media/image4.wmf" ContentType="image/x-wmf"/>
  <Override PartName="/ppt/media/image5.wmf" ContentType="image/x-wmf"/>
  <Override PartName="/ppt/embeddings/oleObject1.xlsx" ContentType="application/vnd.openxmlformats-officedocument.spreadsheetml.sheet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</p:sldIdLst>
  <p:sldSz cx="10288588" cy="6858000"/>
  <p:notesSz cx="7124700" cy="94107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slide" Target="slides/slide20.xml"/><Relationship Id="rId23" Type="http://schemas.openxmlformats.org/officeDocument/2006/relationships/slide" Target="slides/slide21.xml"/><Relationship Id="rId24" Type="http://schemas.openxmlformats.org/officeDocument/2006/relationships/slide" Target="slides/slide22.xml"/><Relationship Id="rId25" Type="http://schemas.openxmlformats.org/officeDocument/2006/relationships/slide" Target="slides/slide23.xml"/><Relationship Id="rId26" Type="http://schemas.openxmlformats.org/officeDocument/2006/relationships/slide" Target="slides/slide24.xml"/><Relationship Id="rId27" Type="http://schemas.openxmlformats.org/officeDocument/2006/relationships/slide" Target="slides/slide25.xml"/><Relationship Id="rId28" Type="http://schemas.openxmlformats.org/officeDocument/2006/relationships/slide" Target="slides/slide26.xml"/><Relationship Id="rId29" Type="http://schemas.openxmlformats.org/officeDocument/2006/relationships/slide" Target="slides/slide27.xml"/><Relationship Id="rId30" Type="http://schemas.openxmlformats.org/officeDocument/2006/relationships/slide" Target="slides/slide28.xml"/><Relationship Id="rId31" Type="http://schemas.openxmlformats.org/officeDocument/2006/relationships/slide" Target="slides/slide29.xml"/><Relationship Id="rId32" Type="http://schemas.openxmlformats.org/officeDocument/2006/relationships/slide" Target="slides/slide30.xml"/><Relationship Id="rId33" Type="http://schemas.openxmlformats.org/officeDocument/2006/relationships/slide" Target="slides/slide31.xml"/><Relationship Id="rId34" Type="http://schemas.openxmlformats.org/officeDocument/2006/relationships/slide" Target="slides/slide32.xml"/><Relationship Id="rId35" Type="http://schemas.openxmlformats.org/officeDocument/2006/relationships/slide" Target="slides/slide33.xml"/><Relationship Id="rId36" Type="http://schemas.openxmlformats.org/officeDocument/2006/relationships/slide" Target="slides/slide34.xml"/><Relationship Id="rId37" Type="http://schemas.openxmlformats.org/officeDocument/2006/relationships/slide" Target="slides/slide35.xml"/><Relationship Id="rId38" Type="http://schemas.openxmlformats.org/officeDocument/2006/relationships/slide" Target="slides/slide36.xml"/><Relationship Id="rId39" Type="http://schemas.openxmlformats.org/officeDocument/2006/relationships/slide" Target="slides/slide37.xml"/><Relationship Id="rId40" Type="http://schemas.openxmlformats.org/officeDocument/2006/relationships/slide" Target="slides/slide38.xml"/><Relationship Id="rId41" Type="http://schemas.openxmlformats.org/officeDocument/2006/relationships/slide" Target="slides/slide39.xml"/><Relationship Id="rId42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"/>
          <p:cNvSpPr>
            <a:spLocks noGrp="1"/>
          </p:cNvSpPr>
          <p:nvPr>
            <p:ph type="title"/>
          </p:nvPr>
        </p:nvSpPr>
        <p:spPr>
          <a:xfrm>
            <a:off x="514440" y="273600"/>
            <a:ext cx="925956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14440" y="273600"/>
            <a:ext cx="925956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514440" y="1604520"/>
            <a:ext cx="925956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514440" y="273600"/>
            <a:ext cx="925956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subTitle"/>
          </p:nvPr>
        </p:nvSpPr>
        <p:spPr>
          <a:xfrm>
            <a:off x="514440" y="1604520"/>
            <a:ext cx="925956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"/>
          <p:cNvSpPr/>
          <p:nvPr/>
        </p:nvSpPr>
        <p:spPr>
          <a:xfrm>
            <a:off x="9118440" y="6562800"/>
            <a:ext cx="1133640" cy="33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50BA6C28-642D-45BB-883E-F2C851D20B44}" type="slidenum"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&lt;number&gt;</a:t>
            </a:fld>
            <a:endParaRPr b="0" lang="en-US" sz="1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1 QTR 2000 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" name="PlaceHolder 1"/>
          <p:cNvSpPr>
            <a:spLocks noGrp="1"/>
          </p:cNvSpPr>
          <p:nvPr>
            <p:ph type="title"/>
          </p:nvPr>
        </p:nvSpPr>
        <p:spPr>
          <a:xfrm>
            <a:off x="514440" y="273600"/>
            <a:ext cx="925956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" name="PlaceHolder 2"/>
          <p:cNvSpPr>
            <a:spLocks noGrp="1"/>
          </p:cNvSpPr>
          <p:nvPr>
            <p:ph type="body"/>
          </p:nvPr>
        </p:nvSpPr>
        <p:spPr>
          <a:xfrm>
            <a:off x="514440" y="1604520"/>
            <a:ext cx="925956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Second Outline Level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2" marL="1143000" indent="-228600">
              <a:spcBef>
                <a:spcPts val="601"/>
              </a:spcBef>
              <a:buClr>
                <a:srgbClr val="000000"/>
              </a:buClr>
              <a:buFont typeface="Frutiger 45 Light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Third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3" marL="1600200" indent="-228600">
              <a:spcBef>
                <a:spcPts val="499"/>
              </a:spcBef>
              <a:buClr>
                <a:srgbClr val="000000"/>
              </a:buClr>
              <a:buFont typeface="Frutiger 45 Light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Fourth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4" marL="2057400" indent="-228600">
              <a:spcBef>
                <a:spcPts val="499"/>
              </a:spcBef>
              <a:buClr>
                <a:srgbClr val="000000"/>
              </a:buClr>
              <a:buFont typeface="Frutiger 45 Light"/>
              <a:buChar char="»"/>
              <a:tabLst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Fifth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5" marL="2057400" indent="-228600">
              <a:spcBef>
                <a:spcPts val="499"/>
              </a:spcBef>
              <a:buClr>
                <a:srgbClr val="000000"/>
              </a:buClr>
              <a:buFont typeface="Frutiger 45 Light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Sixth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6" marL="2057400" indent="-228600">
              <a:spcBef>
                <a:spcPts val="499"/>
              </a:spcBef>
              <a:buClr>
                <a:srgbClr val="000000"/>
              </a:buClr>
              <a:buFont typeface="Frutiger 45 Light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Seventh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4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image" Target="../media/image2.png"/><Relationship Id="rId3" Type="http://schemas.openxmlformats.org/officeDocument/2006/relationships/image" Target="../media/image2.png"/><Relationship Id="rId4" Type="http://schemas.openxmlformats.org/officeDocument/2006/relationships/image" Target="../media/image2.png"/><Relationship Id="rId5" Type="http://schemas.openxmlformats.org/officeDocument/2006/relationships/image" Target="../media/image2.png"/><Relationship Id="rId6" Type="http://schemas.openxmlformats.org/officeDocument/2006/relationships/slideLayout" Target="../slideLayouts/slideLayout2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9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3.wmf"/><Relationship Id="rId3" Type="http://schemas.openxmlformats.org/officeDocument/2006/relationships/slideLayout" Target="../slideLayouts/slideLayout4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3.xml"/>
</Relationships>
</file>

<file path=ppt/slides/_rels/slide20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4.wmf"/><Relationship Id="rId3" Type="http://schemas.openxmlformats.org/officeDocument/2006/relationships/slideLayout" Target="../slideLayouts/slideLayout4.xml"/>
</Relationships>
</file>

<file path=ppt/slides/_rels/slide2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2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5.wmf"/><Relationship Id="rId3" Type="http://schemas.openxmlformats.org/officeDocument/2006/relationships/slideLayout" Target="../slideLayouts/slideLayout4.xml"/>
</Relationships>
</file>

<file path=ppt/slides/_rels/slide2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image" Target="../media/image2.png"/><Relationship Id="rId3" Type="http://schemas.openxmlformats.org/officeDocument/2006/relationships/image" Target="../media/image2.png"/><Relationship Id="rId4" Type="http://schemas.openxmlformats.org/officeDocument/2006/relationships/image" Target="../media/image2.png"/><Relationship Id="rId5" Type="http://schemas.openxmlformats.org/officeDocument/2006/relationships/image" Target="../media/image2.png"/><Relationship Id="rId6" Type="http://schemas.openxmlformats.org/officeDocument/2006/relationships/image" Target="../media/image2.png"/><Relationship Id="rId7" Type="http://schemas.openxmlformats.org/officeDocument/2006/relationships/image" Target="../media/image2.png"/><Relationship Id="rId8" Type="http://schemas.openxmlformats.org/officeDocument/2006/relationships/slideLayout" Target="../slideLayouts/slideLayout2.xml"/>
</Relationships>
</file>

<file path=ppt/slides/_rels/slide3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31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image" Target="../media/image2.png"/><Relationship Id="rId3" Type="http://schemas.openxmlformats.org/officeDocument/2006/relationships/image" Target="../media/image2.png"/><Relationship Id="rId4" Type="http://schemas.openxmlformats.org/officeDocument/2006/relationships/image" Target="../media/image2.png"/><Relationship Id="rId5" Type="http://schemas.openxmlformats.org/officeDocument/2006/relationships/image" Target="../media/image2.png"/><Relationship Id="rId6" Type="http://schemas.openxmlformats.org/officeDocument/2006/relationships/slideLayout" Target="../slideLayouts/slideLayout2.xml"/>
</Relationships>
</file>

<file path=ppt/slides/_rels/slide3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image" Target="../media/image2.png"/><Relationship Id="rId3" Type="http://schemas.openxmlformats.org/officeDocument/2006/relationships/image" Target="../media/image2.png"/><Relationship Id="rId4" Type="http://schemas.openxmlformats.org/officeDocument/2006/relationships/image" Target="../media/image2.png"/><Relationship Id="rId5" Type="http://schemas.openxmlformats.org/officeDocument/2006/relationships/image" Target="../media/image2.png"/><Relationship Id="rId6" Type="http://schemas.openxmlformats.org/officeDocument/2006/relationships/image" Target="../media/image2.png"/><Relationship Id="rId7" Type="http://schemas.openxmlformats.org/officeDocument/2006/relationships/image" Target="../media/image2.png"/><Relationship Id="rId8" Type="http://schemas.openxmlformats.org/officeDocument/2006/relationships/image" Target="../media/image2.png"/><Relationship Id="rId9" Type="http://schemas.openxmlformats.org/officeDocument/2006/relationships/slideLayout" Target="../slideLayouts/slideLayout2.xml"/>
</Relationships>
</file>

<file path=ppt/slides/_rels/slide3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34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image" Target="../media/image2.png"/><Relationship Id="rId3" Type="http://schemas.openxmlformats.org/officeDocument/2006/relationships/image" Target="../media/image2.png"/><Relationship Id="rId4" Type="http://schemas.openxmlformats.org/officeDocument/2006/relationships/image" Target="../media/image2.png"/><Relationship Id="rId5" Type="http://schemas.openxmlformats.org/officeDocument/2006/relationships/image" Target="../media/image2.png"/><Relationship Id="rId6" Type="http://schemas.openxmlformats.org/officeDocument/2006/relationships/image" Target="../media/image2.png"/><Relationship Id="rId7" Type="http://schemas.openxmlformats.org/officeDocument/2006/relationships/image" Target="../media/image2.png"/><Relationship Id="rId8" Type="http://schemas.openxmlformats.org/officeDocument/2006/relationships/image" Target="../media/image2.png"/><Relationship Id="rId9" Type="http://schemas.openxmlformats.org/officeDocument/2006/relationships/slideLayout" Target="../slideLayouts/slideLayout2.xml"/>
</Relationships>
</file>

<file path=ppt/slides/_rels/slide35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image" Target="../media/image2.png"/><Relationship Id="rId3" Type="http://schemas.openxmlformats.org/officeDocument/2006/relationships/image" Target="../media/image2.png"/><Relationship Id="rId4" Type="http://schemas.openxmlformats.org/officeDocument/2006/relationships/image" Target="../media/image2.png"/><Relationship Id="rId5" Type="http://schemas.openxmlformats.org/officeDocument/2006/relationships/image" Target="../media/image2.png"/><Relationship Id="rId6" Type="http://schemas.openxmlformats.org/officeDocument/2006/relationships/image" Target="../media/image2.png"/><Relationship Id="rId7" Type="http://schemas.openxmlformats.org/officeDocument/2006/relationships/slideLayout" Target="../slideLayouts/slideLayout2.xml"/>
</Relationships>
</file>

<file path=ppt/slides/_rels/slide36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image" Target="../media/image2.png"/><Relationship Id="rId3" Type="http://schemas.openxmlformats.org/officeDocument/2006/relationships/image" Target="../media/image2.png"/><Relationship Id="rId4" Type="http://schemas.openxmlformats.org/officeDocument/2006/relationships/image" Target="../media/image2.png"/><Relationship Id="rId5" Type="http://schemas.openxmlformats.org/officeDocument/2006/relationships/image" Target="../media/image2.png"/><Relationship Id="rId6" Type="http://schemas.openxmlformats.org/officeDocument/2006/relationships/image" Target="../media/image2.png"/><Relationship Id="rId7" Type="http://schemas.openxmlformats.org/officeDocument/2006/relationships/slideLayout" Target="../slideLayouts/slideLayout2.xml"/>
</Relationships>
</file>

<file path=ppt/slides/_rels/slide37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image" Target="../media/image2.png"/><Relationship Id="rId3" Type="http://schemas.openxmlformats.org/officeDocument/2006/relationships/image" Target="../media/image2.png"/><Relationship Id="rId4" Type="http://schemas.openxmlformats.org/officeDocument/2006/relationships/image" Target="../media/image2.png"/><Relationship Id="rId5" Type="http://schemas.openxmlformats.org/officeDocument/2006/relationships/image" Target="../media/image2.png"/><Relationship Id="rId6" Type="http://schemas.openxmlformats.org/officeDocument/2006/relationships/image" Target="../media/image2.png"/><Relationship Id="rId7" Type="http://schemas.openxmlformats.org/officeDocument/2006/relationships/image" Target="../media/image2.png"/><Relationship Id="rId8" Type="http://schemas.openxmlformats.org/officeDocument/2006/relationships/slideLayout" Target="../slideLayouts/slideLayout2.xml"/>
</Relationships>
</file>

<file path=ppt/slides/_rels/slide3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3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Logoblk" descr=""/>
          <p:cNvPicPr/>
          <p:nvPr/>
        </p:nvPicPr>
        <p:blipFill>
          <a:blip r:embed="rId1"/>
          <a:stretch/>
        </p:blipFill>
        <p:spPr>
          <a:xfrm rot="10800000">
            <a:off x="3886200" y="1750680"/>
            <a:ext cx="2927520" cy="29066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774360" y="419040"/>
            <a:ext cx="8852040" cy="1346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e9ad17"/>
                </a:solidFill>
                <a:effectLst/>
                <a:uFillTx/>
                <a:latin typeface="Frutiger 45 Light"/>
              </a:rPr>
              <a:t>A Brief History of Energy Derivatives</a:t>
            </a:r>
            <a:r>
              <a:rPr b="0" lang="en-US" sz="4400" strike="noStrike" u="none">
                <a:solidFill>
                  <a:srgbClr val="e9ad17"/>
                </a:solidFill>
                <a:effectLst/>
                <a:uFillTx/>
                <a:latin typeface="Frutiger 45 Light"/>
              </a:rPr>
              <a:t> 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/>
          </p:nvPr>
        </p:nvSpPr>
        <p:spPr>
          <a:xfrm>
            <a:off x="761760" y="1981080"/>
            <a:ext cx="8775720" cy="4572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00"/>
              </a:spcBef>
              <a:buClr>
                <a:srgbClr val="d9f561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e9ad17"/>
                </a:solidFill>
                <a:effectLst/>
                <a:uFillTx/>
                <a:latin typeface="Frutiger 45 Light"/>
              </a:rPr>
              <a:t>Three stages of the development of the theory of energy derivatives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spcBef>
                <a:spcPts val="700"/>
              </a:spcBef>
              <a:buClr>
                <a:srgbClr val="d9f561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e9ad17"/>
                </a:solidFill>
                <a:effectLst/>
                <a:uFillTx/>
                <a:latin typeface="Frutiger 45 Light"/>
              </a:rPr>
              <a:t>Stage One: mechanical application of models developed for the financial markets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spcBef>
                <a:spcPts val="601"/>
              </a:spcBef>
              <a:buClr>
                <a:srgbClr val="d9f561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e9ad17"/>
                </a:solidFill>
                <a:effectLst/>
                <a:uFillTx/>
                <a:latin typeface="Frutiger 45 Light"/>
              </a:rPr>
              <a:t>Year 1980 - 1994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spcBef>
                <a:spcPts val="700"/>
              </a:spcBef>
              <a:buClr>
                <a:srgbClr val="d9f561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e9ad17"/>
                </a:solidFill>
                <a:effectLst/>
                <a:uFillTx/>
                <a:latin typeface="Frutiger 45 Light"/>
              </a:rPr>
              <a:t>Stage Two: recognition of complications resulting from the special nature of energy markets and attempts to correct the models’ shortcomings through partial adjustments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spcBef>
                <a:spcPts val="601"/>
              </a:spcBef>
              <a:buClr>
                <a:srgbClr val="d9f561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e9ad17"/>
                </a:solidFill>
                <a:effectLst/>
                <a:uFillTx/>
                <a:latin typeface="Frutiger 45 Light"/>
              </a:rPr>
              <a:t>Years 1995 - 2000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774360" y="419040"/>
            <a:ext cx="8852040" cy="1346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e9ad17"/>
                </a:solidFill>
                <a:effectLst/>
                <a:uFillTx/>
                <a:latin typeface="Frutiger 45 Light"/>
              </a:rPr>
              <a:t>A Brief History of Energy Derivatives</a:t>
            </a:r>
            <a:r>
              <a:rPr b="0" lang="en-US" sz="4400" strike="noStrike" u="none">
                <a:solidFill>
                  <a:srgbClr val="e9ad17"/>
                </a:solidFill>
                <a:effectLst/>
                <a:uFillTx/>
                <a:latin typeface="Frutiger 45 Light"/>
              </a:rPr>
              <a:t> 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761760" y="1980720"/>
            <a:ext cx="8775720" cy="46990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lnSpc>
                <a:spcPct val="90000"/>
              </a:lnSpc>
              <a:spcBef>
                <a:spcPts val="799"/>
              </a:spcBef>
              <a:buClr>
                <a:srgbClr val="d9f561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e9ad17"/>
                </a:solidFill>
                <a:effectLst/>
                <a:uFillTx/>
                <a:latin typeface="Frutiger 45 Light"/>
              </a:rPr>
              <a:t>Stage Three: 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lnSpc>
                <a:spcPct val="90000"/>
              </a:lnSpc>
              <a:spcBef>
                <a:spcPts val="700"/>
              </a:spcBef>
              <a:buClr>
                <a:srgbClr val="d9f561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e9ad17"/>
                </a:solidFill>
                <a:effectLst/>
                <a:uFillTx/>
                <a:latin typeface="Frutiger 45 Light"/>
              </a:rPr>
              <a:t>Development of a consistent framework for valuation of energy derivatives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lnSpc>
                <a:spcPct val="90000"/>
              </a:lnSpc>
              <a:spcBef>
                <a:spcPts val="700"/>
              </a:spcBef>
              <a:buClr>
                <a:srgbClr val="d9f561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e9ad17"/>
                </a:solidFill>
                <a:effectLst/>
                <a:uFillTx/>
                <a:latin typeface="Frutiger 45 Light"/>
              </a:rPr>
              <a:t>Recognition that many features of the energy markets constitute their permanent characteristics, and are not a manifestation of the growing pains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lnSpc>
                <a:spcPct val="90000"/>
              </a:lnSpc>
              <a:spcBef>
                <a:spcPts val="700"/>
              </a:spcBef>
              <a:buClr>
                <a:srgbClr val="d9f561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e9ad17"/>
                </a:solidFill>
                <a:effectLst/>
                <a:uFillTx/>
                <a:latin typeface="Frutiger 45 Light"/>
              </a:rPr>
              <a:t>A common framework for valuation of traded options and options embedded in contracts and in physical assets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lnSpc>
                <a:spcPct val="90000"/>
              </a:lnSpc>
              <a:spcBef>
                <a:spcPts val="700"/>
              </a:spcBef>
              <a:buClr>
                <a:srgbClr val="d9f561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e9ad17"/>
                </a:solidFill>
                <a:effectLst/>
                <a:uFillTx/>
                <a:latin typeface="Frutiger 45 Light"/>
              </a:rPr>
              <a:t>Years 2000 - ?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762120" y="1511280"/>
            <a:ext cx="8864640" cy="21463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600" strike="noStrike" u="none">
                <a:solidFill>
                  <a:srgbClr val="e9ad17"/>
                </a:solidFill>
                <a:effectLst/>
                <a:uFillTx/>
                <a:latin typeface="Frutiger 45 Light"/>
              </a:rPr>
              <a:t>COMPLICATED STRUCTURES</a:t>
            </a:r>
            <a:endParaRPr b="0" lang="en-US" sz="66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736200" y="213840"/>
            <a:ext cx="8899560" cy="14144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Complexity of Energy Derivatives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762120" y="1981080"/>
            <a:ext cx="8937360" cy="4600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601"/>
              </a:spcBef>
              <a:buSzPct val="102884"/>
              <a:buBlip>
                <a:blip r:embed="rId1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The sources of complexity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lnSpc>
                <a:spcPct val="100000"/>
              </a:lnSpc>
              <a:spcBef>
                <a:spcPts val="601"/>
              </a:spcBef>
              <a:buSzPct val="102884"/>
              <a:buBlip>
                <a:blip r:embed="rId2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Energy derivatives seldom exist in a pure form.  Typically we have many unique and/or interacting options and standard software packages don’t perform well as valuation engines.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lnSpc>
                <a:spcPct val="100000"/>
              </a:lnSpc>
              <a:spcBef>
                <a:spcPts val="601"/>
              </a:spcBef>
              <a:buSzPct val="102884"/>
              <a:buBlip>
                <a:blip r:embed="rId3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Many energy derivatives have been designed to address two sources of uncertainty: price risk and volume risk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lnSpc>
                <a:spcPct val="100000"/>
              </a:lnSpc>
              <a:spcBef>
                <a:spcPts val="601"/>
              </a:spcBef>
              <a:buSzPct val="102884"/>
              <a:buBlip>
                <a:blip r:embed="rId4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The payoff profiles tend to be very complicated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lnSpc>
                <a:spcPct val="100000"/>
              </a:lnSpc>
              <a:spcBef>
                <a:spcPts val="601"/>
              </a:spcBef>
              <a:buSzPct val="102884"/>
              <a:buBlip>
                <a:blip r:embed="rId5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Options often cannot be separated from a physical supply contract or a physical asset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0">
              <a:lnSpc>
                <a:spcPct val="100000"/>
              </a:lnSpc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761760" y="609120"/>
            <a:ext cx="876276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Swing Options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/>
          </p:nvPr>
        </p:nvSpPr>
        <p:spPr>
          <a:xfrm>
            <a:off x="762120" y="1981080"/>
            <a:ext cx="8875440" cy="4415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d9f561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e9ad17"/>
                </a:solidFill>
                <a:effectLst/>
                <a:uFillTx/>
                <a:latin typeface="Frutiger 45 Light"/>
              </a:rPr>
              <a:t>Forward start option: strike set at the beginning of the period (typically month) to the so-called index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lnSpc>
                <a:spcPct val="90000"/>
              </a:lnSpc>
              <a:spcBef>
                <a:spcPts val="601"/>
              </a:spcBef>
              <a:buClr>
                <a:srgbClr val="d9f561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e9ad17"/>
                </a:solidFill>
                <a:effectLst/>
                <a:uFillTx/>
                <a:latin typeface="Frutiger 45 Light"/>
              </a:rPr>
              <a:t>Index: a swap (one month tenor) price based on the phone survey of transaction executed during the so called bid-week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lnSpc>
                <a:spcPct val="90000"/>
              </a:lnSpc>
              <a:spcBef>
                <a:spcPts val="601"/>
              </a:spcBef>
              <a:buClr>
                <a:srgbClr val="d9f561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e9ad17"/>
                </a:solidFill>
                <a:effectLst/>
                <a:uFillTx/>
                <a:latin typeface="Frutiger 45 Light"/>
              </a:rPr>
              <a:t>Fixed strike price options become more popular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d9f561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e9ad17"/>
                </a:solidFill>
                <a:effectLst/>
                <a:uFillTx/>
                <a:latin typeface="Frutiger 45 Light"/>
              </a:rPr>
              <a:t>Physical options or financially settled options (so-called Gas Daily options)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d9f561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e9ad17"/>
                </a:solidFill>
                <a:effectLst/>
                <a:uFillTx/>
                <a:latin typeface="Frutiger 45 Light"/>
              </a:rPr>
              <a:t>The right to purchase natural gas at a strike price, within certain volumetric limits (V</a:t>
            </a:r>
            <a:r>
              <a:rPr b="1" lang="en-US" sz="2400" strike="noStrike" u="none" baseline="-25000">
                <a:solidFill>
                  <a:srgbClr val="e9ad17"/>
                </a:solidFill>
                <a:effectLst/>
                <a:uFillTx/>
                <a:latin typeface="Frutiger 45 Light"/>
              </a:rPr>
              <a:t>max</a:t>
            </a:r>
            <a:r>
              <a:rPr b="1" lang="en-US" sz="2400" strike="noStrike" u="none">
                <a:solidFill>
                  <a:srgbClr val="e9ad17"/>
                </a:solidFill>
                <a:effectLst/>
                <a:uFillTx/>
                <a:latin typeface="Frutiger 45 Light"/>
              </a:rPr>
              <a:t>, V</a:t>
            </a:r>
            <a:r>
              <a:rPr b="1" lang="en-US" sz="2400" strike="noStrike" u="none" baseline="-25000">
                <a:solidFill>
                  <a:srgbClr val="e9ad17"/>
                </a:solidFill>
                <a:effectLst/>
                <a:uFillTx/>
                <a:latin typeface="Frutiger 45 Light"/>
              </a:rPr>
              <a:t>min</a:t>
            </a:r>
            <a:r>
              <a:rPr b="1" lang="en-US" sz="2400" strike="noStrike" u="none">
                <a:solidFill>
                  <a:srgbClr val="e9ad17"/>
                </a:solidFill>
                <a:effectLst/>
                <a:uFillTx/>
                <a:latin typeface="Frutiger 45 Light"/>
              </a:rPr>
              <a:t>)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d9f561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e9ad17"/>
                </a:solidFill>
                <a:effectLst/>
                <a:uFillTx/>
                <a:latin typeface="Frutiger 45 Light"/>
              </a:rPr>
              <a:t>The number of swings is typically less than the number of days in a month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PlaceHolder 1"/>
          <p:cNvSpPr>
            <a:spLocks noGrp="1"/>
          </p:cNvSpPr>
          <p:nvPr>
            <p:ph type="title"/>
          </p:nvPr>
        </p:nvSpPr>
        <p:spPr>
          <a:xfrm>
            <a:off x="761760" y="609120"/>
            <a:ext cx="876276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e9ad17"/>
                </a:solidFill>
                <a:effectLst/>
                <a:uFillTx/>
                <a:latin typeface="Frutiger 45 Light"/>
              </a:rPr>
              <a:t>Swing Options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4" name=""/>
          <p:cNvSpPr/>
          <p:nvPr/>
        </p:nvSpPr>
        <p:spPr>
          <a:xfrm>
            <a:off x="1371600" y="5181480"/>
            <a:ext cx="6477120" cy="0"/>
          </a:xfrm>
          <a:prstGeom prst="line">
            <a:avLst/>
          </a:prstGeom>
          <a:ln w="9360">
            <a:solidFill>
              <a:srgbClr val="ffcc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5" name=""/>
          <p:cNvSpPr/>
          <p:nvPr/>
        </p:nvSpPr>
        <p:spPr>
          <a:xfrm>
            <a:off x="1981080" y="5029200"/>
            <a:ext cx="533520" cy="152280"/>
          </a:xfrm>
          <a:prstGeom prst="rect">
            <a:avLst/>
          </a:prstGeom>
          <a:solidFill>
            <a:srgbClr val="00cc99"/>
          </a:solidFill>
          <a:ln w="9360">
            <a:solidFill>
              <a:srgbClr val="ffcc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6" name=""/>
          <p:cNvSpPr/>
          <p:nvPr/>
        </p:nvSpPr>
        <p:spPr>
          <a:xfrm>
            <a:off x="448200" y="2556000"/>
            <a:ext cx="1637280" cy="825480"/>
          </a:xfrm>
          <a:prstGeom prst="rect">
            <a:avLst/>
          </a:prstGeom>
          <a:noFill/>
          <a:ln w="9360">
            <a:solidFill>
              <a:srgbClr val="ffcc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e9ad17"/>
                </a:solidFill>
                <a:effectLst/>
                <a:uFillTx/>
                <a:latin typeface="Times New Roman"/>
              </a:rPr>
              <a:t>Bid Week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e9ad17"/>
                </a:solidFill>
                <a:effectLst/>
                <a:uFillTx/>
                <a:latin typeface="Times New Roman"/>
              </a:rPr>
              <a:t>Index is set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7" name=""/>
          <p:cNvSpPr/>
          <p:nvPr/>
        </p:nvSpPr>
        <p:spPr>
          <a:xfrm>
            <a:off x="1066680" y="3200400"/>
            <a:ext cx="914400" cy="1523880"/>
          </a:xfrm>
          <a:prstGeom prst="line">
            <a:avLst/>
          </a:prstGeom>
          <a:ln w="9360">
            <a:solidFill>
              <a:srgbClr val="ffcc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8" name=""/>
          <p:cNvSpPr/>
          <p:nvPr/>
        </p:nvSpPr>
        <p:spPr>
          <a:xfrm flipV="1">
            <a:off x="3124080" y="4952520"/>
            <a:ext cx="0" cy="228600"/>
          </a:xfrm>
          <a:prstGeom prst="line">
            <a:avLst/>
          </a:prstGeom>
          <a:ln w="9360">
            <a:solidFill>
              <a:srgbClr val="ffcc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9" name=""/>
          <p:cNvSpPr/>
          <p:nvPr/>
        </p:nvSpPr>
        <p:spPr>
          <a:xfrm>
            <a:off x="3038760" y="5222880"/>
            <a:ext cx="333000" cy="459720"/>
          </a:xfrm>
          <a:prstGeom prst="rect">
            <a:avLst/>
          </a:prstGeom>
          <a:noFill/>
          <a:ln w="9360">
            <a:solidFill>
              <a:srgbClr val="ffcc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e9ad17"/>
                </a:solidFill>
                <a:effectLst/>
                <a:uFillTx/>
                <a:latin typeface="Times New Roman"/>
              </a:rPr>
              <a:t>1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0" name=""/>
          <p:cNvSpPr/>
          <p:nvPr/>
        </p:nvSpPr>
        <p:spPr>
          <a:xfrm flipV="1">
            <a:off x="6781680" y="4952520"/>
            <a:ext cx="0" cy="228600"/>
          </a:xfrm>
          <a:prstGeom prst="line">
            <a:avLst/>
          </a:prstGeom>
          <a:ln w="9360">
            <a:solidFill>
              <a:srgbClr val="ffcc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1" name=""/>
          <p:cNvSpPr/>
          <p:nvPr/>
        </p:nvSpPr>
        <p:spPr>
          <a:xfrm>
            <a:off x="6620040" y="5222880"/>
            <a:ext cx="485640" cy="459720"/>
          </a:xfrm>
          <a:prstGeom prst="rect">
            <a:avLst/>
          </a:prstGeom>
          <a:noFill/>
          <a:ln w="9360">
            <a:solidFill>
              <a:srgbClr val="ffcc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e9ad17"/>
                </a:solidFill>
                <a:effectLst/>
                <a:uFillTx/>
                <a:latin typeface="Times New Roman"/>
              </a:rPr>
              <a:t>31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2" name=""/>
          <p:cNvSpPr/>
          <p:nvPr/>
        </p:nvSpPr>
        <p:spPr>
          <a:xfrm flipV="1">
            <a:off x="3733920" y="5181120"/>
            <a:ext cx="0" cy="228600"/>
          </a:xfrm>
          <a:prstGeom prst="line">
            <a:avLst/>
          </a:prstGeom>
          <a:ln w="9360">
            <a:solidFill>
              <a:srgbClr val="ffcc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3" name=""/>
          <p:cNvSpPr/>
          <p:nvPr/>
        </p:nvSpPr>
        <p:spPr>
          <a:xfrm flipV="1">
            <a:off x="4191120" y="5181120"/>
            <a:ext cx="0" cy="228600"/>
          </a:xfrm>
          <a:prstGeom prst="line">
            <a:avLst/>
          </a:prstGeom>
          <a:ln w="9360">
            <a:solidFill>
              <a:srgbClr val="ffcc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4" name=""/>
          <p:cNvSpPr/>
          <p:nvPr/>
        </p:nvSpPr>
        <p:spPr>
          <a:xfrm flipV="1">
            <a:off x="5029200" y="5181120"/>
            <a:ext cx="0" cy="228600"/>
          </a:xfrm>
          <a:prstGeom prst="line">
            <a:avLst/>
          </a:prstGeom>
          <a:ln w="9360">
            <a:solidFill>
              <a:srgbClr val="ffcc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5" name=""/>
          <p:cNvSpPr/>
          <p:nvPr/>
        </p:nvSpPr>
        <p:spPr>
          <a:xfrm flipV="1">
            <a:off x="5334120" y="5181120"/>
            <a:ext cx="0" cy="228600"/>
          </a:xfrm>
          <a:prstGeom prst="line">
            <a:avLst/>
          </a:prstGeom>
          <a:ln w="9360">
            <a:solidFill>
              <a:srgbClr val="ffcc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6" name=""/>
          <p:cNvSpPr/>
          <p:nvPr/>
        </p:nvSpPr>
        <p:spPr>
          <a:xfrm flipV="1">
            <a:off x="5715000" y="5181120"/>
            <a:ext cx="0" cy="228600"/>
          </a:xfrm>
          <a:prstGeom prst="line">
            <a:avLst/>
          </a:prstGeom>
          <a:ln w="9360">
            <a:solidFill>
              <a:srgbClr val="ffcc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7" name=""/>
          <p:cNvSpPr/>
          <p:nvPr/>
        </p:nvSpPr>
        <p:spPr>
          <a:xfrm flipV="1">
            <a:off x="6324480" y="5181120"/>
            <a:ext cx="0" cy="228600"/>
          </a:xfrm>
          <a:prstGeom prst="line">
            <a:avLst/>
          </a:prstGeom>
          <a:ln w="9360">
            <a:solidFill>
              <a:srgbClr val="ffcc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8" name=""/>
          <p:cNvSpPr/>
          <p:nvPr/>
        </p:nvSpPr>
        <p:spPr>
          <a:xfrm>
            <a:off x="3877200" y="5832360"/>
            <a:ext cx="2356560" cy="459720"/>
          </a:xfrm>
          <a:prstGeom prst="rect">
            <a:avLst/>
          </a:prstGeom>
          <a:noFill/>
          <a:ln w="9360">
            <a:solidFill>
              <a:srgbClr val="ffcc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e9ad17"/>
                </a:solidFill>
                <a:effectLst/>
                <a:uFillTx/>
                <a:latin typeface="Times New Roman"/>
              </a:rPr>
              <a:t>Calendar Month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9" name=""/>
          <p:cNvSpPr/>
          <p:nvPr/>
        </p:nvSpPr>
        <p:spPr>
          <a:xfrm>
            <a:off x="4028400" y="3241800"/>
            <a:ext cx="2576160" cy="459720"/>
          </a:xfrm>
          <a:prstGeom prst="rect">
            <a:avLst/>
          </a:prstGeom>
          <a:noFill/>
          <a:ln w="9360">
            <a:solidFill>
              <a:srgbClr val="ffcc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e9ad17"/>
                </a:solidFill>
                <a:effectLst/>
                <a:uFillTx/>
                <a:latin typeface="Times New Roman"/>
              </a:rPr>
              <a:t>Exercise Decisions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0" name=""/>
          <p:cNvSpPr/>
          <p:nvPr/>
        </p:nvSpPr>
        <p:spPr>
          <a:xfrm flipH="1">
            <a:off x="3835080" y="3898800"/>
            <a:ext cx="901800" cy="1104840"/>
          </a:xfrm>
          <a:prstGeom prst="line">
            <a:avLst/>
          </a:prstGeom>
          <a:ln w="9360">
            <a:solidFill>
              <a:srgbClr val="ffcc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1" name=""/>
          <p:cNvSpPr/>
          <p:nvPr/>
        </p:nvSpPr>
        <p:spPr>
          <a:xfrm flipH="1">
            <a:off x="4266720" y="3936960"/>
            <a:ext cx="482760" cy="1092240"/>
          </a:xfrm>
          <a:prstGeom prst="line">
            <a:avLst/>
          </a:prstGeom>
          <a:ln w="9360">
            <a:solidFill>
              <a:srgbClr val="ffcc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2" name=""/>
          <p:cNvSpPr/>
          <p:nvPr/>
        </p:nvSpPr>
        <p:spPr>
          <a:xfrm>
            <a:off x="4749840" y="3949560"/>
            <a:ext cx="241200" cy="1079640"/>
          </a:xfrm>
          <a:prstGeom prst="line">
            <a:avLst/>
          </a:prstGeom>
          <a:ln w="9360">
            <a:solidFill>
              <a:srgbClr val="ffcc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3" name=""/>
          <p:cNvSpPr/>
          <p:nvPr/>
        </p:nvSpPr>
        <p:spPr>
          <a:xfrm>
            <a:off x="4737240" y="3936960"/>
            <a:ext cx="596880" cy="1117800"/>
          </a:xfrm>
          <a:prstGeom prst="line">
            <a:avLst/>
          </a:prstGeom>
          <a:ln w="9360">
            <a:solidFill>
              <a:srgbClr val="ffcc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4" name=""/>
          <p:cNvSpPr/>
          <p:nvPr/>
        </p:nvSpPr>
        <p:spPr>
          <a:xfrm>
            <a:off x="4749840" y="3949560"/>
            <a:ext cx="977760" cy="1117800"/>
          </a:xfrm>
          <a:prstGeom prst="line">
            <a:avLst/>
          </a:prstGeom>
          <a:ln w="9360">
            <a:solidFill>
              <a:srgbClr val="ffcc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5" name=""/>
          <p:cNvSpPr/>
          <p:nvPr/>
        </p:nvSpPr>
        <p:spPr>
          <a:xfrm>
            <a:off x="4762440" y="3962520"/>
            <a:ext cx="1511280" cy="1092240"/>
          </a:xfrm>
          <a:prstGeom prst="line">
            <a:avLst/>
          </a:prstGeom>
          <a:ln w="9360">
            <a:solidFill>
              <a:srgbClr val="ffcc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PlaceHolder 1"/>
          <p:cNvSpPr>
            <a:spLocks noGrp="1"/>
          </p:cNvSpPr>
          <p:nvPr>
            <p:ph type="title"/>
          </p:nvPr>
        </p:nvSpPr>
        <p:spPr>
          <a:xfrm>
            <a:off x="761760" y="609120"/>
            <a:ext cx="876276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e9ad17"/>
                </a:solidFill>
                <a:effectLst/>
                <a:uFillTx/>
                <a:latin typeface="Frutiger 45 Light"/>
              </a:rPr>
              <a:t>Options on a Day-Ahead Power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7" name=""/>
          <p:cNvSpPr/>
          <p:nvPr/>
        </p:nvSpPr>
        <p:spPr>
          <a:xfrm>
            <a:off x="1371600" y="5181480"/>
            <a:ext cx="6477120" cy="0"/>
          </a:xfrm>
          <a:prstGeom prst="line">
            <a:avLst/>
          </a:prstGeom>
          <a:ln w="9360">
            <a:solidFill>
              <a:srgbClr val="ffcc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8" name=""/>
          <p:cNvSpPr/>
          <p:nvPr/>
        </p:nvSpPr>
        <p:spPr>
          <a:xfrm flipV="1">
            <a:off x="3124080" y="4952520"/>
            <a:ext cx="0" cy="228600"/>
          </a:xfrm>
          <a:prstGeom prst="line">
            <a:avLst/>
          </a:prstGeom>
          <a:ln w="9360">
            <a:solidFill>
              <a:srgbClr val="ffcc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9" name=""/>
          <p:cNvSpPr/>
          <p:nvPr/>
        </p:nvSpPr>
        <p:spPr>
          <a:xfrm flipV="1">
            <a:off x="6781680" y="4952520"/>
            <a:ext cx="0" cy="228600"/>
          </a:xfrm>
          <a:prstGeom prst="line">
            <a:avLst/>
          </a:prstGeom>
          <a:ln w="9360">
            <a:solidFill>
              <a:srgbClr val="ffcc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0" name=""/>
          <p:cNvSpPr/>
          <p:nvPr/>
        </p:nvSpPr>
        <p:spPr>
          <a:xfrm>
            <a:off x="4038480" y="5557680"/>
            <a:ext cx="1843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1" name=""/>
          <p:cNvSpPr/>
          <p:nvPr/>
        </p:nvSpPr>
        <p:spPr>
          <a:xfrm>
            <a:off x="2989440" y="5264280"/>
            <a:ext cx="3330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ebad17"/>
                </a:solidFill>
                <a:effectLst/>
                <a:uFillTx/>
                <a:latin typeface="Times New Roman"/>
              </a:rPr>
              <a:t>0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2" name=""/>
          <p:cNvSpPr/>
          <p:nvPr/>
        </p:nvSpPr>
        <p:spPr>
          <a:xfrm>
            <a:off x="6576840" y="5191200"/>
            <a:ext cx="18655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ebad17"/>
                </a:solidFill>
                <a:effectLst/>
                <a:uFillTx/>
                <a:latin typeface="Times New Roman"/>
              </a:rPr>
              <a:t>24         Hour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3" name=""/>
          <p:cNvSpPr/>
          <p:nvPr/>
        </p:nvSpPr>
        <p:spPr>
          <a:xfrm>
            <a:off x="4230720" y="4689360"/>
            <a:ext cx="1915920" cy="493920"/>
          </a:xfrm>
          <a:prstGeom prst="rect">
            <a:avLst/>
          </a:prstGeom>
          <a:solidFill>
            <a:srgbClr val="ff00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4" name=""/>
          <p:cNvSpPr/>
          <p:nvPr/>
        </p:nvSpPr>
        <p:spPr>
          <a:xfrm>
            <a:off x="5221440" y="2462040"/>
            <a:ext cx="29178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ebad17"/>
                </a:solidFill>
                <a:effectLst/>
                <a:uFillTx/>
                <a:latin typeface="Times New Roman"/>
              </a:rPr>
              <a:t>16-hour block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5" name=""/>
          <p:cNvSpPr/>
          <p:nvPr/>
        </p:nvSpPr>
        <p:spPr>
          <a:xfrm flipH="1">
            <a:off x="5591160" y="3117960"/>
            <a:ext cx="828720" cy="1323720"/>
          </a:xfrm>
          <a:prstGeom prst="line">
            <a:avLst/>
          </a:prstGeom>
          <a:ln w="9360">
            <a:solidFill>
              <a:srgbClr val="ff99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6" name=""/>
          <p:cNvSpPr/>
          <p:nvPr/>
        </p:nvSpPr>
        <p:spPr>
          <a:xfrm flipV="1">
            <a:off x="1743120" y="4944600"/>
            <a:ext cx="0" cy="228600"/>
          </a:xfrm>
          <a:prstGeom prst="line">
            <a:avLst/>
          </a:prstGeom>
          <a:ln w="9360">
            <a:solidFill>
              <a:srgbClr val="ffcc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7" name=""/>
          <p:cNvSpPr/>
          <p:nvPr/>
        </p:nvSpPr>
        <p:spPr>
          <a:xfrm flipH="1">
            <a:off x="1811160" y="3208320"/>
            <a:ext cx="828720" cy="1324080"/>
          </a:xfrm>
          <a:prstGeom prst="line">
            <a:avLst/>
          </a:prstGeom>
          <a:ln w="9360">
            <a:solidFill>
              <a:srgbClr val="ff99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8" name=""/>
          <p:cNvSpPr/>
          <p:nvPr/>
        </p:nvSpPr>
        <p:spPr>
          <a:xfrm>
            <a:off x="1541520" y="5241960"/>
            <a:ext cx="4856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ebad17"/>
                </a:solidFill>
                <a:effectLst/>
                <a:uFillTx/>
                <a:latin typeface="Times New Roman"/>
              </a:rPr>
              <a:t>11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9" name=""/>
          <p:cNvSpPr/>
          <p:nvPr/>
        </p:nvSpPr>
        <p:spPr>
          <a:xfrm>
            <a:off x="771480" y="2503440"/>
            <a:ext cx="33638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ebad17"/>
                </a:solidFill>
                <a:effectLst/>
                <a:uFillTx/>
                <a:latin typeface="Times New Roman"/>
              </a:rPr>
              <a:t>Option exercise decision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PlaceHolder 1"/>
          <p:cNvSpPr>
            <a:spLocks noGrp="1"/>
          </p:cNvSpPr>
          <p:nvPr>
            <p:ph type="title"/>
          </p:nvPr>
        </p:nvSpPr>
        <p:spPr>
          <a:xfrm>
            <a:off x="774720" y="1168200"/>
            <a:ext cx="8928000" cy="25779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600" strike="noStrike" u="none">
                <a:solidFill>
                  <a:srgbClr val="e9ad17"/>
                </a:solidFill>
                <a:effectLst/>
                <a:uFillTx/>
                <a:latin typeface="Frutiger 45 Light"/>
              </a:rPr>
              <a:t>MODELING PRICE PROCESS</a:t>
            </a:r>
            <a:endParaRPr b="0" lang="en-US" sz="66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PlaceHolder 1"/>
          <p:cNvSpPr>
            <a:spLocks noGrp="1"/>
          </p:cNvSpPr>
          <p:nvPr>
            <p:ph type="title"/>
          </p:nvPr>
        </p:nvSpPr>
        <p:spPr>
          <a:xfrm>
            <a:off x="761760" y="609120"/>
            <a:ext cx="876276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Modeling Energy Prices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72" name="PlaceHolder 2"/>
          <p:cNvSpPr>
            <a:spLocks noGrp="1"/>
          </p:cNvSpPr>
          <p:nvPr>
            <p:ph/>
          </p:nvPr>
        </p:nvSpPr>
        <p:spPr>
          <a:xfrm>
            <a:off x="712440" y="1671120"/>
            <a:ext cx="9110520" cy="48610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00"/>
              </a:spcBef>
              <a:buClr>
                <a:srgbClr val="ccf228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e9ad17"/>
                </a:solidFill>
                <a:effectLst/>
                <a:uFillTx/>
                <a:latin typeface="Frutiger 45 Light"/>
              </a:rPr>
              <a:t>Energy prices have split personality (Dragana Pilipovic)</a:t>
            </a:r>
            <a:r>
              <a:rPr b="1" lang="en-US" sz="2800" strike="noStrike" u="none">
                <a:solidFill>
                  <a:srgbClr val="e9ad17"/>
                </a:solidFill>
                <a:effectLst/>
                <a:uFillTx/>
                <a:latin typeface="Frutiger 45 Light"/>
              </a:rPr>
              <a:t>	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spcBef>
                <a:spcPts val="700"/>
              </a:spcBef>
              <a:buClr>
                <a:srgbClr val="ccf228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e9ad17"/>
                </a:solidFill>
                <a:effectLst/>
                <a:uFillTx/>
                <a:latin typeface="Frutiger 45 Light"/>
              </a:rPr>
              <a:t>Traditional modeling tools (Geometric Brownian Motion)  may apply to long-term forward prices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spcBef>
                <a:spcPts val="700"/>
              </a:spcBef>
              <a:buClr>
                <a:srgbClr val="ccf228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e9ad17"/>
                </a:solidFill>
                <a:effectLst/>
                <a:uFillTx/>
                <a:latin typeface="Frutiger 45 Light"/>
              </a:rPr>
              <a:t>As we get closer to delivery, the price dynamics changes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spcBef>
                <a:spcPts val="700"/>
              </a:spcBef>
              <a:buClr>
                <a:srgbClr val="ccf228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e9ad17"/>
                </a:solidFill>
                <a:effectLst/>
                <a:uFillTx/>
                <a:latin typeface="Frutiger 45 Light"/>
              </a:rPr>
              <a:t>Gapping behavior of spot prices and the front of the forward curve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spcBef>
                <a:spcPts val="700"/>
              </a:spcBef>
              <a:buClr>
                <a:srgbClr val="ccf228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e9ad17"/>
                </a:solidFill>
                <a:effectLst/>
                <a:uFillTx/>
                <a:latin typeface="Frutiger 45 Light"/>
              </a:rPr>
              <a:t>Prices may be negative or equal to zero 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0"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3" name=""/>
          <p:cNvGraphicFramePr/>
          <p:nvPr/>
        </p:nvGraphicFramePr>
        <p:xfrm>
          <a:off x="1442880" y="1119240"/>
          <a:ext cx="7402680" cy="462132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74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442880" y="1119240"/>
                    <a:ext cx="7402680" cy="46213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4d4d4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42880" y="1591920"/>
            <a:ext cx="8832960" cy="1919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c20017"/>
                </a:solidFill>
                <a:effectLst/>
                <a:uFillTx/>
                <a:latin typeface="Frutiger 45 Light"/>
              </a:rPr>
              <a:t>The Challenge  of Valuation of Energy Derivatives</a:t>
            </a:r>
            <a:r>
              <a:rPr b="1" lang="en-US" sz="3600" strike="noStrike" u="none">
                <a:solidFill>
                  <a:srgbClr val="c20017"/>
                </a:solidFill>
                <a:effectLst/>
                <a:uFillTx/>
                <a:latin typeface="Frutiger 45 Light"/>
              </a:rPr>
              <a:t> </a:t>
            </a:r>
            <a:br>
              <a:rPr sz="3600"/>
            </a:br>
            <a:endParaRPr b="0" lang="en-US" sz="36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subTitle"/>
          </p:nvPr>
        </p:nvSpPr>
        <p:spPr>
          <a:xfrm>
            <a:off x="1407600" y="3703680"/>
            <a:ext cx="7807320" cy="29433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spcBef>
                <a:spcPts val="10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0" strike="noStrike" u="none">
                <a:solidFill>
                  <a:srgbClr val="caf220"/>
                </a:solidFill>
                <a:effectLst/>
                <a:uFillTx/>
                <a:latin typeface="Frutiger 45 Light"/>
              </a:rPr>
              <a:t>RISK    2000</a:t>
            </a:r>
            <a:r>
              <a:rPr b="1" lang="en-US" sz="4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indent="0" algn="ctr">
              <a:spcBef>
                <a:spcPts val="9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c20017"/>
                </a:solidFill>
                <a:effectLst/>
                <a:uFillTx/>
                <a:latin typeface="Frutiger 45 Light"/>
              </a:rPr>
              <a:t>Vincent Kaminski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indent="0" algn="ctr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c20017"/>
                </a:solidFill>
                <a:effectLst/>
                <a:uFillTx/>
                <a:latin typeface="Frutiger 45 Light"/>
              </a:rPr>
              <a:t>ENRON CORP.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indent="0" algn="ctr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c20017"/>
                </a:solidFill>
                <a:effectLst/>
                <a:uFillTx/>
                <a:latin typeface="Frutiger 45 Light"/>
              </a:rPr>
              <a:t>Boston, June 14, 2000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pic>
        <p:nvPicPr>
          <p:cNvPr id="11" name="Logoblk" descr=""/>
          <p:cNvPicPr/>
          <p:nvPr/>
        </p:nvPicPr>
        <p:blipFill>
          <a:blip r:embed="rId1"/>
          <a:stretch/>
        </p:blipFill>
        <p:spPr>
          <a:xfrm rot="10800000">
            <a:off x="3890880" y="0"/>
            <a:ext cx="1787760" cy="17748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5" name=""/>
          <p:cNvGraphicFramePr/>
          <p:nvPr/>
        </p:nvGraphicFramePr>
        <p:xfrm>
          <a:off x="1652760" y="1450800"/>
          <a:ext cx="6983280" cy="395460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76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652760" y="1450800"/>
                    <a:ext cx="6983280" cy="39546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PlaceHolder 1"/>
          <p:cNvSpPr>
            <a:spLocks noGrp="1"/>
          </p:cNvSpPr>
          <p:nvPr>
            <p:ph type="title"/>
          </p:nvPr>
        </p:nvSpPr>
        <p:spPr>
          <a:xfrm>
            <a:off x="699840" y="275760"/>
            <a:ext cx="8848440" cy="1514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caf220"/>
                </a:solidFill>
                <a:effectLst/>
                <a:uFillTx/>
                <a:latin typeface="Frutiger 45 Light"/>
              </a:rPr>
              <a:t>Power Prices, Into Cinergy</a:t>
            </a:r>
            <a:br>
              <a:rPr sz="4400"/>
            </a:br>
            <a:r>
              <a:rPr b="0" lang="en-US" sz="4400" strike="noStrike" u="none">
                <a:solidFill>
                  <a:srgbClr val="caf220"/>
                </a:solidFill>
                <a:effectLst/>
                <a:uFillTx/>
                <a:latin typeface="Frutiger 45 Light"/>
              </a:rPr>
              <a:t>Log Returns Statistics 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78" name="PlaceHolder 2"/>
          <p:cNvSpPr>
            <a:spLocks noGrp="1"/>
          </p:cNvSpPr>
          <p:nvPr>
            <p:ph/>
          </p:nvPr>
        </p:nvSpPr>
        <p:spPr>
          <a:xfrm>
            <a:off x="761760" y="1981080"/>
            <a:ext cx="876276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799"/>
              </a:spcBef>
              <a:buClr>
                <a:srgbClr val="caf22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caf220"/>
                </a:solidFill>
                <a:effectLst/>
                <a:uFillTx/>
                <a:latin typeface="Arial"/>
              </a:rPr>
              <a:t>Time Period: 4/20/1997 - 5/30/2000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lnSpc>
                <a:spcPct val="100000"/>
              </a:lnSpc>
              <a:spcBef>
                <a:spcPts val="799"/>
              </a:spcBef>
              <a:buClr>
                <a:srgbClr val="caf22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caf220"/>
                </a:solidFill>
                <a:effectLst/>
                <a:uFillTx/>
                <a:latin typeface="Arial"/>
              </a:rPr>
              <a:t>Mean</a:t>
            </a:r>
            <a:r>
              <a:rPr b="0" lang="en-US" sz="3200" strike="noStrike" u="none">
                <a:solidFill>
                  <a:srgbClr val="caf220"/>
                </a:solidFill>
                <a:effectLst/>
                <a:uFillTx/>
                <a:latin typeface="Arial"/>
              </a:rPr>
              <a:t>	</a:t>
            </a:r>
            <a:r>
              <a:rPr b="0" lang="en-US" sz="3200" strike="noStrike" u="none">
                <a:solidFill>
                  <a:srgbClr val="caf220"/>
                </a:solidFill>
                <a:effectLst/>
                <a:uFillTx/>
                <a:latin typeface="Arial"/>
              </a:rPr>
              <a:t>	</a:t>
            </a:r>
            <a:r>
              <a:rPr b="0" lang="en-US" sz="3200" strike="noStrike" u="none">
                <a:solidFill>
                  <a:srgbClr val="caf220"/>
                </a:solidFill>
                <a:effectLst/>
                <a:uFillTx/>
                <a:latin typeface="Arial"/>
              </a:rPr>
              <a:t>0.000458</a:t>
            </a:r>
            <a:r>
              <a:rPr b="0" lang="en-US" sz="3200" strike="noStrike" u="none">
                <a:solidFill>
                  <a:srgbClr val="caf220"/>
                </a:solidFill>
                <a:effectLst/>
                <a:uFillTx/>
                <a:latin typeface="Arial"/>
              </a:rPr>
              <a:t>	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lnSpc>
                <a:spcPct val="100000"/>
              </a:lnSpc>
              <a:spcBef>
                <a:spcPts val="799"/>
              </a:spcBef>
              <a:buClr>
                <a:srgbClr val="caf22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caf220"/>
                </a:solidFill>
                <a:effectLst/>
                <a:uFillTx/>
                <a:latin typeface="Arial"/>
              </a:rPr>
              <a:t>Skew</a:t>
            </a:r>
            <a:r>
              <a:rPr b="0" lang="en-US" sz="3200" strike="noStrike" u="none">
                <a:solidFill>
                  <a:srgbClr val="caf220"/>
                </a:solidFill>
                <a:effectLst/>
                <a:uFillTx/>
                <a:latin typeface="Arial"/>
              </a:rPr>
              <a:t>	</a:t>
            </a:r>
            <a:r>
              <a:rPr b="0" lang="en-US" sz="3200" strike="noStrike" u="none">
                <a:solidFill>
                  <a:srgbClr val="caf220"/>
                </a:solidFill>
                <a:effectLst/>
                <a:uFillTx/>
                <a:latin typeface="Arial"/>
              </a:rPr>
              <a:t>	</a:t>
            </a:r>
            <a:r>
              <a:rPr b="0" lang="en-US" sz="3200" strike="noStrike" u="none">
                <a:solidFill>
                  <a:srgbClr val="caf220"/>
                </a:solidFill>
                <a:effectLst/>
                <a:uFillTx/>
                <a:latin typeface="Arial"/>
              </a:rPr>
              <a:t>-0.36118</a:t>
            </a:r>
            <a:r>
              <a:rPr b="0" lang="en-US" sz="3200" strike="noStrike" u="none">
                <a:solidFill>
                  <a:srgbClr val="caf220"/>
                </a:solidFill>
                <a:effectLst/>
                <a:uFillTx/>
                <a:latin typeface="Arial"/>
              </a:rPr>
              <a:t>	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lnSpc>
                <a:spcPct val="100000"/>
              </a:lnSpc>
              <a:spcBef>
                <a:spcPts val="799"/>
              </a:spcBef>
              <a:buClr>
                <a:srgbClr val="caf22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caf220"/>
                </a:solidFill>
                <a:effectLst/>
                <a:uFillTx/>
                <a:latin typeface="Arial"/>
              </a:rPr>
              <a:t>Volatility</a:t>
            </a:r>
            <a:r>
              <a:rPr b="0" lang="en-US" sz="3200" strike="noStrike" u="none">
                <a:solidFill>
                  <a:srgbClr val="caf220"/>
                </a:solidFill>
                <a:effectLst/>
                <a:uFillTx/>
                <a:latin typeface="Arial"/>
              </a:rPr>
              <a:t>	</a:t>
            </a:r>
            <a:r>
              <a:rPr b="0" lang="en-US" sz="3200" strike="noStrike" u="none">
                <a:solidFill>
                  <a:srgbClr val="caf220"/>
                </a:solidFill>
                <a:effectLst/>
                <a:uFillTx/>
                <a:latin typeface="Arial"/>
              </a:rPr>
              <a:t>650%</a:t>
            </a:r>
            <a:r>
              <a:rPr b="0" lang="en-US" sz="3200" strike="noStrike" u="none">
                <a:solidFill>
                  <a:srgbClr val="caf220"/>
                </a:solidFill>
                <a:effectLst/>
                <a:uFillTx/>
                <a:latin typeface="Arial"/>
              </a:rPr>
              <a:t>	</a:t>
            </a:r>
            <a:r>
              <a:rPr b="0" lang="en-US" sz="3200" strike="noStrike" u="none">
                <a:solidFill>
                  <a:srgbClr val="caf220"/>
                </a:solidFill>
                <a:effectLst/>
                <a:uFillTx/>
                <a:latin typeface="Arial"/>
              </a:rPr>
              <a:t>	</a:t>
            </a:r>
            <a:r>
              <a:rPr b="0" lang="en-US" sz="3200" strike="noStrike" u="none">
                <a:solidFill>
                  <a:srgbClr val="caf220"/>
                </a:solidFill>
                <a:effectLst/>
                <a:uFillTx/>
                <a:latin typeface="Arial"/>
              </a:rPr>
              <a:t>	</a:t>
            </a:r>
            <a:r>
              <a:rPr b="0" lang="en-US" sz="3200" strike="noStrike" u="none">
                <a:solidFill>
                  <a:srgbClr val="caf220"/>
                </a:solidFill>
                <a:effectLst/>
                <a:uFillTx/>
                <a:latin typeface="Arial"/>
              </a:rPr>
              <a:t>	</a:t>
            </a:r>
            <a:r>
              <a:rPr b="0" lang="en-US" sz="3200" strike="noStrike" u="none">
                <a:solidFill>
                  <a:srgbClr val="caf220"/>
                </a:solidFill>
                <a:effectLst/>
                <a:uFillTx/>
                <a:latin typeface="Arial"/>
              </a:rPr>
              <a:t>    </a:t>
            </a:r>
            <a:r>
              <a:rPr b="0" lang="en-US" sz="3200" strike="noStrike" u="none">
                <a:solidFill>
                  <a:srgbClr val="caf220"/>
                </a:solidFill>
                <a:effectLst/>
                <a:uFillTx/>
                <a:latin typeface="Arial"/>
              </a:rPr>
              <a:t>	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lnSpc>
                <a:spcPct val="100000"/>
              </a:lnSpc>
              <a:spcBef>
                <a:spcPts val="799"/>
              </a:spcBef>
              <a:buClr>
                <a:srgbClr val="caf22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caf220"/>
                </a:solidFill>
                <a:effectLst/>
                <a:uFillTx/>
                <a:latin typeface="Arial"/>
              </a:rPr>
              <a:t>Kurtosis</a:t>
            </a:r>
            <a:r>
              <a:rPr b="0" lang="en-US" sz="3200" strike="noStrike" u="none">
                <a:solidFill>
                  <a:srgbClr val="caf220"/>
                </a:solidFill>
                <a:effectLst/>
                <a:uFillTx/>
                <a:latin typeface="Arial"/>
              </a:rPr>
              <a:t>	</a:t>
            </a:r>
            <a:r>
              <a:rPr b="0" lang="en-US" sz="3200" strike="noStrike" u="none">
                <a:solidFill>
                  <a:srgbClr val="caf220"/>
                </a:solidFill>
                <a:effectLst/>
                <a:uFillTx/>
                <a:latin typeface="Arial"/>
              </a:rPr>
              <a:t>19.4622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lnSpc>
                <a:spcPct val="100000"/>
              </a:lnSpc>
              <a:spcBef>
                <a:spcPts val="700"/>
              </a:spcBef>
              <a:buClr>
                <a:srgbClr val="caf220"/>
              </a:buClr>
              <a:buFont typeface="Wingdings" charset="2"/>
              <a:buChar char="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caf220"/>
                </a:solidFill>
                <a:effectLst/>
                <a:uFillTx/>
                <a:latin typeface="Arial"/>
              </a:rPr>
              <a:t>Note: Common High Prices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9" name=""/>
          <p:cNvGraphicFramePr/>
          <p:nvPr/>
        </p:nvGraphicFramePr>
        <p:xfrm>
          <a:off x="1836720" y="1747800"/>
          <a:ext cx="6612120" cy="336240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80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836720" y="1747800"/>
                    <a:ext cx="6612120" cy="33624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PlaceHolder 1"/>
          <p:cNvSpPr>
            <a:spLocks noGrp="1"/>
          </p:cNvSpPr>
          <p:nvPr>
            <p:ph type="title"/>
          </p:nvPr>
        </p:nvSpPr>
        <p:spPr>
          <a:xfrm>
            <a:off x="699840" y="276120"/>
            <a:ext cx="8885160" cy="15400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caf220"/>
                </a:solidFill>
                <a:effectLst/>
                <a:uFillTx/>
                <a:latin typeface="Frutiger 45 Light"/>
              </a:rPr>
              <a:t>Mean - Reversion, Jump - Diffusion Process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82" name="PlaceHolder 2"/>
          <p:cNvSpPr>
            <a:spLocks noGrp="1"/>
          </p:cNvSpPr>
          <p:nvPr>
            <p:ph/>
          </p:nvPr>
        </p:nvSpPr>
        <p:spPr>
          <a:xfrm>
            <a:off x="734760" y="2014560"/>
            <a:ext cx="876276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99"/>
              </a:spcBef>
              <a:buClr>
                <a:srgbClr val="caf22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caf220"/>
                </a:solidFill>
                <a:effectLst/>
                <a:uFillTx/>
                <a:latin typeface="Arial"/>
              </a:rPr>
              <a:t>Model Specification: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lnSpc>
                <a:spcPct val="100000"/>
              </a:lnSpc>
              <a:spcBef>
                <a:spcPts val="499"/>
              </a:spcBef>
              <a:buClr>
                <a:srgbClr val="caf22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caf220"/>
                </a:solidFill>
                <a:effectLst/>
                <a:uFillTx/>
                <a:latin typeface="Arial"/>
              </a:rPr>
              <a:t>dP = </a:t>
            </a:r>
            <a:r>
              <a:rPr b="0" lang="en-US" sz="2000" strike="noStrike" u="none">
                <a:solidFill>
                  <a:srgbClr val="caf220"/>
                </a:solidFill>
                <a:effectLst/>
                <a:uFillTx/>
                <a:latin typeface="Symbol"/>
                <a:ea typeface="Symbol"/>
              </a:rPr>
              <a:t></a:t>
            </a:r>
            <a:r>
              <a:rPr b="0" lang="en-US" sz="2000" strike="noStrike" u="none">
                <a:solidFill>
                  <a:srgbClr val="caf220"/>
                </a:solidFill>
                <a:effectLst/>
                <a:uFillTx/>
                <a:latin typeface="Arial"/>
              </a:rPr>
              <a:t>[</a:t>
            </a:r>
            <a:r>
              <a:rPr b="0" lang="en-US" sz="2000" strike="noStrike" u="none">
                <a:solidFill>
                  <a:srgbClr val="caf220"/>
                </a:solidFill>
                <a:effectLst/>
                <a:uFillTx/>
                <a:latin typeface="Symbol"/>
                <a:ea typeface="Symbol"/>
              </a:rPr>
              <a:t></a:t>
            </a:r>
            <a:r>
              <a:rPr b="0" lang="en-US" sz="2000" strike="noStrike" u="none">
                <a:solidFill>
                  <a:srgbClr val="caf220"/>
                </a:solidFill>
                <a:effectLst/>
                <a:uFillTx/>
                <a:latin typeface="Arial"/>
              </a:rPr>
              <a:t>-  P(t)] dt + </a:t>
            </a:r>
            <a:r>
              <a:rPr b="0" lang="en-US" sz="2000" strike="noStrike" u="none">
                <a:solidFill>
                  <a:srgbClr val="caf220"/>
                </a:solidFill>
                <a:effectLst/>
                <a:uFillTx/>
                <a:latin typeface="Symbol"/>
                <a:ea typeface="Symbol"/>
              </a:rPr>
              <a:t></a:t>
            </a:r>
            <a:r>
              <a:rPr b="0" lang="en-US" sz="2000" strike="noStrike" u="none">
                <a:solidFill>
                  <a:srgbClr val="caf220"/>
                </a:solidFill>
                <a:effectLst/>
                <a:uFillTx/>
                <a:latin typeface="Arial"/>
              </a:rPr>
              <a:t>dz + Y* N(</a:t>
            </a:r>
            <a:r>
              <a:rPr b="0" lang="en-US" sz="2000" strike="noStrike" u="none">
                <a:solidFill>
                  <a:srgbClr val="caf220"/>
                </a:solidFill>
                <a:effectLst/>
                <a:uFillTx/>
                <a:latin typeface="Symbol"/>
                <a:ea typeface="Symbol"/>
              </a:rPr>
              <a:t></a:t>
            </a:r>
            <a:r>
              <a:rPr b="0" lang="en-US" sz="2000" strike="noStrike" u="none">
                <a:solidFill>
                  <a:srgbClr val="caf220"/>
                </a:solidFill>
                <a:effectLst/>
                <a:uFillTx/>
                <a:latin typeface="Arial"/>
              </a:rPr>
              <a:t>, </a:t>
            </a:r>
            <a:r>
              <a:rPr b="0" lang="en-US" sz="2000" strike="noStrike" u="none">
                <a:solidFill>
                  <a:srgbClr val="caf220"/>
                </a:solidFill>
                <a:effectLst/>
                <a:uFillTx/>
                <a:latin typeface="Symbol"/>
                <a:ea typeface="Symbol"/>
              </a:rPr>
              <a:t></a:t>
            </a:r>
            <a:r>
              <a:rPr b="0" lang="en-US" sz="2000" strike="noStrike" u="none">
                <a:solidFill>
                  <a:srgbClr val="caf220"/>
                </a:solidFill>
                <a:effectLst/>
                <a:uFillTx/>
                <a:latin typeface="Arial"/>
              </a:rPr>
              <a:t>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lnSpc>
                <a:spcPct val="100000"/>
              </a:lnSpc>
              <a:spcBef>
                <a:spcPts val="499"/>
              </a:spcBef>
              <a:buClr>
                <a:srgbClr val="caf22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caf220"/>
                </a:solidFill>
                <a:effectLst/>
                <a:uFillTx/>
                <a:latin typeface="Arial"/>
              </a:rPr>
              <a:t>P, dP - price, price change (respectively)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lnSpc>
                <a:spcPct val="100000"/>
              </a:lnSpc>
              <a:spcBef>
                <a:spcPts val="499"/>
              </a:spcBef>
              <a:buClr>
                <a:srgbClr val="caf22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caf220"/>
                </a:solidFill>
                <a:effectLst/>
                <a:uFillTx/>
                <a:latin typeface="Symbol"/>
                <a:ea typeface="Symbol"/>
              </a:rPr>
              <a:t></a:t>
            </a:r>
            <a:r>
              <a:rPr b="0" lang="en-US" sz="2000" strike="noStrike" u="none">
                <a:solidFill>
                  <a:srgbClr val="caf220"/>
                </a:solidFill>
                <a:effectLst/>
                <a:uFillTx/>
                <a:latin typeface="Arial"/>
              </a:rPr>
              <a:t> - the speed of mean reversion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lnSpc>
                <a:spcPct val="100000"/>
              </a:lnSpc>
              <a:spcBef>
                <a:spcPts val="499"/>
              </a:spcBef>
              <a:buClr>
                <a:srgbClr val="caf22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caf220"/>
                </a:solidFill>
                <a:effectLst/>
                <a:uFillTx/>
                <a:latin typeface="Arial"/>
              </a:rPr>
              <a:t> </a:t>
            </a:r>
            <a:r>
              <a:rPr b="0" lang="en-US" sz="2000" strike="noStrike" u="none">
                <a:solidFill>
                  <a:srgbClr val="caf220"/>
                </a:solidFill>
                <a:effectLst/>
                <a:uFillTx/>
                <a:latin typeface="Symbol"/>
                <a:ea typeface="Symbol"/>
              </a:rPr>
              <a:t></a:t>
            </a:r>
            <a:r>
              <a:rPr b="0" lang="en-US" sz="2000" strike="noStrike" u="none">
                <a:solidFill>
                  <a:srgbClr val="caf220"/>
                </a:solidFill>
                <a:effectLst/>
                <a:uFillTx/>
                <a:latin typeface="Arial"/>
              </a:rPr>
              <a:t> - the average price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lnSpc>
                <a:spcPct val="100000"/>
              </a:lnSpc>
              <a:spcBef>
                <a:spcPts val="499"/>
              </a:spcBef>
              <a:buClr>
                <a:srgbClr val="caf22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caf220"/>
                </a:solidFill>
                <a:effectLst/>
                <a:uFillTx/>
                <a:latin typeface="Arial"/>
              </a:rPr>
              <a:t> </a:t>
            </a:r>
            <a:r>
              <a:rPr b="0" lang="en-US" sz="2000" strike="noStrike" u="none">
                <a:solidFill>
                  <a:srgbClr val="caf220"/>
                </a:solidFill>
                <a:effectLst/>
                <a:uFillTx/>
                <a:latin typeface="Symbol"/>
                <a:ea typeface="Symbol"/>
              </a:rPr>
              <a:t></a:t>
            </a:r>
            <a:r>
              <a:rPr b="0" lang="en-US" sz="2000" strike="noStrike" u="none">
                <a:solidFill>
                  <a:srgbClr val="caf220"/>
                </a:solidFill>
                <a:effectLst/>
                <a:uFillTx/>
                <a:latin typeface="Arial"/>
              </a:rPr>
              <a:t> - “volatility”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lnSpc>
                <a:spcPct val="100000"/>
              </a:lnSpc>
              <a:spcBef>
                <a:spcPts val="499"/>
              </a:spcBef>
              <a:buClr>
                <a:srgbClr val="caf22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caf220"/>
                </a:solidFill>
                <a:effectLst/>
                <a:uFillTx/>
                <a:latin typeface="Arial"/>
              </a:rPr>
              <a:t>dz - </a:t>
            </a:r>
            <a:r>
              <a:rPr b="0" lang="en-US" sz="2000" strike="noStrike" u="none">
                <a:solidFill>
                  <a:srgbClr val="caf220"/>
                </a:solidFill>
                <a:effectLst/>
                <a:uFillTx/>
                <a:latin typeface="Symbol"/>
                <a:ea typeface="Symbol"/>
              </a:rPr>
              <a:t></a:t>
            </a:r>
            <a:r>
              <a:rPr b="0" lang="en-US" sz="2000" strike="noStrike" u="none">
                <a:solidFill>
                  <a:srgbClr val="caf220"/>
                </a:solidFill>
                <a:effectLst/>
                <a:uFillTx/>
                <a:latin typeface="Arial"/>
              </a:rPr>
              <a:t>(dt)</a:t>
            </a:r>
            <a:r>
              <a:rPr b="0" lang="en-US" sz="2000" strike="noStrike" u="none" baseline="30000">
                <a:solidFill>
                  <a:srgbClr val="caf220"/>
                </a:solidFill>
                <a:effectLst/>
                <a:uFillTx/>
                <a:latin typeface="Arial"/>
              </a:rPr>
              <a:t>1/2</a:t>
            </a:r>
            <a:r>
              <a:rPr b="0" lang="en-US" sz="2000" strike="noStrike" u="none">
                <a:solidFill>
                  <a:srgbClr val="caf220"/>
                </a:solidFill>
                <a:effectLst/>
                <a:uFillTx/>
                <a:latin typeface="Arial"/>
              </a:rPr>
              <a:t>,  </a:t>
            </a:r>
            <a:r>
              <a:rPr b="0" lang="en-US" sz="2000" strike="noStrike" u="none">
                <a:solidFill>
                  <a:srgbClr val="caf220"/>
                </a:solidFill>
                <a:effectLst/>
                <a:uFillTx/>
                <a:latin typeface="Symbol"/>
                <a:ea typeface="Symbol"/>
              </a:rPr>
              <a:t></a:t>
            </a:r>
            <a:r>
              <a:rPr b="0" lang="en-US" sz="2000" strike="noStrike" u="none" baseline="30000">
                <a:solidFill>
                  <a:srgbClr val="caf220"/>
                </a:solidFill>
                <a:effectLst/>
                <a:uFillTx/>
                <a:latin typeface="Arial"/>
              </a:rPr>
              <a:t> </a:t>
            </a:r>
            <a:r>
              <a:rPr b="0" lang="en-US" sz="2000" strike="noStrike" u="none">
                <a:solidFill>
                  <a:srgbClr val="caf220"/>
                </a:solidFill>
                <a:effectLst/>
                <a:uFillTx/>
                <a:latin typeface="Arial"/>
              </a:rPr>
              <a:t>~N(01,)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lnSpc>
                <a:spcPct val="100000"/>
              </a:lnSpc>
              <a:spcBef>
                <a:spcPts val="499"/>
              </a:spcBef>
              <a:buClr>
                <a:srgbClr val="caf22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caf220"/>
                </a:solidFill>
                <a:effectLst/>
                <a:uFillTx/>
                <a:latin typeface="Arial"/>
              </a:rPr>
              <a:t>Y = 1 with probability </a:t>
            </a:r>
            <a:r>
              <a:rPr b="0" lang="en-US" sz="2000" strike="noStrike" u="none">
                <a:solidFill>
                  <a:srgbClr val="caf220"/>
                </a:solidFill>
                <a:effectLst/>
                <a:uFillTx/>
                <a:latin typeface="Symbol"/>
                <a:ea typeface="Symbol"/>
              </a:rPr>
              <a:t></a:t>
            </a:r>
            <a:r>
              <a:rPr b="0" lang="en-US" sz="2000" strike="noStrike" u="none">
                <a:solidFill>
                  <a:srgbClr val="caf220"/>
                </a:solidFill>
                <a:effectLst/>
                <a:uFillTx/>
                <a:latin typeface="Arial"/>
              </a:rPr>
              <a:t>  0 with probability 1- </a:t>
            </a:r>
            <a:r>
              <a:rPr b="0" lang="en-US" sz="2000" strike="noStrike" u="none">
                <a:solidFill>
                  <a:srgbClr val="caf220"/>
                </a:solidFill>
                <a:effectLst/>
                <a:uFillTx/>
                <a:latin typeface="Symbol"/>
                <a:ea typeface="Symbol"/>
              </a:rPr>
              <a:t>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lnSpc>
                <a:spcPct val="100000"/>
              </a:lnSpc>
              <a:spcBef>
                <a:spcPts val="499"/>
              </a:spcBef>
              <a:buClr>
                <a:srgbClr val="caf22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caf220"/>
                </a:solidFill>
                <a:effectLst/>
                <a:uFillTx/>
                <a:latin typeface="Symbol"/>
                <a:ea typeface="Symbol"/>
              </a:rPr>
              <a:t></a:t>
            </a:r>
            <a:r>
              <a:rPr b="0" lang="en-US" sz="2000" strike="noStrike" u="none">
                <a:solidFill>
                  <a:srgbClr val="caf220"/>
                </a:solidFill>
                <a:effectLst/>
                <a:uFillTx/>
                <a:latin typeface="Arial"/>
              </a:rPr>
              <a:t>- the mean of a jump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lnSpc>
                <a:spcPct val="100000"/>
              </a:lnSpc>
              <a:spcBef>
                <a:spcPts val="499"/>
              </a:spcBef>
              <a:buClr>
                <a:srgbClr val="caf22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caf220"/>
                </a:solidFill>
                <a:effectLst/>
                <a:uFillTx/>
                <a:latin typeface="Arial"/>
              </a:rPr>
              <a:t> </a:t>
            </a:r>
            <a:r>
              <a:rPr b="0" lang="en-US" sz="2000" strike="noStrike" u="none">
                <a:solidFill>
                  <a:srgbClr val="caf220"/>
                </a:solidFill>
                <a:effectLst/>
                <a:uFillTx/>
                <a:latin typeface="Symbol"/>
                <a:ea typeface="Symbol"/>
              </a:rPr>
              <a:t></a:t>
            </a:r>
            <a:r>
              <a:rPr b="0" lang="en-US" sz="2000" strike="noStrike" u="none">
                <a:solidFill>
                  <a:srgbClr val="caf220"/>
                </a:solidFill>
                <a:effectLst/>
                <a:uFillTx/>
                <a:latin typeface="Arial"/>
              </a:rPr>
              <a:t> - standard deviation of a jump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PlaceHolder 1"/>
          <p:cNvSpPr>
            <a:spLocks noGrp="1"/>
          </p:cNvSpPr>
          <p:nvPr>
            <p:ph type="title"/>
          </p:nvPr>
        </p:nvSpPr>
        <p:spPr>
          <a:xfrm>
            <a:off x="699840" y="275760"/>
            <a:ext cx="8848440" cy="1514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caf220"/>
                </a:solidFill>
                <a:effectLst/>
                <a:uFillTx/>
                <a:latin typeface="Frutiger 45 Light"/>
              </a:rPr>
              <a:t>Power Prices, Into Cinergy</a:t>
            </a:r>
            <a:br>
              <a:rPr sz="4400"/>
            </a:br>
            <a:r>
              <a:rPr b="0" lang="en-US" sz="4400" strike="noStrike" u="none">
                <a:solidFill>
                  <a:srgbClr val="caf220"/>
                </a:solidFill>
                <a:effectLst/>
                <a:uFillTx/>
                <a:latin typeface="Frutiger 45 Light"/>
              </a:rPr>
              <a:t>Summer 1999 Summary Statistics 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84" name="PlaceHolder 2"/>
          <p:cNvSpPr>
            <a:spLocks noGrp="1"/>
          </p:cNvSpPr>
          <p:nvPr>
            <p:ph/>
          </p:nvPr>
        </p:nvSpPr>
        <p:spPr>
          <a:xfrm>
            <a:off x="761760" y="1981080"/>
            <a:ext cx="876276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799"/>
              </a:spcBef>
              <a:buClr>
                <a:srgbClr val="caf22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caf220"/>
                </a:solidFill>
                <a:effectLst/>
                <a:uFillTx/>
                <a:latin typeface="Arial"/>
              </a:rPr>
              <a:t>Time Period: Summer 1999 (June 1 - Sep 30)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lnSpc>
                <a:spcPct val="100000"/>
              </a:lnSpc>
              <a:spcBef>
                <a:spcPts val="799"/>
              </a:spcBef>
              <a:buClr>
                <a:srgbClr val="caf22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caf220"/>
                </a:solidFill>
                <a:effectLst/>
                <a:uFillTx/>
                <a:latin typeface="Arial"/>
              </a:rPr>
              <a:t>Mean</a:t>
            </a:r>
            <a:r>
              <a:rPr b="0" lang="en-US" sz="3200" strike="noStrike" u="none">
                <a:solidFill>
                  <a:srgbClr val="caf220"/>
                </a:solidFill>
                <a:effectLst/>
                <a:uFillTx/>
                <a:latin typeface="Arial"/>
              </a:rPr>
              <a:t>	</a:t>
            </a:r>
            <a:r>
              <a:rPr b="0" lang="en-US" sz="3200" strike="noStrike" u="none">
                <a:solidFill>
                  <a:srgbClr val="caf220"/>
                </a:solidFill>
                <a:effectLst/>
                <a:uFillTx/>
                <a:latin typeface="Arial"/>
              </a:rPr>
              <a:t>	</a:t>
            </a:r>
            <a:r>
              <a:rPr b="0" lang="en-US" sz="3200" strike="noStrike" u="none">
                <a:solidFill>
                  <a:srgbClr val="caf220"/>
                </a:solidFill>
                <a:effectLst/>
                <a:uFillTx/>
                <a:latin typeface="Arial"/>
              </a:rPr>
              <a:t>	</a:t>
            </a:r>
            <a:r>
              <a:rPr b="0" lang="en-US" sz="3200" strike="noStrike" u="none">
                <a:solidFill>
                  <a:srgbClr val="caf220"/>
                </a:solidFill>
                <a:effectLst/>
                <a:uFillTx/>
                <a:latin typeface="Arial"/>
              </a:rPr>
              <a:t>	</a:t>
            </a:r>
            <a:r>
              <a:rPr b="0" lang="en-US" sz="3200" strike="noStrike" u="none">
                <a:solidFill>
                  <a:srgbClr val="caf220"/>
                </a:solidFill>
                <a:effectLst/>
                <a:uFillTx/>
                <a:latin typeface="Arial"/>
              </a:rPr>
              <a:t>104.8606</a:t>
            </a:r>
            <a:r>
              <a:rPr b="0" lang="en-US" sz="3200" strike="noStrike" u="none">
                <a:solidFill>
                  <a:srgbClr val="caf220"/>
                </a:solidFill>
                <a:effectLst/>
                <a:uFillTx/>
                <a:latin typeface="Arial"/>
              </a:rPr>
              <a:t>	</a:t>
            </a:r>
            <a:r>
              <a:rPr b="0" lang="en-US" sz="3200" strike="noStrike" u="none">
                <a:solidFill>
                  <a:srgbClr val="caf220"/>
                </a:solidFill>
                <a:effectLst/>
                <a:uFillTx/>
                <a:latin typeface="Arial"/>
              </a:rPr>
              <a:t>$/MWh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lnSpc>
                <a:spcPct val="100000"/>
              </a:lnSpc>
              <a:spcBef>
                <a:spcPts val="799"/>
              </a:spcBef>
              <a:buClr>
                <a:srgbClr val="caf22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caf220"/>
                </a:solidFill>
                <a:effectLst/>
                <a:uFillTx/>
                <a:latin typeface="Arial"/>
              </a:rPr>
              <a:t>Skew</a:t>
            </a:r>
            <a:r>
              <a:rPr b="0" lang="en-US" sz="3200" strike="noStrike" u="none">
                <a:solidFill>
                  <a:srgbClr val="caf220"/>
                </a:solidFill>
                <a:effectLst/>
                <a:uFillTx/>
                <a:latin typeface="Arial"/>
              </a:rPr>
              <a:t>	</a:t>
            </a:r>
            <a:r>
              <a:rPr b="0" lang="en-US" sz="3200" strike="noStrike" u="none">
                <a:solidFill>
                  <a:srgbClr val="caf220"/>
                </a:solidFill>
                <a:effectLst/>
                <a:uFillTx/>
                <a:latin typeface="Arial"/>
              </a:rPr>
              <a:t>	</a:t>
            </a:r>
            <a:r>
              <a:rPr b="0" lang="en-US" sz="3200" strike="noStrike" u="none">
                <a:solidFill>
                  <a:srgbClr val="caf220"/>
                </a:solidFill>
                <a:effectLst/>
                <a:uFillTx/>
                <a:latin typeface="Arial"/>
              </a:rPr>
              <a:t>	</a:t>
            </a:r>
            <a:r>
              <a:rPr b="0" lang="en-US" sz="3200" strike="noStrike" u="none">
                <a:solidFill>
                  <a:srgbClr val="caf220"/>
                </a:solidFill>
                <a:effectLst/>
                <a:uFillTx/>
                <a:latin typeface="Arial"/>
              </a:rPr>
              <a:t>	</a:t>
            </a:r>
            <a:r>
              <a:rPr b="0" lang="en-US" sz="3200" strike="noStrike" u="none">
                <a:solidFill>
                  <a:srgbClr val="caf220"/>
                </a:solidFill>
                <a:effectLst/>
                <a:uFillTx/>
                <a:latin typeface="Arial"/>
              </a:rPr>
              <a:t>5.788716</a:t>
            </a:r>
            <a:r>
              <a:rPr b="0" lang="en-US" sz="3200" strike="noStrike" u="none">
                <a:solidFill>
                  <a:srgbClr val="caf220"/>
                </a:solidFill>
                <a:effectLst/>
                <a:uFillTx/>
                <a:latin typeface="Arial"/>
              </a:rPr>
              <a:t>	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lnSpc>
                <a:spcPct val="100000"/>
              </a:lnSpc>
              <a:spcBef>
                <a:spcPts val="799"/>
              </a:spcBef>
              <a:buClr>
                <a:srgbClr val="caf22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caf220"/>
                </a:solidFill>
                <a:effectLst/>
                <a:uFillTx/>
                <a:latin typeface="Arial"/>
              </a:rPr>
              <a:t>Standard deviation</a:t>
            </a:r>
            <a:r>
              <a:rPr b="0" lang="en-US" sz="3200" strike="noStrike" u="none">
                <a:solidFill>
                  <a:srgbClr val="caf220"/>
                </a:solidFill>
                <a:effectLst/>
                <a:uFillTx/>
                <a:latin typeface="Arial"/>
              </a:rPr>
              <a:t>	</a:t>
            </a:r>
            <a:r>
              <a:rPr b="0" lang="en-US" sz="3200" strike="noStrike" u="none">
                <a:solidFill>
                  <a:srgbClr val="caf220"/>
                </a:solidFill>
                <a:effectLst/>
                <a:uFillTx/>
                <a:latin typeface="Arial"/>
              </a:rPr>
              <a:t>280.7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lnSpc>
                <a:spcPct val="100000"/>
              </a:lnSpc>
              <a:spcBef>
                <a:spcPts val="799"/>
              </a:spcBef>
              <a:buClr>
                <a:srgbClr val="caf22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caf220"/>
                </a:solidFill>
                <a:effectLst/>
                <a:uFillTx/>
                <a:latin typeface="Arial"/>
              </a:rPr>
              <a:t>Kurtosis</a:t>
            </a:r>
            <a:r>
              <a:rPr b="0" lang="en-US" sz="3200" strike="noStrike" u="none">
                <a:solidFill>
                  <a:srgbClr val="caf220"/>
                </a:solidFill>
                <a:effectLst/>
                <a:uFillTx/>
                <a:latin typeface="Arial"/>
              </a:rPr>
              <a:t>	</a:t>
            </a:r>
            <a:r>
              <a:rPr b="0" lang="en-US" sz="3200" strike="noStrike" u="none">
                <a:solidFill>
                  <a:srgbClr val="caf220"/>
                </a:solidFill>
                <a:effectLst/>
                <a:uFillTx/>
                <a:latin typeface="Arial"/>
              </a:rPr>
              <a:t>	</a:t>
            </a:r>
            <a:r>
              <a:rPr b="0" lang="en-US" sz="3200" strike="noStrike" u="none">
                <a:solidFill>
                  <a:srgbClr val="caf220"/>
                </a:solidFill>
                <a:effectLst/>
                <a:uFillTx/>
                <a:latin typeface="Arial"/>
              </a:rPr>
              <a:t>	</a:t>
            </a:r>
            <a:r>
              <a:rPr b="0" lang="en-US" sz="3200" strike="noStrike" u="none">
                <a:solidFill>
                  <a:srgbClr val="caf220"/>
                </a:solidFill>
                <a:effectLst/>
                <a:uFillTx/>
                <a:latin typeface="Arial"/>
              </a:rPr>
              <a:t>36.02908</a:t>
            </a:r>
            <a:r>
              <a:rPr b="0" lang="en-US" sz="3200" strike="noStrike" u="none">
                <a:solidFill>
                  <a:srgbClr val="caf220"/>
                </a:solidFill>
                <a:effectLst/>
                <a:uFillTx/>
                <a:latin typeface="Arial"/>
              </a:rPr>
              <a:t>	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lnSpc>
                <a:spcPct val="100000"/>
              </a:lnSpc>
              <a:spcBef>
                <a:spcPts val="700"/>
              </a:spcBef>
              <a:buClr>
                <a:srgbClr val="caf220"/>
              </a:buClr>
              <a:buFont typeface="Wingdings" charset="2"/>
              <a:buChar char="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caf220"/>
                </a:solidFill>
                <a:effectLst/>
                <a:uFillTx/>
                <a:latin typeface="Arial"/>
              </a:rPr>
              <a:t>Note: Common High Prices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PlaceHolder 1"/>
          <p:cNvSpPr>
            <a:spLocks noGrp="1"/>
          </p:cNvSpPr>
          <p:nvPr>
            <p:ph type="title"/>
          </p:nvPr>
        </p:nvSpPr>
        <p:spPr>
          <a:xfrm>
            <a:off x="712440" y="274320"/>
            <a:ext cx="9070920" cy="1452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caf220"/>
                </a:solidFill>
                <a:effectLst/>
                <a:uFillTx/>
                <a:latin typeface="Frutiger 45 Light"/>
              </a:rPr>
              <a:t>Mean - Reversion Jump Diffusion Model Parameters (Cinergy, Summer 1999)</a:t>
            </a:r>
            <a:r>
              <a:rPr b="0" lang="en-US" sz="4400" strike="noStrike" u="none">
                <a:solidFill>
                  <a:srgbClr val="caf220"/>
                </a:solidFill>
                <a:effectLst/>
                <a:uFillTx/>
                <a:latin typeface="Frutiger 45 Light"/>
              </a:rPr>
              <a:t> 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86" name="PlaceHolder 2"/>
          <p:cNvSpPr>
            <a:spLocks noGrp="1"/>
          </p:cNvSpPr>
          <p:nvPr>
            <p:ph/>
          </p:nvPr>
        </p:nvSpPr>
        <p:spPr>
          <a:xfrm>
            <a:off x="761760" y="1981080"/>
            <a:ext cx="876276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99"/>
              </a:spcBef>
              <a:buClr>
                <a:srgbClr val="caf22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caf220"/>
                </a:solidFill>
                <a:effectLst/>
                <a:uFillTx/>
                <a:latin typeface="Arial"/>
              </a:rPr>
              <a:t>Model parameters estimation: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lnSpc>
                <a:spcPct val="100000"/>
              </a:lnSpc>
              <a:spcBef>
                <a:spcPts val="499"/>
              </a:spcBef>
              <a:buClr>
                <a:srgbClr val="caf22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caf220"/>
                </a:solidFill>
                <a:effectLst/>
                <a:uFillTx/>
                <a:latin typeface="Symbol"/>
                <a:ea typeface="Symbol"/>
              </a:rPr>
              <a:t></a:t>
            </a:r>
            <a:r>
              <a:rPr b="0" lang="en-US" sz="2000" strike="noStrike" u="none">
                <a:solidFill>
                  <a:srgbClr val="caf220"/>
                </a:solidFill>
                <a:effectLst/>
                <a:uFillTx/>
                <a:latin typeface="Arial"/>
              </a:rPr>
              <a:t>15.8808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lnSpc>
                <a:spcPct val="100000"/>
              </a:lnSpc>
              <a:spcBef>
                <a:spcPts val="499"/>
              </a:spcBef>
              <a:buClr>
                <a:srgbClr val="caf22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caf220"/>
                </a:solidFill>
                <a:effectLst/>
                <a:uFillTx/>
                <a:latin typeface="Arial"/>
              </a:rPr>
              <a:t> </a:t>
            </a:r>
            <a:r>
              <a:rPr b="0" lang="en-US" sz="2000" strike="noStrike" u="none">
                <a:solidFill>
                  <a:srgbClr val="caf220"/>
                </a:solidFill>
                <a:effectLst/>
                <a:uFillTx/>
                <a:latin typeface="Symbol"/>
                <a:ea typeface="Symbol"/>
              </a:rPr>
              <a:t></a:t>
            </a:r>
            <a:r>
              <a:rPr b="0" lang="en-US" sz="2000" strike="noStrike" u="none">
                <a:solidFill>
                  <a:srgbClr val="caf220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caf220"/>
                </a:solidFill>
                <a:effectLst/>
                <a:uFillTx/>
                <a:latin typeface="Arial"/>
              </a:rPr>
              <a:t>19.9551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lnSpc>
                <a:spcPct val="100000"/>
              </a:lnSpc>
              <a:spcBef>
                <a:spcPts val="499"/>
              </a:spcBef>
              <a:buClr>
                <a:srgbClr val="caf22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caf220"/>
                </a:solidFill>
                <a:effectLst/>
                <a:uFillTx/>
                <a:latin typeface="Arial"/>
              </a:rPr>
              <a:t> </a:t>
            </a:r>
            <a:r>
              <a:rPr b="0" lang="en-US" sz="2000" strike="noStrike" u="none">
                <a:solidFill>
                  <a:srgbClr val="caf220"/>
                </a:solidFill>
                <a:effectLst/>
                <a:uFillTx/>
                <a:latin typeface="Symbol"/>
                <a:ea typeface="Symbol"/>
              </a:rPr>
              <a:t></a:t>
            </a:r>
            <a:r>
              <a:rPr b="0" lang="en-US" sz="2000" strike="noStrike" u="none">
                <a:solidFill>
                  <a:srgbClr val="caf220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caf220"/>
                </a:solidFill>
                <a:effectLst/>
                <a:uFillTx/>
                <a:latin typeface="Arial"/>
              </a:rPr>
              <a:t>99.4390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lnSpc>
                <a:spcPct val="100000"/>
              </a:lnSpc>
              <a:spcBef>
                <a:spcPts val="499"/>
              </a:spcBef>
              <a:buClr>
                <a:srgbClr val="caf22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caf220"/>
                </a:solidFill>
                <a:effectLst/>
                <a:uFillTx/>
                <a:latin typeface="Arial"/>
              </a:rPr>
              <a:t> </a:t>
            </a:r>
            <a:r>
              <a:rPr b="0" lang="en-US" sz="2000" strike="noStrike" u="none">
                <a:solidFill>
                  <a:srgbClr val="caf220"/>
                </a:solidFill>
                <a:effectLst/>
                <a:uFillTx/>
                <a:latin typeface="Symbol"/>
                <a:ea typeface="Symbol"/>
              </a:rPr>
              <a:t></a:t>
            </a:r>
            <a:r>
              <a:rPr b="0" lang="en-US" sz="2000" strike="noStrike" u="none">
                <a:solidFill>
                  <a:srgbClr val="caf220"/>
                </a:solidFill>
                <a:effectLst/>
                <a:uFillTx/>
                <a:latin typeface="Arial"/>
              </a:rPr>
              <a:t>0.27 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lnSpc>
                <a:spcPct val="100000"/>
              </a:lnSpc>
              <a:spcBef>
                <a:spcPts val="499"/>
              </a:spcBef>
              <a:buClr>
                <a:srgbClr val="caf22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caf220"/>
                </a:solidFill>
                <a:effectLst/>
                <a:uFillTx/>
                <a:latin typeface="Symbol"/>
                <a:ea typeface="Symbol"/>
              </a:rPr>
              <a:t></a:t>
            </a:r>
            <a:r>
              <a:rPr b="0" lang="en-US" sz="2000" strike="noStrike" u="none">
                <a:solidFill>
                  <a:srgbClr val="caf220"/>
                </a:solidFill>
                <a:effectLst/>
                <a:uFillTx/>
                <a:latin typeface="Arial"/>
              </a:rPr>
              <a:t>19.1208406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lnSpc>
                <a:spcPct val="100000"/>
              </a:lnSpc>
              <a:spcBef>
                <a:spcPts val="499"/>
              </a:spcBef>
              <a:buClr>
                <a:srgbClr val="caf22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caf220"/>
                </a:solidFill>
                <a:effectLst/>
                <a:uFillTx/>
                <a:latin typeface="Arial"/>
              </a:rPr>
              <a:t> </a:t>
            </a:r>
            <a:r>
              <a:rPr b="0" lang="en-US" sz="2000" strike="noStrike" u="none">
                <a:solidFill>
                  <a:srgbClr val="caf220"/>
                </a:solidFill>
                <a:effectLst/>
                <a:uFillTx/>
                <a:latin typeface="Symbol"/>
                <a:ea typeface="Symbol"/>
              </a:rPr>
              <a:t></a:t>
            </a:r>
            <a:r>
              <a:rPr b="0" lang="en-US" sz="2000" strike="noStrike" u="none">
                <a:solidFill>
                  <a:srgbClr val="caf220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caf220"/>
                </a:solidFill>
                <a:effectLst/>
                <a:uFillTx/>
                <a:latin typeface="Arial"/>
              </a:rPr>
              <a:t>495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2" marL="1143000" indent="-228600">
              <a:lnSpc>
                <a:spcPct val="100000"/>
              </a:lnSpc>
              <a:spcBef>
                <a:spcPts val="451"/>
              </a:spcBef>
              <a:buClr>
                <a:srgbClr val="caf220"/>
              </a:buClr>
              <a:buFont typeface="Wingdings" charset="2"/>
              <a:buChar char="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caf220"/>
                </a:solidFill>
                <a:effectLst/>
                <a:uFillTx/>
                <a:latin typeface="Arial"/>
              </a:rPr>
              <a:t>Note: Common High Prices,  June 1 - September 30, 1999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PlaceHolder 1"/>
          <p:cNvSpPr>
            <a:spLocks noGrp="1"/>
          </p:cNvSpPr>
          <p:nvPr>
            <p:ph type="title"/>
          </p:nvPr>
        </p:nvSpPr>
        <p:spPr>
          <a:xfrm>
            <a:off x="761760" y="609120"/>
            <a:ext cx="876276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Modeling Energy Prices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88" name="PlaceHolder 2"/>
          <p:cNvSpPr>
            <a:spLocks noGrp="1"/>
          </p:cNvSpPr>
          <p:nvPr>
            <p:ph/>
          </p:nvPr>
        </p:nvSpPr>
        <p:spPr>
          <a:xfrm>
            <a:off x="762120" y="1981080"/>
            <a:ext cx="8788320" cy="4254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ccf228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e9ad17"/>
                </a:solidFill>
                <a:effectLst/>
                <a:uFillTx/>
                <a:latin typeface="Frutiger 45 Light"/>
              </a:rPr>
              <a:t>Traditional answers to modeling problems seem not to perform well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spcBef>
                <a:spcPts val="700"/>
              </a:spcBef>
              <a:buClr>
                <a:srgbClr val="ccf228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e9ad17"/>
                </a:solidFill>
                <a:effectLst/>
                <a:uFillTx/>
                <a:latin typeface="Frutiger 45 Light"/>
              </a:rPr>
              <a:t>Mean reversion 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2" marL="1143000" indent="-228600">
              <a:spcBef>
                <a:spcPts val="601"/>
              </a:spcBef>
              <a:buClr>
                <a:srgbClr val="ccf228"/>
              </a:buClr>
              <a:buFont typeface="Wingdings" charset="2"/>
              <a:buChar char="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e9ad17"/>
                </a:solidFill>
                <a:effectLst/>
                <a:uFillTx/>
                <a:latin typeface="Frutiger 45 Light"/>
              </a:rPr>
              <a:t>Seasonality of the mean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2" marL="1143000" indent="-228600">
              <a:spcBef>
                <a:spcPts val="601"/>
              </a:spcBef>
              <a:buClr>
                <a:srgbClr val="ccf228"/>
              </a:buClr>
              <a:buFont typeface="Wingdings" charset="2"/>
              <a:buChar char="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e9ad17"/>
                </a:solidFill>
                <a:effectLst/>
                <a:uFillTx/>
                <a:latin typeface="Frutiger 45 Light"/>
              </a:rPr>
              <a:t>Different rate of mean reversion for positive and negative deviations from the mean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spcBef>
                <a:spcPts val="700"/>
              </a:spcBef>
              <a:buClr>
                <a:srgbClr val="ccf228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e9ad17"/>
                </a:solidFill>
                <a:effectLst/>
                <a:uFillTx/>
                <a:latin typeface="Frutiger 45 Light"/>
              </a:rPr>
              <a:t>Jump-diffusion processes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2" marL="1143000" indent="-228600">
              <a:spcBef>
                <a:spcPts val="601"/>
              </a:spcBef>
              <a:buClr>
                <a:srgbClr val="ccf228"/>
              </a:buClr>
              <a:buFont typeface="Wingdings" charset="2"/>
              <a:buChar char="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e9ad17"/>
                </a:solidFill>
                <a:effectLst/>
                <a:uFillTx/>
                <a:latin typeface="Frutiger 45 Light"/>
              </a:rPr>
              <a:t>Asymmetric jumps with a positive bias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2" marL="1143000" indent="-228600">
              <a:spcBef>
                <a:spcPts val="601"/>
              </a:spcBef>
              <a:buClr>
                <a:srgbClr val="ccf228"/>
              </a:buClr>
              <a:buFont typeface="Wingdings" charset="2"/>
              <a:buChar char="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e9ad17"/>
                </a:solidFill>
                <a:effectLst/>
                <a:uFillTx/>
                <a:latin typeface="Frutiger 45 Light"/>
              </a:rPr>
              <a:t>One can speak rather of a floor-reversion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0"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PlaceHolder 1"/>
          <p:cNvSpPr>
            <a:spLocks noGrp="1"/>
          </p:cNvSpPr>
          <p:nvPr>
            <p:ph type="title"/>
          </p:nvPr>
        </p:nvSpPr>
        <p:spPr>
          <a:xfrm>
            <a:off x="761760" y="609120"/>
            <a:ext cx="876276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Modeling Jumps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90" name="PlaceHolder 2"/>
          <p:cNvSpPr>
            <a:spLocks noGrp="1"/>
          </p:cNvSpPr>
          <p:nvPr>
            <p:ph/>
          </p:nvPr>
        </p:nvSpPr>
        <p:spPr>
          <a:xfrm>
            <a:off x="749160" y="1720440"/>
            <a:ext cx="8910720" cy="4767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lnSpc>
                <a:spcPct val="90000"/>
              </a:lnSpc>
              <a:spcBef>
                <a:spcPts val="2625"/>
              </a:spcBef>
              <a:buClr>
                <a:srgbClr val="ffff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e9ad17"/>
                </a:solidFill>
                <a:effectLst/>
                <a:uFillTx/>
                <a:latin typeface="Frutiger 45 Light"/>
              </a:rPr>
              <a:t>A realistic price  process for electricity must capture the possibility of price gaps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lnSpc>
                <a:spcPct val="90000"/>
              </a:lnSpc>
              <a:spcBef>
                <a:spcPts val="2625"/>
              </a:spcBef>
              <a:buClr>
                <a:srgbClr val="ffff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e9ad17"/>
                </a:solidFill>
                <a:effectLst/>
                <a:uFillTx/>
                <a:latin typeface="Frutiger 45 Light"/>
              </a:rPr>
              <a:t>Price jumps result from interaction of demand and supply in a market with virtually no storage or insufficient  storage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lnSpc>
                <a:spcPct val="90000"/>
              </a:lnSpc>
              <a:spcBef>
                <a:spcPts val="2625"/>
              </a:spcBef>
              <a:buClr>
                <a:srgbClr val="ffff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e9ad17"/>
                </a:solidFill>
                <a:effectLst/>
                <a:uFillTx/>
                <a:latin typeface="Frutiger 45 Light"/>
              </a:rPr>
              <a:t>The spikes to the upside are more likely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lnSpc>
                <a:spcPct val="90000"/>
              </a:lnSpc>
              <a:spcBef>
                <a:spcPts val="2625"/>
              </a:spcBef>
              <a:buClr>
                <a:srgbClr val="ffff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e9ad17"/>
                </a:solidFill>
                <a:effectLst/>
                <a:uFillTx/>
                <a:latin typeface="Frutiger 45 Light"/>
              </a:rPr>
              <a:t>One should rather speak about a “floor reverting process”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lnSpc>
                <a:spcPct val="90000"/>
              </a:lnSpc>
              <a:spcBef>
                <a:spcPts val="2251"/>
              </a:spcBef>
              <a:buClr>
                <a:srgbClr val="ffff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e9ad17"/>
                </a:solidFill>
                <a:effectLst/>
                <a:uFillTx/>
                <a:latin typeface="Frutiger 45 Light"/>
              </a:rPr>
              <a:t> Jump parameters are characterized by seasonality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PlaceHolder 1"/>
          <p:cNvSpPr>
            <a:spLocks noGrp="1"/>
          </p:cNvSpPr>
          <p:nvPr>
            <p:ph type="title"/>
          </p:nvPr>
        </p:nvSpPr>
        <p:spPr>
          <a:xfrm>
            <a:off x="762120" y="2285640"/>
            <a:ext cx="8813520" cy="2514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600" strike="noStrike" u="none">
                <a:solidFill>
                  <a:srgbClr val="e9ad17"/>
                </a:solidFill>
                <a:effectLst/>
                <a:uFillTx/>
                <a:latin typeface="Frutiger 45 Light"/>
              </a:rPr>
              <a:t>INCOMPLETE MARKETS</a:t>
            </a:r>
            <a:endParaRPr b="0" lang="en-US" sz="66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92" name="PlaceHolder 2"/>
          <p:cNvSpPr>
            <a:spLocks noGrp="1"/>
          </p:cNvSpPr>
          <p:nvPr>
            <p:ph type="subTitle"/>
          </p:nvPr>
        </p:nvSpPr>
        <p:spPr>
          <a:xfrm>
            <a:off x="2311200" y="4694400"/>
            <a:ext cx="5994360" cy="1117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sp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PlaceHolder 1"/>
          <p:cNvSpPr>
            <a:spLocks noGrp="1"/>
          </p:cNvSpPr>
          <p:nvPr>
            <p:ph type="title"/>
          </p:nvPr>
        </p:nvSpPr>
        <p:spPr>
          <a:xfrm>
            <a:off x="774720" y="295200"/>
            <a:ext cx="8763120" cy="1371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e9ad17"/>
                </a:solidFill>
                <a:effectLst/>
                <a:uFillTx/>
                <a:latin typeface="Frutiger 45 Light"/>
              </a:rPr>
              <a:t>Limitations of the Arbitrage Argument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94" name="PlaceHolder 2"/>
          <p:cNvSpPr>
            <a:spLocks noGrp="1"/>
          </p:cNvSpPr>
          <p:nvPr>
            <p:ph/>
          </p:nvPr>
        </p:nvSpPr>
        <p:spPr>
          <a:xfrm>
            <a:off x="750960" y="1757520"/>
            <a:ext cx="9012240" cy="48765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ffff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e9ad17"/>
                </a:solidFill>
                <a:effectLst/>
                <a:uFillTx/>
                <a:latin typeface="Frutiger 45 Light"/>
              </a:rPr>
              <a:t>In many cases it is impossible or very difficult to create a replicating portfolio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lnSpc>
                <a:spcPct val="90000"/>
              </a:lnSpc>
              <a:spcBef>
                <a:spcPts val="601"/>
              </a:spcBef>
              <a:buClr>
                <a:srgbClr val="ffff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e9ad17"/>
                </a:solidFill>
                <a:effectLst/>
                <a:uFillTx/>
                <a:latin typeface="Frutiger 45 Light"/>
              </a:rPr>
              <a:t>No intra-month forward  markets (or insufficient liquidity)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lnSpc>
                <a:spcPct val="90000"/>
              </a:lnSpc>
              <a:spcBef>
                <a:spcPts val="601"/>
              </a:spcBef>
              <a:buClr>
                <a:srgbClr val="ffff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e9ad17"/>
                </a:solidFill>
                <a:effectLst/>
                <a:uFillTx/>
                <a:latin typeface="Frutiger 45 Light"/>
              </a:rPr>
              <a:t>It is not feasible to delta hedge with physical gas or electricity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lnSpc>
                <a:spcPct val="90000"/>
              </a:lnSpc>
              <a:spcBef>
                <a:spcPts val="601"/>
              </a:spcBef>
              <a:buClr>
                <a:srgbClr val="ffff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e9ad17"/>
                </a:solidFill>
                <a:effectLst/>
                <a:uFillTx/>
                <a:latin typeface="Frutiger 45 Light"/>
              </a:rPr>
              <a:t>Balance of-the-month contract: imperfect as a hedge, low liquidity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ffff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e9ad17"/>
                </a:solidFill>
                <a:effectLst/>
                <a:uFillTx/>
                <a:latin typeface="Frutiger 45 Light"/>
              </a:rPr>
              <a:t>Risk mitigation strategies are used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lnSpc>
                <a:spcPct val="90000"/>
              </a:lnSpc>
              <a:spcBef>
                <a:spcPts val="601"/>
              </a:spcBef>
              <a:buClr>
                <a:srgbClr val="ffff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e9ad17"/>
                </a:solidFill>
                <a:effectLst/>
                <a:uFillTx/>
                <a:latin typeface="Frutiger 45 Light"/>
              </a:rPr>
              <a:t>Portfolio approach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lnSpc>
                <a:spcPct val="90000"/>
              </a:lnSpc>
              <a:spcBef>
                <a:spcPts val="601"/>
              </a:spcBef>
              <a:buClr>
                <a:srgbClr val="ffff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e9ad17"/>
                </a:solidFill>
                <a:effectLst/>
                <a:uFillTx/>
                <a:latin typeface="Frutiger 45 Light"/>
              </a:rPr>
              <a:t>Physical positions in the underlying commodity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lnSpc>
                <a:spcPct val="90000"/>
              </a:lnSpc>
              <a:spcBef>
                <a:spcPts val="601"/>
              </a:spcBef>
              <a:buClr>
                <a:srgbClr val="ffff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e9ad17"/>
                </a:solidFill>
                <a:effectLst/>
                <a:uFillTx/>
                <a:latin typeface="Frutiger 45 Light"/>
              </a:rPr>
              <a:t>Positions in physical assets (storage facilities, power plants)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761760" y="609120"/>
            <a:ext cx="876276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Outline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/>
          </p:nvPr>
        </p:nvSpPr>
        <p:spPr>
          <a:xfrm>
            <a:off x="762120" y="1981080"/>
            <a:ext cx="8788320" cy="4254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524"/>
              </a:spcBef>
              <a:buSzPct val="102757"/>
              <a:buBlip>
                <a:blip r:embed="rId1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1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Defining the Field</a:t>
            </a:r>
            <a:endParaRPr b="0" lang="en-US" sz="21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lnSpc>
                <a:spcPct val="100000"/>
              </a:lnSpc>
              <a:spcBef>
                <a:spcPts val="524"/>
              </a:spcBef>
              <a:buSzPct val="102757"/>
              <a:buBlip>
                <a:blip r:embed="rId2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1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The challenge of valuation of energy derivatives</a:t>
            </a:r>
            <a:endParaRPr b="0" lang="en-US" sz="21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lnSpc>
                <a:spcPct val="100000"/>
              </a:lnSpc>
              <a:spcBef>
                <a:spcPts val="476"/>
              </a:spcBef>
              <a:buSzPct val="102985"/>
              <a:buBlip>
                <a:blip r:embed="rId3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9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The complexity of structures</a:t>
            </a:r>
            <a:endParaRPr b="0" lang="en-US" sz="19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lnSpc>
                <a:spcPct val="100000"/>
              </a:lnSpc>
              <a:spcBef>
                <a:spcPts val="476"/>
              </a:spcBef>
              <a:buSzPct val="102985"/>
              <a:buBlip>
                <a:blip r:embed="rId4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9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Modeling price process</a:t>
            </a:r>
            <a:endParaRPr b="0" lang="en-US" sz="19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lnSpc>
                <a:spcPct val="100000"/>
              </a:lnSpc>
              <a:spcBef>
                <a:spcPts val="476"/>
              </a:spcBef>
              <a:buSzPct val="102985"/>
              <a:buBlip>
                <a:blip r:embed="rId5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9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Incomplete markets</a:t>
            </a:r>
            <a:endParaRPr b="0" lang="en-US" sz="19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lnSpc>
                <a:spcPct val="100000"/>
              </a:lnSpc>
              <a:spcBef>
                <a:spcPts val="476"/>
              </a:spcBef>
              <a:buSzPct val="102985"/>
              <a:buBlip>
                <a:blip r:embed="rId6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9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The importance of physical assets</a:t>
            </a:r>
            <a:endParaRPr b="0" lang="en-US" sz="19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lnSpc>
                <a:spcPct val="100000"/>
              </a:lnSpc>
              <a:spcBef>
                <a:spcPts val="524"/>
              </a:spcBef>
              <a:buSzPct val="102757"/>
              <a:buBlip>
                <a:blip r:embed="rId7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1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The dangers of excessive generalizations: not all the energy markets have been created equal</a:t>
            </a:r>
            <a:endParaRPr b="0" lang="en-US" sz="21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0">
              <a:lnSpc>
                <a:spcPct val="100000"/>
              </a:lnSpc>
              <a:spcBef>
                <a:spcPts val="524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1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PlaceHolder 1"/>
          <p:cNvSpPr>
            <a:spLocks noGrp="1"/>
          </p:cNvSpPr>
          <p:nvPr>
            <p:ph type="title"/>
          </p:nvPr>
        </p:nvSpPr>
        <p:spPr>
          <a:xfrm>
            <a:off x="748800" y="1257480"/>
            <a:ext cx="8928360" cy="3009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6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THE IMPORTANCE OF PHYSICAL ASSETS</a:t>
            </a:r>
            <a:endParaRPr b="0" lang="en-US" sz="66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PlaceHolder 1"/>
          <p:cNvSpPr>
            <a:spLocks noGrp="1"/>
          </p:cNvSpPr>
          <p:nvPr>
            <p:ph type="title"/>
          </p:nvPr>
        </p:nvSpPr>
        <p:spPr>
          <a:xfrm>
            <a:off x="723600" y="299520"/>
            <a:ext cx="9047160" cy="14907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The Importance of Physical Assets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97" name="PlaceHolder 2"/>
          <p:cNvSpPr>
            <a:spLocks noGrp="1"/>
          </p:cNvSpPr>
          <p:nvPr>
            <p:ph/>
          </p:nvPr>
        </p:nvSpPr>
        <p:spPr>
          <a:xfrm>
            <a:off x="762120" y="1981080"/>
            <a:ext cx="8788320" cy="4254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99"/>
              </a:spcBef>
              <a:buSzPct val="102792"/>
              <a:buBlip>
                <a:blip r:embed="rId1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Energy trading cannot be separated from the physical side of the business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lnSpc>
                <a:spcPct val="100000"/>
              </a:lnSpc>
              <a:spcBef>
                <a:spcPts val="499"/>
              </a:spcBef>
              <a:buSzPct val="102792"/>
              <a:buBlip>
                <a:blip r:embed="rId2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Even in the most liquid market, certain percentage of trades goes into delivery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lnSpc>
                <a:spcPct val="100000"/>
              </a:lnSpc>
              <a:spcBef>
                <a:spcPts val="499"/>
              </a:spcBef>
              <a:buSzPct val="102792"/>
              <a:buBlip>
                <a:blip r:embed="rId3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Physical energy commodities have to be produced, stored, and delivered to the end-user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lnSpc>
                <a:spcPct val="100000"/>
              </a:lnSpc>
              <a:spcBef>
                <a:spcPts val="499"/>
              </a:spcBef>
              <a:buSzPct val="102792"/>
              <a:buBlip>
                <a:blip r:embed="rId4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The transportation/transmission system is of paramount importance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lnSpc>
                <a:spcPct val="100000"/>
              </a:lnSpc>
              <a:spcBef>
                <a:spcPts val="499"/>
              </a:spcBef>
              <a:buSzPct val="102792"/>
              <a:buBlip>
                <a:blip r:embed="rId5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Trading activity revolves to a large extent around the needs to protect the  economic performance of fixed assets (refineries, natural gas and oil storage facilities, power plants)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PlaceHolder 1"/>
          <p:cNvSpPr>
            <a:spLocks noGrp="1"/>
          </p:cNvSpPr>
          <p:nvPr>
            <p:ph type="title"/>
          </p:nvPr>
        </p:nvSpPr>
        <p:spPr>
          <a:xfrm>
            <a:off x="761760" y="609120"/>
            <a:ext cx="876276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The Importance of Physical Assets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99" name="PlaceHolder 2"/>
          <p:cNvSpPr>
            <a:spLocks noGrp="1"/>
          </p:cNvSpPr>
          <p:nvPr>
            <p:ph/>
          </p:nvPr>
        </p:nvSpPr>
        <p:spPr>
          <a:xfrm>
            <a:off x="762120" y="1981080"/>
            <a:ext cx="8788320" cy="4254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99"/>
              </a:spcBef>
              <a:buSzPct val="102792"/>
              <a:buBlip>
                <a:blip r:embed="rId1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However, trading activity allows to create virtual physical assets through a combination of financial transactions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lnSpc>
                <a:spcPct val="100000"/>
              </a:lnSpc>
              <a:spcBef>
                <a:spcPts val="499"/>
              </a:spcBef>
              <a:buSzPct val="102792"/>
              <a:buBlip>
                <a:blip r:embed="rId2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Examples: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2" marL="1143000" indent="-228600">
              <a:lnSpc>
                <a:spcPct val="100000"/>
              </a:lnSpc>
              <a:spcBef>
                <a:spcPts val="499"/>
              </a:spcBef>
              <a:buSzPct val="102792"/>
              <a:buBlip>
                <a:blip r:embed="rId3"/>
              </a:buBlip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Virtual storage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2" marL="1143000" indent="-228600">
              <a:lnSpc>
                <a:spcPct val="100000"/>
              </a:lnSpc>
              <a:spcBef>
                <a:spcPts val="499"/>
              </a:spcBef>
              <a:buSzPct val="102792"/>
              <a:buBlip>
                <a:blip r:embed="rId4"/>
              </a:buBlip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Virtual power plants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2" marL="1143000" indent="-228600">
              <a:lnSpc>
                <a:spcPct val="100000"/>
              </a:lnSpc>
              <a:spcBef>
                <a:spcPts val="499"/>
              </a:spcBef>
              <a:buSzPct val="102792"/>
              <a:buBlip>
                <a:blip r:embed="rId5"/>
              </a:buBlip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Virtual transmission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lnSpc>
                <a:spcPct val="100000"/>
              </a:lnSpc>
              <a:spcBef>
                <a:spcPts val="499"/>
              </a:spcBef>
              <a:buSzPct val="102792"/>
              <a:buBlip>
                <a:blip r:embed="rId6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The assets will be increasingly valued by looking at them as portfolios of options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lnSpc>
                <a:spcPct val="100000"/>
              </a:lnSpc>
              <a:spcBef>
                <a:spcPts val="499"/>
              </a:spcBef>
              <a:buSzPct val="102792"/>
              <a:buBlip>
                <a:blip r:embed="rId7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In many cases, risks of option positions in illiquid markets will be managed through mirror options embedded in physical assets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lnSpc>
                <a:spcPct val="100000"/>
              </a:lnSpc>
              <a:spcBef>
                <a:spcPts val="499"/>
              </a:spcBef>
              <a:buSzPct val="102792"/>
              <a:buBlip>
                <a:blip r:embed="rId8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d050b"/>
                </a:solidFill>
                <a:effectLst/>
                <a:uFillTx/>
                <a:latin typeface="Frutiger 55 Roman"/>
              </a:rPr>
              <a:t>Duality</a:t>
            </a:r>
            <a:r>
              <a:rPr b="1" lang="en-US" sz="20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 of financial and physical options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PlaceHolder 1"/>
          <p:cNvSpPr>
            <a:spLocks noGrp="1"/>
          </p:cNvSpPr>
          <p:nvPr>
            <p:ph type="title"/>
          </p:nvPr>
        </p:nvSpPr>
        <p:spPr>
          <a:xfrm>
            <a:off x="762120" y="2285640"/>
            <a:ext cx="8851680" cy="3174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600" strike="noStrike" u="none">
                <a:solidFill>
                  <a:srgbClr val="e9ad17"/>
                </a:solidFill>
                <a:effectLst/>
                <a:uFillTx/>
                <a:latin typeface="Frutiger 45 Light"/>
              </a:rPr>
              <a:t>THE DANGER OF OVERGENERALIZATION</a:t>
            </a:r>
            <a:endParaRPr b="0" lang="en-US" sz="56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PlaceHolder 1"/>
          <p:cNvSpPr>
            <a:spLocks noGrp="1"/>
          </p:cNvSpPr>
          <p:nvPr>
            <p:ph type="title"/>
          </p:nvPr>
        </p:nvSpPr>
        <p:spPr>
          <a:xfrm>
            <a:off x="761760" y="274680"/>
            <a:ext cx="8848440" cy="1427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The Danger of Overgeneralization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02" name="PlaceHolder 2"/>
          <p:cNvSpPr>
            <a:spLocks noGrp="1"/>
          </p:cNvSpPr>
          <p:nvPr>
            <p:ph/>
          </p:nvPr>
        </p:nvSpPr>
        <p:spPr>
          <a:xfrm>
            <a:off x="762120" y="1981080"/>
            <a:ext cx="8788320" cy="4254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524"/>
              </a:spcBef>
              <a:buSzPct val="102757"/>
              <a:buBlip>
                <a:blip r:embed="rId1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1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Energy markets share many common features</a:t>
            </a:r>
            <a:endParaRPr b="0" lang="en-US" sz="21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lnSpc>
                <a:spcPct val="100000"/>
              </a:lnSpc>
              <a:spcBef>
                <a:spcPts val="524"/>
              </a:spcBef>
              <a:buSzPct val="102757"/>
              <a:buBlip>
                <a:blip r:embed="rId2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1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The tendency to throw all of them into a common pot leads to oversimplifications</a:t>
            </a:r>
            <a:endParaRPr b="0" lang="en-US" sz="21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lnSpc>
                <a:spcPct val="100000"/>
              </a:lnSpc>
              <a:spcBef>
                <a:spcPts val="524"/>
              </a:spcBef>
              <a:buSzPct val="102757"/>
              <a:buBlip>
                <a:blip r:embed="rId3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1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It is important to understand that they may be very different in terms of</a:t>
            </a:r>
            <a:endParaRPr b="0" lang="en-US" sz="21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lnSpc>
                <a:spcPct val="100000"/>
              </a:lnSpc>
              <a:spcBef>
                <a:spcPts val="476"/>
              </a:spcBef>
              <a:buSzPct val="102985"/>
              <a:buBlip>
                <a:blip r:embed="rId4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9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The market microstructure</a:t>
            </a:r>
            <a:endParaRPr b="0" lang="en-US" sz="19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lnSpc>
                <a:spcPct val="100000"/>
              </a:lnSpc>
              <a:spcBef>
                <a:spcPts val="476"/>
              </a:spcBef>
              <a:buSzPct val="102985"/>
              <a:buBlip>
                <a:blip r:embed="rId5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9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 Maturity of cash and spot markets</a:t>
            </a:r>
            <a:endParaRPr b="0" lang="en-US" sz="19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lnSpc>
                <a:spcPct val="100000"/>
              </a:lnSpc>
              <a:spcBef>
                <a:spcPts val="476"/>
              </a:spcBef>
              <a:buSzPct val="102985"/>
              <a:buBlip>
                <a:blip r:embed="rId6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9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Regulatory framework</a:t>
            </a:r>
            <a:endParaRPr b="0" lang="en-US" sz="19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lnSpc>
                <a:spcPct val="100000"/>
              </a:lnSpc>
              <a:spcBef>
                <a:spcPts val="524"/>
              </a:spcBef>
              <a:buSzPct val="102757"/>
              <a:buBlip>
                <a:blip r:embed="rId7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1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Models appropriate  for certain energy markets may be ill-advised  for other markets</a:t>
            </a:r>
            <a:endParaRPr b="0" lang="en-US" sz="21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lnSpc>
                <a:spcPct val="100000"/>
              </a:lnSpc>
              <a:spcBef>
                <a:spcPts val="524"/>
              </a:spcBef>
              <a:buSzPct val="102757"/>
              <a:buBlip>
                <a:blip r:embed="rId8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1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Power markets stand out among other energy markets</a:t>
            </a:r>
            <a:endParaRPr b="0" lang="en-US" sz="21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0">
              <a:lnSpc>
                <a:spcPct val="100000"/>
              </a:lnSpc>
              <a:spcBef>
                <a:spcPts val="524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1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PlaceHolder 1"/>
          <p:cNvSpPr>
            <a:spLocks noGrp="1"/>
          </p:cNvSpPr>
          <p:nvPr>
            <p:ph type="title"/>
          </p:nvPr>
        </p:nvSpPr>
        <p:spPr>
          <a:xfrm>
            <a:off x="514080" y="360000"/>
            <a:ext cx="9504360" cy="13669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Why Power Markets Are Different?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04" name="PlaceHolder 2"/>
          <p:cNvSpPr>
            <a:spLocks noGrp="1"/>
          </p:cNvSpPr>
          <p:nvPr>
            <p:ph/>
          </p:nvPr>
        </p:nvSpPr>
        <p:spPr>
          <a:xfrm>
            <a:off x="762120" y="1981080"/>
            <a:ext cx="8788320" cy="4254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76"/>
              </a:spcBef>
              <a:buSzPct val="102985"/>
              <a:buBlip>
                <a:blip r:embed="rId1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9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Most markets are the result of spontaneous  economic and social development</a:t>
            </a:r>
            <a:endParaRPr b="0" lang="en-US" sz="19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lnSpc>
                <a:spcPct val="100000"/>
              </a:lnSpc>
              <a:spcBef>
                <a:spcPts val="476"/>
              </a:spcBef>
              <a:buSzPct val="102985"/>
              <a:buBlip>
                <a:blip r:embed="rId2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9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Power markets are man-made, a product of social experimentation, carried out under the pressure of economic and social forces</a:t>
            </a:r>
            <a:endParaRPr b="0" lang="en-US" sz="19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lnSpc>
                <a:spcPct val="100000"/>
              </a:lnSpc>
              <a:spcBef>
                <a:spcPts val="476"/>
              </a:spcBef>
              <a:buSzPct val="102985"/>
              <a:buBlip>
                <a:blip r:embed="rId3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9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The process of market design and implementation may be messy and convoluted</a:t>
            </a:r>
            <a:endParaRPr b="0" lang="en-US" sz="19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lnSpc>
                <a:spcPct val="100000"/>
              </a:lnSpc>
              <a:spcBef>
                <a:spcPts val="476"/>
              </a:spcBef>
              <a:buSzPct val="102985"/>
              <a:buBlip>
                <a:blip r:embed="rId4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9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The task of market design is complicated by the very complex nature of the power industry</a:t>
            </a:r>
            <a:endParaRPr b="0" lang="en-US" sz="19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lnSpc>
                <a:spcPct val="100000"/>
              </a:lnSpc>
              <a:spcBef>
                <a:spcPts val="425"/>
              </a:spcBef>
              <a:buSzPct val="102857"/>
              <a:buBlip>
                <a:blip r:embed="rId5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7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The integrated generation and transmission grid is a very complicated system that requires instantaneous synchronization and coordination</a:t>
            </a:r>
            <a:endParaRPr b="0" lang="en-US" sz="17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lnSpc>
                <a:spcPct val="100000"/>
              </a:lnSpc>
              <a:spcBef>
                <a:spcPts val="425"/>
              </a:spcBef>
              <a:buSzPct val="102857"/>
              <a:buBlip>
                <a:blip r:embed="rId6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7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The industry was traditionally based on cooperative behavior that is replaced by competition in the context of the rules developed through a political process</a:t>
            </a:r>
            <a:endParaRPr b="0" lang="en-US" sz="17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0">
              <a:lnSpc>
                <a:spcPct val="100000"/>
              </a:lnSpc>
              <a:spcBef>
                <a:spcPts val="425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7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PlaceHolder 1"/>
          <p:cNvSpPr>
            <a:spLocks noGrp="1"/>
          </p:cNvSpPr>
          <p:nvPr>
            <p:ph type="title"/>
          </p:nvPr>
        </p:nvSpPr>
        <p:spPr>
          <a:xfrm>
            <a:off x="738360" y="213840"/>
            <a:ext cx="9548640" cy="1824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Why Power Markets Are Different?</a:t>
            </a:r>
            <a:br>
              <a:rPr sz="4400"/>
            </a:br>
            <a:r>
              <a:rPr b="1" lang="en-US" sz="44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(continued)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06" name="PlaceHolder 2"/>
          <p:cNvSpPr>
            <a:spLocks noGrp="1"/>
          </p:cNvSpPr>
          <p:nvPr>
            <p:ph/>
          </p:nvPr>
        </p:nvSpPr>
        <p:spPr>
          <a:xfrm>
            <a:off x="785880" y="2340000"/>
            <a:ext cx="8788320" cy="4254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76"/>
              </a:spcBef>
              <a:buSzPct val="102985"/>
              <a:buBlip>
                <a:blip r:embed="rId1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9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The uncertainty regarding the political developments slows down the development of power markets, especially the forward markets</a:t>
            </a:r>
            <a:endParaRPr b="0" lang="en-US" sz="19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lnSpc>
                <a:spcPct val="100000"/>
              </a:lnSpc>
              <a:spcBef>
                <a:spcPts val="476"/>
              </a:spcBef>
              <a:buSzPct val="102985"/>
              <a:buBlip>
                <a:blip r:embed="rId2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9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The rules may be sometimes revised to a significant extent, creating regulatory uncertainty</a:t>
            </a:r>
            <a:endParaRPr b="0" lang="en-US" sz="19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lnSpc>
                <a:spcPct val="100000"/>
              </a:lnSpc>
              <a:spcBef>
                <a:spcPts val="476"/>
              </a:spcBef>
              <a:buSzPct val="102985"/>
              <a:buBlip>
                <a:blip r:embed="rId3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9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Important lessons regarding the implications of different solutions can be learned from other countries</a:t>
            </a:r>
            <a:endParaRPr b="0" lang="en-US" sz="19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lnSpc>
                <a:spcPct val="100000"/>
              </a:lnSpc>
              <a:spcBef>
                <a:spcPts val="476"/>
              </a:spcBef>
              <a:buSzPct val="102985"/>
              <a:buBlip>
                <a:blip r:embed="rId4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9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One has to understand the impact of man-made rules on the dynamics of market prices</a:t>
            </a:r>
            <a:endParaRPr b="0" lang="en-US" sz="19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lnSpc>
                <a:spcPct val="100000"/>
              </a:lnSpc>
              <a:spcBef>
                <a:spcPts val="476"/>
              </a:spcBef>
              <a:buSzPct val="102985"/>
              <a:buBlip>
                <a:blip r:embed="rId5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9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Rules created by humans can be circumvented by other humans. The potential for strategic behavior in bidding into the power pools.</a:t>
            </a:r>
            <a:endParaRPr b="0" lang="en-US" sz="19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lnSpc>
                <a:spcPct val="100000"/>
              </a:lnSpc>
              <a:spcBef>
                <a:spcPts val="425"/>
              </a:spcBef>
              <a:buSzPct val="102857"/>
              <a:buBlip>
                <a:blip r:embed="rId6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7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Example: England and Wales Power Pool – the dynamics of the capacity payment</a:t>
            </a:r>
            <a:endParaRPr b="0" lang="en-US" sz="17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0">
              <a:lnSpc>
                <a:spcPct val="100000"/>
              </a:lnSpc>
              <a:spcBef>
                <a:spcPts val="425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7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PlaceHolder 1"/>
          <p:cNvSpPr>
            <a:spLocks noGrp="1"/>
          </p:cNvSpPr>
          <p:nvPr>
            <p:ph type="title"/>
          </p:nvPr>
        </p:nvSpPr>
        <p:spPr>
          <a:xfrm>
            <a:off x="402840" y="165240"/>
            <a:ext cx="9637560" cy="177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Why Power Markets Are Different?</a:t>
            </a:r>
            <a:br>
              <a:rPr sz="4400"/>
            </a:br>
            <a:r>
              <a:rPr b="1" lang="en-US" sz="44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(continued)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08" name="PlaceHolder 2"/>
          <p:cNvSpPr>
            <a:spLocks noGrp="1"/>
          </p:cNvSpPr>
          <p:nvPr>
            <p:ph/>
          </p:nvPr>
        </p:nvSpPr>
        <p:spPr>
          <a:xfrm>
            <a:off x="750600" y="2079360"/>
            <a:ext cx="9085320" cy="43117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99"/>
              </a:spcBef>
              <a:buSzPct val="102792"/>
              <a:buBlip>
                <a:blip r:embed="rId1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The power markets are likely to be quite imperfect for a long time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lnSpc>
                <a:spcPct val="100000"/>
              </a:lnSpc>
              <a:spcBef>
                <a:spcPts val="499"/>
              </a:spcBef>
              <a:buSzPct val="102792"/>
              <a:buBlip>
                <a:blip r:embed="rId2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The sources of imperfections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lnSpc>
                <a:spcPct val="100000"/>
              </a:lnSpc>
              <a:spcBef>
                <a:spcPts val="499"/>
              </a:spcBef>
              <a:buSzPct val="102792"/>
              <a:buBlip>
                <a:blip r:embed="rId3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The power market is, to a large extent, the market for surplus power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lnSpc>
                <a:spcPct val="100000"/>
              </a:lnSpc>
              <a:spcBef>
                <a:spcPts val="499"/>
              </a:spcBef>
              <a:buSzPct val="102792"/>
              <a:buBlip>
                <a:blip r:embed="rId4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The demand side is insulated from the price signals in most power markets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lnSpc>
                <a:spcPct val="100000"/>
              </a:lnSpc>
              <a:spcBef>
                <a:spcPts val="499"/>
              </a:spcBef>
              <a:buSzPct val="102792"/>
              <a:buBlip>
                <a:blip r:embed="rId5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Different sectors of the power industry are deregulating at a different pace and in inconsistent ways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2" marL="1143000" indent="-228600">
              <a:lnSpc>
                <a:spcPct val="100000"/>
              </a:lnSpc>
              <a:spcBef>
                <a:spcPts val="499"/>
              </a:spcBef>
              <a:buSzPct val="102792"/>
              <a:buBlip>
                <a:blip r:embed="rId6"/>
              </a:buBlip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Example: transmission markets vs. generation markets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lnSpc>
                <a:spcPct val="100000"/>
              </a:lnSpc>
              <a:spcBef>
                <a:spcPts val="499"/>
              </a:spcBef>
              <a:buSzPct val="102792"/>
              <a:buBlip>
                <a:blip r:embed="rId7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The technology of the power markets (lack of storage) induces exceptional levels of price volatility that may be amplified through regulatory errors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PlaceHolder 1"/>
          <p:cNvSpPr>
            <a:spLocks noGrp="1"/>
          </p:cNvSpPr>
          <p:nvPr>
            <p:ph type="title"/>
          </p:nvPr>
        </p:nvSpPr>
        <p:spPr>
          <a:xfrm>
            <a:off x="761760" y="609120"/>
            <a:ext cx="876276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Conclusions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10" name="PlaceHolder 2"/>
          <p:cNvSpPr>
            <a:spLocks noGrp="1"/>
          </p:cNvSpPr>
          <p:nvPr>
            <p:ph/>
          </p:nvPr>
        </p:nvSpPr>
        <p:spPr>
          <a:xfrm>
            <a:off x="762120" y="1981080"/>
            <a:ext cx="8788320" cy="4254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marL="343080" indent="-343080">
              <a:spcBef>
                <a:spcPts val="700"/>
              </a:spcBef>
              <a:buClr>
                <a:srgbClr val="ccf228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ebad17"/>
                </a:solidFill>
                <a:effectLst/>
                <a:uFillTx/>
                <a:latin typeface="Frutiger 45 Light"/>
              </a:rPr>
              <a:t>The academics and industry researchers address the problems of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spcBef>
                <a:spcPts val="700"/>
              </a:spcBef>
              <a:buClr>
                <a:srgbClr val="ccf228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ebad17"/>
                </a:solidFill>
                <a:effectLst/>
                <a:uFillTx/>
                <a:latin typeface="Frutiger 45 Light"/>
              </a:rPr>
              <a:t> complicated contract structures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spcBef>
                <a:spcPts val="700"/>
              </a:spcBef>
              <a:buClr>
                <a:srgbClr val="ccf228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ebad17"/>
                </a:solidFill>
                <a:effectLst/>
                <a:uFillTx/>
                <a:latin typeface="Frutiger 45 Light"/>
              </a:rPr>
              <a:t>non-conventional price processes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spcBef>
                <a:spcPts val="700"/>
              </a:spcBef>
              <a:buClr>
                <a:srgbClr val="ccf228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ebad17"/>
                </a:solidFill>
                <a:effectLst/>
                <a:uFillTx/>
                <a:latin typeface="Frutiger 45 Light"/>
              </a:rPr>
              <a:t>The issue of limited ability to hedge has not been fully recognized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spcBef>
                <a:spcPts val="700"/>
              </a:spcBef>
              <a:buClr>
                <a:srgbClr val="ccf228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ebad17"/>
                </a:solidFill>
                <a:effectLst/>
                <a:uFillTx/>
                <a:latin typeface="Frutiger 45 Light"/>
              </a:rPr>
              <a:t>transaction cost approach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spcBef>
                <a:spcPts val="700"/>
              </a:spcBef>
              <a:buClr>
                <a:srgbClr val="ccf228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ebad17"/>
                </a:solidFill>
                <a:effectLst/>
                <a:uFillTx/>
                <a:latin typeface="Frutiger 45 Light"/>
              </a:rPr>
              <a:t>perception of a temporary nature of the problem (market growing pains)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PlaceHolder 1"/>
          <p:cNvSpPr>
            <a:spLocks noGrp="1"/>
          </p:cNvSpPr>
          <p:nvPr>
            <p:ph type="title"/>
          </p:nvPr>
        </p:nvSpPr>
        <p:spPr>
          <a:xfrm>
            <a:off x="761760" y="609120"/>
            <a:ext cx="876276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E-mail Address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12" name="PlaceHolder 2"/>
          <p:cNvSpPr>
            <a:spLocks noGrp="1"/>
          </p:cNvSpPr>
          <p:nvPr>
            <p:ph/>
          </p:nvPr>
        </p:nvSpPr>
        <p:spPr>
          <a:xfrm>
            <a:off x="762120" y="1981080"/>
            <a:ext cx="8788320" cy="4254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00"/>
              </a:spcBef>
              <a:buClr>
                <a:srgbClr val="ccf228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ebad17"/>
                </a:solidFill>
                <a:effectLst/>
                <a:uFillTx/>
                <a:latin typeface="Frutiger 45 Light"/>
              </a:rPr>
              <a:t>vkamins@enron.com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spcBef>
                <a:spcPts val="700"/>
              </a:spcBef>
              <a:buClr>
                <a:srgbClr val="ccf228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ebad17"/>
                </a:solidFill>
                <a:effectLst/>
                <a:uFillTx/>
                <a:latin typeface="Frutiger 45 Light"/>
              </a:rPr>
              <a:t>vkaminski@aol.com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723600" y="1206000"/>
            <a:ext cx="9016920" cy="3784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2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DEFINING THE FIELD</a:t>
            </a:r>
            <a:endParaRPr b="0" lang="en-US" sz="7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785520" y="250920"/>
            <a:ext cx="8837640" cy="1303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e9ad17"/>
                </a:solidFill>
                <a:effectLst/>
                <a:uFillTx/>
                <a:latin typeface="Frutiger 45 Light"/>
              </a:rPr>
              <a:t>Energy Derivatives: Defining the Field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761760" y="1981080"/>
            <a:ext cx="876276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d9f561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e9ad17"/>
                </a:solidFill>
                <a:effectLst/>
                <a:uFillTx/>
                <a:latin typeface="Frutiger 45 Light"/>
              </a:rPr>
              <a:t>Options are pervasive in the energy industry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d9f561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e9ad17"/>
                </a:solidFill>
                <a:effectLst/>
                <a:uFillTx/>
                <a:latin typeface="Frutiger 45 Light"/>
              </a:rPr>
              <a:t>Energy derivatives include: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lnSpc>
                <a:spcPct val="90000"/>
              </a:lnSpc>
              <a:spcBef>
                <a:spcPts val="700"/>
              </a:spcBef>
              <a:buClr>
                <a:srgbClr val="d9f561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e9ad17"/>
                </a:solidFill>
                <a:effectLst/>
                <a:uFillTx/>
                <a:latin typeface="Frutiger 45 Light"/>
              </a:rPr>
              <a:t>exchange traded contracts (futures, options on futures)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lnSpc>
                <a:spcPct val="90000"/>
              </a:lnSpc>
              <a:spcBef>
                <a:spcPts val="700"/>
              </a:spcBef>
              <a:buClr>
                <a:srgbClr val="d9f561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e9ad17"/>
                </a:solidFill>
                <a:effectLst/>
                <a:uFillTx/>
                <a:latin typeface="Frutiger 45 Light"/>
              </a:rPr>
              <a:t>OTC contracts (forwards, options, swaptions)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lnSpc>
                <a:spcPct val="90000"/>
              </a:lnSpc>
              <a:spcBef>
                <a:spcPts val="700"/>
              </a:spcBef>
              <a:buClr>
                <a:srgbClr val="d9f561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e9ad17"/>
                </a:solidFill>
                <a:effectLst/>
                <a:uFillTx/>
                <a:latin typeface="Frutiger 45 Light"/>
              </a:rPr>
              <a:t>Options embedded in the energy-related contracts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lnSpc>
                <a:spcPct val="90000"/>
              </a:lnSpc>
              <a:spcBef>
                <a:spcPts val="700"/>
              </a:spcBef>
              <a:buClr>
                <a:srgbClr val="d9f561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e9ad17"/>
                </a:solidFill>
                <a:effectLst/>
                <a:uFillTx/>
                <a:latin typeface="Frutiger 45 Light"/>
              </a:rPr>
              <a:t>Options embedded in physical assets (real options)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0">
              <a:lnSpc>
                <a:spcPct val="90000"/>
              </a:lnSpc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761760" y="609120"/>
            <a:ext cx="876276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e9ad17"/>
                </a:solidFill>
                <a:effectLst/>
                <a:uFillTx/>
                <a:latin typeface="Frutiger 45 Light"/>
              </a:rPr>
              <a:t>Options in the Energy-Related Contracts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/>
          </p:nvPr>
        </p:nvSpPr>
        <p:spPr>
          <a:xfrm>
            <a:off x="761760" y="1981080"/>
            <a:ext cx="876276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d9f561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e9ad17"/>
                </a:solidFill>
                <a:effectLst/>
                <a:uFillTx/>
                <a:latin typeface="Frutiger 45 Light"/>
              </a:rPr>
              <a:t>Energy contracts traditionally contained embedded options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d9f561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e9ad17"/>
                </a:solidFill>
                <a:effectLst/>
                <a:uFillTx/>
                <a:latin typeface="Frutiger 45 Light"/>
              </a:rPr>
              <a:t>Any flexibility given to (accorded by) a counterparty in a contract can be translated into an option or a swaption. Examples: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lnSpc>
                <a:spcPct val="90000"/>
              </a:lnSpc>
              <a:spcBef>
                <a:spcPts val="700"/>
              </a:spcBef>
              <a:buClr>
                <a:srgbClr val="d9f561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e9ad17"/>
                </a:solidFill>
                <a:effectLst/>
                <a:uFillTx/>
                <a:latin typeface="Frutiger 45 Light"/>
              </a:rPr>
              <a:t> Delivery location / timing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lnSpc>
                <a:spcPct val="90000"/>
              </a:lnSpc>
              <a:spcBef>
                <a:spcPts val="700"/>
              </a:spcBef>
              <a:buClr>
                <a:srgbClr val="d9f561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e9ad17"/>
                </a:solidFill>
                <a:effectLst/>
                <a:uFillTx/>
                <a:latin typeface="Frutiger 45 Light"/>
              </a:rPr>
              <a:t> Volume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lnSpc>
                <a:spcPct val="90000"/>
              </a:lnSpc>
              <a:spcBef>
                <a:spcPts val="700"/>
              </a:spcBef>
              <a:buClr>
                <a:srgbClr val="d9f561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e9ad17"/>
                </a:solidFill>
                <a:effectLst/>
                <a:uFillTx/>
                <a:latin typeface="Frutiger 45 Light"/>
              </a:rPr>
              <a:t> Quality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lnSpc>
                <a:spcPct val="90000"/>
              </a:lnSpc>
              <a:spcBef>
                <a:spcPts val="700"/>
              </a:spcBef>
              <a:buClr>
                <a:srgbClr val="d9f561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e9ad17"/>
                </a:solidFill>
                <a:effectLst/>
                <a:uFillTx/>
                <a:latin typeface="Frutiger 45 Light"/>
              </a:rPr>
              <a:t> Price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0">
              <a:lnSpc>
                <a:spcPct val="90000"/>
              </a:lnSpc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674280" y="312480"/>
            <a:ext cx="8875800" cy="1305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e9ad17"/>
                </a:solidFill>
                <a:effectLst/>
                <a:uFillTx/>
                <a:latin typeface="Frutiger 45 Light"/>
              </a:rPr>
              <a:t>Options in the Energy-Related Contracts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761760" y="1981080"/>
            <a:ext cx="876276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00"/>
              </a:spcBef>
              <a:buClr>
                <a:srgbClr val="d9f561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e9ad17"/>
                </a:solidFill>
                <a:effectLst/>
                <a:uFillTx/>
                <a:latin typeface="Frutiger 45 Light"/>
              </a:rPr>
              <a:t>Options embedded in energy contracts correspond to practical consideration of doing business and ignore academic theory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spcBef>
                <a:spcPts val="700"/>
              </a:spcBef>
              <a:buClr>
                <a:srgbClr val="d9f561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e9ad17"/>
                </a:solidFill>
                <a:effectLst/>
                <a:uFillTx/>
                <a:latin typeface="Frutiger 45 Light"/>
              </a:rPr>
              <a:t>Rigorous analysis and valuation of optionality in the energy contracts is a relatively recent development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spcBef>
                <a:spcPts val="700"/>
              </a:spcBef>
              <a:buClr>
                <a:srgbClr val="d9f561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e9ad17"/>
                </a:solidFill>
                <a:effectLst/>
                <a:uFillTx/>
                <a:latin typeface="Frutiger 45 Light"/>
              </a:rPr>
              <a:t>The need to identify and to aggregate embedded option in separate books (portfolios)  for risk management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847440" y="1336680"/>
            <a:ext cx="8883720" cy="4611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600" strike="noStrike" u="none">
                <a:solidFill>
                  <a:srgbClr val="e9ad17"/>
                </a:solidFill>
                <a:effectLst/>
                <a:uFillTx/>
                <a:latin typeface="Frutiger 45 Light"/>
              </a:rPr>
              <a:t>THE CHALLENGE OF VALUATION OF ENERGY DERIVATIVES</a:t>
            </a:r>
            <a:endParaRPr b="0" lang="en-US" sz="66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774360" y="419040"/>
            <a:ext cx="8852040" cy="1346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e9ad17"/>
                </a:solidFill>
                <a:effectLst/>
                <a:uFillTx/>
                <a:latin typeface="Frutiger 45 Light"/>
              </a:rPr>
              <a:t>What Makes Energy Derivatives Special?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/>
          </p:nvPr>
        </p:nvSpPr>
        <p:spPr>
          <a:xfrm>
            <a:off x="761760" y="1981080"/>
            <a:ext cx="9034200" cy="4523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d9f561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e9ad17"/>
                </a:solidFill>
                <a:effectLst/>
                <a:uFillTx/>
                <a:latin typeface="Frutiger 45 Light"/>
              </a:rPr>
              <a:t>Complicated contract  structures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spcBef>
                <a:spcPts val="799"/>
              </a:spcBef>
              <a:buClr>
                <a:srgbClr val="d9f561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e9ad17"/>
                </a:solidFill>
                <a:effectLst/>
                <a:uFillTx/>
                <a:latin typeface="Frutiger 45 Light"/>
              </a:rPr>
              <a:t>The difficulty of modeling the price processes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spcBef>
                <a:spcPts val="799"/>
              </a:spcBef>
              <a:buClr>
                <a:srgbClr val="d9f561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e9ad17"/>
                </a:solidFill>
                <a:effectLst/>
                <a:uFillTx/>
                <a:latin typeface="Frutiger 45 Light"/>
              </a:rPr>
              <a:t>Incomplete markets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spcBef>
                <a:spcPts val="799"/>
              </a:spcBef>
              <a:buClr>
                <a:srgbClr val="d9f561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e9ad17"/>
                </a:solidFill>
                <a:effectLst/>
                <a:uFillTx/>
                <a:latin typeface="Frutiger 45 Light"/>
              </a:rPr>
              <a:t>Energy derivatives often cannot be separated from the physical assets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spcBef>
                <a:spcPts val="799"/>
              </a:spcBef>
              <a:buClr>
                <a:srgbClr val="d9f561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e9ad17"/>
                </a:solidFill>
                <a:effectLst/>
                <a:uFillTx/>
                <a:latin typeface="Frutiger 45 Light"/>
              </a:rPr>
              <a:t>Danger of oversimplification: not all energy markets have been created equal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16192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1998-12-10T17:13:40Z</dcterms:created>
  <dc:creator>Alison Ott</dc:creator>
  <dc:description/>
  <dc:language>en-US</dc:language>
  <cp:lastModifiedBy>vkamins</cp:lastModifiedBy>
  <cp:lastPrinted>2000-04-12T12:38:51Z</cp:lastPrinted>
  <dcterms:modified xsi:type="dcterms:W3CDTF">2000-06-27T10:28:26Z</dcterms:modified>
  <cp:revision>980</cp:revision>
  <dc:subject/>
  <dc:title>No Slide Title</dc:title>
</cp:coreProperties>
</file>