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jpeg" ContentType="image/jpeg"/>
  <Override PartName="/ppt/media/image4.jpeg" ContentType="image/jpeg"/>
  <Override PartName="/ppt/media/image5.jpeg" ContentType="image/jpeg"/>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12.wmf" ContentType="image/x-wmf"/>
  <Override PartName="/ppt/media/image9.wmf" ContentType="image/x-wmf"/>
  <Override PartName="/ppt/media/image13.wmf" ContentType="image/x-wmf"/>
  <Override PartName="/ppt/embeddings/oleObject1.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9144000" cy="6858000"/>
  <p:notesSz cx="6858000" cy="9209088"/>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00"/>
              </a:solidFill>
              <a:effectLst/>
              <a:uFillTx/>
              <a:latin typeface="Arial"/>
            </a:endParaRPr>
          </a:p>
        </p:txBody>
      </p:sp>
      <p:sp>
        <p:nvSpPr>
          <p:cNvPr id="44"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9C72E3B-B3AF-4238-9F01-F53530973A15}"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00"/>
              </a:solidFill>
              <a:effectLst/>
              <a:uFillTx/>
              <a:latin typeface="Arial"/>
            </a:endParaRPr>
          </a:p>
        </p:txBody>
      </p:sp>
      <p:sp>
        <p:nvSpPr>
          <p:cNvPr id="46"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EE3BB20-37B9-460B-B03C-887B430F1DB1}"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00"/>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DA5F6434-BA43-4A5D-878A-7FA36371C78C}"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55E24A3-F2FD-43AC-AFC7-70D9BF12FA52}"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00"/>
              </a:solidFill>
              <a:effectLst/>
              <a:uFillTx/>
              <a:latin typeface="Arial"/>
            </a:endParaRPr>
          </a:p>
        </p:txBody>
      </p:sp>
      <p:sp>
        <p:nvSpPr>
          <p:cNvPr id="4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0E4E5A7-4781-4EB4-BC25-B303D4C7BC98}"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 name="PlaceHolder 2"/>
          <p:cNvSpPr>
            <a:spLocks noGrp="1"/>
          </p:cNvSpPr>
          <p:nvPr>
            <p:ph type="ftr" idx="2"/>
          </p:nvPr>
        </p:nvSpPr>
        <p:spPr>
          <a:xfrm>
            <a:off x="3124080" y="6248520"/>
            <a:ext cx="289584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2" name="PlaceHolder 3"/>
          <p:cNvSpPr>
            <a:spLocks noGrp="1"/>
          </p:cNvSpPr>
          <p:nvPr>
            <p:ph type="sldNum" idx="3"/>
          </p:nvPr>
        </p:nvSpPr>
        <p:spPr>
          <a:xfrm>
            <a:off x="6553080" y="624852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210DD07-7099-4C64-93D9-411B32A90CDB}" type="slidenum">
              <a:rPr b="0" lang="en-US" sz="1400" strike="noStrike" u="none">
                <a:solidFill>
                  <a:srgbClr val="ffffff"/>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3" name=""/>
          <p:cNvGrpSpPr/>
          <p:nvPr/>
        </p:nvGrpSpPr>
        <p:grpSpPr>
          <a:xfrm>
            <a:off x="146160" y="976320"/>
            <a:ext cx="8835840" cy="5256360"/>
            <a:chOff x="146160" y="976320"/>
            <a:chExt cx="8835840" cy="5256360"/>
          </a:xfrm>
        </p:grpSpPr>
        <p:grpSp>
          <p:nvGrpSpPr>
            <p:cNvPr id="4" name=""/>
            <p:cNvGrpSpPr/>
            <p:nvPr/>
          </p:nvGrpSpPr>
          <p:grpSpPr>
            <a:xfrm>
              <a:off x="3673440" y="979560"/>
              <a:ext cx="5308560" cy="4889520"/>
              <a:chOff x="3673440" y="979560"/>
              <a:chExt cx="5308560" cy="4889520"/>
            </a:xfrm>
          </p:grpSpPr>
          <p:grpSp>
            <p:nvGrpSpPr>
              <p:cNvPr id="5" name=""/>
              <p:cNvGrpSpPr/>
              <p:nvPr/>
            </p:nvGrpSpPr>
            <p:grpSpPr>
              <a:xfrm>
                <a:off x="8201160" y="4087800"/>
                <a:ext cx="780840" cy="1781280"/>
                <a:chOff x="8201160" y="4087800"/>
                <a:chExt cx="780840" cy="1781280"/>
              </a:xfrm>
            </p:grpSpPr>
            <p:grpSp>
              <p:nvGrpSpPr>
                <p:cNvPr id="6" name=""/>
                <p:cNvGrpSpPr/>
                <p:nvPr/>
              </p:nvGrpSpPr>
              <p:grpSpPr>
                <a:xfrm>
                  <a:off x="8201160" y="5345280"/>
                  <a:ext cx="780840" cy="523800"/>
                  <a:chOff x="8201160" y="5345280"/>
                  <a:chExt cx="780840" cy="523800"/>
                </a:xfrm>
              </p:grpSpPr>
              <p:sp>
                <p:nvSpPr>
                  <p:cNvPr id="7" name=""/>
                  <p:cNvSpPr/>
                  <p:nvPr/>
                </p:nvSpPr>
                <p:spPr>
                  <a:xfrm>
                    <a:off x="8856720" y="5345280"/>
                    <a:ext cx="125280" cy="317160"/>
                  </a:xfrm>
                  <a:custGeom>
                    <a:avLst/>
                    <a:gdLst/>
                    <a:ahLst/>
                    <a:rect l="l" t="t" r="r" b="b"/>
                    <a:pathLst>
                      <a:path w="79" h="200">
                        <a:moveTo>
                          <a:pt x="25" y="3"/>
                        </a:moveTo>
                        <a:lnTo>
                          <a:pt x="33" y="0"/>
                        </a:lnTo>
                        <a:lnTo>
                          <a:pt x="47" y="22"/>
                        </a:lnTo>
                        <a:lnTo>
                          <a:pt x="45" y="86"/>
                        </a:lnTo>
                        <a:lnTo>
                          <a:pt x="55" y="86"/>
                        </a:lnTo>
                        <a:lnTo>
                          <a:pt x="57" y="94"/>
                        </a:lnTo>
                        <a:lnTo>
                          <a:pt x="60" y="108"/>
                        </a:lnTo>
                        <a:lnTo>
                          <a:pt x="62" y="116"/>
                        </a:lnTo>
                        <a:lnTo>
                          <a:pt x="70" y="113"/>
                        </a:lnTo>
                        <a:lnTo>
                          <a:pt x="76" y="100"/>
                        </a:lnTo>
                        <a:lnTo>
                          <a:pt x="78" y="108"/>
                        </a:lnTo>
                        <a:lnTo>
                          <a:pt x="74" y="119"/>
                        </a:lnTo>
                        <a:lnTo>
                          <a:pt x="70" y="127"/>
                        </a:lnTo>
                        <a:lnTo>
                          <a:pt x="68" y="144"/>
                        </a:lnTo>
                        <a:lnTo>
                          <a:pt x="59" y="152"/>
                        </a:lnTo>
                        <a:lnTo>
                          <a:pt x="53" y="155"/>
                        </a:lnTo>
                        <a:lnTo>
                          <a:pt x="45" y="163"/>
                        </a:lnTo>
                        <a:lnTo>
                          <a:pt x="43" y="171"/>
                        </a:lnTo>
                        <a:lnTo>
                          <a:pt x="45" y="180"/>
                        </a:lnTo>
                        <a:lnTo>
                          <a:pt x="47" y="188"/>
                        </a:lnTo>
                        <a:lnTo>
                          <a:pt x="37" y="193"/>
                        </a:lnTo>
                        <a:lnTo>
                          <a:pt x="31" y="196"/>
                        </a:lnTo>
                        <a:lnTo>
                          <a:pt x="25" y="199"/>
                        </a:lnTo>
                        <a:lnTo>
                          <a:pt x="21" y="196"/>
                        </a:lnTo>
                        <a:lnTo>
                          <a:pt x="12" y="193"/>
                        </a:lnTo>
                        <a:lnTo>
                          <a:pt x="8" y="188"/>
                        </a:lnTo>
                        <a:lnTo>
                          <a:pt x="12" y="182"/>
                        </a:lnTo>
                        <a:lnTo>
                          <a:pt x="20" y="180"/>
                        </a:lnTo>
                        <a:lnTo>
                          <a:pt x="25" y="166"/>
                        </a:lnTo>
                        <a:lnTo>
                          <a:pt x="25" y="160"/>
                        </a:lnTo>
                        <a:lnTo>
                          <a:pt x="20" y="155"/>
                        </a:lnTo>
                        <a:lnTo>
                          <a:pt x="12" y="146"/>
                        </a:lnTo>
                        <a:lnTo>
                          <a:pt x="6" y="146"/>
                        </a:lnTo>
                        <a:lnTo>
                          <a:pt x="2" y="144"/>
                        </a:lnTo>
                        <a:lnTo>
                          <a:pt x="0" y="135"/>
                        </a:lnTo>
                        <a:lnTo>
                          <a:pt x="2" y="130"/>
                        </a:lnTo>
                        <a:lnTo>
                          <a:pt x="6" y="130"/>
                        </a:lnTo>
                        <a:lnTo>
                          <a:pt x="12" y="127"/>
                        </a:lnTo>
                        <a:lnTo>
                          <a:pt x="20" y="119"/>
                        </a:lnTo>
                        <a:lnTo>
                          <a:pt x="23" y="116"/>
                        </a:lnTo>
                        <a:lnTo>
                          <a:pt x="27" y="86"/>
                        </a:lnTo>
                        <a:lnTo>
                          <a:pt x="23" y="77"/>
                        </a:lnTo>
                        <a:lnTo>
                          <a:pt x="18" y="72"/>
                        </a:lnTo>
                        <a:lnTo>
                          <a:pt x="16" y="55"/>
                        </a:lnTo>
                        <a:lnTo>
                          <a:pt x="18" y="39"/>
                        </a:lnTo>
                        <a:lnTo>
                          <a:pt x="20" y="28"/>
                        </a:lnTo>
                        <a:lnTo>
                          <a:pt x="25" y="3"/>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 name=""/>
                  <p:cNvSpPr/>
                  <p:nvPr/>
                </p:nvSpPr>
                <p:spPr>
                  <a:xfrm>
                    <a:off x="8616960" y="5599080"/>
                    <a:ext cx="231840" cy="270000"/>
                  </a:xfrm>
                  <a:custGeom>
                    <a:avLst/>
                    <a:gdLst/>
                    <a:ahLst/>
                    <a:rect l="l" t="t" r="r" b="b"/>
                    <a:pathLst>
                      <a:path w="146" h="170">
                        <a:moveTo>
                          <a:pt x="102" y="0"/>
                        </a:moveTo>
                        <a:lnTo>
                          <a:pt x="120" y="0"/>
                        </a:lnTo>
                        <a:lnTo>
                          <a:pt x="145" y="44"/>
                        </a:lnTo>
                        <a:lnTo>
                          <a:pt x="118" y="83"/>
                        </a:lnTo>
                        <a:lnTo>
                          <a:pt x="118" y="100"/>
                        </a:lnTo>
                        <a:lnTo>
                          <a:pt x="112" y="105"/>
                        </a:lnTo>
                        <a:lnTo>
                          <a:pt x="96" y="105"/>
                        </a:lnTo>
                        <a:lnTo>
                          <a:pt x="76" y="127"/>
                        </a:lnTo>
                        <a:lnTo>
                          <a:pt x="59" y="150"/>
                        </a:lnTo>
                        <a:lnTo>
                          <a:pt x="47" y="169"/>
                        </a:lnTo>
                        <a:lnTo>
                          <a:pt x="47" y="152"/>
                        </a:lnTo>
                        <a:lnTo>
                          <a:pt x="25" y="155"/>
                        </a:lnTo>
                        <a:lnTo>
                          <a:pt x="16" y="155"/>
                        </a:lnTo>
                        <a:lnTo>
                          <a:pt x="0" y="155"/>
                        </a:lnTo>
                        <a:lnTo>
                          <a:pt x="22" y="127"/>
                        </a:lnTo>
                        <a:lnTo>
                          <a:pt x="29" y="114"/>
                        </a:lnTo>
                        <a:lnTo>
                          <a:pt x="37" y="114"/>
                        </a:lnTo>
                        <a:lnTo>
                          <a:pt x="53" y="91"/>
                        </a:lnTo>
                        <a:lnTo>
                          <a:pt x="59" y="91"/>
                        </a:lnTo>
                        <a:lnTo>
                          <a:pt x="59" y="89"/>
                        </a:lnTo>
                        <a:lnTo>
                          <a:pt x="67" y="80"/>
                        </a:lnTo>
                        <a:lnTo>
                          <a:pt x="76" y="80"/>
                        </a:lnTo>
                        <a:lnTo>
                          <a:pt x="73" y="55"/>
                        </a:lnTo>
                        <a:lnTo>
                          <a:pt x="74" y="55"/>
                        </a:lnTo>
                        <a:lnTo>
                          <a:pt x="84" y="42"/>
                        </a:lnTo>
                        <a:lnTo>
                          <a:pt x="88" y="53"/>
                        </a:lnTo>
                        <a:lnTo>
                          <a:pt x="104" y="33"/>
                        </a:lnTo>
                        <a:lnTo>
                          <a:pt x="102"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 name=""/>
                  <p:cNvSpPr/>
                  <p:nvPr/>
                </p:nvSpPr>
                <p:spPr>
                  <a:xfrm>
                    <a:off x="8201160" y="5614920"/>
                    <a:ext cx="88920" cy="142920"/>
                  </a:xfrm>
                  <a:custGeom>
                    <a:avLst/>
                    <a:gdLst/>
                    <a:ahLst/>
                    <a:rect l="l" t="t" r="r" b="b"/>
                    <a:pathLst>
                      <a:path w="56" h="90">
                        <a:moveTo>
                          <a:pt x="0" y="0"/>
                        </a:moveTo>
                        <a:lnTo>
                          <a:pt x="12" y="0"/>
                        </a:lnTo>
                        <a:lnTo>
                          <a:pt x="26" y="11"/>
                        </a:lnTo>
                        <a:lnTo>
                          <a:pt x="55" y="11"/>
                        </a:lnTo>
                        <a:lnTo>
                          <a:pt x="51" y="25"/>
                        </a:lnTo>
                        <a:lnTo>
                          <a:pt x="55" y="42"/>
                        </a:lnTo>
                        <a:lnTo>
                          <a:pt x="45" y="42"/>
                        </a:lnTo>
                        <a:lnTo>
                          <a:pt x="43" y="45"/>
                        </a:lnTo>
                        <a:lnTo>
                          <a:pt x="37" y="47"/>
                        </a:lnTo>
                        <a:lnTo>
                          <a:pt x="43" y="89"/>
                        </a:lnTo>
                        <a:lnTo>
                          <a:pt x="26" y="86"/>
                        </a:lnTo>
                        <a:lnTo>
                          <a:pt x="10" y="72"/>
                        </a:lnTo>
                        <a:lnTo>
                          <a:pt x="10" y="45"/>
                        </a:lnTo>
                        <a:lnTo>
                          <a:pt x="10" y="33"/>
                        </a:lnTo>
                        <a:lnTo>
                          <a:pt x="0" y="25"/>
                        </a:lnTo>
                        <a:lnTo>
                          <a:pt x="0"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0" name=""/>
                <p:cNvSpPr/>
                <p:nvPr/>
              </p:nvSpPr>
              <p:spPr>
                <a:xfrm>
                  <a:off x="8359920" y="4087800"/>
                  <a:ext cx="141120" cy="160200"/>
                </a:xfrm>
                <a:custGeom>
                  <a:avLst/>
                  <a:gdLst/>
                  <a:ahLst/>
                  <a:rect l="l" t="t" r="r" b="b"/>
                  <a:pathLst>
                    <a:path w="89" h="101">
                      <a:moveTo>
                        <a:pt x="16" y="37"/>
                      </a:moveTo>
                      <a:lnTo>
                        <a:pt x="0" y="80"/>
                      </a:lnTo>
                      <a:lnTo>
                        <a:pt x="6" y="97"/>
                      </a:lnTo>
                      <a:lnTo>
                        <a:pt x="31" y="100"/>
                      </a:lnTo>
                      <a:lnTo>
                        <a:pt x="53" y="100"/>
                      </a:lnTo>
                      <a:lnTo>
                        <a:pt x="61" y="83"/>
                      </a:lnTo>
                      <a:lnTo>
                        <a:pt x="65" y="66"/>
                      </a:lnTo>
                      <a:lnTo>
                        <a:pt x="88" y="66"/>
                      </a:lnTo>
                      <a:lnTo>
                        <a:pt x="84" y="40"/>
                      </a:lnTo>
                      <a:lnTo>
                        <a:pt x="84" y="14"/>
                      </a:lnTo>
                      <a:lnTo>
                        <a:pt x="61" y="0"/>
                      </a:lnTo>
                      <a:lnTo>
                        <a:pt x="59" y="29"/>
                      </a:lnTo>
                      <a:lnTo>
                        <a:pt x="72" y="46"/>
                      </a:lnTo>
                      <a:lnTo>
                        <a:pt x="51" y="46"/>
                      </a:lnTo>
                      <a:lnTo>
                        <a:pt x="43" y="57"/>
                      </a:lnTo>
                      <a:lnTo>
                        <a:pt x="16" y="37"/>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1" name=""/>
              <p:cNvGrpSpPr/>
              <p:nvPr/>
            </p:nvGrpSpPr>
            <p:grpSpPr>
              <a:xfrm>
                <a:off x="6815160" y="1752480"/>
                <a:ext cx="1646280" cy="3799080"/>
                <a:chOff x="6815160" y="1752480"/>
                <a:chExt cx="1646280" cy="3799080"/>
              </a:xfrm>
            </p:grpSpPr>
            <p:grpSp>
              <p:nvGrpSpPr>
                <p:cNvPr id="12" name=""/>
                <p:cNvGrpSpPr/>
                <p:nvPr/>
              </p:nvGrpSpPr>
              <p:grpSpPr>
                <a:xfrm>
                  <a:off x="7080120" y="2139840"/>
                  <a:ext cx="368280" cy="1141560"/>
                  <a:chOff x="7080120" y="2139840"/>
                  <a:chExt cx="368280" cy="1141560"/>
                </a:xfrm>
              </p:grpSpPr>
              <p:sp>
                <p:nvSpPr>
                  <p:cNvPr id="13" name=""/>
                  <p:cNvSpPr/>
                  <p:nvPr/>
                </p:nvSpPr>
                <p:spPr>
                  <a:xfrm>
                    <a:off x="7080120" y="3164040"/>
                    <a:ext cx="88920" cy="117360"/>
                  </a:xfrm>
                  <a:custGeom>
                    <a:avLst/>
                    <a:gdLst/>
                    <a:ahLst/>
                    <a:rect l="l" t="t" r="r" b="b"/>
                    <a:pathLst>
                      <a:path w="56" h="74">
                        <a:moveTo>
                          <a:pt x="0" y="56"/>
                        </a:moveTo>
                        <a:lnTo>
                          <a:pt x="10" y="70"/>
                        </a:lnTo>
                        <a:lnTo>
                          <a:pt x="22" y="67"/>
                        </a:lnTo>
                        <a:lnTo>
                          <a:pt x="39" y="73"/>
                        </a:lnTo>
                        <a:lnTo>
                          <a:pt x="53" y="73"/>
                        </a:lnTo>
                        <a:lnTo>
                          <a:pt x="55" y="48"/>
                        </a:lnTo>
                        <a:lnTo>
                          <a:pt x="51" y="31"/>
                        </a:lnTo>
                        <a:lnTo>
                          <a:pt x="41" y="11"/>
                        </a:lnTo>
                        <a:lnTo>
                          <a:pt x="31" y="11"/>
                        </a:lnTo>
                        <a:lnTo>
                          <a:pt x="28" y="0"/>
                        </a:lnTo>
                        <a:lnTo>
                          <a:pt x="14" y="0"/>
                        </a:lnTo>
                        <a:lnTo>
                          <a:pt x="14" y="22"/>
                        </a:lnTo>
                        <a:lnTo>
                          <a:pt x="0" y="56"/>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 name=""/>
                  <p:cNvSpPr/>
                  <p:nvPr/>
                </p:nvSpPr>
                <p:spPr>
                  <a:xfrm>
                    <a:off x="7313760" y="2960640"/>
                    <a:ext cx="85680" cy="149400"/>
                  </a:xfrm>
                  <a:custGeom>
                    <a:avLst/>
                    <a:gdLst/>
                    <a:ahLst/>
                    <a:rect l="l" t="t" r="r" b="b"/>
                    <a:pathLst>
                      <a:path w="54" h="94">
                        <a:moveTo>
                          <a:pt x="12" y="0"/>
                        </a:moveTo>
                        <a:lnTo>
                          <a:pt x="35" y="3"/>
                        </a:lnTo>
                        <a:lnTo>
                          <a:pt x="43" y="28"/>
                        </a:lnTo>
                        <a:lnTo>
                          <a:pt x="53" y="42"/>
                        </a:lnTo>
                        <a:lnTo>
                          <a:pt x="45" y="54"/>
                        </a:lnTo>
                        <a:lnTo>
                          <a:pt x="53" y="68"/>
                        </a:lnTo>
                        <a:lnTo>
                          <a:pt x="49" y="85"/>
                        </a:lnTo>
                        <a:lnTo>
                          <a:pt x="41" y="93"/>
                        </a:lnTo>
                        <a:lnTo>
                          <a:pt x="26" y="90"/>
                        </a:lnTo>
                        <a:lnTo>
                          <a:pt x="16" y="90"/>
                        </a:lnTo>
                        <a:lnTo>
                          <a:pt x="10" y="79"/>
                        </a:lnTo>
                        <a:lnTo>
                          <a:pt x="4" y="65"/>
                        </a:lnTo>
                        <a:lnTo>
                          <a:pt x="4" y="51"/>
                        </a:lnTo>
                        <a:lnTo>
                          <a:pt x="0" y="31"/>
                        </a:lnTo>
                        <a:lnTo>
                          <a:pt x="12"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 name=""/>
                  <p:cNvSpPr/>
                  <p:nvPr/>
                </p:nvSpPr>
                <p:spPr>
                  <a:xfrm>
                    <a:off x="7297560" y="2139840"/>
                    <a:ext cx="150840" cy="138240"/>
                  </a:xfrm>
                  <a:custGeom>
                    <a:avLst/>
                    <a:gdLst/>
                    <a:ahLst/>
                    <a:rect l="l" t="t" r="r" b="b"/>
                    <a:pathLst>
                      <a:path w="95" h="87">
                        <a:moveTo>
                          <a:pt x="14" y="0"/>
                        </a:moveTo>
                        <a:lnTo>
                          <a:pt x="25" y="14"/>
                        </a:lnTo>
                        <a:lnTo>
                          <a:pt x="37" y="11"/>
                        </a:lnTo>
                        <a:lnTo>
                          <a:pt x="55" y="14"/>
                        </a:lnTo>
                        <a:lnTo>
                          <a:pt x="71" y="14"/>
                        </a:lnTo>
                        <a:lnTo>
                          <a:pt x="78" y="22"/>
                        </a:lnTo>
                        <a:lnTo>
                          <a:pt x="88" y="42"/>
                        </a:lnTo>
                        <a:lnTo>
                          <a:pt x="94" y="50"/>
                        </a:lnTo>
                        <a:lnTo>
                          <a:pt x="72" y="55"/>
                        </a:lnTo>
                        <a:lnTo>
                          <a:pt x="67" y="61"/>
                        </a:lnTo>
                        <a:lnTo>
                          <a:pt x="72" y="72"/>
                        </a:lnTo>
                        <a:lnTo>
                          <a:pt x="72" y="83"/>
                        </a:lnTo>
                        <a:lnTo>
                          <a:pt x="51" y="72"/>
                        </a:lnTo>
                        <a:lnTo>
                          <a:pt x="33" y="64"/>
                        </a:lnTo>
                        <a:lnTo>
                          <a:pt x="25" y="67"/>
                        </a:lnTo>
                        <a:lnTo>
                          <a:pt x="25" y="83"/>
                        </a:lnTo>
                        <a:lnTo>
                          <a:pt x="14" y="86"/>
                        </a:lnTo>
                        <a:lnTo>
                          <a:pt x="8" y="72"/>
                        </a:lnTo>
                        <a:lnTo>
                          <a:pt x="6" y="55"/>
                        </a:lnTo>
                        <a:lnTo>
                          <a:pt x="0" y="53"/>
                        </a:lnTo>
                        <a:lnTo>
                          <a:pt x="6" y="36"/>
                        </a:lnTo>
                        <a:lnTo>
                          <a:pt x="16" y="31"/>
                        </a:lnTo>
                        <a:lnTo>
                          <a:pt x="14"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6" name=""/>
                <p:cNvSpPr/>
                <p:nvPr/>
              </p:nvSpPr>
              <p:spPr>
                <a:xfrm>
                  <a:off x="7423200" y="4449600"/>
                  <a:ext cx="1038240" cy="1101960"/>
                </a:xfrm>
                <a:custGeom>
                  <a:avLst/>
                  <a:gdLst/>
                  <a:ahLst/>
                  <a:rect l="l" t="t" r="r" b="b"/>
                  <a:pathLst>
                    <a:path w="654" h="694">
                      <a:moveTo>
                        <a:pt x="470" y="0"/>
                      </a:moveTo>
                      <a:lnTo>
                        <a:pt x="505" y="0"/>
                      </a:lnTo>
                      <a:lnTo>
                        <a:pt x="505" y="56"/>
                      </a:lnTo>
                      <a:lnTo>
                        <a:pt x="519" y="70"/>
                      </a:lnTo>
                      <a:lnTo>
                        <a:pt x="523" y="78"/>
                      </a:lnTo>
                      <a:lnTo>
                        <a:pt x="531" y="78"/>
                      </a:lnTo>
                      <a:lnTo>
                        <a:pt x="534" y="89"/>
                      </a:lnTo>
                      <a:lnTo>
                        <a:pt x="538" y="145"/>
                      </a:lnTo>
                      <a:lnTo>
                        <a:pt x="558" y="181"/>
                      </a:lnTo>
                      <a:lnTo>
                        <a:pt x="587" y="234"/>
                      </a:lnTo>
                      <a:lnTo>
                        <a:pt x="587" y="242"/>
                      </a:lnTo>
                      <a:lnTo>
                        <a:pt x="618" y="287"/>
                      </a:lnTo>
                      <a:lnTo>
                        <a:pt x="618" y="295"/>
                      </a:lnTo>
                      <a:lnTo>
                        <a:pt x="649" y="331"/>
                      </a:lnTo>
                      <a:lnTo>
                        <a:pt x="653" y="395"/>
                      </a:lnTo>
                      <a:lnTo>
                        <a:pt x="649" y="454"/>
                      </a:lnTo>
                      <a:lnTo>
                        <a:pt x="639" y="481"/>
                      </a:lnTo>
                      <a:lnTo>
                        <a:pt x="628" y="495"/>
                      </a:lnTo>
                      <a:lnTo>
                        <a:pt x="624" y="523"/>
                      </a:lnTo>
                      <a:lnTo>
                        <a:pt x="612" y="548"/>
                      </a:lnTo>
                      <a:lnTo>
                        <a:pt x="602" y="559"/>
                      </a:lnTo>
                      <a:lnTo>
                        <a:pt x="604" y="568"/>
                      </a:lnTo>
                      <a:lnTo>
                        <a:pt x="593" y="584"/>
                      </a:lnTo>
                      <a:lnTo>
                        <a:pt x="587" y="621"/>
                      </a:lnTo>
                      <a:lnTo>
                        <a:pt x="585" y="640"/>
                      </a:lnTo>
                      <a:lnTo>
                        <a:pt x="573" y="648"/>
                      </a:lnTo>
                      <a:lnTo>
                        <a:pt x="571" y="657"/>
                      </a:lnTo>
                      <a:lnTo>
                        <a:pt x="564" y="674"/>
                      </a:lnTo>
                      <a:lnTo>
                        <a:pt x="550" y="676"/>
                      </a:lnTo>
                      <a:lnTo>
                        <a:pt x="540" y="682"/>
                      </a:lnTo>
                      <a:lnTo>
                        <a:pt x="527" y="693"/>
                      </a:lnTo>
                      <a:lnTo>
                        <a:pt x="509" y="671"/>
                      </a:lnTo>
                      <a:lnTo>
                        <a:pt x="490" y="674"/>
                      </a:lnTo>
                      <a:lnTo>
                        <a:pt x="484" y="674"/>
                      </a:lnTo>
                      <a:lnTo>
                        <a:pt x="457" y="679"/>
                      </a:lnTo>
                      <a:lnTo>
                        <a:pt x="439" y="657"/>
                      </a:lnTo>
                      <a:lnTo>
                        <a:pt x="428" y="635"/>
                      </a:lnTo>
                      <a:lnTo>
                        <a:pt x="420" y="637"/>
                      </a:lnTo>
                      <a:lnTo>
                        <a:pt x="412" y="618"/>
                      </a:lnTo>
                      <a:lnTo>
                        <a:pt x="408" y="601"/>
                      </a:lnTo>
                      <a:lnTo>
                        <a:pt x="404" y="596"/>
                      </a:lnTo>
                      <a:lnTo>
                        <a:pt x="404" y="568"/>
                      </a:lnTo>
                      <a:lnTo>
                        <a:pt x="406" y="551"/>
                      </a:lnTo>
                      <a:lnTo>
                        <a:pt x="402" y="540"/>
                      </a:lnTo>
                      <a:lnTo>
                        <a:pt x="387" y="545"/>
                      </a:lnTo>
                      <a:lnTo>
                        <a:pt x="379" y="548"/>
                      </a:lnTo>
                      <a:lnTo>
                        <a:pt x="365" y="548"/>
                      </a:lnTo>
                      <a:lnTo>
                        <a:pt x="360" y="548"/>
                      </a:lnTo>
                      <a:lnTo>
                        <a:pt x="354" y="548"/>
                      </a:lnTo>
                      <a:lnTo>
                        <a:pt x="344" y="532"/>
                      </a:lnTo>
                      <a:lnTo>
                        <a:pt x="334" y="509"/>
                      </a:lnTo>
                      <a:lnTo>
                        <a:pt x="332" y="512"/>
                      </a:lnTo>
                      <a:lnTo>
                        <a:pt x="315" y="512"/>
                      </a:lnTo>
                      <a:lnTo>
                        <a:pt x="313" y="504"/>
                      </a:lnTo>
                      <a:lnTo>
                        <a:pt x="303" y="512"/>
                      </a:lnTo>
                      <a:lnTo>
                        <a:pt x="293" y="509"/>
                      </a:lnTo>
                      <a:lnTo>
                        <a:pt x="278" y="509"/>
                      </a:lnTo>
                      <a:lnTo>
                        <a:pt x="268" y="504"/>
                      </a:lnTo>
                      <a:lnTo>
                        <a:pt x="264" y="512"/>
                      </a:lnTo>
                      <a:lnTo>
                        <a:pt x="249" y="515"/>
                      </a:lnTo>
                      <a:lnTo>
                        <a:pt x="245" y="509"/>
                      </a:lnTo>
                      <a:lnTo>
                        <a:pt x="235" y="523"/>
                      </a:lnTo>
                      <a:lnTo>
                        <a:pt x="223" y="537"/>
                      </a:lnTo>
                      <a:lnTo>
                        <a:pt x="216" y="537"/>
                      </a:lnTo>
                      <a:lnTo>
                        <a:pt x="204" y="554"/>
                      </a:lnTo>
                      <a:lnTo>
                        <a:pt x="187" y="554"/>
                      </a:lnTo>
                      <a:lnTo>
                        <a:pt x="173" y="559"/>
                      </a:lnTo>
                      <a:lnTo>
                        <a:pt x="157" y="568"/>
                      </a:lnTo>
                      <a:lnTo>
                        <a:pt x="150" y="579"/>
                      </a:lnTo>
                      <a:lnTo>
                        <a:pt x="144" y="576"/>
                      </a:lnTo>
                      <a:lnTo>
                        <a:pt x="138" y="587"/>
                      </a:lnTo>
                      <a:lnTo>
                        <a:pt x="130" y="590"/>
                      </a:lnTo>
                      <a:lnTo>
                        <a:pt x="120" y="604"/>
                      </a:lnTo>
                      <a:lnTo>
                        <a:pt x="89" y="604"/>
                      </a:lnTo>
                      <a:lnTo>
                        <a:pt x="76" y="584"/>
                      </a:lnTo>
                      <a:lnTo>
                        <a:pt x="74" y="576"/>
                      </a:lnTo>
                      <a:lnTo>
                        <a:pt x="70" y="584"/>
                      </a:lnTo>
                      <a:lnTo>
                        <a:pt x="64" y="571"/>
                      </a:lnTo>
                      <a:lnTo>
                        <a:pt x="66" y="534"/>
                      </a:lnTo>
                      <a:lnTo>
                        <a:pt x="70" y="512"/>
                      </a:lnTo>
                      <a:lnTo>
                        <a:pt x="64" y="495"/>
                      </a:lnTo>
                      <a:lnTo>
                        <a:pt x="58" y="479"/>
                      </a:lnTo>
                      <a:lnTo>
                        <a:pt x="56" y="459"/>
                      </a:lnTo>
                      <a:lnTo>
                        <a:pt x="47" y="451"/>
                      </a:lnTo>
                      <a:lnTo>
                        <a:pt x="45" y="448"/>
                      </a:lnTo>
                      <a:lnTo>
                        <a:pt x="43" y="440"/>
                      </a:lnTo>
                      <a:lnTo>
                        <a:pt x="29" y="415"/>
                      </a:lnTo>
                      <a:lnTo>
                        <a:pt x="12" y="353"/>
                      </a:lnTo>
                      <a:lnTo>
                        <a:pt x="6" y="312"/>
                      </a:lnTo>
                      <a:lnTo>
                        <a:pt x="6" y="287"/>
                      </a:lnTo>
                      <a:lnTo>
                        <a:pt x="0" y="278"/>
                      </a:lnTo>
                      <a:lnTo>
                        <a:pt x="2" y="256"/>
                      </a:lnTo>
                      <a:lnTo>
                        <a:pt x="8" y="245"/>
                      </a:lnTo>
                      <a:lnTo>
                        <a:pt x="29" y="214"/>
                      </a:lnTo>
                      <a:lnTo>
                        <a:pt x="51" y="217"/>
                      </a:lnTo>
                      <a:lnTo>
                        <a:pt x="54" y="223"/>
                      </a:lnTo>
                      <a:lnTo>
                        <a:pt x="82" y="223"/>
                      </a:lnTo>
                      <a:lnTo>
                        <a:pt x="84" y="214"/>
                      </a:lnTo>
                      <a:lnTo>
                        <a:pt x="89" y="217"/>
                      </a:lnTo>
                      <a:lnTo>
                        <a:pt x="97" y="209"/>
                      </a:lnTo>
                      <a:lnTo>
                        <a:pt x="103" y="212"/>
                      </a:lnTo>
                      <a:lnTo>
                        <a:pt x="109" y="206"/>
                      </a:lnTo>
                      <a:lnTo>
                        <a:pt x="107" y="198"/>
                      </a:lnTo>
                      <a:lnTo>
                        <a:pt x="113" y="178"/>
                      </a:lnTo>
                      <a:lnTo>
                        <a:pt x="120" y="170"/>
                      </a:lnTo>
                      <a:lnTo>
                        <a:pt x="117" y="164"/>
                      </a:lnTo>
                      <a:lnTo>
                        <a:pt x="120" y="159"/>
                      </a:lnTo>
                      <a:lnTo>
                        <a:pt x="117" y="150"/>
                      </a:lnTo>
                      <a:lnTo>
                        <a:pt x="128" y="136"/>
                      </a:lnTo>
                      <a:lnTo>
                        <a:pt x="146" y="134"/>
                      </a:lnTo>
                      <a:lnTo>
                        <a:pt x="163" y="100"/>
                      </a:lnTo>
                      <a:lnTo>
                        <a:pt x="185" y="72"/>
                      </a:lnTo>
                      <a:lnTo>
                        <a:pt x="194" y="70"/>
                      </a:lnTo>
                      <a:lnTo>
                        <a:pt x="200" y="64"/>
                      </a:lnTo>
                      <a:lnTo>
                        <a:pt x="210" y="64"/>
                      </a:lnTo>
                      <a:lnTo>
                        <a:pt x="227" y="86"/>
                      </a:lnTo>
                      <a:lnTo>
                        <a:pt x="233" y="89"/>
                      </a:lnTo>
                      <a:lnTo>
                        <a:pt x="239" y="78"/>
                      </a:lnTo>
                      <a:lnTo>
                        <a:pt x="251" y="64"/>
                      </a:lnTo>
                      <a:lnTo>
                        <a:pt x="258" y="61"/>
                      </a:lnTo>
                      <a:lnTo>
                        <a:pt x="266" y="39"/>
                      </a:lnTo>
                      <a:lnTo>
                        <a:pt x="274" y="36"/>
                      </a:lnTo>
                      <a:lnTo>
                        <a:pt x="284" y="28"/>
                      </a:lnTo>
                      <a:lnTo>
                        <a:pt x="293" y="19"/>
                      </a:lnTo>
                      <a:lnTo>
                        <a:pt x="303" y="19"/>
                      </a:lnTo>
                      <a:lnTo>
                        <a:pt x="311" y="8"/>
                      </a:lnTo>
                      <a:lnTo>
                        <a:pt x="323" y="8"/>
                      </a:lnTo>
                      <a:lnTo>
                        <a:pt x="336" y="8"/>
                      </a:lnTo>
                      <a:lnTo>
                        <a:pt x="354" y="14"/>
                      </a:lnTo>
                      <a:lnTo>
                        <a:pt x="365" y="25"/>
                      </a:lnTo>
                      <a:lnTo>
                        <a:pt x="367" y="33"/>
                      </a:lnTo>
                      <a:lnTo>
                        <a:pt x="369" y="39"/>
                      </a:lnTo>
                      <a:lnTo>
                        <a:pt x="371" y="53"/>
                      </a:lnTo>
                      <a:lnTo>
                        <a:pt x="369" y="58"/>
                      </a:lnTo>
                      <a:lnTo>
                        <a:pt x="369" y="70"/>
                      </a:lnTo>
                      <a:lnTo>
                        <a:pt x="367" y="78"/>
                      </a:lnTo>
                      <a:lnTo>
                        <a:pt x="396" y="109"/>
                      </a:lnTo>
                      <a:lnTo>
                        <a:pt x="406" y="125"/>
                      </a:lnTo>
                      <a:lnTo>
                        <a:pt x="418" y="131"/>
                      </a:lnTo>
                      <a:lnTo>
                        <a:pt x="430" y="139"/>
                      </a:lnTo>
                      <a:lnTo>
                        <a:pt x="437" y="142"/>
                      </a:lnTo>
                      <a:lnTo>
                        <a:pt x="449" y="134"/>
                      </a:lnTo>
                      <a:lnTo>
                        <a:pt x="459" y="109"/>
                      </a:lnTo>
                      <a:lnTo>
                        <a:pt x="463" y="89"/>
                      </a:lnTo>
                      <a:lnTo>
                        <a:pt x="466" y="53"/>
                      </a:lnTo>
                      <a:lnTo>
                        <a:pt x="470" y="36"/>
                      </a:lnTo>
                      <a:lnTo>
                        <a:pt x="470"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 name=""/>
                <p:cNvSpPr/>
                <p:nvPr/>
              </p:nvSpPr>
              <p:spPr>
                <a:xfrm>
                  <a:off x="7180200" y="4211640"/>
                  <a:ext cx="576360" cy="150840"/>
                </a:xfrm>
                <a:custGeom>
                  <a:avLst/>
                  <a:gdLst/>
                  <a:ahLst/>
                  <a:rect l="l" t="t" r="r" b="b"/>
                  <a:pathLst>
                    <a:path w="363" h="95">
                      <a:moveTo>
                        <a:pt x="0" y="0"/>
                      </a:moveTo>
                      <a:lnTo>
                        <a:pt x="27" y="14"/>
                      </a:lnTo>
                      <a:lnTo>
                        <a:pt x="51" y="14"/>
                      </a:lnTo>
                      <a:lnTo>
                        <a:pt x="72" y="14"/>
                      </a:lnTo>
                      <a:lnTo>
                        <a:pt x="88" y="14"/>
                      </a:lnTo>
                      <a:lnTo>
                        <a:pt x="99" y="17"/>
                      </a:lnTo>
                      <a:lnTo>
                        <a:pt x="115" y="25"/>
                      </a:lnTo>
                      <a:lnTo>
                        <a:pt x="123" y="44"/>
                      </a:lnTo>
                      <a:lnTo>
                        <a:pt x="130" y="53"/>
                      </a:lnTo>
                      <a:lnTo>
                        <a:pt x="144" y="50"/>
                      </a:lnTo>
                      <a:lnTo>
                        <a:pt x="160" y="50"/>
                      </a:lnTo>
                      <a:lnTo>
                        <a:pt x="177" y="61"/>
                      </a:lnTo>
                      <a:lnTo>
                        <a:pt x="189" y="66"/>
                      </a:lnTo>
                      <a:lnTo>
                        <a:pt x="197" y="66"/>
                      </a:lnTo>
                      <a:lnTo>
                        <a:pt x="199" y="53"/>
                      </a:lnTo>
                      <a:lnTo>
                        <a:pt x="204" y="44"/>
                      </a:lnTo>
                      <a:lnTo>
                        <a:pt x="228" y="50"/>
                      </a:lnTo>
                      <a:lnTo>
                        <a:pt x="247" y="50"/>
                      </a:lnTo>
                      <a:lnTo>
                        <a:pt x="265" y="50"/>
                      </a:lnTo>
                      <a:lnTo>
                        <a:pt x="278" y="58"/>
                      </a:lnTo>
                      <a:lnTo>
                        <a:pt x="286" y="64"/>
                      </a:lnTo>
                      <a:lnTo>
                        <a:pt x="300" y="61"/>
                      </a:lnTo>
                      <a:lnTo>
                        <a:pt x="309" y="55"/>
                      </a:lnTo>
                      <a:lnTo>
                        <a:pt x="315" y="50"/>
                      </a:lnTo>
                      <a:lnTo>
                        <a:pt x="331" y="50"/>
                      </a:lnTo>
                      <a:lnTo>
                        <a:pt x="341" y="44"/>
                      </a:lnTo>
                      <a:lnTo>
                        <a:pt x="354" y="39"/>
                      </a:lnTo>
                      <a:lnTo>
                        <a:pt x="362" y="39"/>
                      </a:lnTo>
                      <a:lnTo>
                        <a:pt x="360" y="58"/>
                      </a:lnTo>
                      <a:lnTo>
                        <a:pt x="356" y="66"/>
                      </a:lnTo>
                      <a:lnTo>
                        <a:pt x="348" y="75"/>
                      </a:lnTo>
                      <a:lnTo>
                        <a:pt x="341" y="75"/>
                      </a:lnTo>
                      <a:lnTo>
                        <a:pt x="339" y="75"/>
                      </a:lnTo>
                      <a:lnTo>
                        <a:pt x="329" y="77"/>
                      </a:lnTo>
                      <a:lnTo>
                        <a:pt x="321" y="88"/>
                      </a:lnTo>
                      <a:lnTo>
                        <a:pt x="313" y="86"/>
                      </a:lnTo>
                      <a:lnTo>
                        <a:pt x="306" y="80"/>
                      </a:lnTo>
                      <a:lnTo>
                        <a:pt x="298" y="86"/>
                      </a:lnTo>
                      <a:lnTo>
                        <a:pt x="290" y="88"/>
                      </a:lnTo>
                      <a:lnTo>
                        <a:pt x="284" y="88"/>
                      </a:lnTo>
                      <a:lnTo>
                        <a:pt x="278" y="94"/>
                      </a:lnTo>
                      <a:lnTo>
                        <a:pt x="263" y="94"/>
                      </a:lnTo>
                      <a:lnTo>
                        <a:pt x="257" y="86"/>
                      </a:lnTo>
                      <a:lnTo>
                        <a:pt x="249" y="75"/>
                      </a:lnTo>
                      <a:lnTo>
                        <a:pt x="239" y="86"/>
                      </a:lnTo>
                      <a:lnTo>
                        <a:pt x="234" y="94"/>
                      </a:lnTo>
                      <a:lnTo>
                        <a:pt x="226" y="94"/>
                      </a:lnTo>
                      <a:lnTo>
                        <a:pt x="212" y="75"/>
                      </a:lnTo>
                      <a:lnTo>
                        <a:pt x="208" y="77"/>
                      </a:lnTo>
                      <a:lnTo>
                        <a:pt x="200" y="77"/>
                      </a:lnTo>
                      <a:lnTo>
                        <a:pt x="195" y="88"/>
                      </a:lnTo>
                      <a:lnTo>
                        <a:pt x="183" y="86"/>
                      </a:lnTo>
                      <a:lnTo>
                        <a:pt x="171" y="86"/>
                      </a:lnTo>
                      <a:lnTo>
                        <a:pt x="165" y="80"/>
                      </a:lnTo>
                      <a:lnTo>
                        <a:pt x="158" y="75"/>
                      </a:lnTo>
                      <a:lnTo>
                        <a:pt x="146" y="77"/>
                      </a:lnTo>
                      <a:lnTo>
                        <a:pt x="134" y="88"/>
                      </a:lnTo>
                      <a:lnTo>
                        <a:pt x="127" y="86"/>
                      </a:lnTo>
                      <a:lnTo>
                        <a:pt x="115" y="80"/>
                      </a:lnTo>
                      <a:lnTo>
                        <a:pt x="101" y="72"/>
                      </a:lnTo>
                      <a:lnTo>
                        <a:pt x="90" y="72"/>
                      </a:lnTo>
                      <a:lnTo>
                        <a:pt x="66" y="64"/>
                      </a:lnTo>
                      <a:lnTo>
                        <a:pt x="51" y="58"/>
                      </a:lnTo>
                      <a:lnTo>
                        <a:pt x="41" y="55"/>
                      </a:lnTo>
                      <a:lnTo>
                        <a:pt x="25" y="53"/>
                      </a:lnTo>
                      <a:lnTo>
                        <a:pt x="16" y="41"/>
                      </a:lnTo>
                      <a:lnTo>
                        <a:pt x="6" y="39"/>
                      </a:lnTo>
                      <a:lnTo>
                        <a:pt x="2" y="36"/>
                      </a:lnTo>
                      <a:lnTo>
                        <a:pt x="0" y="30"/>
                      </a:lnTo>
                      <a:lnTo>
                        <a:pt x="0"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 name=""/>
                <p:cNvSpPr/>
                <p:nvPr/>
              </p:nvSpPr>
              <p:spPr>
                <a:xfrm>
                  <a:off x="7494480" y="3917880"/>
                  <a:ext cx="262080" cy="289080"/>
                </a:xfrm>
                <a:custGeom>
                  <a:avLst/>
                  <a:gdLst/>
                  <a:ahLst/>
                  <a:rect l="l" t="t" r="r" b="b"/>
                  <a:pathLst>
                    <a:path w="165" h="182">
                      <a:moveTo>
                        <a:pt x="41" y="0"/>
                      </a:moveTo>
                      <a:lnTo>
                        <a:pt x="80" y="3"/>
                      </a:lnTo>
                      <a:lnTo>
                        <a:pt x="117" y="3"/>
                      </a:lnTo>
                      <a:lnTo>
                        <a:pt x="137" y="0"/>
                      </a:lnTo>
                      <a:lnTo>
                        <a:pt x="164" y="17"/>
                      </a:lnTo>
                      <a:lnTo>
                        <a:pt x="146" y="22"/>
                      </a:lnTo>
                      <a:lnTo>
                        <a:pt x="137" y="31"/>
                      </a:lnTo>
                      <a:lnTo>
                        <a:pt x="131" y="36"/>
                      </a:lnTo>
                      <a:lnTo>
                        <a:pt x="127" y="42"/>
                      </a:lnTo>
                      <a:lnTo>
                        <a:pt x="127" y="47"/>
                      </a:lnTo>
                      <a:lnTo>
                        <a:pt x="127" y="56"/>
                      </a:lnTo>
                      <a:lnTo>
                        <a:pt x="115" y="61"/>
                      </a:lnTo>
                      <a:lnTo>
                        <a:pt x="105" y="61"/>
                      </a:lnTo>
                      <a:lnTo>
                        <a:pt x="102" y="64"/>
                      </a:lnTo>
                      <a:lnTo>
                        <a:pt x="92" y="64"/>
                      </a:lnTo>
                      <a:lnTo>
                        <a:pt x="88" y="56"/>
                      </a:lnTo>
                      <a:lnTo>
                        <a:pt x="80" y="45"/>
                      </a:lnTo>
                      <a:lnTo>
                        <a:pt x="72" y="36"/>
                      </a:lnTo>
                      <a:lnTo>
                        <a:pt x="57" y="36"/>
                      </a:lnTo>
                      <a:lnTo>
                        <a:pt x="53" y="36"/>
                      </a:lnTo>
                      <a:lnTo>
                        <a:pt x="49" y="50"/>
                      </a:lnTo>
                      <a:lnTo>
                        <a:pt x="51" y="64"/>
                      </a:lnTo>
                      <a:lnTo>
                        <a:pt x="51" y="72"/>
                      </a:lnTo>
                      <a:lnTo>
                        <a:pt x="53" y="81"/>
                      </a:lnTo>
                      <a:lnTo>
                        <a:pt x="61" y="78"/>
                      </a:lnTo>
                      <a:lnTo>
                        <a:pt x="72" y="70"/>
                      </a:lnTo>
                      <a:lnTo>
                        <a:pt x="80" y="70"/>
                      </a:lnTo>
                      <a:lnTo>
                        <a:pt x="86" y="75"/>
                      </a:lnTo>
                      <a:lnTo>
                        <a:pt x="86" y="81"/>
                      </a:lnTo>
                      <a:lnTo>
                        <a:pt x="82" y="92"/>
                      </a:lnTo>
                      <a:lnTo>
                        <a:pt x="80" y="97"/>
                      </a:lnTo>
                      <a:lnTo>
                        <a:pt x="80" y="103"/>
                      </a:lnTo>
                      <a:lnTo>
                        <a:pt x="78" y="111"/>
                      </a:lnTo>
                      <a:lnTo>
                        <a:pt x="82" y="120"/>
                      </a:lnTo>
                      <a:lnTo>
                        <a:pt x="90" y="131"/>
                      </a:lnTo>
                      <a:lnTo>
                        <a:pt x="92" y="128"/>
                      </a:lnTo>
                      <a:lnTo>
                        <a:pt x="92" y="139"/>
                      </a:lnTo>
                      <a:lnTo>
                        <a:pt x="88" y="148"/>
                      </a:lnTo>
                      <a:lnTo>
                        <a:pt x="84" y="156"/>
                      </a:lnTo>
                      <a:lnTo>
                        <a:pt x="82" y="170"/>
                      </a:lnTo>
                      <a:lnTo>
                        <a:pt x="74" y="175"/>
                      </a:lnTo>
                      <a:lnTo>
                        <a:pt x="68" y="175"/>
                      </a:lnTo>
                      <a:lnTo>
                        <a:pt x="62" y="175"/>
                      </a:lnTo>
                      <a:lnTo>
                        <a:pt x="62" y="164"/>
                      </a:lnTo>
                      <a:lnTo>
                        <a:pt x="61" y="145"/>
                      </a:lnTo>
                      <a:lnTo>
                        <a:pt x="55" y="139"/>
                      </a:lnTo>
                      <a:lnTo>
                        <a:pt x="53" y="131"/>
                      </a:lnTo>
                      <a:lnTo>
                        <a:pt x="55" y="114"/>
                      </a:lnTo>
                      <a:lnTo>
                        <a:pt x="49" y="109"/>
                      </a:lnTo>
                      <a:lnTo>
                        <a:pt x="35" y="114"/>
                      </a:lnTo>
                      <a:lnTo>
                        <a:pt x="29" y="109"/>
                      </a:lnTo>
                      <a:lnTo>
                        <a:pt x="23" y="117"/>
                      </a:lnTo>
                      <a:lnTo>
                        <a:pt x="29" y="123"/>
                      </a:lnTo>
                      <a:lnTo>
                        <a:pt x="39" y="128"/>
                      </a:lnTo>
                      <a:lnTo>
                        <a:pt x="41" y="134"/>
                      </a:lnTo>
                      <a:lnTo>
                        <a:pt x="47" y="145"/>
                      </a:lnTo>
                      <a:lnTo>
                        <a:pt x="47" y="153"/>
                      </a:lnTo>
                      <a:lnTo>
                        <a:pt x="41" y="167"/>
                      </a:lnTo>
                      <a:lnTo>
                        <a:pt x="33" y="178"/>
                      </a:lnTo>
                      <a:lnTo>
                        <a:pt x="29" y="181"/>
                      </a:lnTo>
                      <a:lnTo>
                        <a:pt x="29" y="173"/>
                      </a:lnTo>
                      <a:lnTo>
                        <a:pt x="29" y="164"/>
                      </a:lnTo>
                      <a:lnTo>
                        <a:pt x="31" y="153"/>
                      </a:lnTo>
                      <a:lnTo>
                        <a:pt x="21" y="145"/>
                      </a:lnTo>
                      <a:lnTo>
                        <a:pt x="12" y="136"/>
                      </a:lnTo>
                      <a:lnTo>
                        <a:pt x="10" y="128"/>
                      </a:lnTo>
                      <a:lnTo>
                        <a:pt x="0" y="123"/>
                      </a:lnTo>
                      <a:lnTo>
                        <a:pt x="2" y="109"/>
                      </a:lnTo>
                      <a:lnTo>
                        <a:pt x="10" y="100"/>
                      </a:lnTo>
                      <a:lnTo>
                        <a:pt x="16" y="86"/>
                      </a:lnTo>
                      <a:lnTo>
                        <a:pt x="21" y="72"/>
                      </a:lnTo>
                      <a:lnTo>
                        <a:pt x="23" y="58"/>
                      </a:lnTo>
                      <a:lnTo>
                        <a:pt x="21" y="45"/>
                      </a:lnTo>
                      <a:lnTo>
                        <a:pt x="25" y="39"/>
                      </a:lnTo>
                      <a:lnTo>
                        <a:pt x="29" y="33"/>
                      </a:lnTo>
                      <a:lnTo>
                        <a:pt x="23" y="22"/>
                      </a:lnTo>
                      <a:lnTo>
                        <a:pt x="41"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 name=""/>
                <p:cNvSpPr/>
                <p:nvPr/>
              </p:nvSpPr>
              <p:spPr>
                <a:xfrm>
                  <a:off x="7221600" y="3789360"/>
                  <a:ext cx="288720" cy="395280"/>
                </a:xfrm>
                <a:custGeom>
                  <a:avLst/>
                  <a:gdLst/>
                  <a:ahLst/>
                  <a:rect l="l" t="t" r="r" b="b"/>
                  <a:pathLst>
                    <a:path w="182" h="249">
                      <a:moveTo>
                        <a:pt x="0" y="83"/>
                      </a:moveTo>
                      <a:lnTo>
                        <a:pt x="37" y="44"/>
                      </a:lnTo>
                      <a:lnTo>
                        <a:pt x="56" y="28"/>
                      </a:lnTo>
                      <a:lnTo>
                        <a:pt x="66" y="14"/>
                      </a:lnTo>
                      <a:lnTo>
                        <a:pt x="95" y="0"/>
                      </a:lnTo>
                      <a:lnTo>
                        <a:pt x="111" y="30"/>
                      </a:lnTo>
                      <a:lnTo>
                        <a:pt x="127" y="17"/>
                      </a:lnTo>
                      <a:lnTo>
                        <a:pt x="132" y="8"/>
                      </a:lnTo>
                      <a:lnTo>
                        <a:pt x="146" y="0"/>
                      </a:lnTo>
                      <a:lnTo>
                        <a:pt x="154" y="0"/>
                      </a:lnTo>
                      <a:lnTo>
                        <a:pt x="156" y="11"/>
                      </a:lnTo>
                      <a:lnTo>
                        <a:pt x="156" y="19"/>
                      </a:lnTo>
                      <a:lnTo>
                        <a:pt x="148" y="33"/>
                      </a:lnTo>
                      <a:lnTo>
                        <a:pt x="148" y="41"/>
                      </a:lnTo>
                      <a:lnTo>
                        <a:pt x="169" y="77"/>
                      </a:lnTo>
                      <a:lnTo>
                        <a:pt x="173" y="99"/>
                      </a:lnTo>
                      <a:lnTo>
                        <a:pt x="179" y="99"/>
                      </a:lnTo>
                      <a:lnTo>
                        <a:pt x="181" y="110"/>
                      </a:lnTo>
                      <a:lnTo>
                        <a:pt x="173" y="121"/>
                      </a:lnTo>
                      <a:lnTo>
                        <a:pt x="167" y="116"/>
                      </a:lnTo>
                      <a:lnTo>
                        <a:pt x="154" y="124"/>
                      </a:lnTo>
                      <a:lnTo>
                        <a:pt x="156" y="146"/>
                      </a:lnTo>
                      <a:lnTo>
                        <a:pt x="140" y="160"/>
                      </a:lnTo>
                      <a:lnTo>
                        <a:pt x="140" y="196"/>
                      </a:lnTo>
                      <a:lnTo>
                        <a:pt x="140" y="220"/>
                      </a:lnTo>
                      <a:lnTo>
                        <a:pt x="132" y="231"/>
                      </a:lnTo>
                      <a:lnTo>
                        <a:pt x="127" y="248"/>
                      </a:lnTo>
                      <a:lnTo>
                        <a:pt x="119" y="245"/>
                      </a:lnTo>
                      <a:lnTo>
                        <a:pt x="107" y="237"/>
                      </a:lnTo>
                      <a:lnTo>
                        <a:pt x="97" y="229"/>
                      </a:lnTo>
                      <a:lnTo>
                        <a:pt x="90" y="215"/>
                      </a:lnTo>
                      <a:lnTo>
                        <a:pt x="62" y="218"/>
                      </a:lnTo>
                      <a:lnTo>
                        <a:pt x="39" y="209"/>
                      </a:lnTo>
                      <a:lnTo>
                        <a:pt x="23" y="187"/>
                      </a:lnTo>
                      <a:lnTo>
                        <a:pt x="14" y="171"/>
                      </a:lnTo>
                      <a:lnTo>
                        <a:pt x="6" y="157"/>
                      </a:lnTo>
                      <a:lnTo>
                        <a:pt x="6" y="130"/>
                      </a:lnTo>
                      <a:lnTo>
                        <a:pt x="0" y="83"/>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 name=""/>
                <p:cNvSpPr/>
                <p:nvPr/>
              </p:nvSpPr>
              <p:spPr>
                <a:xfrm>
                  <a:off x="7832880" y="4014720"/>
                  <a:ext cx="552240" cy="372960"/>
                </a:xfrm>
                <a:custGeom>
                  <a:avLst/>
                  <a:gdLst/>
                  <a:ahLst/>
                  <a:rect l="l" t="t" r="r" b="b"/>
                  <a:pathLst>
                    <a:path w="348" h="235">
                      <a:moveTo>
                        <a:pt x="0" y="0"/>
                      </a:moveTo>
                      <a:lnTo>
                        <a:pt x="31" y="3"/>
                      </a:lnTo>
                      <a:lnTo>
                        <a:pt x="57" y="6"/>
                      </a:lnTo>
                      <a:lnTo>
                        <a:pt x="68" y="39"/>
                      </a:lnTo>
                      <a:lnTo>
                        <a:pt x="70" y="50"/>
                      </a:lnTo>
                      <a:lnTo>
                        <a:pt x="74" y="56"/>
                      </a:lnTo>
                      <a:lnTo>
                        <a:pt x="82" y="47"/>
                      </a:lnTo>
                      <a:lnTo>
                        <a:pt x="96" y="47"/>
                      </a:lnTo>
                      <a:lnTo>
                        <a:pt x="103" y="56"/>
                      </a:lnTo>
                      <a:lnTo>
                        <a:pt x="107" y="53"/>
                      </a:lnTo>
                      <a:lnTo>
                        <a:pt x="119" y="39"/>
                      </a:lnTo>
                      <a:lnTo>
                        <a:pt x="121" y="39"/>
                      </a:lnTo>
                      <a:lnTo>
                        <a:pt x="131" y="31"/>
                      </a:lnTo>
                      <a:lnTo>
                        <a:pt x="140" y="31"/>
                      </a:lnTo>
                      <a:lnTo>
                        <a:pt x="172" y="47"/>
                      </a:lnTo>
                      <a:lnTo>
                        <a:pt x="185" y="47"/>
                      </a:lnTo>
                      <a:lnTo>
                        <a:pt x="199" y="61"/>
                      </a:lnTo>
                      <a:lnTo>
                        <a:pt x="212" y="67"/>
                      </a:lnTo>
                      <a:lnTo>
                        <a:pt x="224" y="78"/>
                      </a:lnTo>
                      <a:lnTo>
                        <a:pt x="234" y="81"/>
                      </a:lnTo>
                      <a:lnTo>
                        <a:pt x="259" y="92"/>
                      </a:lnTo>
                      <a:lnTo>
                        <a:pt x="271" y="111"/>
                      </a:lnTo>
                      <a:lnTo>
                        <a:pt x="277" y="123"/>
                      </a:lnTo>
                      <a:lnTo>
                        <a:pt x="275" y="128"/>
                      </a:lnTo>
                      <a:lnTo>
                        <a:pt x="285" y="139"/>
                      </a:lnTo>
                      <a:lnTo>
                        <a:pt x="292" y="142"/>
                      </a:lnTo>
                      <a:lnTo>
                        <a:pt x="296" y="145"/>
                      </a:lnTo>
                      <a:lnTo>
                        <a:pt x="306" y="148"/>
                      </a:lnTo>
                      <a:lnTo>
                        <a:pt x="322" y="164"/>
                      </a:lnTo>
                      <a:lnTo>
                        <a:pt x="322" y="176"/>
                      </a:lnTo>
                      <a:lnTo>
                        <a:pt x="331" y="187"/>
                      </a:lnTo>
                      <a:lnTo>
                        <a:pt x="333" y="192"/>
                      </a:lnTo>
                      <a:lnTo>
                        <a:pt x="347" y="215"/>
                      </a:lnTo>
                      <a:lnTo>
                        <a:pt x="335" y="234"/>
                      </a:lnTo>
                      <a:lnTo>
                        <a:pt x="331" y="234"/>
                      </a:lnTo>
                      <a:lnTo>
                        <a:pt x="320" y="234"/>
                      </a:lnTo>
                      <a:lnTo>
                        <a:pt x="316" y="226"/>
                      </a:lnTo>
                      <a:lnTo>
                        <a:pt x="310" y="226"/>
                      </a:lnTo>
                      <a:lnTo>
                        <a:pt x="304" y="228"/>
                      </a:lnTo>
                      <a:lnTo>
                        <a:pt x="275" y="184"/>
                      </a:lnTo>
                      <a:lnTo>
                        <a:pt x="257" y="187"/>
                      </a:lnTo>
                      <a:lnTo>
                        <a:pt x="240" y="184"/>
                      </a:lnTo>
                      <a:lnTo>
                        <a:pt x="234" y="189"/>
                      </a:lnTo>
                      <a:lnTo>
                        <a:pt x="228" y="198"/>
                      </a:lnTo>
                      <a:lnTo>
                        <a:pt x="226" y="192"/>
                      </a:lnTo>
                      <a:lnTo>
                        <a:pt x="218" y="206"/>
                      </a:lnTo>
                      <a:lnTo>
                        <a:pt x="207" y="226"/>
                      </a:lnTo>
                      <a:lnTo>
                        <a:pt x="197" y="217"/>
                      </a:lnTo>
                      <a:lnTo>
                        <a:pt x="185" y="212"/>
                      </a:lnTo>
                      <a:lnTo>
                        <a:pt x="177" y="212"/>
                      </a:lnTo>
                      <a:lnTo>
                        <a:pt x="166" y="206"/>
                      </a:lnTo>
                      <a:lnTo>
                        <a:pt x="160" y="212"/>
                      </a:lnTo>
                      <a:lnTo>
                        <a:pt x="152" y="184"/>
                      </a:lnTo>
                      <a:lnTo>
                        <a:pt x="138" y="159"/>
                      </a:lnTo>
                      <a:lnTo>
                        <a:pt x="125" y="128"/>
                      </a:lnTo>
                      <a:lnTo>
                        <a:pt x="113" y="111"/>
                      </a:lnTo>
                      <a:lnTo>
                        <a:pt x="103" y="95"/>
                      </a:lnTo>
                      <a:lnTo>
                        <a:pt x="82" y="95"/>
                      </a:lnTo>
                      <a:lnTo>
                        <a:pt x="62" y="103"/>
                      </a:lnTo>
                      <a:lnTo>
                        <a:pt x="53" y="92"/>
                      </a:lnTo>
                      <a:lnTo>
                        <a:pt x="33" y="84"/>
                      </a:lnTo>
                      <a:lnTo>
                        <a:pt x="23" y="75"/>
                      </a:lnTo>
                      <a:lnTo>
                        <a:pt x="23" y="42"/>
                      </a:lnTo>
                      <a:lnTo>
                        <a:pt x="25" y="25"/>
                      </a:lnTo>
                      <a:lnTo>
                        <a:pt x="0"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1" name=""/>
                <p:cNvSpPr/>
                <p:nvPr/>
              </p:nvSpPr>
              <p:spPr>
                <a:xfrm>
                  <a:off x="6815160" y="3749760"/>
                  <a:ext cx="331920" cy="492120"/>
                </a:xfrm>
                <a:custGeom>
                  <a:avLst/>
                  <a:gdLst/>
                  <a:ahLst/>
                  <a:rect l="l" t="t" r="r" b="b"/>
                  <a:pathLst>
                    <a:path w="209" h="310">
                      <a:moveTo>
                        <a:pt x="0" y="8"/>
                      </a:moveTo>
                      <a:lnTo>
                        <a:pt x="21" y="0"/>
                      </a:lnTo>
                      <a:lnTo>
                        <a:pt x="46" y="14"/>
                      </a:lnTo>
                      <a:lnTo>
                        <a:pt x="50" y="28"/>
                      </a:lnTo>
                      <a:lnTo>
                        <a:pt x="50" y="33"/>
                      </a:lnTo>
                      <a:lnTo>
                        <a:pt x="56" y="36"/>
                      </a:lnTo>
                      <a:lnTo>
                        <a:pt x="56" y="42"/>
                      </a:lnTo>
                      <a:lnTo>
                        <a:pt x="64" y="45"/>
                      </a:lnTo>
                      <a:lnTo>
                        <a:pt x="64" y="56"/>
                      </a:lnTo>
                      <a:lnTo>
                        <a:pt x="89" y="89"/>
                      </a:lnTo>
                      <a:lnTo>
                        <a:pt x="92" y="89"/>
                      </a:lnTo>
                      <a:lnTo>
                        <a:pt x="96" y="97"/>
                      </a:lnTo>
                      <a:lnTo>
                        <a:pt x="100" y="106"/>
                      </a:lnTo>
                      <a:lnTo>
                        <a:pt x="104" y="106"/>
                      </a:lnTo>
                      <a:lnTo>
                        <a:pt x="121" y="117"/>
                      </a:lnTo>
                      <a:lnTo>
                        <a:pt x="154" y="122"/>
                      </a:lnTo>
                      <a:lnTo>
                        <a:pt x="156" y="161"/>
                      </a:lnTo>
                      <a:lnTo>
                        <a:pt x="164" y="167"/>
                      </a:lnTo>
                      <a:lnTo>
                        <a:pt x="162" y="181"/>
                      </a:lnTo>
                      <a:lnTo>
                        <a:pt x="181" y="200"/>
                      </a:lnTo>
                      <a:lnTo>
                        <a:pt x="198" y="209"/>
                      </a:lnTo>
                      <a:lnTo>
                        <a:pt x="198" y="273"/>
                      </a:lnTo>
                      <a:lnTo>
                        <a:pt x="208" y="298"/>
                      </a:lnTo>
                      <a:lnTo>
                        <a:pt x="202" y="306"/>
                      </a:lnTo>
                      <a:lnTo>
                        <a:pt x="191" y="309"/>
                      </a:lnTo>
                      <a:lnTo>
                        <a:pt x="189" y="287"/>
                      </a:lnTo>
                      <a:lnTo>
                        <a:pt x="169" y="309"/>
                      </a:lnTo>
                      <a:lnTo>
                        <a:pt x="156" y="276"/>
                      </a:lnTo>
                      <a:lnTo>
                        <a:pt x="148" y="253"/>
                      </a:lnTo>
                      <a:lnTo>
                        <a:pt x="125" y="223"/>
                      </a:lnTo>
                      <a:lnTo>
                        <a:pt x="119" y="223"/>
                      </a:lnTo>
                      <a:lnTo>
                        <a:pt x="98" y="206"/>
                      </a:lnTo>
                      <a:lnTo>
                        <a:pt x="94" y="189"/>
                      </a:lnTo>
                      <a:lnTo>
                        <a:pt x="94" y="178"/>
                      </a:lnTo>
                      <a:lnTo>
                        <a:pt x="77" y="134"/>
                      </a:lnTo>
                      <a:lnTo>
                        <a:pt x="69" y="106"/>
                      </a:lnTo>
                      <a:lnTo>
                        <a:pt x="48" y="81"/>
                      </a:lnTo>
                      <a:lnTo>
                        <a:pt x="19" y="42"/>
                      </a:lnTo>
                      <a:lnTo>
                        <a:pt x="0" y="8"/>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 name=""/>
                <p:cNvSpPr/>
                <p:nvPr/>
              </p:nvSpPr>
              <p:spPr>
                <a:xfrm>
                  <a:off x="7404120" y="3220920"/>
                  <a:ext cx="325440" cy="541440"/>
                </a:xfrm>
                <a:custGeom>
                  <a:avLst/>
                  <a:gdLst/>
                  <a:ahLst/>
                  <a:rect l="l" t="t" r="r" b="b"/>
                  <a:pathLst>
                    <a:path w="205" h="341">
                      <a:moveTo>
                        <a:pt x="14" y="0"/>
                      </a:moveTo>
                      <a:lnTo>
                        <a:pt x="31" y="0"/>
                      </a:lnTo>
                      <a:lnTo>
                        <a:pt x="51" y="36"/>
                      </a:lnTo>
                      <a:lnTo>
                        <a:pt x="47" y="70"/>
                      </a:lnTo>
                      <a:lnTo>
                        <a:pt x="59" y="81"/>
                      </a:lnTo>
                      <a:lnTo>
                        <a:pt x="65" y="103"/>
                      </a:lnTo>
                      <a:lnTo>
                        <a:pt x="78" y="114"/>
                      </a:lnTo>
                      <a:lnTo>
                        <a:pt x="94" y="117"/>
                      </a:lnTo>
                      <a:lnTo>
                        <a:pt x="118" y="134"/>
                      </a:lnTo>
                      <a:lnTo>
                        <a:pt x="133" y="153"/>
                      </a:lnTo>
                      <a:lnTo>
                        <a:pt x="137" y="153"/>
                      </a:lnTo>
                      <a:lnTo>
                        <a:pt x="157" y="170"/>
                      </a:lnTo>
                      <a:lnTo>
                        <a:pt x="157" y="212"/>
                      </a:lnTo>
                      <a:lnTo>
                        <a:pt x="163" y="231"/>
                      </a:lnTo>
                      <a:lnTo>
                        <a:pt x="169" y="242"/>
                      </a:lnTo>
                      <a:lnTo>
                        <a:pt x="177" y="254"/>
                      </a:lnTo>
                      <a:lnTo>
                        <a:pt x="184" y="268"/>
                      </a:lnTo>
                      <a:lnTo>
                        <a:pt x="188" y="284"/>
                      </a:lnTo>
                      <a:lnTo>
                        <a:pt x="204" y="298"/>
                      </a:lnTo>
                      <a:lnTo>
                        <a:pt x="202" y="315"/>
                      </a:lnTo>
                      <a:lnTo>
                        <a:pt x="186" y="318"/>
                      </a:lnTo>
                      <a:lnTo>
                        <a:pt x="180" y="304"/>
                      </a:lnTo>
                      <a:lnTo>
                        <a:pt x="169" y="304"/>
                      </a:lnTo>
                      <a:lnTo>
                        <a:pt x="169" y="340"/>
                      </a:lnTo>
                      <a:lnTo>
                        <a:pt x="159" y="340"/>
                      </a:lnTo>
                      <a:lnTo>
                        <a:pt x="147" y="323"/>
                      </a:lnTo>
                      <a:lnTo>
                        <a:pt x="139" y="315"/>
                      </a:lnTo>
                      <a:lnTo>
                        <a:pt x="139" y="295"/>
                      </a:lnTo>
                      <a:lnTo>
                        <a:pt x="122" y="295"/>
                      </a:lnTo>
                      <a:lnTo>
                        <a:pt x="116" y="315"/>
                      </a:lnTo>
                      <a:lnTo>
                        <a:pt x="110" y="295"/>
                      </a:lnTo>
                      <a:lnTo>
                        <a:pt x="108" y="276"/>
                      </a:lnTo>
                      <a:lnTo>
                        <a:pt x="129" y="268"/>
                      </a:lnTo>
                      <a:lnTo>
                        <a:pt x="141" y="273"/>
                      </a:lnTo>
                      <a:lnTo>
                        <a:pt x="143" y="240"/>
                      </a:lnTo>
                      <a:lnTo>
                        <a:pt x="131" y="229"/>
                      </a:lnTo>
                      <a:lnTo>
                        <a:pt x="124" y="201"/>
                      </a:lnTo>
                      <a:lnTo>
                        <a:pt x="118" y="167"/>
                      </a:lnTo>
                      <a:lnTo>
                        <a:pt x="96" y="156"/>
                      </a:lnTo>
                      <a:lnTo>
                        <a:pt x="86" y="142"/>
                      </a:lnTo>
                      <a:lnTo>
                        <a:pt x="69" y="134"/>
                      </a:lnTo>
                      <a:lnTo>
                        <a:pt x="78" y="164"/>
                      </a:lnTo>
                      <a:lnTo>
                        <a:pt x="59" y="178"/>
                      </a:lnTo>
                      <a:lnTo>
                        <a:pt x="47" y="145"/>
                      </a:lnTo>
                      <a:lnTo>
                        <a:pt x="37" y="137"/>
                      </a:lnTo>
                      <a:lnTo>
                        <a:pt x="37" y="117"/>
                      </a:lnTo>
                      <a:lnTo>
                        <a:pt x="24" y="95"/>
                      </a:lnTo>
                      <a:lnTo>
                        <a:pt x="8" y="81"/>
                      </a:lnTo>
                      <a:lnTo>
                        <a:pt x="0" y="67"/>
                      </a:lnTo>
                      <a:lnTo>
                        <a:pt x="4" y="56"/>
                      </a:lnTo>
                      <a:lnTo>
                        <a:pt x="16" y="61"/>
                      </a:lnTo>
                      <a:lnTo>
                        <a:pt x="20" y="47"/>
                      </a:lnTo>
                      <a:lnTo>
                        <a:pt x="16" y="28"/>
                      </a:lnTo>
                      <a:lnTo>
                        <a:pt x="14"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 name=""/>
                <p:cNvSpPr/>
                <p:nvPr/>
              </p:nvSpPr>
              <p:spPr>
                <a:xfrm>
                  <a:off x="7332840" y="2305080"/>
                  <a:ext cx="237960" cy="458640"/>
                </a:xfrm>
                <a:custGeom>
                  <a:avLst/>
                  <a:gdLst/>
                  <a:ahLst/>
                  <a:rect l="l" t="t" r="r" b="b"/>
                  <a:pathLst>
                    <a:path w="150" h="289">
                      <a:moveTo>
                        <a:pt x="31" y="0"/>
                      </a:moveTo>
                      <a:lnTo>
                        <a:pt x="60" y="20"/>
                      </a:lnTo>
                      <a:lnTo>
                        <a:pt x="77" y="36"/>
                      </a:lnTo>
                      <a:lnTo>
                        <a:pt x="89" y="62"/>
                      </a:lnTo>
                      <a:lnTo>
                        <a:pt x="99" y="62"/>
                      </a:lnTo>
                      <a:lnTo>
                        <a:pt x="97" y="78"/>
                      </a:lnTo>
                      <a:lnTo>
                        <a:pt x="108" y="89"/>
                      </a:lnTo>
                      <a:lnTo>
                        <a:pt x="116" y="106"/>
                      </a:lnTo>
                      <a:lnTo>
                        <a:pt x="135" y="140"/>
                      </a:lnTo>
                      <a:lnTo>
                        <a:pt x="149" y="179"/>
                      </a:lnTo>
                      <a:lnTo>
                        <a:pt x="124" y="176"/>
                      </a:lnTo>
                      <a:lnTo>
                        <a:pt x="104" y="171"/>
                      </a:lnTo>
                      <a:lnTo>
                        <a:pt x="118" y="199"/>
                      </a:lnTo>
                      <a:lnTo>
                        <a:pt x="118" y="215"/>
                      </a:lnTo>
                      <a:lnTo>
                        <a:pt x="118" y="232"/>
                      </a:lnTo>
                      <a:lnTo>
                        <a:pt x="110" y="224"/>
                      </a:lnTo>
                      <a:lnTo>
                        <a:pt x="101" y="210"/>
                      </a:lnTo>
                      <a:lnTo>
                        <a:pt x="83" y="193"/>
                      </a:lnTo>
                      <a:lnTo>
                        <a:pt x="74" y="185"/>
                      </a:lnTo>
                      <a:lnTo>
                        <a:pt x="58" y="193"/>
                      </a:lnTo>
                      <a:lnTo>
                        <a:pt x="48" y="199"/>
                      </a:lnTo>
                      <a:lnTo>
                        <a:pt x="54" y="213"/>
                      </a:lnTo>
                      <a:lnTo>
                        <a:pt x="70" y="224"/>
                      </a:lnTo>
                      <a:lnTo>
                        <a:pt x="85" y="235"/>
                      </a:lnTo>
                      <a:lnTo>
                        <a:pt x="91" y="254"/>
                      </a:lnTo>
                      <a:lnTo>
                        <a:pt x="89" y="280"/>
                      </a:lnTo>
                      <a:lnTo>
                        <a:pt x="89" y="288"/>
                      </a:lnTo>
                      <a:lnTo>
                        <a:pt x="83" y="288"/>
                      </a:lnTo>
                      <a:lnTo>
                        <a:pt x="74" y="280"/>
                      </a:lnTo>
                      <a:lnTo>
                        <a:pt x="70" y="277"/>
                      </a:lnTo>
                      <a:lnTo>
                        <a:pt x="64" y="271"/>
                      </a:lnTo>
                      <a:lnTo>
                        <a:pt x="58" y="285"/>
                      </a:lnTo>
                      <a:lnTo>
                        <a:pt x="48" y="288"/>
                      </a:lnTo>
                      <a:lnTo>
                        <a:pt x="41" y="277"/>
                      </a:lnTo>
                      <a:lnTo>
                        <a:pt x="41" y="252"/>
                      </a:lnTo>
                      <a:lnTo>
                        <a:pt x="39" y="238"/>
                      </a:lnTo>
                      <a:lnTo>
                        <a:pt x="29" y="229"/>
                      </a:lnTo>
                      <a:lnTo>
                        <a:pt x="19" y="243"/>
                      </a:lnTo>
                      <a:lnTo>
                        <a:pt x="4" y="243"/>
                      </a:lnTo>
                      <a:lnTo>
                        <a:pt x="0" y="232"/>
                      </a:lnTo>
                      <a:lnTo>
                        <a:pt x="4" y="204"/>
                      </a:lnTo>
                      <a:lnTo>
                        <a:pt x="15" y="187"/>
                      </a:lnTo>
                      <a:lnTo>
                        <a:pt x="14" y="143"/>
                      </a:lnTo>
                      <a:lnTo>
                        <a:pt x="14" y="131"/>
                      </a:lnTo>
                      <a:lnTo>
                        <a:pt x="25" y="129"/>
                      </a:lnTo>
                      <a:lnTo>
                        <a:pt x="35" y="140"/>
                      </a:lnTo>
                      <a:lnTo>
                        <a:pt x="52" y="145"/>
                      </a:lnTo>
                      <a:lnTo>
                        <a:pt x="52" y="126"/>
                      </a:lnTo>
                      <a:lnTo>
                        <a:pt x="45" y="115"/>
                      </a:lnTo>
                      <a:lnTo>
                        <a:pt x="41" y="106"/>
                      </a:lnTo>
                      <a:lnTo>
                        <a:pt x="46" y="106"/>
                      </a:lnTo>
                      <a:lnTo>
                        <a:pt x="50" y="106"/>
                      </a:lnTo>
                      <a:lnTo>
                        <a:pt x="54" y="106"/>
                      </a:lnTo>
                      <a:lnTo>
                        <a:pt x="58" y="106"/>
                      </a:lnTo>
                      <a:lnTo>
                        <a:pt x="64" y="98"/>
                      </a:lnTo>
                      <a:lnTo>
                        <a:pt x="62" y="89"/>
                      </a:lnTo>
                      <a:lnTo>
                        <a:pt x="56" y="70"/>
                      </a:lnTo>
                      <a:lnTo>
                        <a:pt x="45" y="50"/>
                      </a:lnTo>
                      <a:lnTo>
                        <a:pt x="29" y="39"/>
                      </a:lnTo>
                      <a:lnTo>
                        <a:pt x="23" y="28"/>
                      </a:lnTo>
                      <a:lnTo>
                        <a:pt x="31"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 name=""/>
                <p:cNvSpPr/>
                <p:nvPr/>
              </p:nvSpPr>
              <p:spPr>
                <a:xfrm>
                  <a:off x="7061040" y="1752480"/>
                  <a:ext cx="262080" cy="376200"/>
                </a:xfrm>
                <a:custGeom>
                  <a:avLst/>
                  <a:gdLst/>
                  <a:ahLst/>
                  <a:rect l="l" t="t" r="r" b="b"/>
                  <a:pathLst>
                    <a:path w="165" h="237">
                      <a:moveTo>
                        <a:pt x="0" y="0"/>
                      </a:moveTo>
                      <a:lnTo>
                        <a:pt x="16" y="0"/>
                      </a:lnTo>
                      <a:lnTo>
                        <a:pt x="21" y="17"/>
                      </a:lnTo>
                      <a:lnTo>
                        <a:pt x="43" y="42"/>
                      </a:lnTo>
                      <a:lnTo>
                        <a:pt x="53" y="69"/>
                      </a:lnTo>
                      <a:lnTo>
                        <a:pt x="68" y="72"/>
                      </a:lnTo>
                      <a:lnTo>
                        <a:pt x="80" y="78"/>
                      </a:lnTo>
                      <a:lnTo>
                        <a:pt x="90" y="89"/>
                      </a:lnTo>
                      <a:lnTo>
                        <a:pt x="102" y="89"/>
                      </a:lnTo>
                      <a:lnTo>
                        <a:pt x="115" y="106"/>
                      </a:lnTo>
                      <a:lnTo>
                        <a:pt x="127" y="119"/>
                      </a:lnTo>
                      <a:lnTo>
                        <a:pt x="141" y="128"/>
                      </a:lnTo>
                      <a:lnTo>
                        <a:pt x="139" y="136"/>
                      </a:lnTo>
                      <a:lnTo>
                        <a:pt x="131" y="142"/>
                      </a:lnTo>
                      <a:lnTo>
                        <a:pt x="123" y="142"/>
                      </a:lnTo>
                      <a:lnTo>
                        <a:pt x="119" y="150"/>
                      </a:lnTo>
                      <a:lnTo>
                        <a:pt x="135" y="167"/>
                      </a:lnTo>
                      <a:lnTo>
                        <a:pt x="146" y="183"/>
                      </a:lnTo>
                      <a:lnTo>
                        <a:pt x="164" y="200"/>
                      </a:lnTo>
                      <a:lnTo>
                        <a:pt x="152" y="219"/>
                      </a:lnTo>
                      <a:lnTo>
                        <a:pt x="143" y="225"/>
                      </a:lnTo>
                      <a:lnTo>
                        <a:pt x="144" y="236"/>
                      </a:lnTo>
                      <a:lnTo>
                        <a:pt x="127" y="236"/>
                      </a:lnTo>
                      <a:lnTo>
                        <a:pt x="121" y="228"/>
                      </a:lnTo>
                      <a:lnTo>
                        <a:pt x="107" y="205"/>
                      </a:lnTo>
                      <a:lnTo>
                        <a:pt x="98" y="186"/>
                      </a:lnTo>
                      <a:lnTo>
                        <a:pt x="82" y="153"/>
                      </a:lnTo>
                      <a:lnTo>
                        <a:pt x="64" y="128"/>
                      </a:lnTo>
                      <a:lnTo>
                        <a:pt x="45" y="92"/>
                      </a:lnTo>
                      <a:lnTo>
                        <a:pt x="33" y="81"/>
                      </a:lnTo>
                      <a:lnTo>
                        <a:pt x="23" y="72"/>
                      </a:lnTo>
                      <a:lnTo>
                        <a:pt x="20" y="53"/>
                      </a:lnTo>
                      <a:lnTo>
                        <a:pt x="2" y="36"/>
                      </a:lnTo>
                      <a:lnTo>
                        <a:pt x="2" y="25"/>
                      </a:lnTo>
                      <a:lnTo>
                        <a:pt x="0"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5" name=""/>
              <p:cNvGrpSpPr/>
              <p:nvPr/>
            </p:nvGrpSpPr>
            <p:grpSpPr>
              <a:xfrm>
                <a:off x="3673440" y="979560"/>
                <a:ext cx="3789360" cy="4390920"/>
                <a:chOff x="3673440" y="979560"/>
                <a:chExt cx="3789360" cy="4390920"/>
              </a:xfrm>
            </p:grpSpPr>
            <p:sp>
              <p:nvSpPr>
                <p:cNvPr id="26" name=""/>
                <p:cNvSpPr/>
                <p:nvPr/>
              </p:nvSpPr>
              <p:spPr>
                <a:xfrm>
                  <a:off x="3673440" y="2514600"/>
                  <a:ext cx="1884240" cy="2855880"/>
                </a:xfrm>
                <a:custGeom>
                  <a:avLst/>
                  <a:gdLst/>
                  <a:ahLst/>
                  <a:rect l="l" t="t" r="r" b="b"/>
                  <a:pathLst>
                    <a:path w="1187" h="1799">
                      <a:moveTo>
                        <a:pt x="887" y="215"/>
                      </a:moveTo>
                      <a:lnTo>
                        <a:pt x="906" y="290"/>
                      </a:lnTo>
                      <a:lnTo>
                        <a:pt x="943" y="405"/>
                      </a:lnTo>
                      <a:lnTo>
                        <a:pt x="1017" y="589"/>
                      </a:lnTo>
                      <a:lnTo>
                        <a:pt x="1044" y="611"/>
                      </a:lnTo>
                      <a:lnTo>
                        <a:pt x="1062" y="664"/>
                      </a:lnTo>
                      <a:lnTo>
                        <a:pt x="1120" y="662"/>
                      </a:lnTo>
                      <a:lnTo>
                        <a:pt x="1159" y="645"/>
                      </a:lnTo>
                      <a:lnTo>
                        <a:pt x="1186" y="645"/>
                      </a:lnTo>
                      <a:lnTo>
                        <a:pt x="1184" y="718"/>
                      </a:lnTo>
                      <a:lnTo>
                        <a:pt x="1174" y="757"/>
                      </a:lnTo>
                      <a:lnTo>
                        <a:pt x="1067" y="919"/>
                      </a:lnTo>
                      <a:lnTo>
                        <a:pt x="970" y="1086"/>
                      </a:lnTo>
                      <a:lnTo>
                        <a:pt x="972" y="1150"/>
                      </a:lnTo>
                      <a:lnTo>
                        <a:pt x="999" y="1198"/>
                      </a:lnTo>
                      <a:lnTo>
                        <a:pt x="986" y="1234"/>
                      </a:lnTo>
                      <a:lnTo>
                        <a:pt x="994" y="1281"/>
                      </a:lnTo>
                      <a:lnTo>
                        <a:pt x="986" y="1318"/>
                      </a:lnTo>
                      <a:lnTo>
                        <a:pt x="962" y="1349"/>
                      </a:lnTo>
                      <a:lnTo>
                        <a:pt x="943" y="1349"/>
                      </a:lnTo>
                      <a:lnTo>
                        <a:pt x="910" y="1402"/>
                      </a:lnTo>
                      <a:lnTo>
                        <a:pt x="881" y="1463"/>
                      </a:lnTo>
                      <a:lnTo>
                        <a:pt x="887" y="1530"/>
                      </a:lnTo>
                      <a:lnTo>
                        <a:pt x="857" y="1561"/>
                      </a:lnTo>
                      <a:lnTo>
                        <a:pt x="830" y="1630"/>
                      </a:lnTo>
                      <a:lnTo>
                        <a:pt x="799" y="1695"/>
                      </a:lnTo>
                      <a:lnTo>
                        <a:pt x="782" y="1720"/>
                      </a:lnTo>
                      <a:lnTo>
                        <a:pt x="766" y="1725"/>
                      </a:lnTo>
                      <a:lnTo>
                        <a:pt x="739" y="1767"/>
                      </a:lnTo>
                      <a:lnTo>
                        <a:pt x="694" y="1792"/>
                      </a:lnTo>
                      <a:lnTo>
                        <a:pt x="638" y="1798"/>
                      </a:lnTo>
                      <a:lnTo>
                        <a:pt x="607" y="1770"/>
                      </a:lnTo>
                      <a:lnTo>
                        <a:pt x="603" y="1742"/>
                      </a:lnTo>
                      <a:lnTo>
                        <a:pt x="597" y="1706"/>
                      </a:lnTo>
                      <a:lnTo>
                        <a:pt x="576" y="1686"/>
                      </a:lnTo>
                      <a:lnTo>
                        <a:pt x="558" y="1617"/>
                      </a:lnTo>
                      <a:lnTo>
                        <a:pt x="552" y="1583"/>
                      </a:lnTo>
                      <a:lnTo>
                        <a:pt x="550" y="1541"/>
                      </a:lnTo>
                      <a:lnTo>
                        <a:pt x="541" y="1510"/>
                      </a:lnTo>
                      <a:lnTo>
                        <a:pt x="539" y="1491"/>
                      </a:lnTo>
                      <a:lnTo>
                        <a:pt x="521" y="1460"/>
                      </a:lnTo>
                      <a:lnTo>
                        <a:pt x="502" y="1435"/>
                      </a:lnTo>
                      <a:lnTo>
                        <a:pt x="488" y="1393"/>
                      </a:lnTo>
                      <a:lnTo>
                        <a:pt x="478" y="1362"/>
                      </a:lnTo>
                      <a:lnTo>
                        <a:pt x="482" y="1312"/>
                      </a:lnTo>
                      <a:lnTo>
                        <a:pt x="511" y="1240"/>
                      </a:lnTo>
                      <a:lnTo>
                        <a:pt x="517" y="1159"/>
                      </a:lnTo>
                      <a:lnTo>
                        <a:pt x="496" y="1067"/>
                      </a:lnTo>
                      <a:lnTo>
                        <a:pt x="465" y="1030"/>
                      </a:lnTo>
                      <a:lnTo>
                        <a:pt x="443" y="980"/>
                      </a:lnTo>
                      <a:lnTo>
                        <a:pt x="451" y="902"/>
                      </a:lnTo>
                      <a:lnTo>
                        <a:pt x="436" y="843"/>
                      </a:lnTo>
                      <a:lnTo>
                        <a:pt x="399" y="838"/>
                      </a:lnTo>
                      <a:lnTo>
                        <a:pt x="360" y="793"/>
                      </a:lnTo>
                      <a:lnTo>
                        <a:pt x="311" y="768"/>
                      </a:lnTo>
                      <a:lnTo>
                        <a:pt x="261" y="807"/>
                      </a:lnTo>
                      <a:lnTo>
                        <a:pt x="128" y="796"/>
                      </a:lnTo>
                      <a:lnTo>
                        <a:pt x="56" y="698"/>
                      </a:lnTo>
                      <a:lnTo>
                        <a:pt x="0" y="567"/>
                      </a:lnTo>
                      <a:lnTo>
                        <a:pt x="10" y="522"/>
                      </a:lnTo>
                      <a:lnTo>
                        <a:pt x="35" y="489"/>
                      </a:lnTo>
                      <a:lnTo>
                        <a:pt x="47" y="396"/>
                      </a:lnTo>
                      <a:lnTo>
                        <a:pt x="64" y="329"/>
                      </a:lnTo>
                      <a:lnTo>
                        <a:pt x="115" y="260"/>
                      </a:lnTo>
                      <a:lnTo>
                        <a:pt x="167" y="229"/>
                      </a:lnTo>
                      <a:lnTo>
                        <a:pt x="216" y="156"/>
                      </a:lnTo>
                      <a:lnTo>
                        <a:pt x="227" y="126"/>
                      </a:lnTo>
                      <a:lnTo>
                        <a:pt x="292" y="47"/>
                      </a:lnTo>
                      <a:lnTo>
                        <a:pt x="332" y="78"/>
                      </a:lnTo>
                      <a:lnTo>
                        <a:pt x="362" y="75"/>
                      </a:lnTo>
                      <a:lnTo>
                        <a:pt x="397" y="34"/>
                      </a:lnTo>
                      <a:lnTo>
                        <a:pt x="437" y="28"/>
                      </a:lnTo>
                      <a:lnTo>
                        <a:pt x="465" y="39"/>
                      </a:lnTo>
                      <a:lnTo>
                        <a:pt x="490" y="6"/>
                      </a:lnTo>
                      <a:lnTo>
                        <a:pt x="523" y="0"/>
                      </a:lnTo>
                      <a:lnTo>
                        <a:pt x="531" y="61"/>
                      </a:lnTo>
                      <a:lnTo>
                        <a:pt x="552" y="106"/>
                      </a:lnTo>
                      <a:lnTo>
                        <a:pt x="612" y="151"/>
                      </a:lnTo>
                      <a:lnTo>
                        <a:pt x="663" y="159"/>
                      </a:lnTo>
                      <a:lnTo>
                        <a:pt x="669" y="109"/>
                      </a:lnTo>
                      <a:lnTo>
                        <a:pt x="708" y="109"/>
                      </a:lnTo>
                      <a:lnTo>
                        <a:pt x="754" y="140"/>
                      </a:lnTo>
                      <a:lnTo>
                        <a:pt x="805" y="156"/>
                      </a:lnTo>
                      <a:lnTo>
                        <a:pt x="848" y="137"/>
                      </a:lnTo>
                      <a:lnTo>
                        <a:pt x="887" y="215"/>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7" name=""/>
                <p:cNvGrpSpPr/>
                <p:nvPr/>
              </p:nvGrpSpPr>
              <p:grpSpPr>
                <a:xfrm>
                  <a:off x="3801960" y="979560"/>
                  <a:ext cx="835200" cy="984240"/>
                  <a:chOff x="3801960" y="979560"/>
                  <a:chExt cx="835200" cy="984240"/>
                </a:xfrm>
              </p:grpSpPr>
              <p:grpSp>
                <p:nvGrpSpPr>
                  <p:cNvPr id="28" name=""/>
                  <p:cNvGrpSpPr/>
                  <p:nvPr/>
                </p:nvGrpSpPr>
                <p:grpSpPr>
                  <a:xfrm>
                    <a:off x="4132440" y="1593720"/>
                    <a:ext cx="261720" cy="370080"/>
                    <a:chOff x="4132440" y="1593720"/>
                    <a:chExt cx="261720" cy="370080"/>
                  </a:xfrm>
                </p:grpSpPr>
                <p:sp>
                  <p:nvSpPr>
                    <p:cNvPr id="29" name=""/>
                    <p:cNvSpPr/>
                    <p:nvPr/>
                  </p:nvSpPr>
                  <p:spPr>
                    <a:xfrm>
                      <a:off x="4132440" y="1728720"/>
                      <a:ext cx="123480" cy="209520"/>
                    </a:xfrm>
                    <a:custGeom>
                      <a:avLst/>
                      <a:gdLst/>
                      <a:ahLst/>
                      <a:rect l="l" t="t" r="r" b="b"/>
                      <a:pathLst>
                        <a:path w="78" h="132">
                          <a:moveTo>
                            <a:pt x="18" y="40"/>
                          </a:moveTo>
                          <a:lnTo>
                            <a:pt x="24" y="26"/>
                          </a:lnTo>
                          <a:lnTo>
                            <a:pt x="38" y="26"/>
                          </a:lnTo>
                          <a:lnTo>
                            <a:pt x="57" y="0"/>
                          </a:lnTo>
                          <a:lnTo>
                            <a:pt x="63" y="17"/>
                          </a:lnTo>
                          <a:lnTo>
                            <a:pt x="73" y="17"/>
                          </a:lnTo>
                          <a:lnTo>
                            <a:pt x="77" y="26"/>
                          </a:lnTo>
                          <a:lnTo>
                            <a:pt x="71" y="40"/>
                          </a:lnTo>
                          <a:lnTo>
                            <a:pt x="63" y="46"/>
                          </a:lnTo>
                          <a:lnTo>
                            <a:pt x="63" y="57"/>
                          </a:lnTo>
                          <a:lnTo>
                            <a:pt x="61" y="63"/>
                          </a:lnTo>
                          <a:lnTo>
                            <a:pt x="59" y="71"/>
                          </a:lnTo>
                          <a:lnTo>
                            <a:pt x="63" y="83"/>
                          </a:lnTo>
                          <a:lnTo>
                            <a:pt x="57" y="94"/>
                          </a:lnTo>
                          <a:lnTo>
                            <a:pt x="51" y="100"/>
                          </a:lnTo>
                          <a:lnTo>
                            <a:pt x="45" y="100"/>
                          </a:lnTo>
                          <a:lnTo>
                            <a:pt x="43" y="103"/>
                          </a:lnTo>
                          <a:lnTo>
                            <a:pt x="41" y="111"/>
                          </a:lnTo>
                          <a:lnTo>
                            <a:pt x="32" y="114"/>
                          </a:lnTo>
                          <a:lnTo>
                            <a:pt x="30" y="111"/>
                          </a:lnTo>
                          <a:lnTo>
                            <a:pt x="22" y="120"/>
                          </a:lnTo>
                          <a:lnTo>
                            <a:pt x="20" y="122"/>
                          </a:lnTo>
                          <a:lnTo>
                            <a:pt x="10" y="131"/>
                          </a:lnTo>
                          <a:lnTo>
                            <a:pt x="6" y="131"/>
                          </a:lnTo>
                          <a:lnTo>
                            <a:pt x="4" y="125"/>
                          </a:lnTo>
                          <a:lnTo>
                            <a:pt x="2" y="111"/>
                          </a:lnTo>
                          <a:lnTo>
                            <a:pt x="0" y="108"/>
                          </a:lnTo>
                          <a:lnTo>
                            <a:pt x="0" y="97"/>
                          </a:lnTo>
                          <a:lnTo>
                            <a:pt x="6" y="91"/>
                          </a:lnTo>
                          <a:lnTo>
                            <a:pt x="12" y="85"/>
                          </a:lnTo>
                          <a:lnTo>
                            <a:pt x="16" y="74"/>
                          </a:lnTo>
                          <a:lnTo>
                            <a:pt x="22" y="74"/>
                          </a:lnTo>
                          <a:lnTo>
                            <a:pt x="26" y="77"/>
                          </a:lnTo>
                          <a:lnTo>
                            <a:pt x="32" y="74"/>
                          </a:lnTo>
                          <a:lnTo>
                            <a:pt x="26" y="71"/>
                          </a:lnTo>
                          <a:lnTo>
                            <a:pt x="18" y="4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 name=""/>
                    <p:cNvSpPr/>
                    <p:nvPr/>
                  </p:nvSpPr>
                  <p:spPr>
                    <a:xfrm>
                      <a:off x="4245120" y="1593720"/>
                      <a:ext cx="149040" cy="370080"/>
                    </a:xfrm>
                    <a:custGeom>
                      <a:avLst/>
                      <a:gdLst/>
                      <a:ahLst/>
                      <a:rect l="l" t="t" r="r" b="b"/>
                      <a:pathLst>
                        <a:path w="94" h="233">
                          <a:moveTo>
                            <a:pt x="30" y="34"/>
                          </a:moveTo>
                          <a:lnTo>
                            <a:pt x="36" y="25"/>
                          </a:lnTo>
                          <a:lnTo>
                            <a:pt x="53" y="28"/>
                          </a:lnTo>
                          <a:lnTo>
                            <a:pt x="57" y="22"/>
                          </a:lnTo>
                          <a:lnTo>
                            <a:pt x="61" y="14"/>
                          </a:lnTo>
                          <a:lnTo>
                            <a:pt x="65" y="14"/>
                          </a:lnTo>
                          <a:lnTo>
                            <a:pt x="69" y="11"/>
                          </a:lnTo>
                          <a:lnTo>
                            <a:pt x="75" y="6"/>
                          </a:lnTo>
                          <a:lnTo>
                            <a:pt x="83" y="0"/>
                          </a:lnTo>
                          <a:lnTo>
                            <a:pt x="93" y="3"/>
                          </a:lnTo>
                          <a:lnTo>
                            <a:pt x="91" y="14"/>
                          </a:lnTo>
                          <a:lnTo>
                            <a:pt x="87" y="22"/>
                          </a:lnTo>
                          <a:lnTo>
                            <a:pt x="83" y="25"/>
                          </a:lnTo>
                          <a:lnTo>
                            <a:pt x="79" y="28"/>
                          </a:lnTo>
                          <a:lnTo>
                            <a:pt x="67" y="34"/>
                          </a:lnTo>
                          <a:lnTo>
                            <a:pt x="67" y="45"/>
                          </a:lnTo>
                          <a:lnTo>
                            <a:pt x="69" y="50"/>
                          </a:lnTo>
                          <a:lnTo>
                            <a:pt x="81" y="45"/>
                          </a:lnTo>
                          <a:lnTo>
                            <a:pt x="91" y="39"/>
                          </a:lnTo>
                          <a:lnTo>
                            <a:pt x="93" y="45"/>
                          </a:lnTo>
                          <a:lnTo>
                            <a:pt x="93" y="61"/>
                          </a:lnTo>
                          <a:lnTo>
                            <a:pt x="85" y="64"/>
                          </a:lnTo>
                          <a:lnTo>
                            <a:pt x="77" y="64"/>
                          </a:lnTo>
                          <a:lnTo>
                            <a:pt x="71" y="73"/>
                          </a:lnTo>
                          <a:lnTo>
                            <a:pt x="69" y="78"/>
                          </a:lnTo>
                          <a:lnTo>
                            <a:pt x="69" y="87"/>
                          </a:lnTo>
                          <a:lnTo>
                            <a:pt x="75" y="98"/>
                          </a:lnTo>
                          <a:lnTo>
                            <a:pt x="81" y="106"/>
                          </a:lnTo>
                          <a:lnTo>
                            <a:pt x="85" y="115"/>
                          </a:lnTo>
                          <a:lnTo>
                            <a:pt x="87" y="126"/>
                          </a:lnTo>
                          <a:lnTo>
                            <a:pt x="89" y="137"/>
                          </a:lnTo>
                          <a:lnTo>
                            <a:pt x="93" y="151"/>
                          </a:lnTo>
                          <a:lnTo>
                            <a:pt x="93" y="171"/>
                          </a:lnTo>
                          <a:lnTo>
                            <a:pt x="89" y="182"/>
                          </a:lnTo>
                          <a:lnTo>
                            <a:pt x="81" y="190"/>
                          </a:lnTo>
                          <a:lnTo>
                            <a:pt x="79" y="196"/>
                          </a:lnTo>
                          <a:lnTo>
                            <a:pt x="83" y="207"/>
                          </a:lnTo>
                          <a:lnTo>
                            <a:pt x="87" y="218"/>
                          </a:lnTo>
                          <a:lnTo>
                            <a:pt x="75" y="218"/>
                          </a:lnTo>
                          <a:lnTo>
                            <a:pt x="65" y="218"/>
                          </a:lnTo>
                          <a:lnTo>
                            <a:pt x="61" y="215"/>
                          </a:lnTo>
                          <a:lnTo>
                            <a:pt x="53" y="215"/>
                          </a:lnTo>
                          <a:lnTo>
                            <a:pt x="44" y="218"/>
                          </a:lnTo>
                          <a:lnTo>
                            <a:pt x="36" y="224"/>
                          </a:lnTo>
                          <a:lnTo>
                            <a:pt x="30" y="224"/>
                          </a:lnTo>
                          <a:lnTo>
                            <a:pt x="26" y="226"/>
                          </a:lnTo>
                          <a:lnTo>
                            <a:pt x="16" y="232"/>
                          </a:lnTo>
                          <a:lnTo>
                            <a:pt x="14" y="229"/>
                          </a:lnTo>
                          <a:lnTo>
                            <a:pt x="10" y="224"/>
                          </a:lnTo>
                          <a:lnTo>
                            <a:pt x="4" y="221"/>
                          </a:lnTo>
                          <a:lnTo>
                            <a:pt x="0" y="218"/>
                          </a:lnTo>
                          <a:lnTo>
                            <a:pt x="0" y="207"/>
                          </a:lnTo>
                          <a:lnTo>
                            <a:pt x="4" y="193"/>
                          </a:lnTo>
                          <a:lnTo>
                            <a:pt x="10" y="193"/>
                          </a:lnTo>
                          <a:lnTo>
                            <a:pt x="16" y="190"/>
                          </a:lnTo>
                          <a:lnTo>
                            <a:pt x="24" y="190"/>
                          </a:lnTo>
                          <a:lnTo>
                            <a:pt x="24" y="187"/>
                          </a:lnTo>
                          <a:lnTo>
                            <a:pt x="16" y="182"/>
                          </a:lnTo>
                          <a:lnTo>
                            <a:pt x="16" y="173"/>
                          </a:lnTo>
                          <a:lnTo>
                            <a:pt x="16" y="168"/>
                          </a:lnTo>
                          <a:lnTo>
                            <a:pt x="24" y="162"/>
                          </a:lnTo>
                          <a:lnTo>
                            <a:pt x="28" y="159"/>
                          </a:lnTo>
                          <a:lnTo>
                            <a:pt x="32" y="157"/>
                          </a:lnTo>
                          <a:lnTo>
                            <a:pt x="38" y="157"/>
                          </a:lnTo>
                          <a:lnTo>
                            <a:pt x="42" y="154"/>
                          </a:lnTo>
                          <a:lnTo>
                            <a:pt x="44" y="131"/>
                          </a:lnTo>
                          <a:lnTo>
                            <a:pt x="49" y="115"/>
                          </a:lnTo>
                          <a:lnTo>
                            <a:pt x="49" y="106"/>
                          </a:lnTo>
                          <a:lnTo>
                            <a:pt x="36" y="103"/>
                          </a:lnTo>
                          <a:lnTo>
                            <a:pt x="40" y="89"/>
                          </a:lnTo>
                          <a:lnTo>
                            <a:pt x="30" y="81"/>
                          </a:lnTo>
                          <a:lnTo>
                            <a:pt x="20" y="84"/>
                          </a:lnTo>
                          <a:lnTo>
                            <a:pt x="32" y="64"/>
                          </a:lnTo>
                          <a:lnTo>
                            <a:pt x="30" y="34"/>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31" name=""/>
                  <p:cNvSpPr/>
                  <p:nvPr/>
                </p:nvSpPr>
                <p:spPr>
                  <a:xfrm>
                    <a:off x="3801960" y="979560"/>
                    <a:ext cx="835200" cy="619200"/>
                  </a:xfrm>
                  <a:custGeom>
                    <a:avLst/>
                    <a:gdLst/>
                    <a:ahLst/>
                    <a:rect l="l" t="t" r="r" b="b"/>
                    <a:pathLst>
                      <a:path w="526" h="390">
                        <a:moveTo>
                          <a:pt x="0" y="389"/>
                        </a:moveTo>
                        <a:lnTo>
                          <a:pt x="33" y="381"/>
                        </a:lnTo>
                        <a:lnTo>
                          <a:pt x="45" y="364"/>
                        </a:lnTo>
                        <a:lnTo>
                          <a:pt x="53" y="353"/>
                        </a:lnTo>
                        <a:lnTo>
                          <a:pt x="56" y="344"/>
                        </a:lnTo>
                        <a:lnTo>
                          <a:pt x="64" y="344"/>
                        </a:lnTo>
                        <a:lnTo>
                          <a:pt x="72" y="336"/>
                        </a:lnTo>
                        <a:lnTo>
                          <a:pt x="82" y="336"/>
                        </a:lnTo>
                        <a:lnTo>
                          <a:pt x="88" y="336"/>
                        </a:lnTo>
                        <a:lnTo>
                          <a:pt x="95" y="336"/>
                        </a:lnTo>
                        <a:lnTo>
                          <a:pt x="99" y="336"/>
                        </a:lnTo>
                        <a:lnTo>
                          <a:pt x="107" y="325"/>
                        </a:lnTo>
                        <a:lnTo>
                          <a:pt x="111" y="316"/>
                        </a:lnTo>
                        <a:lnTo>
                          <a:pt x="121" y="308"/>
                        </a:lnTo>
                        <a:lnTo>
                          <a:pt x="128" y="305"/>
                        </a:lnTo>
                        <a:lnTo>
                          <a:pt x="134" y="299"/>
                        </a:lnTo>
                        <a:lnTo>
                          <a:pt x="142" y="297"/>
                        </a:lnTo>
                        <a:lnTo>
                          <a:pt x="148" y="291"/>
                        </a:lnTo>
                        <a:lnTo>
                          <a:pt x="156" y="285"/>
                        </a:lnTo>
                        <a:lnTo>
                          <a:pt x="163" y="280"/>
                        </a:lnTo>
                        <a:lnTo>
                          <a:pt x="173" y="271"/>
                        </a:lnTo>
                        <a:lnTo>
                          <a:pt x="183" y="274"/>
                        </a:lnTo>
                        <a:lnTo>
                          <a:pt x="198" y="280"/>
                        </a:lnTo>
                        <a:lnTo>
                          <a:pt x="214" y="280"/>
                        </a:lnTo>
                        <a:lnTo>
                          <a:pt x="231" y="271"/>
                        </a:lnTo>
                        <a:lnTo>
                          <a:pt x="239" y="269"/>
                        </a:lnTo>
                        <a:lnTo>
                          <a:pt x="245" y="252"/>
                        </a:lnTo>
                        <a:lnTo>
                          <a:pt x="253" y="241"/>
                        </a:lnTo>
                        <a:lnTo>
                          <a:pt x="266" y="227"/>
                        </a:lnTo>
                        <a:lnTo>
                          <a:pt x="270" y="218"/>
                        </a:lnTo>
                        <a:lnTo>
                          <a:pt x="270" y="207"/>
                        </a:lnTo>
                        <a:lnTo>
                          <a:pt x="282" y="199"/>
                        </a:lnTo>
                        <a:lnTo>
                          <a:pt x="288" y="190"/>
                        </a:lnTo>
                        <a:lnTo>
                          <a:pt x="292" y="182"/>
                        </a:lnTo>
                        <a:lnTo>
                          <a:pt x="296" y="182"/>
                        </a:lnTo>
                        <a:lnTo>
                          <a:pt x="315" y="165"/>
                        </a:lnTo>
                        <a:lnTo>
                          <a:pt x="315" y="182"/>
                        </a:lnTo>
                        <a:lnTo>
                          <a:pt x="311" y="188"/>
                        </a:lnTo>
                        <a:lnTo>
                          <a:pt x="315" y="196"/>
                        </a:lnTo>
                        <a:lnTo>
                          <a:pt x="329" y="199"/>
                        </a:lnTo>
                        <a:lnTo>
                          <a:pt x="336" y="199"/>
                        </a:lnTo>
                        <a:lnTo>
                          <a:pt x="344" y="190"/>
                        </a:lnTo>
                        <a:lnTo>
                          <a:pt x="350" y="182"/>
                        </a:lnTo>
                        <a:lnTo>
                          <a:pt x="350" y="174"/>
                        </a:lnTo>
                        <a:lnTo>
                          <a:pt x="356" y="165"/>
                        </a:lnTo>
                        <a:lnTo>
                          <a:pt x="356" y="157"/>
                        </a:lnTo>
                        <a:lnTo>
                          <a:pt x="362" y="146"/>
                        </a:lnTo>
                        <a:lnTo>
                          <a:pt x="366" y="140"/>
                        </a:lnTo>
                        <a:lnTo>
                          <a:pt x="375" y="140"/>
                        </a:lnTo>
                        <a:lnTo>
                          <a:pt x="395" y="140"/>
                        </a:lnTo>
                        <a:lnTo>
                          <a:pt x="410" y="129"/>
                        </a:lnTo>
                        <a:lnTo>
                          <a:pt x="424" y="112"/>
                        </a:lnTo>
                        <a:lnTo>
                          <a:pt x="439" y="106"/>
                        </a:lnTo>
                        <a:lnTo>
                          <a:pt x="453" y="92"/>
                        </a:lnTo>
                        <a:lnTo>
                          <a:pt x="463" y="70"/>
                        </a:lnTo>
                        <a:lnTo>
                          <a:pt x="484" y="45"/>
                        </a:lnTo>
                        <a:lnTo>
                          <a:pt x="498" y="34"/>
                        </a:lnTo>
                        <a:lnTo>
                          <a:pt x="511" y="22"/>
                        </a:lnTo>
                        <a:lnTo>
                          <a:pt x="525" y="8"/>
                        </a:lnTo>
                        <a:lnTo>
                          <a:pt x="502" y="0"/>
                        </a:lnTo>
                        <a:lnTo>
                          <a:pt x="478" y="0"/>
                        </a:lnTo>
                        <a:lnTo>
                          <a:pt x="455" y="14"/>
                        </a:lnTo>
                        <a:lnTo>
                          <a:pt x="443" y="22"/>
                        </a:lnTo>
                        <a:lnTo>
                          <a:pt x="424" y="28"/>
                        </a:lnTo>
                        <a:lnTo>
                          <a:pt x="403" y="31"/>
                        </a:lnTo>
                        <a:lnTo>
                          <a:pt x="391" y="36"/>
                        </a:lnTo>
                        <a:lnTo>
                          <a:pt x="366" y="50"/>
                        </a:lnTo>
                        <a:lnTo>
                          <a:pt x="350" y="59"/>
                        </a:lnTo>
                        <a:lnTo>
                          <a:pt x="334" y="67"/>
                        </a:lnTo>
                        <a:lnTo>
                          <a:pt x="315" y="73"/>
                        </a:lnTo>
                        <a:lnTo>
                          <a:pt x="296" y="81"/>
                        </a:lnTo>
                        <a:lnTo>
                          <a:pt x="278" y="92"/>
                        </a:lnTo>
                        <a:lnTo>
                          <a:pt x="264" y="106"/>
                        </a:lnTo>
                        <a:lnTo>
                          <a:pt x="253" y="120"/>
                        </a:lnTo>
                        <a:lnTo>
                          <a:pt x="241" y="132"/>
                        </a:lnTo>
                        <a:lnTo>
                          <a:pt x="231" y="140"/>
                        </a:lnTo>
                        <a:lnTo>
                          <a:pt x="210" y="157"/>
                        </a:lnTo>
                        <a:lnTo>
                          <a:pt x="189" y="174"/>
                        </a:lnTo>
                        <a:lnTo>
                          <a:pt x="163" y="190"/>
                        </a:lnTo>
                        <a:lnTo>
                          <a:pt x="146" y="215"/>
                        </a:lnTo>
                        <a:lnTo>
                          <a:pt x="126" y="235"/>
                        </a:lnTo>
                        <a:lnTo>
                          <a:pt x="109" y="246"/>
                        </a:lnTo>
                        <a:lnTo>
                          <a:pt x="91" y="271"/>
                        </a:lnTo>
                        <a:lnTo>
                          <a:pt x="80" y="288"/>
                        </a:lnTo>
                        <a:lnTo>
                          <a:pt x="64" y="305"/>
                        </a:lnTo>
                        <a:lnTo>
                          <a:pt x="49" y="316"/>
                        </a:lnTo>
                        <a:lnTo>
                          <a:pt x="33" y="327"/>
                        </a:lnTo>
                        <a:lnTo>
                          <a:pt x="0" y="389"/>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32" name=""/>
                <p:cNvSpPr/>
                <p:nvPr/>
              </p:nvSpPr>
              <p:spPr>
                <a:xfrm>
                  <a:off x="5276880" y="4468680"/>
                  <a:ext cx="250920" cy="600120"/>
                </a:xfrm>
                <a:custGeom>
                  <a:avLst/>
                  <a:gdLst/>
                  <a:ahLst/>
                  <a:rect l="l" t="t" r="r" b="b"/>
                  <a:pathLst>
                    <a:path w="158" h="378">
                      <a:moveTo>
                        <a:pt x="29" y="117"/>
                      </a:moveTo>
                      <a:lnTo>
                        <a:pt x="26" y="193"/>
                      </a:lnTo>
                      <a:lnTo>
                        <a:pt x="12" y="240"/>
                      </a:lnTo>
                      <a:lnTo>
                        <a:pt x="0" y="285"/>
                      </a:lnTo>
                      <a:lnTo>
                        <a:pt x="0" y="318"/>
                      </a:lnTo>
                      <a:lnTo>
                        <a:pt x="4" y="346"/>
                      </a:lnTo>
                      <a:lnTo>
                        <a:pt x="18" y="371"/>
                      </a:lnTo>
                      <a:lnTo>
                        <a:pt x="29" y="374"/>
                      </a:lnTo>
                      <a:lnTo>
                        <a:pt x="39" y="374"/>
                      </a:lnTo>
                      <a:lnTo>
                        <a:pt x="51" y="377"/>
                      </a:lnTo>
                      <a:lnTo>
                        <a:pt x="57" y="357"/>
                      </a:lnTo>
                      <a:lnTo>
                        <a:pt x="63" y="307"/>
                      </a:lnTo>
                      <a:lnTo>
                        <a:pt x="80" y="274"/>
                      </a:lnTo>
                      <a:lnTo>
                        <a:pt x="84" y="223"/>
                      </a:lnTo>
                      <a:lnTo>
                        <a:pt x="92" y="204"/>
                      </a:lnTo>
                      <a:lnTo>
                        <a:pt x="100" y="190"/>
                      </a:lnTo>
                      <a:lnTo>
                        <a:pt x="106" y="154"/>
                      </a:lnTo>
                      <a:lnTo>
                        <a:pt x="118" y="131"/>
                      </a:lnTo>
                      <a:lnTo>
                        <a:pt x="126" y="114"/>
                      </a:lnTo>
                      <a:lnTo>
                        <a:pt x="133" y="101"/>
                      </a:lnTo>
                      <a:lnTo>
                        <a:pt x="133" y="92"/>
                      </a:lnTo>
                      <a:lnTo>
                        <a:pt x="151" y="73"/>
                      </a:lnTo>
                      <a:lnTo>
                        <a:pt x="153" y="42"/>
                      </a:lnTo>
                      <a:lnTo>
                        <a:pt x="157" y="22"/>
                      </a:lnTo>
                      <a:lnTo>
                        <a:pt x="141" y="14"/>
                      </a:lnTo>
                      <a:lnTo>
                        <a:pt x="131" y="0"/>
                      </a:lnTo>
                      <a:lnTo>
                        <a:pt x="118" y="14"/>
                      </a:lnTo>
                      <a:lnTo>
                        <a:pt x="106" y="47"/>
                      </a:lnTo>
                      <a:lnTo>
                        <a:pt x="92" y="70"/>
                      </a:lnTo>
                      <a:lnTo>
                        <a:pt x="80" y="89"/>
                      </a:lnTo>
                      <a:lnTo>
                        <a:pt x="75" y="89"/>
                      </a:lnTo>
                      <a:lnTo>
                        <a:pt x="63" y="101"/>
                      </a:lnTo>
                      <a:lnTo>
                        <a:pt x="57" y="112"/>
                      </a:lnTo>
                      <a:lnTo>
                        <a:pt x="29" y="117"/>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 name=""/>
                <p:cNvSpPr/>
                <p:nvPr/>
              </p:nvSpPr>
              <p:spPr>
                <a:xfrm>
                  <a:off x="4087800" y="1039680"/>
                  <a:ext cx="3375000" cy="2840040"/>
                </a:xfrm>
                <a:custGeom>
                  <a:avLst/>
                  <a:gdLst/>
                  <a:ahLst/>
                  <a:rect l="l" t="t" r="r" b="b"/>
                  <a:pathLst>
                    <a:path w="2126" h="1789">
                      <a:moveTo>
                        <a:pt x="0" y="803"/>
                      </a:moveTo>
                      <a:lnTo>
                        <a:pt x="19" y="778"/>
                      </a:lnTo>
                      <a:lnTo>
                        <a:pt x="31" y="759"/>
                      </a:lnTo>
                      <a:lnTo>
                        <a:pt x="56" y="759"/>
                      </a:lnTo>
                      <a:lnTo>
                        <a:pt x="84" y="764"/>
                      </a:lnTo>
                      <a:lnTo>
                        <a:pt x="103" y="753"/>
                      </a:lnTo>
                      <a:lnTo>
                        <a:pt x="124" y="750"/>
                      </a:lnTo>
                      <a:lnTo>
                        <a:pt x="126" y="717"/>
                      </a:lnTo>
                      <a:lnTo>
                        <a:pt x="138" y="695"/>
                      </a:lnTo>
                      <a:lnTo>
                        <a:pt x="109" y="669"/>
                      </a:lnTo>
                      <a:lnTo>
                        <a:pt x="105" y="650"/>
                      </a:lnTo>
                      <a:lnTo>
                        <a:pt x="107" y="622"/>
                      </a:lnTo>
                      <a:lnTo>
                        <a:pt x="128" y="622"/>
                      </a:lnTo>
                      <a:lnTo>
                        <a:pt x="142" y="619"/>
                      </a:lnTo>
                      <a:lnTo>
                        <a:pt x="144" y="622"/>
                      </a:lnTo>
                      <a:lnTo>
                        <a:pt x="159" y="605"/>
                      </a:lnTo>
                      <a:lnTo>
                        <a:pt x="175" y="597"/>
                      </a:lnTo>
                      <a:lnTo>
                        <a:pt x="181" y="597"/>
                      </a:lnTo>
                      <a:lnTo>
                        <a:pt x="191" y="580"/>
                      </a:lnTo>
                      <a:lnTo>
                        <a:pt x="202" y="575"/>
                      </a:lnTo>
                      <a:lnTo>
                        <a:pt x="214" y="544"/>
                      </a:lnTo>
                      <a:lnTo>
                        <a:pt x="222" y="552"/>
                      </a:lnTo>
                      <a:lnTo>
                        <a:pt x="237" y="533"/>
                      </a:lnTo>
                      <a:lnTo>
                        <a:pt x="239" y="533"/>
                      </a:lnTo>
                      <a:lnTo>
                        <a:pt x="259" y="510"/>
                      </a:lnTo>
                      <a:lnTo>
                        <a:pt x="270" y="508"/>
                      </a:lnTo>
                      <a:lnTo>
                        <a:pt x="286" y="508"/>
                      </a:lnTo>
                      <a:lnTo>
                        <a:pt x="296" y="508"/>
                      </a:lnTo>
                      <a:lnTo>
                        <a:pt x="288" y="480"/>
                      </a:lnTo>
                      <a:lnTo>
                        <a:pt x="284" y="457"/>
                      </a:lnTo>
                      <a:lnTo>
                        <a:pt x="280" y="410"/>
                      </a:lnTo>
                      <a:lnTo>
                        <a:pt x="303" y="407"/>
                      </a:lnTo>
                      <a:lnTo>
                        <a:pt x="315" y="399"/>
                      </a:lnTo>
                      <a:lnTo>
                        <a:pt x="309" y="418"/>
                      </a:lnTo>
                      <a:lnTo>
                        <a:pt x="319" y="432"/>
                      </a:lnTo>
                      <a:lnTo>
                        <a:pt x="329" y="449"/>
                      </a:lnTo>
                      <a:lnTo>
                        <a:pt x="334" y="460"/>
                      </a:lnTo>
                      <a:lnTo>
                        <a:pt x="362" y="457"/>
                      </a:lnTo>
                      <a:lnTo>
                        <a:pt x="385" y="416"/>
                      </a:lnTo>
                      <a:lnTo>
                        <a:pt x="402" y="396"/>
                      </a:lnTo>
                      <a:lnTo>
                        <a:pt x="412" y="382"/>
                      </a:lnTo>
                      <a:lnTo>
                        <a:pt x="424" y="365"/>
                      </a:lnTo>
                      <a:lnTo>
                        <a:pt x="435" y="343"/>
                      </a:lnTo>
                      <a:lnTo>
                        <a:pt x="445" y="351"/>
                      </a:lnTo>
                      <a:lnTo>
                        <a:pt x="445" y="338"/>
                      </a:lnTo>
                      <a:lnTo>
                        <a:pt x="451" y="329"/>
                      </a:lnTo>
                      <a:lnTo>
                        <a:pt x="469" y="335"/>
                      </a:lnTo>
                      <a:lnTo>
                        <a:pt x="498" y="371"/>
                      </a:lnTo>
                      <a:lnTo>
                        <a:pt x="492" y="271"/>
                      </a:lnTo>
                      <a:lnTo>
                        <a:pt x="467" y="315"/>
                      </a:lnTo>
                      <a:lnTo>
                        <a:pt x="447" y="312"/>
                      </a:lnTo>
                      <a:lnTo>
                        <a:pt x="441" y="285"/>
                      </a:lnTo>
                      <a:lnTo>
                        <a:pt x="441" y="271"/>
                      </a:lnTo>
                      <a:lnTo>
                        <a:pt x="435" y="262"/>
                      </a:lnTo>
                      <a:lnTo>
                        <a:pt x="451" y="240"/>
                      </a:lnTo>
                      <a:lnTo>
                        <a:pt x="461" y="223"/>
                      </a:lnTo>
                      <a:lnTo>
                        <a:pt x="470" y="218"/>
                      </a:lnTo>
                      <a:lnTo>
                        <a:pt x="478" y="215"/>
                      </a:lnTo>
                      <a:lnTo>
                        <a:pt x="484" y="201"/>
                      </a:lnTo>
                      <a:lnTo>
                        <a:pt x="492" y="198"/>
                      </a:lnTo>
                      <a:lnTo>
                        <a:pt x="502" y="198"/>
                      </a:lnTo>
                      <a:lnTo>
                        <a:pt x="484" y="173"/>
                      </a:lnTo>
                      <a:lnTo>
                        <a:pt x="467" y="179"/>
                      </a:lnTo>
                      <a:lnTo>
                        <a:pt x="455" y="179"/>
                      </a:lnTo>
                      <a:lnTo>
                        <a:pt x="445" y="170"/>
                      </a:lnTo>
                      <a:lnTo>
                        <a:pt x="445" y="187"/>
                      </a:lnTo>
                      <a:lnTo>
                        <a:pt x="435" y="204"/>
                      </a:lnTo>
                      <a:lnTo>
                        <a:pt x="422" y="232"/>
                      </a:lnTo>
                      <a:lnTo>
                        <a:pt x="408" y="243"/>
                      </a:lnTo>
                      <a:lnTo>
                        <a:pt x="399" y="243"/>
                      </a:lnTo>
                      <a:lnTo>
                        <a:pt x="395" y="262"/>
                      </a:lnTo>
                      <a:lnTo>
                        <a:pt x="395" y="271"/>
                      </a:lnTo>
                      <a:lnTo>
                        <a:pt x="387" y="279"/>
                      </a:lnTo>
                      <a:lnTo>
                        <a:pt x="397" y="312"/>
                      </a:lnTo>
                      <a:lnTo>
                        <a:pt x="402" y="329"/>
                      </a:lnTo>
                      <a:lnTo>
                        <a:pt x="391" y="354"/>
                      </a:lnTo>
                      <a:lnTo>
                        <a:pt x="377" y="371"/>
                      </a:lnTo>
                      <a:lnTo>
                        <a:pt x="373" y="396"/>
                      </a:lnTo>
                      <a:lnTo>
                        <a:pt x="366" y="416"/>
                      </a:lnTo>
                      <a:lnTo>
                        <a:pt x="358" y="416"/>
                      </a:lnTo>
                      <a:lnTo>
                        <a:pt x="346" y="418"/>
                      </a:lnTo>
                      <a:lnTo>
                        <a:pt x="334" y="427"/>
                      </a:lnTo>
                      <a:lnTo>
                        <a:pt x="331" y="424"/>
                      </a:lnTo>
                      <a:lnTo>
                        <a:pt x="331" y="410"/>
                      </a:lnTo>
                      <a:lnTo>
                        <a:pt x="329" y="388"/>
                      </a:lnTo>
                      <a:lnTo>
                        <a:pt x="319" y="388"/>
                      </a:lnTo>
                      <a:lnTo>
                        <a:pt x="313" y="374"/>
                      </a:lnTo>
                      <a:lnTo>
                        <a:pt x="315" y="354"/>
                      </a:lnTo>
                      <a:lnTo>
                        <a:pt x="317" y="343"/>
                      </a:lnTo>
                      <a:lnTo>
                        <a:pt x="315" y="338"/>
                      </a:lnTo>
                      <a:lnTo>
                        <a:pt x="307" y="343"/>
                      </a:lnTo>
                      <a:lnTo>
                        <a:pt x="303" y="343"/>
                      </a:lnTo>
                      <a:lnTo>
                        <a:pt x="297" y="340"/>
                      </a:lnTo>
                      <a:lnTo>
                        <a:pt x="294" y="338"/>
                      </a:lnTo>
                      <a:lnTo>
                        <a:pt x="284" y="349"/>
                      </a:lnTo>
                      <a:lnTo>
                        <a:pt x="274" y="363"/>
                      </a:lnTo>
                      <a:lnTo>
                        <a:pt x="264" y="377"/>
                      </a:lnTo>
                      <a:lnTo>
                        <a:pt x="243" y="374"/>
                      </a:lnTo>
                      <a:lnTo>
                        <a:pt x="229" y="371"/>
                      </a:lnTo>
                      <a:lnTo>
                        <a:pt x="220" y="357"/>
                      </a:lnTo>
                      <a:lnTo>
                        <a:pt x="220" y="349"/>
                      </a:lnTo>
                      <a:lnTo>
                        <a:pt x="226" y="338"/>
                      </a:lnTo>
                      <a:lnTo>
                        <a:pt x="233" y="329"/>
                      </a:lnTo>
                      <a:lnTo>
                        <a:pt x="239" y="318"/>
                      </a:lnTo>
                      <a:lnTo>
                        <a:pt x="226" y="324"/>
                      </a:lnTo>
                      <a:lnTo>
                        <a:pt x="220" y="310"/>
                      </a:lnTo>
                      <a:lnTo>
                        <a:pt x="220" y="301"/>
                      </a:lnTo>
                      <a:lnTo>
                        <a:pt x="239" y="298"/>
                      </a:lnTo>
                      <a:lnTo>
                        <a:pt x="257" y="296"/>
                      </a:lnTo>
                      <a:lnTo>
                        <a:pt x="245" y="287"/>
                      </a:lnTo>
                      <a:lnTo>
                        <a:pt x="227" y="290"/>
                      </a:lnTo>
                      <a:lnTo>
                        <a:pt x="227" y="273"/>
                      </a:lnTo>
                      <a:lnTo>
                        <a:pt x="235" y="262"/>
                      </a:lnTo>
                      <a:lnTo>
                        <a:pt x="253" y="251"/>
                      </a:lnTo>
                      <a:lnTo>
                        <a:pt x="259" y="240"/>
                      </a:lnTo>
                      <a:lnTo>
                        <a:pt x="264" y="234"/>
                      </a:lnTo>
                      <a:lnTo>
                        <a:pt x="278" y="232"/>
                      </a:lnTo>
                      <a:lnTo>
                        <a:pt x="290" y="234"/>
                      </a:lnTo>
                      <a:lnTo>
                        <a:pt x="296" y="240"/>
                      </a:lnTo>
                      <a:lnTo>
                        <a:pt x="305" y="232"/>
                      </a:lnTo>
                      <a:lnTo>
                        <a:pt x="296" y="229"/>
                      </a:lnTo>
                      <a:lnTo>
                        <a:pt x="296" y="206"/>
                      </a:lnTo>
                      <a:lnTo>
                        <a:pt x="321" y="181"/>
                      </a:lnTo>
                      <a:lnTo>
                        <a:pt x="334" y="165"/>
                      </a:lnTo>
                      <a:lnTo>
                        <a:pt x="342" y="162"/>
                      </a:lnTo>
                      <a:lnTo>
                        <a:pt x="340" y="153"/>
                      </a:lnTo>
                      <a:lnTo>
                        <a:pt x="352" y="137"/>
                      </a:lnTo>
                      <a:lnTo>
                        <a:pt x="366" y="112"/>
                      </a:lnTo>
                      <a:lnTo>
                        <a:pt x="381" y="100"/>
                      </a:lnTo>
                      <a:lnTo>
                        <a:pt x="369" y="89"/>
                      </a:lnTo>
                      <a:lnTo>
                        <a:pt x="401" y="64"/>
                      </a:lnTo>
                      <a:lnTo>
                        <a:pt x="414" y="67"/>
                      </a:lnTo>
                      <a:lnTo>
                        <a:pt x="412" y="53"/>
                      </a:lnTo>
                      <a:lnTo>
                        <a:pt x="439" y="50"/>
                      </a:lnTo>
                      <a:lnTo>
                        <a:pt x="490" y="6"/>
                      </a:lnTo>
                      <a:lnTo>
                        <a:pt x="498" y="0"/>
                      </a:lnTo>
                      <a:lnTo>
                        <a:pt x="488" y="33"/>
                      </a:lnTo>
                      <a:lnTo>
                        <a:pt x="500" y="17"/>
                      </a:lnTo>
                      <a:lnTo>
                        <a:pt x="513" y="11"/>
                      </a:lnTo>
                      <a:lnTo>
                        <a:pt x="511" y="25"/>
                      </a:lnTo>
                      <a:lnTo>
                        <a:pt x="550" y="8"/>
                      </a:lnTo>
                      <a:lnTo>
                        <a:pt x="568" y="22"/>
                      </a:lnTo>
                      <a:lnTo>
                        <a:pt x="542" y="36"/>
                      </a:lnTo>
                      <a:lnTo>
                        <a:pt x="552" y="53"/>
                      </a:lnTo>
                      <a:lnTo>
                        <a:pt x="589" y="50"/>
                      </a:lnTo>
                      <a:lnTo>
                        <a:pt x="645" y="75"/>
                      </a:lnTo>
                      <a:lnTo>
                        <a:pt x="642" y="103"/>
                      </a:lnTo>
                      <a:lnTo>
                        <a:pt x="618" y="128"/>
                      </a:lnTo>
                      <a:lnTo>
                        <a:pt x="583" y="142"/>
                      </a:lnTo>
                      <a:lnTo>
                        <a:pt x="577" y="170"/>
                      </a:lnTo>
                      <a:lnTo>
                        <a:pt x="579" y="198"/>
                      </a:lnTo>
                      <a:lnTo>
                        <a:pt x="589" y="204"/>
                      </a:lnTo>
                      <a:lnTo>
                        <a:pt x="591" y="218"/>
                      </a:lnTo>
                      <a:lnTo>
                        <a:pt x="595" y="223"/>
                      </a:lnTo>
                      <a:lnTo>
                        <a:pt x="603" y="229"/>
                      </a:lnTo>
                      <a:lnTo>
                        <a:pt x="605" y="245"/>
                      </a:lnTo>
                      <a:lnTo>
                        <a:pt x="616" y="265"/>
                      </a:lnTo>
                      <a:lnTo>
                        <a:pt x="616" y="273"/>
                      </a:lnTo>
                      <a:lnTo>
                        <a:pt x="628" y="273"/>
                      </a:lnTo>
                      <a:lnTo>
                        <a:pt x="632" y="279"/>
                      </a:lnTo>
                      <a:lnTo>
                        <a:pt x="642" y="285"/>
                      </a:lnTo>
                      <a:lnTo>
                        <a:pt x="647" y="276"/>
                      </a:lnTo>
                      <a:lnTo>
                        <a:pt x="653" y="262"/>
                      </a:lnTo>
                      <a:lnTo>
                        <a:pt x="657" y="254"/>
                      </a:lnTo>
                      <a:lnTo>
                        <a:pt x="667" y="259"/>
                      </a:lnTo>
                      <a:lnTo>
                        <a:pt x="679" y="240"/>
                      </a:lnTo>
                      <a:lnTo>
                        <a:pt x="679" y="226"/>
                      </a:lnTo>
                      <a:lnTo>
                        <a:pt x="682" y="215"/>
                      </a:lnTo>
                      <a:lnTo>
                        <a:pt x="684" y="206"/>
                      </a:lnTo>
                      <a:lnTo>
                        <a:pt x="708" y="198"/>
                      </a:lnTo>
                      <a:lnTo>
                        <a:pt x="727" y="190"/>
                      </a:lnTo>
                      <a:lnTo>
                        <a:pt x="752" y="179"/>
                      </a:lnTo>
                      <a:lnTo>
                        <a:pt x="782" y="187"/>
                      </a:lnTo>
                      <a:lnTo>
                        <a:pt x="811" y="187"/>
                      </a:lnTo>
                      <a:lnTo>
                        <a:pt x="859" y="187"/>
                      </a:lnTo>
                      <a:lnTo>
                        <a:pt x="867" y="120"/>
                      </a:lnTo>
                      <a:lnTo>
                        <a:pt x="894" y="123"/>
                      </a:lnTo>
                      <a:lnTo>
                        <a:pt x="914" y="173"/>
                      </a:lnTo>
                      <a:lnTo>
                        <a:pt x="918" y="131"/>
                      </a:lnTo>
                      <a:lnTo>
                        <a:pt x="1007" y="8"/>
                      </a:lnTo>
                      <a:lnTo>
                        <a:pt x="1042" y="8"/>
                      </a:lnTo>
                      <a:lnTo>
                        <a:pt x="1073" y="33"/>
                      </a:lnTo>
                      <a:lnTo>
                        <a:pt x="1114" y="31"/>
                      </a:lnTo>
                      <a:lnTo>
                        <a:pt x="1168" y="75"/>
                      </a:lnTo>
                      <a:lnTo>
                        <a:pt x="1231" y="100"/>
                      </a:lnTo>
                      <a:lnTo>
                        <a:pt x="1275" y="95"/>
                      </a:lnTo>
                      <a:lnTo>
                        <a:pt x="1334" y="123"/>
                      </a:lnTo>
                      <a:lnTo>
                        <a:pt x="1382" y="123"/>
                      </a:lnTo>
                      <a:lnTo>
                        <a:pt x="1406" y="103"/>
                      </a:lnTo>
                      <a:lnTo>
                        <a:pt x="1460" y="103"/>
                      </a:lnTo>
                      <a:lnTo>
                        <a:pt x="1489" y="126"/>
                      </a:lnTo>
                      <a:lnTo>
                        <a:pt x="1563" y="126"/>
                      </a:lnTo>
                      <a:lnTo>
                        <a:pt x="1625" y="162"/>
                      </a:lnTo>
                      <a:lnTo>
                        <a:pt x="1736" y="156"/>
                      </a:lnTo>
                      <a:lnTo>
                        <a:pt x="1917" y="173"/>
                      </a:lnTo>
                      <a:lnTo>
                        <a:pt x="2004" y="226"/>
                      </a:lnTo>
                      <a:lnTo>
                        <a:pt x="2078" y="259"/>
                      </a:lnTo>
                      <a:lnTo>
                        <a:pt x="2125" y="287"/>
                      </a:lnTo>
                      <a:lnTo>
                        <a:pt x="2111" y="296"/>
                      </a:lnTo>
                      <a:lnTo>
                        <a:pt x="2078" y="273"/>
                      </a:lnTo>
                      <a:lnTo>
                        <a:pt x="2003" y="265"/>
                      </a:lnTo>
                      <a:lnTo>
                        <a:pt x="2024" y="287"/>
                      </a:lnTo>
                      <a:lnTo>
                        <a:pt x="2057" y="298"/>
                      </a:lnTo>
                      <a:lnTo>
                        <a:pt x="2047" y="335"/>
                      </a:lnTo>
                      <a:lnTo>
                        <a:pt x="2012" y="357"/>
                      </a:lnTo>
                      <a:lnTo>
                        <a:pt x="2001" y="393"/>
                      </a:lnTo>
                      <a:lnTo>
                        <a:pt x="2047" y="427"/>
                      </a:lnTo>
                      <a:lnTo>
                        <a:pt x="2080" y="471"/>
                      </a:lnTo>
                      <a:lnTo>
                        <a:pt x="2098" y="536"/>
                      </a:lnTo>
                      <a:lnTo>
                        <a:pt x="2076" y="541"/>
                      </a:lnTo>
                      <a:lnTo>
                        <a:pt x="2030" y="522"/>
                      </a:lnTo>
                      <a:lnTo>
                        <a:pt x="1981" y="474"/>
                      </a:lnTo>
                      <a:lnTo>
                        <a:pt x="1962" y="449"/>
                      </a:lnTo>
                      <a:lnTo>
                        <a:pt x="1950" y="416"/>
                      </a:lnTo>
                      <a:lnTo>
                        <a:pt x="1938" y="365"/>
                      </a:lnTo>
                      <a:lnTo>
                        <a:pt x="1919" y="349"/>
                      </a:lnTo>
                      <a:lnTo>
                        <a:pt x="1901" y="346"/>
                      </a:lnTo>
                      <a:lnTo>
                        <a:pt x="1886" y="351"/>
                      </a:lnTo>
                      <a:lnTo>
                        <a:pt x="1903" y="391"/>
                      </a:lnTo>
                      <a:lnTo>
                        <a:pt x="1857" y="396"/>
                      </a:lnTo>
                      <a:lnTo>
                        <a:pt x="1835" y="377"/>
                      </a:lnTo>
                      <a:lnTo>
                        <a:pt x="1794" y="388"/>
                      </a:lnTo>
                      <a:lnTo>
                        <a:pt x="1763" y="418"/>
                      </a:lnTo>
                      <a:lnTo>
                        <a:pt x="1763" y="435"/>
                      </a:lnTo>
                      <a:lnTo>
                        <a:pt x="1775" y="463"/>
                      </a:lnTo>
                      <a:lnTo>
                        <a:pt x="1824" y="471"/>
                      </a:lnTo>
                      <a:lnTo>
                        <a:pt x="1863" y="505"/>
                      </a:lnTo>
                      <a:lnTo>
                        <a:pt x="1929" y="597"/>
                      </a:lnTo>
                      <a:lnTo>
                        <a:pt x="1956" y="658"/>
                      </a:lnTo>
                      <a:lnTo>
                        <a:pt x="1960" y="722"/>
                      </a:lnTo>
                      <a:lnTo>
                        <a:pt x="1954" y="775"/>
                      </a:lnTo>
                      <a:lnTo>
                        <a:pt x="1938" y="775"/>
                      </a:lnTo>
                      <a:lnTo>
                        <a:pt x="1921" y="756"/>
                      </a:lnTo>
                      <a:lnTo>
                        <a:pt x="1896" y="781"/>
                      </a:lnTo>
                      <a:lnTo>
                        <a:pt x="1870" y="803"/>
                      </a:lnTo>
                      <a:lnTo>
                        <a:pt x="1866" y="840"/>
                      </a:lnTo>
                      <a:lnTo>
                        <a:pt x="1894" y="884"/>
                      </a:lnTo>
                      <a:lnTo>
                        <a:pt x="1876" y="920"/>
                      </a:lnTo>
                      <a:lnTo>
                        <a:pt x="1870" y="982"/>
                      </a:lnTo>
                      <a:lnTo>
                        <a:pt x="1903" y="1021"/>
                      </a:lnTo>
                      <a:lnTo>
                        <a:pt x="1940" y="1032"/>
                      </a:lnTo>
                      <a:lnTo>
                        <a:pt x="1979" y="1074"/>
                      </a:lnTo>
                      <a:lnTo>
                        <a:pt x="2012" y="1130"/>
                      </a:lnTo>
                      <a:lnTo>
                        <a:pt x="2014" y="1213"/>
                      </a:lnTo>
                      <a:lnTo>
                        <a:pt x="2003" y="1252"/>
                      </a:lnTo>
                      <a:lnTo>
                        <a:pt x="1968" y="1286"/>
                      </a:lnTo>
                      <a:lnTo>
                        <a:pt x="1925" y="1303"/>
                      </a:lnTo>
                      <a:lnTo>
                        <a:pt x="1898" y="1328"/>
                      </a:lnTo>
                      <a:lnTo>
                        <a:pt x="1882" y="1314"/>
                      </a:lnTo>
                      <a:lnTo>
                        <a:pt x="1868" y="1328"/>
                      </a:lnTo>
                      <a:lnTo>
                        <a:pt x="1864" y="1389"/>
                      </a:lnTo>
                      <a:lnTo>
                        <a:pt x="1874" y="1425"/>
                      </a:lnTo>
                      <a:lnTo>
                        <a:pt x="1917" y="1467"/>
                      </a:lnTo>
                      <a:lnTo>
                        <a:pt x="1934" y="1509"/>
                      </a:lnTo>
                      <a:lnTo>
                        <a:pt x="1948" y="1531"/>
                      </a:lnTo>
                      <a:lnTo>
                        <a:pt x="1944" y="1576"/>
                      </a:lnTo>
                      <a:lnTo>
                        <a:pt x="1917" y="1612"/>
                      </a:lnTo>
                      <a:lnTo>
                        <a:pt x="1888" y="1612"/>
                      </a:lnTo>
                      <a:lnTo>
                        <a:pt x="1841" y="1559"/>
                      </a:lnTo>
                      <a:lnTo>
                        <a:pt x="1808" y="1540"/>
                      </a:lnTo>
                      <a:lnTo>
                        <a:pt x="1794" y="1529"/>
                      </a:lnTo>
                      <a:lnTo>
                        <a:pt x="1781" y="1556"/>
                      </a:lnTo>
                      <a:lnTo>
                        <a:pt x="1785" y="1596"/>
                      </a:lnTo>
                      <a:lnTo>
                        <a:pt x="1796" y="1626"/>
                      </a:lnTo>
                      <a:lnTo>
                        <a:pt x="1804" y="1674"/>
                      </a:lnTo>
                      <a:lnTo>
                        <a:pt x="1833" y="1690"/>
                      </a:lnTo>
                      <a:lnTo>
                        <a:pt x="1824" y="1715"/>
                      </a:lnTo>
                      <a:lnTo>
                        <a:pt x="1826" y="1752"/>
                      </a:lnTo>
                      <a:lnTo>
                        <a:pt x="1835" y="1788"/>
                      </a:lnTo>
                      <a:lnTo>
                        <a:pt x="1816" y="1785"/>
                      </a:lnTo>
                      <a:lnTo>
                        <a:pt x="1794" y="1743"/>
                      </a:lnTo>
                      <a:lnTo>
                        <a:pt x="1796" y="1699"/>
                      </a:lnTo>
                      <a:lnTo>
                        <a:pt x="1789" y="1685"/>
                      </a:lnTo>
                      <a:lnTo>
                        <a:pt x="1781" y="1635"/>
                      </a:lnTo>
                      <a:lnTo>
                        <a:pt x="1771" y="1621"/>
                      </a:lnTo>
                      <a:lnTo>
                        <a:pt x="1767" y="1551"/>
                      </a:lnTo>
                      <a:lnTo>
                        <a:pt x="1754" y="1509"/>
                      </a:lnTo>
                      <a:lnTo>
                        <a:pt x="1730" y="1470"/>
                      </a:lnTo>
                      <a:lnTo>
                        <a:pt x="1688" y="1448"/>
                      </a:lnTo>
                      <a:lnTo>
                        <a:pt x="1658" y="1411"/>
                      </a:lnTo>
                      <a:lnTo>
                        <a:pt x="1647" y="1384"/>
                      </a:lnTo>
                      <a:lnTo>
                        <a:pt x="1625" y="1353"/>
                      </a:lnTo>
                      <a:lnTo>
                        <a:pt x="1592" y="1283"/>
                      </a:lnTo>
                      <a:lnTo>
                        <a:pt x="1563" y="1289"/>
                      </a:lnTo>
                      <a:lnTo>
                        <a:pt x="1524" y="1322"/>
                      </a:lnTo>
                      <a:lnTo>
                        <a:pt x="1507" y="1350"/>
                      </a:lnTo>
                      <a:lnTo>
                        <a:pt x="1472" y="1403"/>
                      </a:lnTo>
                      <a:lnTo>
                        <a:pt x="1446" y="1459"/>
                      </a:lnTo>
                      <a:lnTo>
                        <a:pt x="1437" y="1478"/>
                      </a:lnTo>
                      <a:lnTo>
                        <a:pt x="1446" y="1543"/>
                      </a:lnTo>
                      <a:lnTo>
                        <a:pt x="1445" y="1607"/>
                      </a:lnTo>
                      <a:lnTo>
                        <a:pt x="1413" y="1651"/>
                      </a:lnTo>
                      <a:lnTo>
                        <a:pt x="1396" y="1654"/>
                      </a:lnTo>
                      <a:lnTo>
                        <a:pt x="1359" y="1562"/>
                      </a:lnTo>
                      <a:lnTo>
                        <a:pt x="1330" y="1498"/>
                      </a:lnTo>
                      <a:lnTo>
                        <a:pt x="1272" y="1375"/>
                      </a:lnTo>
                      <a:lnTo>
                        <a:pt x="1270" y="1328"/>
                      </a:lnTo>
                      <a:lnTo>
                        <a:pt x="1256" y="1305"/>
                      </a:lnTo>
                      <a:lnTo>
                        <a:pt x="1246" y="1336"/>
                      </a:lnTo>
                      <a:lnTo>
                        <a:pt x="1196" y="1266"/>
                      </a:lnTo>
                      <a:lnTo>
                        <a:pt x="1128" y="1213"/>
                      </a:lnTo>
                      <a:lnTo>
                        <a:pt x="1085" y="1225"/>
                      </a:lnTo>
                      <a:lnTo>
                        <a:pt x="1023" y="1219"/>
                      </a:lnTo>
                      <a:lnTo>
                        <a:pt x="993" y="1180"/>
                      </a:lnTo>
                      <a:lnTo>
                        <a:pt x="960" y="1185"/>
                      </a:lnTo>
                      <a:lnTo>
                        <a:pt x="914" y="1169"/>
                      </a:lnTo>
                      <a:lnTo>
                        <a:pt x="817" y="1038"/>
                      </a:lnTo>
                      <a:lnTo>
                        <a:pt x="822" y="1091"/>
                      </a:lnTo>
                      <a:lnTo>
                        <a:pt x="852" y="1166"/>
                      </a:lnTo>
                      <a:lnTo>
                        <a:pt x="885" y="1219"/>
                      </a:lnTo>
                      <a:lnTo>
                        <a:pt x="920" y="1247"/>
                      </a:lnTo>
                      <a:lnTo>
                        <a:pt x="958" y="1225"/>
                      </a:lnTo>
                      <a:lnTo>
                        <a:pt x="990" y="1225"/>
                      </a:lnTo>
                      <a:lnTo>
                        <a:pt x="1030" y="1272"/>
                      </a:lnTo>
                      <a:lnTo>
                        <a:pt x="1054" y="1308"/>
                      </a:lnTo>
                      <a:lnTo>
                        <a:pt x="1050" y="1331"/>
                      </a:lnTo>
                      <a:lnTo>
                        <a:pt x="980" y="1434"/>
                      </a:lnTo>
                      <a:lnTo>
                        <a:pt x="933" y="1473"/>
                      </a:lnTo>
                      <a:lnTo>
                        <a:pt x="836" y="1523"/>
                      </a:lnTo>
                      <a:lnTo>
                        <a:pt x="807" y="1540"/>
                      </a:lnTo>
                      <a:lnTo>
                        <a:pt x="789" y="1523"/>
                      </a:lnTo>
                      <a:lnTo>
                        <a:pt x="784" y="1503"/>
                      </a:lnTo>
                      <a:lnTo>
                        <a:pt x="782" y="1473"/>
                      </a:lnTo>
                      <a:lnTo>
                        <a:pt x="774" y="1442"/>
                      </a:lnTo>
                      <a:lnTo>
                        <a:pt x="760" y="1417"/>
                      </a:lnTo>
                      <a:lnTo>
                        <a:pt x="749" y="1395"/>
                      </a:lnTo>
                      <a:lnTo>
                        <a:pt x="731" y="1364"/>
                      </a:lnTo>
                      <a:lnTo>
                        <a:pt x="721" y="1344"/>
                      </a:lnTo>
                      <a:lnTo>
                        <a:pt x="714" y="1319"/>
                      </a:lnTo>
                      <a:lnTo>
                        <a:pt x="700" y="1297"/>
                      </a:lnTo>
                      <a:lnTo>
                        <a:pt x="679" y="1241"/>
                      </a:lnTo>
                      <a:lnTo>
                        <a:pt x="667" y="1219"/>
                      </a:lnTo>
                      <a:lnTo>
                        <a:pt x="651" y="1188"/>
                      </a:lnTo>
                      <a:lnTo>
                        <a:pt x="626" y="1146"/>
                      </a:lnTo>
                      <a:lnTo>
                        <a:pt x="612" y="1121"/>
                      </a:lnTo>
                      <a:lnTo>
                        <a:pt x="601" y="1105"/>
                      </a:lnTo>
                      <a:lnTo>
                        <a:pt x="587" y="1068"/>
                      </a:lnTo>
                      <a:lnTo>
                        <a:pt x="628" y="1035"/>
                      </a:lnTo>
                      <a:lnTo>
                        <a:pt x="645" y="962"/>
                      </a:lnTo>
                      <a:lnTo>
                        <a:pt x="607" y="943"/>
                      </a:lnTo>
                      <a:lnTo>
                        <a:pt x="554" y="954"/>
                      </a:lnTo>
                      <a:lnTo>
                        <a:pt x="542" y="946"/>
                      </a:lnTo>
                      <a:lnTo>
                        <a:pt x="537" y="946"/>
                      </a:lnTo>
                      <a:lnTo>
                        <a:pt x="529" y="946"/>
                      </a:lnTo>
                      <a:lnTo>
                        <a:pt x="523" y="946"/>
                      </a:lnTo>
                      <a:lnTo>
                        <a:pt x="521" y="932"/>
                      </a:lnTo>
                      <a:lnTo>
                        <a:pt x="517" y="920"/>
                      </a:lnTo>
                      <a:lnTo>
                        <a:pt x="517" y="898"/>
                      </a:lnTo>
                      <a:lnTo>
                        <a:pt x="507" y="887"/>
                      </a:lnTo>
                      <a:lnTo>
                        <a:pt x="505" y="873"/>
                      </a:lnTo>
                      <a:lnTo>
                        <a:pt x="500" y="870"/>
                      </a:lnTo>
                      <a:lnTo>
                        <a:pt x="494" y="859"/>
                      </a:lnTo>
                      <a:lnTo>
                        <a:pt x="492" y="848"/>
                      </a:lnTo>
                      <a:lnTo>
                        <a:pt x="488" y="837"/>
                      </a:lnTo>
                      <a:lnTo>
                        <a:pt x="484" y="831"/>
                      </a:lnTo>
                      <a:lnTo>
                        <a:pt x="472" y="831"/>
                      </a:lnTo>
                      <a:lnTo>
                        <a:pt x="465" y="831"/>
                      </a:lnTo>
                      <a:lnTo>
                        <a:pt x="461" y="831"/>
                      </a:lnTo>
                      <a:lnTo>
                        <a:pt x="459" y="845"/>
                      </a:lnTo>
                      <a:lnTo>
                        <a:pt x="459" y="859"/>
                      </a:lnTo>
                      <a:lnTo>
                        <a:pt x="459" y="876"/>
                      </a:lnTo>
                      <a:lnTo>
                        <a:pt x="459" y="893"/>
                      </a:lnTo>
                      <a:lnTo>
                        <a:pt x="459" y="904"/>
                      </a:lnTo>
                      <a:lnTo>
                        <a:pt x="449" y="909"/>
                      </a:lnTo>
                      <a:lnTo>
                        <a:pt x="441" y="920"/>
                      </a:lnTo>
                      <a:lnTo>
                        <a:pt x="430" y="904"/>
                      </a:lnTo>
                      <a:lnTo>
                        <a:pt x="422" y="881"/>
                      </a:lnTo>
                      <a:lnTo>
                        <a:pt x="424" y="856"/>
                      </a:lnTo>
                      <a:lnTo>
                        <a:pt x="412" y="823"/>
                      </a:lnTo>
                      <a:lnTo>
                        <a:pt x="406" y="801"/>
                      </a:lnTo>
                      <a:lnTo>
                        <a:pt x="393" y="787"/>
                      </a:lnTo>
                      <a:lnTo>
                        <a:pt x="377" y="773"/>
                      </a:lnTo>
                      <a:lnTo>
                        <a:pt x="369" y="753"/>
                      </a:lnTo>
                      <a:lnTo>
                        <a:pt x="364" y="739"/>
                      </a:lnTo>
                      <a:lnTo>
                        <a:pt x="350" y="736"/>
                      </a:lnTo>
                      <a:lnTo>
                        <a:pt x="346" y="728"/>
                      </a:lnTo>
                      <a:lnTo>
                        <a:pt x="336" y="728"/>
                      </a:lnTo>
                      <a:lnTo>
                        <a:pt x="329" y="742"/>
                      </a:lnTo>
                      <a:lnTo>
                        <a:pt x="321" y="753"/>
                      </a:lnTo>
                      <a:lnTo>
                        <a:pt x="338" y="767"/>
                      </a:lnTo>
                      <a:lnTo>
                        <a:pt x="348" y="787"/>
                      </a:lnTo>
                      <a:lnTo>
                        <a:pt x="366" y="812"/>
                      </a:lnTo>
                      <a:lnTo>
                        <a:pt x="373" y="823"/>
                      </a:lnTo>
                      <a:lnTo>
                        <a:pt x="387" y="831"/>
                      </a:lnTo>
                      <a:lnTo>
                        <a:pt x="397" y="848"/>
                      </a:lnTo>
                      <a:lnTo>
                        <a:pt x="385" y="868"/>
                      </a:lnTo>
                      <a:lnTo>
                        <a:pt x="383" y="859"/>
                      </a:lnTo>
                      <a:lnTo>
                        <a:pt x="383" y="848"/>
                      </a:lnTo>
                      <a:lnTo>
                        <a:pt x="377" y="873"/>
                      </a:lnTo>
                      <a:lnTo>
                        <a:pt x="375" y="895"/>
                      </a:lnTo>
                      <a:lnTo>
                        <a:pt x="364" y="901"/>
                      </a:lnTo>
                      <a:lnTo>
                        <a:pt x="367" y="873"/>
                      </a:lnTo>
                      <a:lnTo>
                        <a:pt x="366" y="859"/>
                      </a:lnTo>
                      <a:lnTo>
                        <a:pt x="352" y="851"/>
                      </a:lnTo>
                      <a:lnTo>
                        <a:pt x="346" y="845"/>
                      </a:lnTo>
                      <a:lnTo>
                        <a:pt x="340" y="834"/>
                      </a:lnTo>
                      <a:lnTo>
                        <a:pt x="329" y="828"/>
                      </a:lnTo>
                      <a:lnTo>
                        <a:pt x="321" y="820"/>
                      </a:lnTo>
                      <a:lnTo>
                        <a:pt x="313" y="803"/>
                      </a:lnTo>
                      <a:lnTo>
                        <a:pt x="303" y="795"/>
                      </a:lnTo>
                      <a:lnTo>
                        <a:pt x="297" y="778"/>
                      </a:lnTo>
                      <a:lnTo>
                        <a:pt x="296" y="764"/>
                      </a:lnTo>
                      <a:lnTo>
                        <a:pt x="288" y="759"/>
                      </a:lnTo>
                      <a:lnTo>
                        <a:pt x="280" y="750"/>
                      </a:lnTo>
                      <a:lnTo>
                        <a:pt x="264" y="750"/>
                      </a:lnTo>
                      <a:lnTo>
                        <a:pt x="251" y="753"/>
                      </a:lnTo>
                      <a:lnTo>
                        <a:pt x="235" y="750"/>
                      </a:lnTo>
                      <a:lnTo>
                        <a:pt x="208" y="753"/>
                      </a:lnTo>
                      <a:lnTo>
                        <a:pt x="189" y="756"/>
                      </a:lnTo>
                      <a:lnTo>
                        <a:pt x="183" y="762"/>
                      </a:lnTo>
                      <a:lnTo>
                        <a:pt x="181" y="778"/>
                      </a:lnTo>
                      <a:lnTo>
                        <a:pt x="181" y="798"/>
                      </a:lnTo>
                      <a:lnTo>
                        <a:pt x="169" y="817"/>
                      </a:lnTo>
                      <a:lnTo>
                        <a:pt x="161" y="826"/>
                      </a:lnTo>
                      <a:lnTo>
                        <a:pt x="157" y="831"/>
                      </a:lnTo>
                      <a:lnTo>
                        <a:pt x="152" y="845"/>
                      </a:lnTo>
                      <a:lnTo>
                        <a:pt x="148" y="856"/>
                      </a:lnTo>
                      <a:lnTo>
                        <a:pt x="154" y="865"/>
                      </a:lnTo>
                      <a:lnTo>
                        <a:pt x="154" y="881"/>
                      </a:lnTo>
                      <a:lnTo>
                        <a:pt x="152" y="890"/>
                      </a:lnTo>
                      <a:lnTo>
                        <a:pt x="148" y="901"/>
                      </a:lnTo>
                      <a:lnTo>
                        <a:pt x="138" y="920"/>
                      </a:lnTo>
                      <a:lnTo>
                        <a:pt x="132" y="912"/>
                      </a:lnTo>
                      <a:lnTo>
                        <a:pt x="126" y="918"/>
                      </a:lnTo>
                      <a:lnTo>
                        <a:pt x="119" y="926"/>
                      </a:lnTo>
                      <a:lnTo>
                        <a:pt x="107" y="929"/>
                      </a:lnTo>
                      <a:lnTo>
                        <a:pt x="95" y="943"/>
                      </a:lnTo>
                      <a:lnTo>
                        <a:pt x="84" y="946"/>
                      </a:lnTo>
                      <a:lnTo>
                        <a:pt x="72" y="946"/>
                      </a:lnTo>
                      <a:lnTo>
                        <a:pt x="60" y="946"/>
                      </a:lnTo>
                      <a:lnTo>
                        <a:pt x="35" y="954"/>
                      </a:lnTo>
                      <a:lnTo>
                        <a:pt x="23" y="954"/>
                      </a:lnTo>
                      <a:lnTo>
                        <a:pt x="17" y="934"/>
                      </a:lnTo>
                      <a:lnTo>
                        <a:pt x="12" y="909"/>
                      </a:lnTo>
                      <a:lnTo>
                        <a:pt x="8" y="887"/>
                      </a:lnTo>
                      <a:lnTo>
                        <a:pt x="6" y="865"/>
                      </a:lnTo>
                      <a:lnTo>
                        <a:pt x="6" y="837"/>
                      </a:lnTo>
                      <a:lnTo>
                        <a:pt x="0" y="803"/>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nvGrpSpPr>
            <p:cNvPr id="34" name=""/>
            <p:cNvGrpSpPr/>
            <p:nvPr/>
          </p:nvGrpSpPr>
          <p:grpSpPr>
            <a:xfrm>
              <a:off x="146160" y="976320"/>
              <a:ext cx="2960640" cy="5256360"/>
              <a:chOff x="146160" y="976320"/>
              <a:chExt cx="2960640" cy="5256360"/>
            </a:xfrm>
          </p:grpSpPr>
          <p:sp>
            <p:nvSpPr>
              <p:cNvPr id="35" name=""/>
              <p:cNvSpPr/>
              <p:nvPr/>
            </p:nvSpPr>
            <p:spPr>
              <a:xfrm>
                <a:off x="146160" y="1208160"/>
                <a:ext cx="2003400" cy="2460600"/>
              </a:xfrm>
              <a:custGeom>
                <a:avLst/>
                <a:gdLst/>
                <a:ahLst/>
                <a:rect l="l" t="t" r="r" b="b"/>
                <a:pathLst>
                  <a:path w="1262" h="1550">
                    <a:moveTo>
                      <a:pt x="0" y="398"/>
                    </a:moveTo>
                    <a:lnTo>
                      <a:pt x="60" y="345"/>
                    </a:lnTo>
                    <a:lnTo>
                      <a:pt x="95" y="323"/>
                    </a:lnTo>
                    <a:lnTo>
                      <a:pt x="101" y="290"/>
                    </a:lnTo>
                    <a:lnTo>
                      <a:pt x="74" y="270"/>
                    </a:lnTo>
                    <a:lnTo>
                      <a:pt x="72" y="231"/>
                    </a:lnTo>
                    <a:lnTo>
                      <a:pt x="84" y="220"/>
                    </a:lnTo>
                    <a:lnTo>
                      <a:pt x="82" y="203"/>
                    </a:lnTo>
                    <a:lnTo>
                      <a:pt x="128" y="198"/>
                    </a:lnTo>
                    <a:lnTo>
                      <a:pt x="140" y="167"/>
                    </a:lnTo>
                    <a:lnTo>
                      <a:pt x="142" y="139"/>
                    </a:lnTo>
                    <a:lnTo>
                      <a:pt x="181" y="131"/>
                    </a:lnTo>
                    <a:lnTo>
                      <a:pt x="185" y="103"/>
                    </a:lnTo>
                    <a:lnTo>
                      <a:pt x="148" y="95"/>
                    </a:lnTo>
                    <a:lnTo>
                      <a:pt x="165" y="75"/>
                    </a:lnTo>
                    <a:lnTo>
                      <a:pt x="225" y="75"/>
                    </a:lnTo>
                    <a:lnTo>
                      <a:pt x="243" y="53"/>
                    </a:lnTo>
                    <a:lnTo>
                      <a:pt x="268" y="50"/>
                    </a:lnTo>
                    <a:lnTo>
                      <a:pt x="284" y="33"/>
                    </a:lnTo>
                    <a:lnTo>
                      <a:pt x="303" y="64"/>
                    </a:lnTo>
                    <a:lnTo>
                      <a:pt x="379" y="59"/>
                    </a:lnTo>
                    <a:lnTo>
                      <a:pt x="414" y="92"/>
                    </a:lnTo>
                    <a:lnTo>
                      <a:pt x="527" y="84"/>
                    </a:lnTo>
                    <a:lnTo>
                      <a:pt x="544" y="67"/>
                    </a:lnTo>
                    <a:lnTo>
                      <a:pt x="587" y="95"/>
                    </a:lnTo>
                    <a:lnTo>
                      <a:pt x="631" y="120"/>
                    </a:lnTo>
                    <a:lnTo>
                      <a:pt x="653" y="109"/>
                    </a:lnTo>
                    <a:lnTo>
                      <a:pt x="666" y="95"/>
                    </a:lnTo>
                    <a:lnTo>
                      <a:pt x="703" y="103"/>
                    </a:lnTo>
                    <a:lnTo>
                      <a:pt x="678" y="84"/>
                    </a:lnTo>
                    <a:lnTo>
                      <a:pt x="655" y="86"/>
                    </a:lnTo>
                    <a:lnTo>
                      <a:pt x="620" y="92"/>
                    </a:lnTo>
                    <a:lnTo>
                      <a:pt x="602" y="64"/>
                    </a:lnTo>
                    <a:lnTo>
                      <a:pt x="583" y="50"/>
                    </a:lnTo>
                    <a:lnTo>
                      <a:pt x="583" y="28"/>
                    </a:lnTo>
                    <a:lnTo>
                      <a:pt x="589" y="3"/>
                    </a:lnTo>
                    <a:lnTo>
                      <a:pt x="604" y="0"/>
                    </a:lnTo>
                    <a:lnTo>
                      <a:pt x="626" y="22"/>
                    </a:lnTo>
                    <a:lnTo>
                      <a:pt x="631" y="11"/>
                    </a:lnTo>
                    <a:lnTo>
                      <a:pt x="649" y="0"/>
                    </a:lnTo>
                    <a:lnTo>
                      <a:pt x="670" y="17"/>
                    </a:lnTo>
                    <a:lnTo>
                      <a:pt x="682" y="3"/>
                    </a:lnTo>
                    <a:lnTo>
                      <a:pt x="694" y="25"/>
                    </a:lnTo>
                    <a:lnTo>
                      <a:pt x="696" y="39"/>
                    </a:lnTo>
                    <a:lnTo>
                      <a:pt x="727" y="59"/>
                    </a:lnTo>
                    <a:lnTo>
                      <a:pt x="715" y="75"/>
                    </a:lnTo>
                    <a:lnTo>
                      <a:pt x="715" y="98"/>
                    </a:lnTo>
                    <a:lnTo>
                      <a:pt x="767" y="103"/>
                    </a:lnTo>
                    <a:lnTo>
                      <a:pt x="781" y="75"/>
                    </a:lnTo>
                    <a:lnTo>
                      <a:pt x="771" y="61"/>
                    </a:lnTo>
                    <a:lnTo>
                      <a:pt x="748" y="64"/>
                    </a:lnTo>
                    <a:lnTo>
                      <a:pt x="754" y="33"/>
                    </a:lnTo>
                    <a:lnTo>
                      <a:pt x="801" y="50"/>
                    </a:lnTo>
                    <a:lnTo>
                      <a:pt x="810" y="72"/>
                    </a:lnTo>
                    <a:lnTo>
                      <a:pt x="849" y="72"/>
                    </a:lnTo>
                    <a:lnTo>
                      <a:pt x="884" y="100"/>
                    </a:lnTo>
                    <a:lnTo>
                      <a:pt x="903" y="95"/>
                    </a:lnTo>
                    <a:lnTo>
                      <a:pt x="925" y="120"/>
                    </a:lnTo>
                    <a:lnTo>
                      <a:pt x="903" y="153"/>
                    </a:lnTo>
                    <a:lnTo>
                      <a:pt x="886" y="128"/>
                    </a:lnTo>
                    <a:lnTo>
                      <a:pt x="874" y="137"/>
                    </a:lnTo>
                    <a:lnTo>
                      <a:pt x="859" y="156"/>
                    </a:lnTo>
                    <a:lnTo>
                      <a:pt x="834" y="173"/>
                    </a:lnTo>
                    <a:lnTo>
                      <a:pt x="847" y="198"/>
                    </a:lnTo>
                    <a:lnTo>
                      <a:pt x="824" y="201"/>
                    </a:lnTo>
                    <a:lnTo>
                      <a:pt x="804" y="234"/>
                    </a:lnTo>
                    <a:lnTo>
                      <a:pt x="785" y="276"/>
                    </a:lnTo>
                    <a:lnTo>
                      <a:pt x="814" y="312"/>
                    </a:lnTo>
                    <a:lnTo>
                      <a:pt x="837" y="354"/>
                    </a:lnTo>
                    <a:lnTo>
                      <a:pt x="878" y="359"/>
                    </a:lnTo>
                    <a:lnTo>
                      <a:pt x="917" y="354"/>
                    </a:lnTo>
                    <a:lnTo>
                      <a:pt x="935" y="376"/>
                    </a:lnTo>
                    <a:lnTo>
                      <a:pt x="927" y="387"/>
                    </a:lnTo>
                    <a:lnTo>
                      <a:pt x="915" y="410"/>
                    </a:lnTo>
                    <a:lnTo>
                      <a:pt x="933" y="449"/>
                    </a:lnTo>
                    <a:lnTo>
                      <a:pt x="938" y="476"/>
                    </a:lnTo>
                    <a:lnTo>
                      <a:pt x="960" y="490"/>
                    </a:lnTo>
                    <a:lnTo>
                      <a:pt x="989" y="465"/>
                    </a:lnTo>
                    <a:lnTo>
                      <a:pt x="981" y="429"/>
                    </a:lnTo>
                    <a:lnTo>
                      <a:pt x="956" y="398"/>
                    </a:lnTo>
                    <a:lnTo>
                      <a:pt x="985" y="362"/>
                    </a:lnTo>
                    <a:lnTo>
                      <a:pt x="960" y="301"/>
                    </a:lnTo>
                    <a:lnTo>
                      <a:pt x="937" y="276"/>
                    </a:lnTo>
                    <a:lnTo>
                      <a:pt x="956" y="254"/>
                    </a:lnTo>
                    <a:lnTo>
                      <a:pt x="952" y="220"/>
                    </a:lnTo>
                    <a:lnTo>
                      <a:pt x="966" y="201"/>
                    </a:lnTo>
                    <a:lnTo>
                      <a:pt x="989" y="220"/>
                    </a:lnTo>
                    <a:lnTo>
                      <a:pt x="1043" y="293"/>
                    </a:lnTo>
                    <a:lnTo>
                      <a:pt x="1076" y="304"/>
                    </a:lnTo>
                    <a:lnTo>
                      <a:pt x="1086" y="284"/>
                    </a:lnTo>
                    <a:lnTo>
                      <a:pt x="1078" y="245"/>
                    </a:lnTo>
                    <a:lnTo>
                      <a:pt x="1098" y="251"/>
                    </a:lnTo>
                    <a:lnTo>
                      <a:pt x="1131" y="295"/>
                    </a:lnTo>
                    <a:lnTo>
                      <a:pt x="1137" y="320"/>
                    </a:lnTo>
                    <a:lnTo>
                      <a:pt x="1156" y="337"/>
                    </a:lnTo>
                    <a:lnTo>
                      <a:pt x="1195" y="357"/>
                    </a:lnTo>
                    <a:lnTo>
                      <a:pt x="1214" y="393"/>
                    </a:lnTo>
                    <a:lnTo>
                      <a:pt x="1244" y="418"/>
                    </a:lnTo>
                    <a:lnTo>
                      <a:pt x="1259" y="426"/>
                    </a:lnTo>
                    <a:lnTo>
                      <a:pt x="1261" y="449"/>
                    </a:lnTo>
                    <a:lnTo>
                      <a:pt x="1238" y="462"/>
                    </a:lnTo>
                    <a:lnTo>
                      <a:pt x="1224" y="446"/>
                    </a:lnTo>
                    <a:lnTo>
                      <a:pt x="1212" y="449"/>
                    </a:lnTo>
                    <a:lnTo>
                      <a:pt x="1209" y="485"/>
                    </a:lnTo>
                    <a:lnTo>
                      <a:pt x="1189" y="493"/>
                    </a:lnTo>
                    <a:lnTo>
                      <a:pt x="1168" y="474"/>
                    </a:lnTo>
                    <a:lnTo>
                      <a:pt x="1123" y="474"/>
                    </a:lnTo>
                    <a:lnTo>
                      <a:pt x="1117" y="515"/>
                    </a:lnTo>
                    <a:lnTo>
                      <a:pt x="1129" y="540"/>
                    </a:lnTo>
                    <a:lnTo>
                      <a:pt x="1146" y="527"/>
                    </a:lnTo>
                    <a:lnTo>
                      <a:pt x="1164" y="521"/>
                    </a:lnTo>
                    <a:lnTo>
                      <a:pt x="1181" y="535"/>
                    </a:lnTo>
                    <a:lnTo>
                      <a:pt x="1158" y="566"/>
                    </a:lnTo>
                    <a:lnTo>
                      <a:pt x="1181" y="593"/>
                    </a:lnTo>
                    <a:lnTo>
                      <a:pt x="1212" y="602"/>
                    </a:lnTo>
                    <a:lnTo>
                      <a:pt x="1209" y="618"/>
                    </a:lnTo>
                    <a:lnTo>
                      <a:pt x="1197" y="621"/>
                    </a:lnTo>
                    <a:lnTo>
                      <a:pt x="1168" y="716"/>
                    </a:lnTo>
                    <a:lnTo>
                      <a:pt x="1170" y="655"/>
                    </a:lnTo>
                    <a:lnTo>
                      <a:pt x="1183" y="624"/>
                    </a:lnTo>
                    <a:lnTo>
                      <a:pt x="1168" y="610"/>
                    </a:lnTo>
                    <a:lnTo>
                      <a:pt x="1150" y="630"/>
                    </a:lnTo>
                    <a:lnTo>
                      <a:pt x="1160" y="646"/>
                    </a:lnTo>
                    <a:lnTo>
                      <a:pt x="1146" y="657"/>
                    </a:lnTo>
                    <a:lnTo>
                      <a:pt x="1133" y="671"/>
                    </a:lnTo>
                    <a:lnTo>
                      <a:pt x="1135" y="713"/>
                    </a:lnTo>
                    <a:lnTo>
                      <a:pt x="1115" y="727"/>
                    </a:lnTo>
                    <a:lnTo>
                      <a:pt x="1088" y="730"/>
                    </a:lnTo>
                    <a:lnTo>
                      <a:pt x="1098" y="752"/>
                    </a:lnTo>
                    <a:lnTo>
                      <a:pt x="1088" y="777"/>
                    </a:lnTo>
                    <a:lnTo>
                      <a:pt x="1098" y="797"/>
                    </a:lnTo>
                    <a:lnTo>
                      <a:pt x="1082" y="839"/>
                    </a:lnTo>
                    <a:lnTo>
                      <a:pt x="1076" y="878"/>
                    </a:lnTo>
                    <a:lnTo>
                      <a:pt x="1053" y="900"/>
                    </a:lnTo>
                    <a:lnTo>
                      <a:pt x="1024" y="961"/>
                    </a:lnTo>
                    <a:lnTo>
                      <a:pt x="1020" y="1003"/>
                    </a:lnTo>
                    <a:lnTo>
                      <a:pt x="1030" y="1036"/>
                    </a:lnTo>
                    <a:lnTo>
                      <a:pt x="1043" y="1078"/>
                    </a:lnTo>
                    <a:lnTo>
                      <a:pt x="1051" y="1123"/>
                    </a:lnTo>
                    <a:lnTo>
                      <a:pt x="1038" y="1142"/>
                    </a:lnTo>
                    <a:lnTo>
                      <a:pt x="1020" y="1128"/>
                    </a:lnTo>
                    <a:lnTo>
                      <a:pt x="1024" y="1106"/>
                    </a:lnTo>
                    <a:lnTo>
                      <a:pt x="1014" y="1056"/>
                    </a:lnTo>
                    <a:lnTo>
                      <a:pt x="1003" y="1048"/>
                    </a:lnTo>
                    <a:lnTo>
                      <a:pt x="995" y="1017"/>
                    </a:lnTo>
                    <a:lnTo>
                      <a:pt x="979" y="1017"/>
                    </a:lnTo>
                    <a:lnTo>
                      <a:pt x="962" y="1000"/>
                    </a:lnTo>
                    <a:lnTo>
                      <a:pt x="942" y="1006"/>
                    </a:lnTo>
                    <a:lnTo>
                      <a:pt x="925" y="995"/>
                    </a:lnTo>
                    <a:lnTo>
                      <a:pt x="903" y="1009"/>
                    </a:lnTo>
                    <a:lnTo>
                      <a:pt x="865" y="997"/>
                    </a:lnTo>
                    <a:lnTo>
                      <a:pt x="890" y="1034"/>
                    </a:lnTo>
                    <a:lnTo>
                      <a:pt x="859" y="1031"/>
                    </a:lnTo>
                    <a:lnTo>
                      <a:pt x="837" y="1003"/>
                    </a:lnTo>
                    <a:lnTo>
                      <a:pt x="799" y="1003"/>
                    </a:lnTo>
                    <a:lnTo>
                      <a:pt x="804" y="1048"/>
                    </a:lnTo>
                    <a:lnTo>
                      <a:pt x="775" y="1034"/>
                    </a:lnTo>
                    <a:lnTo>
                      <a:pt x="760" y="1078"/>
                    </a:lnTo>
                    <a:lnTo>
                      <a:pt x="771" y="1098"/>
                    </a:lnTo>
                    <a:lnTo>
                      <a:pt x="760" y="1151"/>
                    </a:lnTo>
                    <a:lnTo>
                      <a:pt x="773" y="1212"/>
                    </a:lnTo>
                    <a:lnTo>
                      <a:pt x="789" y="1254"/>
                    </a:lnTo>
                    <a:lnTo>
                      <a:pt x="806" y="1293"/>
                    </a:lnTo>
                    <a:lnTo>
                      <a:pt x="859" y="1290"/>
                    </a:lnTo>
                    <a:lnTo>
                      <a:pt x="880" y="1282"/>
                    </a:lnTo>
                    <a:lnTo>
                      <a:pt x="884" y="1254"/>
                    </a:lnTo>
                    <a:lnTo>
                      <a:pt x="872" y="1231"/>
                    </a:lnTo>
                    <a:lnTo>
                      <a:pt x="874" y="1212"/>
                    </a:lnTo>
                    <a:lnTo>
                      <a:pt x="907" y="1217"/>
                    </a:lnTo>
                    <a:lnTo>
                      <a:pt x="940" y="1206"/>
                    </a:lnTo>
                    <a:lnTo>
                      <a:pt x="940" y="1231"/>
                    </a:lnTo>
                    <a:lnTo>
                      <a:pt x="931" y="1268"/>
                    </a:lnTo>
                    <a:lnTo>
                      <a:pt x="915" y="1295"/>
                    </a:lnTo>
                    <a:lnTo>
                      <a:pt x="911" y="1334"/>
                    </a:lnTo>
                    <a:lnTo>
                      <a:pt x="933" y="1351"/>
                    </a:lnTo>
                    <a:lnTo>
                      <a:pt x="962" y="1346"/>
                    </a:lnTo>
                    <a:lnTo>
                      <a:pt x="979" y="1360"/>
                    </a:lnTo>
                    <a:lnTo>
                      <a:pt x="995" y="1354"/>
                    </a:lnTo>
                    <a:lnTo>
                      <a:pt x="1001" y="1379"/>
                    </a:lnTo>
                    <a:lnTo>
                      <a:pt x="987" y="1415"/>
                    </a:lnTo>
                    <a:lnTo>
                      <a:pt x="999" y="1438"/>
                    </a:lnTo>
                    <a:lnTo>
                      <a:pt x="1001" y="1482"/>
                    </a:lnTo>
                    <a:lnTo>
                      <a:pt x="1020" y="1513"/>
                    </a:lnTo>
                    <a:lnTo>
                      <a:pt x="1045" y="1521"/>
                    </a:lnTo>
                    <a:lnTo>
                      <a:pt x="1063" y="1513"/>
                    </a:lnTo>
                    <a:lnTo>
                      <a:pt x="1071" y="1516"/>
                    </a:lnTo>
                    <a:lnTo>
                      <a:pt x="1104" y="1516"/>
                    </a:lnTo>
                    <a:lnTo>
                      <a:pt x="1133" y="1518"/>
                    </a:lnTo>
                    <a:lnTo>
                      <a:pt x="1141" y="1499"/>
                    </a:lnTo>
                    <a:lnTo>
                      <a:pt x="1115" y="1532"/>
                    </a:lnTo>
                    <a:lnTo>
                      <a:pt x="1098" y="1529"/>
                    </a:lnTo>
                    <a:lnTo>
                      <a:pt x="1080" y="1532"/>
                    </a:lnTo>
                    <a:lnTo>
                      <a:pt x="1045" y="1549"/>
                    </a:lnTo>
                    <a:lnTo>
                      <a:pt x="1016" y="1527"/>
                    </a:lnTo>
                    <a:lnTo>
                      <a:pt x="989" y="1513"/>
                    </a:lnTo>
                    <a:lnTo>
                      <a:pt x="977" y="1516"/>
                    </a:lnTo>
                    <a:lnTo>
                      <a:pt x="979" y="1496"/>
                    </a:lnTo>
                    <a:lnTo>
                      <a:pt x="977" y="1465"/>
                    </a:lnTo>
                    <a:lnTo>
                      <a:pt x="954" y="1438"/>
                    </a:lnTo>
                    <a:lnTo>
                      <a:pt x="905" y="1421"/>
                    </a:lnTo>
                    <a:lnTo>
                      <a:pt x="898" y="1410"/>
                    </a:lnTo>
                    <a:lnTo>
                      <a:pt x="884" y="1412"/>
                    </a:lnTo>
                    <a:lnTo>
                      <a:pt x="870" y="1399"/>
                    </a:lnTo>
                    <a:lnTo>
                      <a:pt x="853" y="1385"/>
                    </a:lnTo>
                    <a:lnTo>
                      <a:pt x="830" y="1346"/>
                    </a:lnTo>
                    <a:lnTo>
                      <a:pt x="802" y="1334"/>
                    </a:lnTo>
                    <a:lnTo>
                      <a:pt x="787" y="1360"/>
                    </a:lnTo>
                    <a:lnTo>
                      <a:pt x="769" y="1340"/>
                    </a:lnTo>
                    <a:lnTo>
                      <a:pt x="748" y="1340"/>
                    </a:lnTo>
                    <a:lnTo>
                      <a:pt x="705" y="1326"/>
                    </a:lnTo>
                    <a:lnTo>
                      <a:pt x="628" y="1259"/>
                    </a:lnTo>
                    <a:lnTo>
                      <a:pt x="622" y="1190"/>
                    </a:lnTo>
                    <a:lnTo>
                      <a:pt x="614" y="1162"/>
                    </a:lnTo>
                    <a:lnTo>
                      <a:pt x="600" y="1142"/>
                    </a:lnTo>
                    <a:lnTo>
                      <a:pt x="583" y="1103"/>
                    </a:lnTo>
                    <a:lnTo>
                      <a:pt x="501" y="970"/>
                    </a:lnTo>
                    <a:lnTo>
                      <a:pt x="501" y="1020"/>
                    </a:lnTo>
                    <a:lnTo>
                      <a:pt x="552" y="1109"/>
                    </a:lnTo>
                    <a:lnTo>
                      <a:pt x="573" y="1184"/>
                    </a:lnTo>
                    <a:lnTo>
                      <a:pt x="542" y="1167"/>
                    </a:lnTo>
                    <a:lnTo>
                      <a:pt x="536" y="1123"/>
                    </a:lnTo>
                    <a:lnTo>
                      <a:pt x="495" y="1095"/>
                    </a:lnTo>
                    <a:lnTo>
                      <a:pt x="519" y="1078"/>
                    </a:lnTo>
                    <a:lnTo>
                      <a:pt x="464" y="1031"/>
                    </a:lnTo>
                    <a:lnTo>
                      <a:pt x="486" y="1003"/>
                    </a:lnTo>
                    <a:lnTo>
                      <a:pt x="466" y="947"/>
                    </a:lnTo>
                    <a:lnTo>
                      <a:pt x="400" y="830"/>
                    </a:lnTo>
                    <a:lnTo>
                      <a:pt x="392" y="763"/>
                    </a:lnTo>
                    <a:lnTo>
                      <a:pt x="396" y="713"/>
                    </a:lnTo>
                    <a:lnTo>
                      <a:pt x="414" y="657"/>
                    </a:lnTo>
                    <a:lnTo>
                      <a:pt x="414" y="602"/>
                    </a:lnTo>
                    <a:lnTo>
                      <a:pt x="400" y="568"/>
                    </a:lnTo>
                    <a:lnTo>
                      <a:pt x="437" y="557"/>
                    </a:lnTo>
                    <a:lnTo>
                      <a:pt x="392" y="490"/>
                    </a:lnTo>
                    <a:lnTo>
                      <a:pt x="394" y="460"/>
                    </a:lnTo>
                    <a:lnTo>
                      <a:pt x="375" y="418"/>
                    </a:lnTo>
                    <a:lnTo>
                      <a:pt x="383" y="393"/>
                    </a:lnTo>
                    <a:lnTo>
                      <a:pt x="369" y="379"/>
                    </a:lnTo>
                    <a:lnTo>
                      <a:pt x="367" y="351"/>
                    </a:lnTo>
                    <a:lnTo>
                      <a:pt x="354" y="329"/>
                    </a:lnTo>
                    <a:lnTo>
                      <a:pt x="369" y="309"/>
                    </a:lnTo>
                    <a:lnTo>
                      <a:pt x="348" y="295"/>
                    </a:lnTo>
                    <a:lnTo>
                      <a:pt x="330" y="315"/>
                    </a:lnTo>
                    <a:lnTo>
                      <a:pt x="305" y="276"/>
                    </a:lnTo>
                    <a:lnTo>
                      <a:pt x="278" y="265"/>
                    </a:lnTo>
                    <a:lnTo>
                      <a:pt x="239" y="265"/>
                    </a:lnTo>
                    <a:lnTo>
                      <a:pt x="214" y="301"/>
                    </a:lnTo>
                    <a:lnTo>
                      <a:pt x="202" y="290"/>
                    </a:lnTo>
                    <a:lnTo>
                      <a:pt x="223" y="242"/>
                    </a:lnTo>
                    <a:lnTo>
                      <a:pt x="204" y="251"/>
                    </a:lnTo>
                    <a:lnTo>
                      <a:pt x="165" y="301"/>
                    </a:lnTo>
                    <a:lnTo>
                      <a:pt x="124" y="345"/>
                    </a:lnTo>
                    <a:lnTo>
                      <a:pt x="87" y="357"/>
                    </a:lnTo>
                    <a:lnTo>
                      <a:pt x="25" y="401"/>
                    </a:lnTo>
                    <a:lnTo>
                      <a:pt x="0" y="398"/>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 name=""/>
              <p:cNvSpPr/>
              <p:nvPr/>
            </p:nvSpPr>
            <p:spPr>
              <a:xfrm>
                <a:off x="1577880" y="976320"/>
                <a:ext cx="681120" cy="647640"/>
              </a:xfrm>
              <a:custGeom>
                <a:avLst/>
                <a:gdLst/>
                <a:ahLst/>
                <a:rect l="l" t="t" r="r" b="b"/>
                <a:pathLst>
                  <a:path w="429" h="408">
                    <a:moveTo>
                      <a:pt x="0" y="84"/>
                    </a:moveTo>
                    <a:lnTo>
                      <a:pt x="10" y="53"/>
                    </a:lnTo>
                    <a:lnTo>
                      <a:pt x="10" y="31"/>
                    </a:lnTo>
                    <a:lnTo>
                      <a:pt x="25" y="0"/>
                    </a:lnTo>
                    <a:lnTo>
                      <a:pt x="103" y="20"/>
                    </a:lnTo>
                    <a:lnTo>
                      <a:pt x="236" y="56"/>
                    </a:lnTo>
                    <a:lnTo>
                      <a:pt x="289" y="86"/>
                    </a:lnTo>
                    <a:lnTo>
                      <a:pt x="358" y="114"/>
                    </a:lnTo>
                    <a:lnTo>
                      <a:pt x="393" y="167"/>
                    </a:lnTo>
                    <a:lnTo>
                      <a:pt x="428" y="192"/>
                    </a:lnTo>
                    <a:lnTo>
                      <a:pt x="414" y="212"/>
                    </a:lnTo>
                    <a:lnTo>
                      <a:pt x="414" y="237"/>
                    </a:lnTo>
                    <a:lnTo>
                      <a:pt x="401" y="243"/>
                    </a:lnTo>
                    <a:lnTo>
                      <a:pt x="389" y="265"/>
                    </a:lnTo>
                    <a:lnTo>
                      <a:pt x="401" y="287"/>
                    </a:lnTo>
                    <a:lnTo>
                      <a:pt x="399" y="304"/>
                    </a:lnTo>
                    <a:lnTo>
                      <a:pt x="385" y="326"/>
                    </a:lnTo>
                    <a:lnTo>
                      <a:pt x="387" y="348"/>
                    </a:lnTo>
                    <a:lnTo>
                      <a:pt x="411" y="371"/>
                    </a:lnTo>
                    <a:lnTo>
                      <a:pt x="413" y="393"/>
                    </a:lnTo>
                    <a:lnTo>
                      <a:pt x="407" y="404"/>
                    </a:lnTo>
                    <a:lnTo>
                      <a:pt x="383" y="407"/>
                    </a:lnTo>
                    <a:lnTo>
                      <a:pt x="366" y="396"/>
                    </a:lnTo>
                    <a:lnTo>
                      <a:pt x="347" y="368"/>
                    </a:lnTo>
                    <a:lnTo>
                      <a:pt x="339" y="368"/>
                    </a:lnTo>
                    <a:lnTo>
                      <a:pt x="329" y="357"/>
                    </a:lnTo>
                    <a:lnTo>
                      <a:pt x="320" y="323"/>
                    </a:lnTo>
                    <a:lnTo>
                      <a:pt x="308" y="312"/>
                    </a:lnTo>
                    <a:lnTo>
                      <a:pt x="283" y="295"/>
                    </a:lnTo>
                    <a:lnTo>
                      <a:pt x="261" y="284"/>
                    </a:lnTo>
                    <a:lnTo>
                      <a:pt x="230" y="254"/>
                    </a:lnTo>
                    <a:lnTo>
                      <a:pt x="217" y="231"/>
                    </a:lnTo>
                    <a:lnTo>
                      <a:pt x="219" y="215"/>
                    </a:lnTo>
                    <a:lnTo>
                      <a:pt x="232" y="201"/>
                    </a:lnTo>
                    <a:lnTo>
                      <a:pt x="221" y="184"/>
                    </a:lnTo>
                    <a:lnTo>
                      <a:pt x="209" y="192"/>
                    </a:lnTo>
                    <a:lnTo>
                      <a:pt x="190" y="167"/>
                    </a:lnTo>
                    <a:lnTo>
                      <a:pt x="186" y="181"/>
                    </a:lnTo>
                    <a:lnTo>
                      <a:pt x="168" y="181"/>
                    </a:lnTo>
                    <a:lnTo>
                      <a:pt x="165" y="170"/>
                    </a:lnTo>
                    <a:lnTo>
                      <a:pt x="165" y="151"/>
                    </a:lnTo>
                    <a:lnTo>
                      <a:pt x="157" y="139"/>
                    </a:lnTo>
                    <a:lnTo>
                      <a:pt x="145" y="142"/>
                    </a:lnTo>
                    <a:lnTo>
                      <a:pt x="130" y="112"/>
                    </a:lnTo>
                    <a:lnTo>
                      <a:pt x="118" y="109"/>
                    </a:lnTo>
                    <a:lnTo>
                      <a:pt x="101" y="95"/>
                    </a:lnTo>
                    <a:lnTo>
                      <a:pt x="64" y="98"/>
                    </a:lnTo>
                    <a:lnTo>
                      <a:pt x="27" y="95"/>
                    </a:lnTo>
                    <a:lnTo>
                      <a:pt x="0" y="84"/>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7" name=""/>
              <p:cNvSpPr/>
              <p:nvPr/>
            </p:nvSpPr>
            <p:spPr>
              <a:xfrm>
                <a:off x="1441440" y="1203480"/>
                <a:ext cx="434880" cy="333360"/>
              </a:xfrm>
              <a:custGeom>
                <a:avLst/>
                <a:gdLst/>
                <a:ahLst/>
                <a:rect l="l" t="t" r="r" b="b"/>
                <a:pathLst>
                  <a:path w="274" h="210">
                    <a:moveTo>
                      <a:pt x="10" y="0"/>
                    </a:moveTo>
                    <a:lnTo>
                      <a:pt x="0" y="17"/>
                    </a:lnTo>
                    <a:lnTo>
                      <a:pt x="0" y="36"/>
                    </a:lnTo>
                    <a:lnTo>
                      <a:pt x="19" y="56"/>
                    </a:lnTo>
                    <a:lnTo>
                      <a:pt x="31" y="50"/>
                    </a:lnTo>
                    <a:lnTo>
                      <a:pt x="35" y="59"/>
                    </a:lnTo>
                    <a:lnTo>
                      <a:pt x="46" y="61"/>
                    </a:lnTo>
                    <a:lnTo>
                      <a:pt x="54" y="47"/>
                    </a:lnTo>
                    <a:lnTo>
                      <a:pt x="81" y="50"/>
                    </a:lnTo>
                    <a:lnTo>
                      <a:pt x="85" y="64"/>
                    </a:lnTo>
                    <a:lnTo>
                      <a:pt x="94" y="70"/>
                    </a:lnTo>
                    <a:lnTo>
                      <a:pt x="117" y="67"/>
                    </a:lnTo>
                    <a:lnTo>
                      <a:pt x="125" y="75"/>
                    </a:lnTo>
                    <a:lnTo>
                      <a:pt x="137" y="84"/>
                    </a:lnTo>
                    <a:lnTo>
                      <a:pt x="146" y="100"/>
                    </a:lnTo>
                    <a:lnTo>
                      <a:pt x="146" y="123"/>
                    </a:lnTo>
                    <a:lnTo>
                      <a:pt x="138" y="128"/>
                    </a:lnTo>
                    <a:lnTo>
                      <a:pt x="142" y="137"/>
                    </a:lnTo>
                    <a:lnTo>
                      <a:pt x="131" y="150"/>
                    </a:lnTo>
                    <a:lnTo>
                      <a:pt x="131" y="170"/>
                    </a:lnTo>
                    <a:lnTo>
                      <a:pt x="148" y="173"/>
                    </a:lnTo>
                    <a:lnTo>
                      <a:pt x="158" y="167"/>
                    </a:lnTo>
                    <a:lnTo>
                      <a:pt x="161" y="159"/>
                    </a:lnTo>
                    <a:lnTo>
                      <a:pt x="167" y="167"/>
                    </a:lnTo>
                    <a:lnTo>
                      <a:pt x="177" y="162"/>
                    </a:lnTo>
                    <a:lnTo>
                      <a:pt x="198" y="173"/>
                    </a:lnTo>
                    <a:lnTo>
                      <a:pt x="211" y="192"/>
                    </a:lnTo>
                    <a:lnTo>
                      <a:pt x="215" y="192"/>
                    </a:lnTo>
                    <a:lnTo>
                      <a:pt x="217" y="203"/>
                    </a:lnTo>
                    <a:lnTo>
                      <a:pt x="231" y="209"/>
                    </a:lnTo>
                    <a:lnTo>
                      <a:pt x="246" y="209"/>
                    </a:lnTo>
                    <a:lnTo>
                      <a:pt x="236" y="198"/>
                    </a:lnTo>
                    <a:lnTo>
                      <a:pt x="240" y="187"/>
                    </a:lnTo>
                    <a:lnTo>
                      <a:pt x="252" y="198"/>
                    </a:lnTo>
                    <a:lnTo>
                      <a:pt x="265" y="201"/>
                    </a:lnTo>
                    <a:lnTo>
                      <a:pt x="267" y="184"/>
                    </a:lnTo>
                    <a:lnTo>
                      <a:pt x="254" y="170"/>
                    </a:lnTo>
                    <a:lnTo>
                      <a:pt x="244" y="170"/>
                    </a:lnTo>
                    <a:lnTo>
                      <a:pt x="231" y="156"/>
                    </a:lnTo>
                    <a:lnTo>
                      <a:pt x="244" y="156"/>
                    </a:lnTo>
                    <a:lnTo>
                      <a:pt x="254" y="164"/>
                    </a:lnTo>
                    <a:lnTo>
                      <a:pt x="273" y="164"/>
                    </a:lnTo>
                    <a:lnTo>
                      <a:pt x="269" y="148"/>
                    </a:lnTo>
                    <a:lnTo>
                      <a:pt x="252" y="131"/>
                    </a:lnTo>
                    <a:lnTo>
                      <a:pt x="240" y="128"/>
                    </a:lnTo>
                    <a:lnTo>
                      <a:pt x="223" y="109"/>
                    </a:lnTo>
                    <a:lnTo>
                      <a:pt x="202" y="103"/>
                    </a:lnTo>
                    <a:lnTo>
                      <a:pt x="185" y="95"/>
                    </a:lnTo>
                    <a:lnTo>
                      <a:pt x="171" y="70"/>
                    </a:lnTo>
                    <a:lnTo>
                      <a:pt x="161" y="39"/>
                    </a:lnTo>
                    <a:lnTo>
                      <a:pt x="148" y="39"/>
                    </a:lnTo>
                    <a:lnTo>
                      <a:pt x="144" y="31"/>
                    </a:lnTo>
                    <a:lnTo>
                      <a:pt x="137" y="33"/>
                    </a:lnTo>
                    <a:lnTo>
                      <a:pt x="123" y="20"/>
                    </a:lnTo>
                    <a:lnTo>
                      <a:pt x="100" y="14"/>
                    </a:lnTo>
                    <a:lnTo>
                      <a:pt x="90" y="22"/>
                    </a:lnTo>
                    <a:lnTo>
                      <a:pt x="69" y="14"/>
                    </a:lnTo>
                    <a:lnTo>
                      <a:pt x="56" y="14"/>
                    </a:lnTo>
                    <a:lnTo>
                      <a:pt x="50" y="3"/>
                    </a:lnTo>
                    <a:lnTo>
                      <a:pt x="44" y="0"/>
                    </a:lnTo>
                    <a:lnTo>
                      <a:pt x="35" y="3"/>
                    </a:lnTo>
                    <a:lnTo>
                      <a:pt x="10" y="0"/>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8" name=""/>
              <p:cNvSpPr/>
              <p:nvPr/>
            </p:nvSpPr>
            <p:spPr>
              <a:xfrm>
                <a:off x="1689120" y="3056040"/>
                <a:ext cx="309600" cy="155520"/>
              </a:xfrm>
              <a:custGeom>
                <a:avLst/>
                <a:gdLst/>
                <a:ahLst/>
                <a:rect l="l" t="t" r="r" b="b"/>
                <a:pathLst>
                  <a:path w="195" h="98">
                    <a:moveTo>
                      <a:pt x="0" y="49"/>
                    </a:moveTo>
                    <a:lnTo>
                      <a:pt x="17" y="20"/>
                    </a:lnTo>
                    <a:lnTo>
                      <a:pt x="25" y="20"/>
                    </a:lnTo>
                    <a:lnTo>
                      <a:pt x="38" y="6"/>
                    </a:lnTo>
                    <a:lnTo>
                      <a:pt x="54" y="6"/>
                    </a:lnTo>
                    <a:lnTo>
                      <a:pt x="58" y="3"/>
                    </a:lnTo>
                    <a:lnTo>
                      <a:pt x="63" y="0"/>
                    </a:lnTo>
                    <a:lnTo>
                      <a:pt x="83" y="17"/>
                    </a:lnTo>
                    <a:lnTo>
                      <a:pt x="88" y="29"/>
                    </a:lnTo>
                    <a:lnTo>
                      <a:pt x="92" y="23"/>
                    </a:lnTo>
                    <a:lnTo>
                      <a:pt x="108" y="34"/>
                    </a:lnTo>
                    <a:lnTo>
                      <a:pt x="117" y="34"/>
                    </a:lnTo>
                    <a:lnTo>
                      <a:pt x="125" y="43"/>
                    </a:lnTo>
                    <a:lnTo>
                      <a:pt x="138" y="49"/>
                    </a:lnTo>
                    <a:lnTo>
                      <a:pt x="138" y="63"/>
                    </a:lnTo>
                    <a:lnTo>
                      <a:pt x="163" y="63"/>
                    </a:lnTo>
                    <a:lnTo>
                      <a:pt x="169" y="77"/>
                    </a:lnTo>
                    <a:lnTo>
                      <a:pt x="184" y="77"/>
                    </a:lnTo>
                    <a:lnTo>
                      <a:pt x="194" y="94"/>
                    </a:lnTo>
                    <a:lnTo>
                      <a:pt x="188" y="97"/>
                    </a:lnTo>
                    <a:lnTo>
                      <a:pt x="184" y="91"/>
                    </a:lnTo>
                    <a:lnTo>
                      <a:pt x="182" y="88"/>
                    </a:lnTo>
                    <a:lnTo>
                      <a:pt x="169" y="91"/>
                    </a:lnTo>
                    <a:lnTo>
                      <a:pt x="165" y="94"/>
                    </a:lnTo>
                    <a:lnTo>
                      <a:pt x="154" y="97"/>
                    </a:lnTo>
                    <a:lnTo>
                      <a:pt x="136" y="97"/>
                    </a:lnTo>
                    <a:lnTo>
                      <a:pt x="125" y="97"/>
                    </a:lnTo>
                    <a:lnTo>
                      <a:pt x="125" y="88"/>
                    </a:lnTo>
                    <a:lnTo>
                      <a:pt x="108" y="66"/>
                    </a:lnTo>
                    <a:lnTo>
                      <a:pt x="108" y="51"/>
                    </a:lnTo>
                    <a:lnTo>
                      <a:pt x="88" y="51"/>
                    </a:lnTo>
                    <a:lnTo>
                      <a:pt x="81" y="43"/>
                    </a:lnTo>
                    <a:lnTo>
                      <a:pt x="75" y="51"/>
                    </a:lnTo>
                    <a:lnTo>
                      <a:pt x="69" y="40"/>
                    </a:lnTo>
                    <a:lnTo>
                      <a:pt x="63" y="40"/>
                    </a:lnTo>
                    <a:lnTo>
                      <a:pt x="63" y="26"/>
                    </a:lnTo>
                    <a:lnTo>
                      <a:pt x="58" y="20"/>
                    </a:lnTo>
                    <a:lnTo>
                      <a:pt x="40" y="23"/>
                    </a:lnTo>
                    <a:lnTo>
                      <a:pt x="29" y="40"/>
                    </a:lnTo>
                    <a:lnTo>
                      <a:pt x="15" y="43"/>
                    </a:lnTo>
                    <a:lnTo>
                      <a:pt x="0" y="49"/>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9" name=""/>
              <p:cNvSpPr/>
              <p:nvPr/>
            </p:nvSpPr>
            <p:spPr>
              <a:xfrm>
                <a:off x="1959120" y="3166920"/>
                <a:ext cx="204480" cy="131760"/>
              </a:xfrm>
              <a:custGeom>
                <a:avLst/>
                <a:gdLst/>
                <a:ahLst/>
                <a:rect l="l" t="t" r="r" b="b"/>
                <a:pathLst>
                  <a:path w="129" h="83">
                    <a:moveTo>
                      <a:pt x="0" y="62"/>
                    </a:moveTo>
                    <a:lnTo>
                      <a:pt x="12" y="65"/>
                    </a:lnTo>
                    <a:lnTo>
                      <a:pt x="40" y="62"/>
                    </a:lnTo>
                    <a:lnTo>
                      <a:pt x="52" y="79"/>
                    </a:lnTo>
                    <a:lnTo>
                      <a:pt x="68" y="82"/>
                    </a:lnTo>
                    <a:lnTo>
                      <a:pt x="76" y="62"/>
                    </a:lnTo>
                    <a:lnTo>
                      <a:pt x="72" y="57"/>
                    </a:lnTo>
                    <a:lnTo>
                      <a:pt x="80" y="48"/>
                    </a:lnTo>
                    <a:lnTo>
                      <a:pt x="96" y="62"/>
                    </a:lnTo>
                    <a:lnTo>
                      <a:pt x="108" y="62"/>
                    </a:lnTo>
                    <a:lnTo>
                      <a:pt x="108" y="54"/>
                    </a:lnTo>
                    <a:lnTo>
                      <a:pt x="116" y="54"/>
                    </a:lnTo>
                    <a:lnTo>
                      <a:pt x="128" y="40"/>
                    </a:lnTo>
                    <a:lnTo>
                      <a:pt x="120" y="37"/>
                    </a:lnTo>
                    <a:lnTo>
                      <a:pt x="120" y="23"/>
                    </a:lnTo>
                    <a:lnTo>
                      <a:pt x="120" y="11"/>
                    </a:lnTo>
                    <a:lnTo>
                      <a:pt x="102" y="8"/>
                    </a:lnTo>
                    <a:lnTo>
                      <a:pt x="88" y="11"/>
                    </a:lnTo>
                    <a:lnTo>
                      <a:pt x="76" y="11"/>
                    </a:lnTo>
                    <a:lnTo>
                      <a:pt x="58" y="8"/>
                    </a:lnTo>
                    <a:lnTo>
                      <a:pt x="44" y="0"/>
                    </a:lnTo>
                    <a:lnTo>
                      <a:pt x="40" y="8"/>
                    </a:lnTo>
                    <a:lnTo>
                      <a:pt x="38" y="25"/>
                    </a:lnTo>
                    <a:lnTo>
                      <a:pt x="24" y="25"/>
                    </a:lnTo>
                    <a:lnTo>
                      <a:pt x="20" y="40"/>
                    </a:lnTo>
                    <a:lnTo>
                      <a:pt x="12" y="45"/>
                    </a:lnTo>
                    <a:lnTo>
                      <a:pt x="0" y="62"/>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0" name=""/>
              <p:cNvSpPr/>
              <p:nvPr/>
            </p:nvSpPr>
            <p:spPr>
              <a:xfrm>
                <a:off x="1833480" y="3537000"/>
                <a:ext cx="1273320" cy="2695680"/>
              </a:xfrm>
              <a:custGeom>
                <a:avLst/>
                <a:gdLst/>
                <a:ahLst/>
                <a:rect l="l" t="t" r="r" b="b"/>
                <a:pathLst>
                  <a:path w="802" h="1698">
                    <a:moveTo>
                      <a:pt x="62" y="75"/>
                    </a:moveTo>
                    <a:lnTo>
                      <a:pt x="72" y="56"/>
                    </a:lnTo>
                    <a:lnTo>
                      <a:pt x="92" y="28"/>
                    </a:lnTo>
                    <a:lnTo>
                      <a:pt x="121" y="11"/>
                    </a:lnTo>
                    <a:lnTo>
                      <a:pt x="136" y="0"/>
                    </a:lnTo>
                    <a:lnTo>
                      <a:pt x="152" y="3"/>
                    </a:lnTo>
                    <a:lnTo>
                      <a:pt x="148" y="17"/>
                    </a:lnTo>
                    <a:lnTo>
                      <a:pt x="131" y="31"/>
                    </a:lnTo>
                    <a:lnTo>
                      <a:pt x="127" y="59"/>
                    </a:lnTo>
                    <a:lnTo>
                      <a:pt x="131" y="81"/>
                    </a:lnTo>
                    <a:lnTo>
                      <a:pt x="146" y="81"/>
                    </a:lnTo>
                    <a:lnTo>
                      <a:pt x="152" y="56"/>
                    </a:lnTo>
                    <a:lnTo>
                      <a:pt x="156" y="31"/>
                    </a:lnTo>
                    <a:lnTo>
                      <a:pt x="166" y="39"/>
                    </a:lnTo>
                    <a:lnTo>
                      <a:pt x="177" y="53"/>
                    </a:lnTo>
                    <a:lnTo>
                      <a:pt x="197" y="47"/>
                    </a:lnTo>
                    <a:lnTo>
                      <a:pt x="209" y="59"/>
                    </a:lnTo>
                    <a:lnTo>
                      <a:pt x="212" y="73"/>
                    </a:lnTo>
                    <a:lnTo>
                      <a:pt x="242" y="67"/>
                    </a:lnTo>
                    <a:lnTo>
                      <a:pt x="300" y="59"/>
                    </a:lnTo>
                    <a:lnTo>
                      <a:pt x="322" y="103"/>
                    </a:lnTo>
                    <a:lnTo>
                      <a:pt x="359" y="126"/>
                    </a:lnTo>
                    <a:lnTo>
                      <a:pt x="357" y="145"/>
                    </a:lnTo>
                    <a:lnTo>
                      <a:pt x="372" y="134"/>
                    </a:lnTo>
                    <a:lnTo>
                      <a:pt x="390" y="134"/>
                    </a:lnTo>
                    <a:lnTo>
                      <a:pt x="411" y="154"/>
                    </a:lnTo>
                    <a:lnTo>
                      <a:pt x="437" y="151"/>
                    </a:lnTo>
                    <a:lnTo>
                      <a:pt x="458" y="154"/>
                    </a:lnTo>
                    <a:lnTo>
                      <a:pt x="493" y="190"/>
                    </a:lnTo>
                    <a:lnTo>
                      <a:pt x="530" y="234"/>
                    </a:lnTo>
                    <a:lnTo>
                      <a:pt x="546" y="285"/>
                    </a:lnTo>
                    <a:lnTo>
                      <a:pt x="536" y="324"/>
                    </a:lnTo>
                    <a:lnTo>
                      <a:pt x="581" y="338"/>
                    </a:lnTo>
                    <a:lnTo>
                      <a:pt x="655" y="357"/>
                    </a:lnTo>
                    <a:lnTo>
                      <a:pt x="731" y="380"/>
                    </a:lnTo>
                    <a:lnTo>
                      <a:pt x="780" y="424"/>
                    </a:lnTo>
                    <a:lnTo>
                      <a:pt x="801" y="466"/>
                    </a:lnTo>
                    <a:lnTo>
                      <a:pt x="801" y="519"/>
                    </a:lnTo>
                    <a:lnTo>
                      <a:pt x="782" y="567"/>
                    </a:lnTo>
                    <a:lnTo>
                      <a:pt x="760" y="592"/>
                    </a:lnTo>
                    <a:lnTo>
                      <a:pt x="746" y="608"/>
                    </a:lnTo>
                    <a:lnTo>
                      <a:pt x="731" y="642"/>
                    </a:lnTo>
                    <a:lnTo>
                      <a:pt x="729" y="673"/>
                    </a:lnTo>
                    <a:lnTo>
                      <a:pt x="731" y="712"/>
                    </a:lnTo>
                    <a:lnTo>
                      <a:pt x="723" y="751"/>
                    </a:lnTo>
                    <a:lnTo>
                      <a:pt x="711" y="759"/>
                    </a:lnTo>
                    <a:lnTo>
                      <a:pt x="707" y="782"/>
                    </a:lnTo>
                    <a:lnTo>
                      <a:pt x="694" y="798"/>
                    </a:lnTo>
                    <a:lnTo>
                      <a:pt x="692" y="818"/>
                    </a:lnTo>
                    <a:lnTo>
                      <a:pt x="674" y="840"/>
                    </a:lnTo>
                    <a:lnTo>
                      <a:pt x="647" y="879"/>
                    </a:lnTo>
                    <a:lnTo>
                      <a:pt x="624" y="890"/>
                    </a:lnTo>
                    <a:lnTo>
                      <a:pt x="608" y="888"/>
                    </a:lnTo>
                    <a:lnTo>
                      <a:pt x="579" y="907"/>
                    </a:lnTo>
                    <a:lnTo>
                      <a:pt x="550" y="952"/>
                    </a:lnTo>
                    <a:lnTo>
                      <a:pt x="544" y="969"/>
                    </a:lnTo>
                    <a:lnTo>
                      <a:pt x="544" y="991"/>
                    </a:lnTo>
                    <a:lnTo>
                      <a:pt x="550" y="1016"/>
                    </a:lnTo>
                    <a:lnTo>
                      <a:pt x="536" y="1041"/>
                    </a:lnTo>
                    <a:lnTo>
                      <a:pt x="536" y="1061"/>
                    </a:lnTo>
                    <a:lnTo>
                      <a:pt x="513" y="1083"/>
                    </a:lnTo>
                    <a:lnTo>
                      <a:pt x="495" y="1100"/>
                    </a:lnTo>
                    <a:lnTo>
                      <a:pt x="481" y="1125"/>
                    </a:lnTo>
                    <a:lnTo>
                      <a:pt x="476" y="1150"/>
                    </a:lnTo>
                    <a:lnTo>
                      <a:pt x="456" y="1181"/>
                    </a:lnTo>
                    <a:lnTo>
                      <a:pt x="448" y="1175"/>
                    </a:lnTo>
                    <a:lnTo>
                      <a:pt x="433" y="1175"/>
                    </a:lnTo>
                    <a:lnTo>
                      <a:pt x="413" y="1186"/>
                    </a:lnTo>
                    <a:lnTo>
                      <a:pt x="427" y="1200"/>
                    </a:lnTo>
                    <a:lnTo>
                      <a:pt x="427" y="1228"/>
                    </a:lnTo>
                    <a:lnTo>
                      <a:pt x="425" y="1250"/>
                    </a:lnTo>
                    <a:lnTo>
                      <a:pt x="415" y="1267"/>
                    </a:lnTo>
                    <a:lnTo>
                      <a:pt x="390" y="1270"/>
                    </a:lnTo>
                    <a:lnTo>
                      <a:pt x="370" y="1278"/>
                    </a:lnTo>
                    <a:lnTo>
                      <a:pt x="361" y="1295"/>
                    </a:lnTo>
                    <a:lnTo>
                      <a:pt x="361" y="1323"/>
                    </a:lnTo>
                    <a:lnTo>
                      <a:pt x="337" y="1326"/>
                    </a:lnTo>
                    <a:lnTo>
                      <a:pt x="318" y="1323"/>
                    </a:lnTo>
                    <a:lnTo>
                      <a:pt x="312" y="1334"/>
                    </a:lnTo>
                    <a:lnTo>
                      <a:pt x="322" y="1345"/>
                    </a:lnTo>
                    <a:lnTo>
                      <a:pt x="316" y="1387"/>
                    </a:lnTo>
                    <a:lnTo>
                      <a:pt x="308" y="1423"/>
                    </a:lnTo>
                    <a:lnTo>
                      <a:pt x="283" y="1423"/>
                    </a:lnTo>
                    <a:lnTo>
                      <a:pt x="275" y="1437"/>
                    </a:lnTo>
                    <a:lnTo>
                      <a:pt x="277" y="1465"/>
                    </a:lnTo>
                    <a:lnTo>
                      <a:pt x="290" y="1465"/>
                    </a:lnTo>
                    <a:lnTo>
                      <a:pt x="300" y="1482"/>
                    </a:lnTo>
                    <a:lnTo>
                      <a:pt x="294" y="1510"/>
                    </a:lnTo>
                    <a:lnTo>
                      <a:pt x="281" y="1513"/>
                    </a:lnTo>
                    <a:lnTo>
                      <a:pt x="259" y="1524"/>
                    </a:lnTo>
                    <a:lnTo>
                      <a:pt x="253" y="1546"/>
                    </a:lnTo>
                    <a:lnTo>
                      <a:pt x="251" y="1580"/>
                    </a:lnTo>
                    <a:lnTo>
                      <a:pt x="238" y="1597"/>
                    </a:lnTo>
                    <a:lnTo>
                      <a:pt x="286" y="1652"/>
                    </a:lnTo>
                    <a:lnTo>
                      <a:pt x="300" y="1680"/>
                    </a:lnTo>
                    <a:lnTo>
                      <a:pt x="292" y="1697"/>
                    </a:lnTo>
                    <a:lnTo>
                      <a:pt x="271" y="1686"/>
                    </a:lnTo>
                    <a:lnTo>
                      <a:pt x="253" y="1664"/>
                    </a:lnTo>
                    <a:lnTo>
                      <a:pt x="228" y="1647"/>
                    </a:lnTo>
                    <a:lnTo>
                      <a:pt x="205" y="1619"/>
                    </a:lnTo>
                    <a:lnTo>
                      <a:pt x="189" y="1585"/>
                    </a:lnTo>
                    <a:lnTo>
                      <a:pt x="187" y="1557"/>
                    </a:lnTo>
                    <a:lnTo>
                      <a:pt x="191" y="1535"/>
                    </a:lnTo>
                    <a:lnTo>
                      <a:pt x="189" y="1354"/>
                    </a:lnTo>
                    <a:lnTo>
                      <a:pt x="183" y="1323"/>
                    </a:lnTo>
                    <a:lnTo>
                      <a:pt x="166" y="1289"/>
                    </a:lnTo>
                    <a:lnTo>
                      <a:pt x="166" y="1259"/>
                    </a:lnTo>
                    <a:lnTo>
                      <a:pt x="177" y="1223"/>
                    </a:lnTo>
                    <a:lnTo>
                      <a:pt x="187" y="1178"/>
                    </a:lnTo>
                    <a:lnTo>
                      <a:pt x="183" y="1133"/>
                    </a:lnTo>
                    <a:lnTo>
                      <a:pt x="181" y="1114"/>
                    </a:lnTo>
                    <a:lnTo>
                      <a:pt x="179" y="1089"/>
                    </a:lnTo>
                    <a:lnTo>
                      <a:pt x="185" y="1077"/>
                    </a:lnTo>
                    <a:lnTo>
                      <a:pt x="189" y="1027"/>
                    </a:lnTo>
                    <a:lnTo>
                      <a:pt x="185" y="1002"/>
                    </a:lnTo>
                    <a:lnTo>
                      <a:pt x="193" y="941"/>
                    </a:lnTo>
                    <a:lnTo>
                      <a:pt x="185" y="888"/>
                    </a:lnTo>
                    <a:lnTo>
                      <a:pt x="191" y="860"/>
                    </a:lnTo>
                    <a:lnTo>
                      <a:pt x="201" y="807"/>
                    </a:lnTo>
                    <a:lnTo>
                      <a:pt x="191" y="773"/>
                    </a:lnTo>
                    <a:lnTo>
                      <a:pt x="172" y="748"/>
                    </a:lnTo>
                    <a:lnTo>
                      <a:pt x="166" y="720"/>
                    </a:lnTo>
                    <a:lnTo>
                      <a:pt x="144" y="695"/>
                    </a:lnTo>
                    <a:lnTo>
                      <a:pt x="121" y="678"/>
                    </a:lnTo>
                    <a:lnTo>
                      <a:pt x="88" y="670"/>
                    </a:lnTo>
                    <a:lnTo>
                      <a:pt x="72" y="634"/>
                    </a:lnTo>
                    <a:lnTo>
                      <a:pt x="51" y="597"/>
                    </a:lnTo>
                    <a:lnTo>
                      <a:pt x="49" y="567"/>
                    </a:lnTo>
                    <a:lnTo>
                      <a:pt x="47" y="539"/>
                    </a:lnTo>
                    <a:lnTo>
                      <a:pt x="41" y="519"/>
                    </a:lnTo>
                    <a:lnTo>
                      <a:pt x="29" y="497"/>
                    </a:lnTo>
                    <a:lnTo>
                      <a:pt x="14" y="486"/>
                    </a:lnTo>
                    <a:lnTo>
                      <a:pt x="2" y="463"/>
                    </a:lnTo>
                    <a:lnTo>
                      <a:pt x="16" y="444"/>
                    </a:lnTo>
                    <a:lnTo>
                      <a:pt x="16" y="396"/>
                    </a:lnTo>
                    <a:lnTo>
                      <a:pt x="8" y="371"/>
                    </a:lnTo>
                    <a:lnTo>
                      <a:pt x="0" y="346"/>
                    </a:lnTo>
                    <a:lnTo>
                      <a:pt x="8" y="310"/>
                    </a:lnTo>
                    <a:lnTo>
                      <a:pt x="39" y="220"/>
                    </a:lnTo>
                    <a:lnTo>
                      <a:pt x="41" y="181"/>
                    </a:lnTo>
                    <a:lnTo>
                      <a:pt x="58" y="140"/>
                    </a:lnTo>
                    <a:lnTo>
                      <a:pt x="58" y="117"/>
                    </a:lnTo>
                    <a:lnTo>
                      <a:pt x="62" y="75"/>
                    </a:lnTo>
                  </a:path>
                </a:pathLst>
              </a:custGeom>
              <a:solidFill>
                <a:srgbClr val="0000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sp>
        <p:nvSpPr>
          <p:cNvPr id="41" name="PlaceHolder 4"/>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00"/>
                </a:solidFill>
                <a:effectLst/>
                <a:uFillTx/>
                <a:latin typeface="Arial"/>
              </a:rPr>
              <a:t>Click to edit the title text format</a:t>
            </a:r>
            <a:endParaRPr b="0" lang="en-US" sz="4400" strike="noStrike" u="none">
              <a:solidFill>
                <a:srgbClr val="ffff00"/>
              </a:solidFill>
              <a:effectLst/>
              <a:uFillTx/>
              <a:latin typeface="Arial"/>
            </a:endParaRPr>
          </a:p>
        </p:txBody>
      </p:sp>
      <p:sp>
        <p:nvSpPr>
          <p:cNvPr id="42" name="PlaceHolder 5"/>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743040" indent="-28584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Second Outline Level</a:t>
            </a:r>
            <a:endParaRPr b="0" lang="en-US" sz="3200" strike="noStrike" u="none">
              <a:solidFill>
                <a:srgbClr val="ffffff"/>
              </a:solidFill>
              <a:effectLst/>
              <a:uFillTx/>
              <a:latin typeface="Times New Roman"/>
            </a:endParaRPr>
          </a:p>
          <a:p>
            <a:pPr lvl="2" marL="1143000" indent="-228600">
              <a:spcBef>
                <a:spcPts val="799"/>
              </a:spcBef>
              <a:buClr>
                <a:srgbClr val="ffff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Third Outline Level</a:t>
            </a:r>
            <a:endParaRPr b="0" lang="en-US" sz="3200" strike="noStrike" u="none">
              <a:solidFill>
                <a:srgbClr val="ffffff"/>
              </a:solidFill>
              <a:effectLst/>
              <a:uFillTx/>
              <a:latin typeface="Times New Roman"/>
            </a:endParaRPr>
          </a:p>
          <a:p>
            <a:pPr lvl="3" marL="16002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Fourth Outline Level</a:t>
            </a:r>
            <a:endParaRPr b="0" lang="en-US" sz="3200" strike="noStrike" u="none">
              <a:solidFill>
                <a:srgbClr val="ffffff"/>
              </a:solidFill>
              <a:effectLst/>
              <a:uFillTx/>
              <a:latin typeface="Times New Roman"/>
            </a:endParaRPr>
          </a:p>
          <a:p>
            <a:pPr lvl="4" marL="2057400" indent="-228600">
              <a:spcBef>
                <a:spcPts val="799"/>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Fifth Outline Level</a:t>
            </a:r>
            <a:endParaRPr b="0" lang="en-US" sz="3200" strike="noStrike" u="none">
              <a:solidFill>
                <a:srgbClr val="ffffff"/>
              </a:solidFill>
              <a:effectLst/>
              <a:uFillTx/>
              <a:latin typeface="Times New Roman"/>
            </a:endParaRPr>
          </a:p>
          <a:p>
            <a:pPr lvl="5"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Sixth Outline Level</a:t>
            </a:r>
            <a:endParaRPr b="0" lang="en-US" sz="3200" strike="noStrike" u="none">
              <a:solidFill>
                <a:srgbClr val="ffffff"/>
              </a:solidFill>
              <a:effectLst/>
              <a:uFillTx/>
              <a:latin typeface="Times New Roman"/>
            </a:endParaRPr>
          </a:p>
          <a:p>
            <a:pPr lvl="6"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Seventh Outline Level</a:t>
            </a:r>
            <a:endParaRPr b="0" lang="en-US" sz="3200" strike="noStrike" u="none">
              <a:solidFill>
                <a:srgbClr val="ffffff"/>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wmf"/><Relationship Id="rId3"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wmf"/><Relationship Id="rId3"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wmf"/><Relationship Id="rId3"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image" Target="../media/image5.jpeg"/><Relationship Id="rId3"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762120" y="456840"/>
            <a:ext cx="7696080" cy="20574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Comic Sans MS"/>
              </a:rPr>
              <a:t>Why Renewable Energy Has A Role In The National Energy Policy </a:t>
            </a:r>
            <a:endParaRPr b="0" lang="en-US" sz="4400" strike="noStrike" u="none">
              <a:solidFill>
                <a:srgbClr val="ffff00"/>
              </a:solidFill>
              <a:effectLst/>
              <a:uFillTx/>
              <a:latin typeface="Arial"/>
            </a:endParaRPr>
          </a:p>
        </p:txBody>
      </p:sp>
      <p:sp>
        <p:nvSpPr>
          <p:cNvPr id="51" name="PlaceHolder 2"/>
          <p:cNvSpPr>
            <a:spLocks noGrp="1"/>
          </p:cNvSpPr>
          <p:nvPr>
            <p:ph type="subTitle"/>
          </p:nvPr>
        </p:nvSpPr>
        <p:spPr>
          <a:xfrm>
            <a:off x="304920" y="3048120"/>
            <a:ext cx="8610480" cy="3124080"/>
          </a:xfrm>
          <a:prstGeom prst="rect">
            <a:avLst/>
          </a:prstGeom>
          <a:noFill/>
          <a:ln w="0">
            <a:noFill/>
          </a:ln>
        </p:spPr>
        <p:txBody>
          <a:bodyPr lIns="92160" rIns="92160" tIns="46080" bIns="46080" anchor="t">
            <a:noAutofit/>
          </a:bodyPr>
          <a:p>
            <a:pPr marL="343080" indent="-34308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ff"/>
                </a:solidFill>
                <a:effectLst/>
                <a:uFillTx/>
                <a:latin typeface="Comic Sans MS"/>
              </a:rPr>
              <a:t>RICK WALKER</a:t>
            </a:r>
            <a:endParaRPr b="0" lang="en-US" sz="3200" strike="noStrike" u="none">
              <a:solidFill>
                <a:srgbClr val="ffffff"/>
              </a:solidFill>
              <a:effectLst/>
              <a:uFillTx/>
              <a:latin typeface="Times New Roman"/>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Director, Renewable Energy Business Development</a:t>
            </a:r>
            <a:endParaRPr b="0" lang="en-US" sz="2600" strike="noStrike" u="none">
              <a:solidFill>
                <a:srgbClr val="ffffff"/>
              </a:solidFill>
              <a:effectLst/>
              <a:uFillTx/>
              <a:latin typeface="Times New Roman"/>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AEP Energy Services, Inc.</a:t>
            </a:r>
            <a:endParaRPr b="0" lang="en-US" sz="2600" strike="noStrike" u="none">
              <a:solidFill>
                <a:srgbClr val="ffffff"/>
              </a:solidFill>
              <a:effectLst/>
              <a:uFillTx/>
              <a:latin typeface="Times New Roman"/>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and</a:t>
            </a:r>
            <a:endParaRPr b="0" lang="en-US" sz="2600" strike="noStrike" u="none">
              <a:solidFill>
                <a:srgbClr val="ffffff"/>
              </a:solidFill>
              <a:effectLst/>
              <a:uFillTx/>
              <a:latin typeface="Times New Roman"/>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2001 President of</a:t>
            </a:r>
            <a:endParaRPr b="0" lang="en-US" sz="2600" strike="noStrike" u="none">
              <a:solidFill>
                <a:srgbClr val="ffffff"/>
              </a:solidFill>
              <a:effectLst/>
              <a:uFillTx/>
              <a:latin typeface="Times New Roman"/>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Texas Renewable Energy Industries Association </a:t>
            </a:r>
            <a:endParaRPr b="0" lang="en-US" sz="2600" strike="noStrike" u="none">
              <a:solidFill>
                <a:srgbClr val="ffffff"/>
              </a:solidFill>
              <a:effectLst/>
              <a:uFillTx/>
              <a:latin typeface="Times New Roman"/>
            </a:endParaRPr>
          </a:p>
          <a:p>
            <a:pPr marL="343080" indent="-34308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ff"/>
                </a:solidFill>
                <a:effectLst/>
                <a:uFillTx/>
                <a:latin typeface="Comic Sans MS"/>
              </a:rPr>
              <a:t> </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380880" y="228240"/>
            <a:ext cx="8382240" cy="152388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Cost of Wind-Generated Electricity</a:t>
            </a:r>
            <a:br>
              <a:rPr sz="3200"/>
            </a:br>
            <a:r>
              <a:rPr b="1" lang="en-US" sz="3200" strike="noStrike" u="none">
                <a:solidFill>
                  <a:srgbClr val="ffffff"/>
                </a:solidFill>
                <a:effectLst/>
                <a:uFillTx/>
                <a:latin typeface="Comic Sans MS"/>
              </a:rPr>
              <a:t>1980 to 2005 in Levelized Cents/kWh</a:t>
            </a:r>
            <a:br>
              <a:rPr sz="3200"/>
            </a:br>
            <a:r>
              <a:rPr b="1" lang="en-US" sz="2400" strike="noStrike" u="none">
                <a:solidFill>
                  <a:srgbClr val="ffff00"/>
                </a:solidFill>
                <a:effectLst/>
                <a:uFillTx/>
                <a:latin typeface="Comic Sans MS"/>
              </a:rPr>
              <a:t>Source: American Wind Energy Association</a:t>
            </a:r>
            <a:endParaRPr b="0" lang="en-US" sz="2400" strike="noStrike" u="none">
              <a:solidFill>
                <a:srgbClr val="ffff00"/>
              </a:solidFill>
              <a:effectLst/>
              <a:uFillTx/>
              <a:latin typeface="Arial"/>
            </a:endParaRPr>
          </a:p>
        </p:txBody>
      </p:sp>
      <p:graphicFrame>
        <p:nvGraphicFramePr>
          <p:cNvPr id="72" name=""/>
          <p:cNvGraphicFramePr/>
          <p:nvPr/>
        </p:nvGraphicFramePr>
        <p:xfrm>
          <a:off x="76320" y="1752480"/>
          <a:ext cx="8915400" cy="4857840"/>
        </p:xfrm>
        <a:graphic>
          <a:graphicData uri="http://schemas.openxmlformats.org/presentationml/2006/ole">
            <p:oleObj r:id="rId1" spid="">
              <p:embed/>
              <p:pic>
                <p:nvPicPr>
                  <p:cNvPr id="73" name="" descr=""/>
                  <p:cNvPicPr/>
                  <p:nvPr/>
                </p:nvPicPr>
                <p:blipFill>
                  <a:blip r:embed="rId2"/>
                  <a:stretch/>
                </p:blipFill>
                <p:spPr>
                  <a:xfrm>
                    <a:off x="76320" y="1752480"/>
                    <a:ext cx="8915400" cy="48578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0" y="228240"/>
            <a:ext cx="9144000" cy="152388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World Wind Energy Capacity</a:t>
            </a:r>
            <a:br>
              <a:rPr sz="3600"/>
            </a:br>
            <a:r>
              <a:rPr b="1" lang="en-US" sz="2800" strike="noStrike" u="none">
                <a:solidFill>
                  <a:srgbClr val="ffffff"/>
                </a:solidFill>
                <a:effectLst/>
                <a:uFillTx/>
                <a:latin typeface="Comic Sans MS"/>
              </a:rPr>
              <a:t>Actual Through 2000; Projected Through 2005</a:t>
            </a:r>
            <a:br>
              <a:rPr sz="2200"/>
            </a:br>
            <a:r>
              <a:rPr b="1" lang="en-US" sz="2200" strike="noStrike" u="none">
                <a:solidFill>
                  <a:srgbClr val="ffffff"/>
                </a:solidFill>
                <a:effectLst/>
                <a:uFillTx/>
                <a:latin typeface="Comic Sans MS"/>
              </a:rPr>
              <a:t>Source: BTM Consult</a:t>
            </a:r>
            <a:endParaRPr b="0" lang="en-US" sz="2200" strike="noStrike" u="none">
              <a:solidFill>
                <a:srgbClr val="ffff00"/>
              </a:solidFill>
              <a:effectLst/>
              <a:uFillTx/>
              <a:latin typeface="Arial"/>
            </a:endParaRPr>
          </a:p>
        </p:txBody>
      </p:sp>
      <p:graphicFrame>
        <p:nvGraphicFramePr>
          <p:cNvPr id="75" name=""/>
          <p:cNvGraphicFramePr/>
          <p:nvPr/>
        </p:nvGraphicFramePr>
        <p:xfrm>
          <a:off x="609480" y="1828800"/>
          <a:ext cx="8382240" cy="4781520"/>
        </p:xfrm>
        <a:graphic>
          <a:graphicData uri="http://schemas.openxmlformats.org/presentationml/2006/ole">
            <p:oleObj r:id="rId1" spid="">
              <p:embed/>
              <p:pic>
                <p:nvPicPr>
                  <p:cNvPr id="76" name="" descr=""/>
                  <p:cNvPicPr/>
                  <p:nvPr/>
                </p:nvPicPr>
                <p:blipFill>
                  <a:blip r:embed="rId2"/>
                  <a:stretch/>
                </p:blipFill>
                <p:spPr>
                  <a:xfrm>
                    <a:off x="609480" y="1828800"/>
                    <a:ext cx="8382240" cy="4781520"/>
                  </a:xfrm>
                  <a:prstGeom prst="rect">
                    <a:avLst/>
                  </a:prstGeom>
                  <a:noFill/>
                  <a:ln w="0">
                    <a:noFill/>
                  </a:ln>
                </p:spPr>
              </p:pic>
            </p:oleObj>
          </a:graphicData>
        </a:graphic>
      </p:graphicFrame>
      <p:sp>
        <p:nvSpPr>
          <p:cNvPr id="77" name=""/>
          <p:cNvSpPr/>
          <p:nvPr/>
        </p:nvSpPr>
        <p:spPr>
          <a:xfrm rot="16200000">
            <a:off x="-1068840" y="3959640"/>
            <a:ext cx="34275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MW</a:t>
            </a:r>
            <a:endParaRPr b="0" lang="en-US" sz="1800" strike="noStrike" u="none">
              <a:solidFill>
                <a:srgbClr val="ffffff"/>
              </a:solidFill>
              <a:effectLst/>
              <a:uFillTx/>
              <a:latin typeface="Times New Roman"/>
            </a:endParaRPr>
          </a:p>
        </p:txBody>
      </p:sp>
      <p:sp>
        <p:nvSpPr>
          <p:cNvPr id="78" name=""/>
          <p:cNvSpPr/>
          <p:nvPr/>
        </p:nvSpPr>
        <p:spPr>
          <a:xfrm>
            <a:off x="7086600" y="4403880"/>
            <a:ext cx="16923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Comic Sans MS"/>
              </a:rPr>
              <a:t>18,449 MW in 2000</a:t>
            </a:r>
            <a:endParaRPr b="0" lang="en-US" sz="1800" strike="noStrike" u="none">
              <a:solidFill>
                <a:srgbClr val="ffffff"/>
              </a:solidFill>
              <a:effectLst/>
              <a:uFillTx/>
              <a:latin typeface="Times New Roman"/>
            </a:endParaRPr>
          </a:p>
        </p:txBody>
      </p:sp>
      <p:sp>
        <p:nvSpPr>
          <p:cNvPr id="79" name=""/>
          <p:cNvSpPr/>
          <p:nvPr/>
        </p:nvSpPr>
        <p:spPr>
          <a:xfrm>
            <a:off x="10363320" y="1981080"/>
            <a:ext cx="1042920" cy="1043280"/>
          </a:xfrm>
          <a:custGeom>
            <a:avLst/>
            <a:gdLst>
              <a:gd name="textAreaLeft" fmla="*/ 67320 w 1042920"/>
              <a:gd name="textAreaRight" fmla="*/ 975600 w 1042920"/>
              <a:gd name="textAreaTop" fmla="*/ 67320 h 1043280"/>
              <a:gd name="textAreaBottom" fmla="*/ 975960 h 1043280"/>
            </a:gdLst>
            <a:ahLst/>
            <a:cxnLst/>
            <a:rect l="textAreaLeft" t="textAreaTop" r="textAreaRight" b="textAreaBottom"/>
            <a:pathLst>
              <a:path w="21600" h="21607">
                <a:moveTo>
                  <a:pt x="0" y="0"/>
                </a:moveTo>
                <a:lnTo>
                  <a:pt x="21600" y="0"/>
                </a:lnTo>
                <a:lnTo>
                  <a:pt x="21600" y="21607"/>
                </a:lnTo>
                <a:lnTo>
                  <a:pt x="0" y="21607"/>
                </a:lnTo>
                <a:close/>
              </a:path>
              <a:path fill="lightenLess" w="21600" h="21607">
                <a:moveTo>
                  <a:pt x="0" y="0"/>
                </a:moveTo>
                <a:lnTo>
                  <a:pt x="21600" y="0"/>
                </a:lnTo>
                <a:lnTo>
                  <a:pt x="20200" y="1400"/>
                </a:lnTo>
                <a:lnTo>
                  <a:pt x="1400" y="1400"/>
                </a:lnTo>
                <a:close/>
              </a:path>
              <a:path fill="darken" w="21600" h="21607">
                <a:moveTo>
                  <a:pt x="21600" y="0"/>
                </a:moveTo>
                <a:lnTo>
                  <a:pt x="21600" y="21607"/>
                </a:lnTo>
                <a:lnTo>
                  <a:pt x="20200" y="20208"/>
                </a:lnTo>
                <a:lnTo>
                  <a:pt x="20200" y="1400"/>
                </a:lnTo>
                <a:close/>
              </a:path>
              <a:path fill="darkenLess" w="21600" h="21607">
                <a:moveTo>
                  <a:pt x="21600" y="21607"/>
                </a:moveTo>
                <a:lnTo>
                  <a:pt x="0" y="21607"/>
                </a:lnTo>
                <a:lnTo>
                  <a:pt x="1400" y="20208"/>
                </a:lnTo>
                <a:lnTo>
                  <a:pt x="20200" y="20208"/>
                </a:lnTo>
                <a:close/>
              </a:path>
              <a:path fill="lighten" w="21600" h="21607">
                <a:moveTo>
                  <a:pt x="0" y="21607"/>
                </a:moveTo>
                <a:lnTo>
                  <a:pt x="0" y="0"/>
                </a:lnTo>
                <a:lnTo>
                  <a:pt x="1400" y="1400"/>
                </a:lnTo>
                <a:lnTo>
                  <a:pt x="1400" y="20208"/>
                </a:lnTo>
                <a:close/>
              </a:path>
            </a:pathLst>
          </a:custGeom>
          <a:solidFill>
            <a:srgbClr val="a50021"/>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0" y="609120"/>
            <a:ext cx="914400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Declining Cost of Solar Energy</a:t>
            </a:r>
            <a:br>
              <a:rPr sz="4000"/>
            </a:br>
            <a:r>
              <a:rPr b="1" lang="en-US" sz="3200" strike="noStrike" u="none">
                <a:solidFill>
                  <a:srgbClr val="ffffff"/>
                </a:solidFill>
                <a:effectLst/>
                <a:uFillTx/>
                <a:latin typeface="Comic Sans MS"/>
              </a:rPr>
              <a:t>Cost of Crystalline PV Modules (1992 $/Wp)</a:t>
            </a:r>
            <a:br>
              <a:rPr sz="3200"/>
            </a:br>
            <a:r>
              <a:rPr b="1" lang="en-US" sz="2200" strike="noStrike" u="none">
                <a:solidFill>
                  <a:srgbClr val="ffffff"/>
                </a:solidFill>
                <a:effectLst/>
                <a:uFillTx/>
                <a:latin typeface="Comic Sans MS"/>
              </a:rPr>
              <a:t>Source: Electric Power Research Institute</a:t>
            </a:r>
            <a:endParaRPr b="0" lang="en-US" sz="2200" strike="noStrike" u="none">
              <a:solidFill>
                <a:srgbClr val="ffff00"/>
              </a:solidFill>
              <a:effectLst/>
              <a:uFillTx/>
              <a:latin typeface="Arial"/>
            </a:endParaRPr>
          </a:p>
        </p:txBody>
      </p:sp>
      <p:graphicFrame>
        <p:nvGraphicFramePr>
          <p:cNvPr id="81" name=""/>
          <p:cNvGraphicFramePr/>
          <p:nvPr/>
        </p:nvGraphicFramePr>
        <p:xfrm>
          <a:off x="76320" y="1828800"/>
          <a:ext cx="8915400" cy="4782960"/>
        </p:xfrm>
        <a:graphic>
          <a:graphicData uri="http://schemas.openxmlformats.org/presentationml/2006/ole">
            <p:oleObj r:id="rId1" spid="">
              <p:embed/>
              <p:pic>
                <p:nvPicPr>
                  <p:cNvPr id="82" name="" descr=""/>
                  <p:cNvPicPr/>
                  <p:nvPr/>
                </p:nvPicPr>
                <p:blipFill>
                  <a:blip r:embed="rId2"/>
                  <a:stretch/>
                </p:blipFill>
                <p:spPr>
                  <a:xfrm>
                    <a:off x="76320" y="1828800"/>
                    <a:ext cx="8915400" cy="4782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0" y="609120"/>
            <a:ext cx="914400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Declining Cost of Solar Energy</a:t>
            </a:r>
            <a:br>
              <a:rPr sz="3600"/>
            </a:br>
            <a:r>
              <a:rPr b="1" lang="en-US" sz="3200" strike="noStrike" u="none">
                <a:solidFill>
                  <a:srgbClr val="ffffff"/>
                </a:solidFill>
                <a:effectLst/>
                <a:uFillTx/>
                <a:latin typeface="Comic Sans MS"/>
              </a:rPr>
              <a:t>Cost of Amorphous Silicon PV (1992 $/Wp)</a:t>
            </a:r>
            <a:br>
              <a:rPr sz="3200"/>
            </a:br>
            <a:r>
              <a:rPr b="1" lang="en-US" sz="2200" strike="noStrike" u="none">
                <a:solidFill>
                  <a:srgbClr val="ffffff"/>
                </a:solidFill>
                <a:effectLst/>
                <a:uFillTx/>
                <a:latin typeface="Comic Sans MS"/>
              </a:rPr>
              <a:t>Source: Electric Power Research Institute</a:t>
            </a:r>
            <a:endParaRPr b="0" lang="en-US" sz="2200" strike="noStrike" u="none">
              <a:solidFill>
                <a:srgbClr val="ffff00"/>
              </a:solidFill>
              <a:effectLst/>
              <a:uFillTx/>
              <a:latin typeface="Arial"/>
            </a:endParaRPr>
          </a:p>
        </p:txBody>
      </p:sp>
      <p:graphicFrame>
        <p:nvGraphicFramePr>
          <p:cNvPr id="84" name=""/>
          <p:cNvGraphicFramePr/>
          <p:nvPr/>
        </p:nvGraphicFramePr>
        <p:xfrm>
          <a:off x="457200" y="2209680"/>
          <a:ext cx="8302680" cy="4648320"/>
        </p:xfrm>
        <a:graphic>
          <a:graphicData uri="http://schemas.openxmlformats.org/presentationml/2006/ole">
            <p:oleObj r:id="rId1" spid="">
              <p:embed/>
              <p:pic>
                <p:nvPicPr>
                  <p:cNvPr id="85" name="" descr=""/>
                  <p:cNvPicPr/>
                  <p:nvPr/>
                </p:nvPicPr>
                <p:blipFill>
                  <a:blip r:embed="rId2"/>
                  <a:stretch/>
                </p:blipFill>
                <p:spPr>
                  <a:xfrm>
                    <a:off x="457200" y="2209680"/>
                    <a:ext cx="8302680" cy="4648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0" y="152280"/>
            <a:ext cx="9144000" cy="13716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Rapidly Growing Market</a:t>
            </a:r>
            <a:br>
              <a:rPr sz="4000"/>
            </a:br>
            <a:r>
              <a:rPr b="1" lang="en-US" sz="3200" strike="noStrike" u="none">
                <a:solidFill>
                  <a:srgbClr val="ffffff"/>
                </a:solidFill>
                <a:effectLst/>
                <a:uFillTx/>
                <a:latin typeface="Comic Sans MS"/>
              </a:rPr>
              <a:t>Growth Rate by Energy Source (1990-98)</a:t>
            </a:r>
            <a:br>
              <a:rPr sz="3200"/>
            </a:br>
            <a:r>
              <a:rPr b="1" lang="en-US" sz="2200" strike="noStrike" u="none">
                <a:solidFill>
                  <a:srgbClr val="ffffff"/>
                </a:solidFill>
                <a:effectLst/>
                <a:uFillTx/>
                <a:latin typeface="Comic Sans MS"/>
              </a:rPr>
              <a:t>Source: Vital Signs 1999, Worldwatch Institute</a:t>
            </a:r>
            <a:endParaRPr b="0" lang="en-US" sz="2200" strike="noStrike" u="none">
              <a:solidFill>
                <a:srgbClr val="ffff00"/>
              </a:solidFill>
              <a:effectLst/>
              <a:uFillTx/>
              <a:latin typeface="Arial"/>
            </a:endParaRPr>
          </a:p>
        </p:txBody>
      </p:sp>
      <p:sp>
        <p:nvSpPr>
          <p:cNvPr id="87" name="PlaceHolder 2"/>
          <p:cNvSpPr>
            <a:spLocks noGrp="1"/>
          </p:cNvSpPr>
          <p:nvPr>
            <p:ph/>
          </p:nvPr>
        </p:nvSpPr>
        <p:spPr>
          <a:xfrm>
            <a:off x="685800" y="1828800"/>
            <a:ext cx="7772400" cy="4648320"/>
          </a:xfrm>
          <a:prstGeom prst="rect">
            <a:avLst/>
          </a:prstGeom>
          <a:noFill/>
          <a:ln w="0">
            <a:noFill/>
          </a:ln>
        </p:spPr>
        <p:txBody>
          <a:bodyPr lIns="92160" rIns="92160" tIns="46080" bIns="46080" anchor="t">
            <a:normAutofit lnSpcReduction="9999"/>
          </a:bodyPr>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Wind Energy                      22.9%</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Solar Energy                      15.9%</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Geothermal Energy             4.3%</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Hydroelectric Power            1.9%</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Oil                                       1.8%</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Natural Gas                         1.6%</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Nuclear Power                     0.6%</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Coal                                     0.0%      </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0" y="533160"/>
            <a:ext cx="9144000" cy="16002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Rapidly Growing Market</a:t>
            </a:r>
            <a:br>
              <a:rPr sz="4000"/>
            </a:br>
            <a:r>
              <a:rPr b="1" lang="en-US" sz="3200" strike="noStrike" u="none">
                <a:solidFill>
                  <a:srgbClr val="ffffff"/>
                </a:solidFill>
                <a:effectLst/>
                <a:uFillTx/>
                <a:latin typeface="Comic Sans MS"/>
              </a:rPr>
              <a:t>Energy Companies Making Significant Investments in Renewable Energy</a:t>
            </a:r>
            <a:endParaRPr b="0" lang="en-US" sz="3200" strike="noStrike" u="none">
              <a:solidFill>
                <a:srgbClr val="ffff00"/>
              </a:solidFill>
              <a:effectLst/>
              <a:uFillTx/>
              <a:latin typeface="Arial"/>
            </a:endParaRPr>
          </a:p>
        </p:txBody>
      </p:sp>
      <p:sp>
        <p:nvSpPr>
          <p:cNvPr id="89" name="PlaceHolder 2"/>
          <p:cNvSpPr>
            <a:spLocks noGrp="1"/>
          </p:cNvSpPr>
          <p:nvPr>
            <p:ph/>
          </p:nvPr>
        </p:nvSpPr>
        <p:spPr>
          <a:xfrm>
            <a:off x="1828440" y="2590560"/>
            <a:ext cx="6629400" cy="3886200"/>
          </a:xfrm>
          <a:prstGeom prst="rect">
            <a:avLst/>
          </a:prstGeom>
          <a:noFill/>
          <a:ln w="0">
            <a:noFill/>
          </a:ln>
        </p:spPr>
        <p:txBody>
          <a:bodyPr lIns="92160" rIns="92160" tIns="46080" bIns="46080" anchor="t">
            <a:normAutofit/>
          </a:bodyPr>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Royal Dutch Shell</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Enron</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British Petroleum / Amoco</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Florida Power &amp; Light</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American Electric Power</a:t>
            </a:r>
            <a:endParaRPr b="0" lang="en-US" sz="3200" strike="noStrike" u="none">
              <a:solidFill>
                <a:srgbClr val="ffffff"/>
              </a:solidFill>
              <a:effectLst/>
              <a:uFillTx/>
              <a:latin typeface="Times New Roman"/>
            </a:endParaRPr>
          </a:p>
          <a:p>
            <a:pPr marL="741240" indent="-74124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Comic Sans MS"/>
              </a:rPr>
              <a:t>Cinergy</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0" y="609120"/>
            <a:ext cx="914400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Natural Gas Price Volatility</a:t>
            </a:r>
            <a:br>
              <a:rPr sz="4000"/>
            </a:br>
            <a:r>
              <a:rPr b="1" lang="en-US" sz="3200" strike="noStrike" u="none">
                <a:solidFill>
                  <a:srgbClr val="ffffff"/>
                </a:solidFill>
                <a:effectLst/>
                <a:uFillTx/>
                <a:latin typeface="Comic Sans MS"/>
              </a:rPr>
              <a:t>Average Annual Price ($/MMBtu)</a:t>
            </a:r>
            <a:br>
              <a:rPr sz="4000"/>
            </a:br>
            <a:r>
              <a:rPr b="1" lang="en-US" sz="2200" strike="noStrike" u="none">
                <a:solidFill>
                  <a:srgbClr val="ffffff"/>
                </a:solidFill>
                <a:effectLst/>
                <a:uFillTx/>
                <a:latin typeface="Comic Sans MS"/>
              </a:rPr>
              <a:t>Source: Cambridge Energy Research Associates</a:t>
            </a:r>
            <a:endParaRPr b="0" lang="en-US" sz="2200" strike="noStrike" u="none">
              <a:solidFill>
                <a:srgbClr val="ffff00"/>
              </a:solidFill>
              <a:effectLst/>
              <a:uFillTx/>
              <a:latin typeface="Arial"/>
            </a:endParaRPr>
          </a:p>
        </p:txBody>
      </p:sp>
      <p:graphicFrame>
        <p:nvGraphicFramePr>
          <p:cNvPr id="91" name=""/>
          <p:cNvGraphicFramePr/>
          <p:nvPr/>
        </p:nvGraphicFramePr>
        <p:xfrm>
          <a:off x="457200" y="2209680"/>
          <a:ext cx="8302680" cy="4648320"/>
        </p:xfrm>
        <a:graphic>
          <a:graphicData uri="http://schemas.openxmlformats.org/presentationml/2006/ole">
            <p:oleObj r:id="rId1" spid="">
              <p:embed/>
              <p:pic>
                <p:nvPicPr>
                  <p:cNvPr id="92" name="" descr=""/>
                  <p:cNvPicPr/>
                  <p:nvPr/>
                </p:nvPicPr>
                <p:blipFill>
                  <a:blip r:embed="rId2"/>
                  <a:stretch/>
                </p:blipFill>
                <p:spPr>
                  <a:xfrm>
                    <a:off x="457200" y="2209680"/>
                    <a:ext cx="8302680" cy="4648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228600" y="457200"/>
            <a:ext cx="8686800" cy="129528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Increasing Regulation of Emissions</a:t>
            </a:r>
            <a:br>
              <a:rPr sz="3900"/>
            </a:br>
            <a:r>
              <a:rPr b="1" lang="en-US" sz="3200" strike="noStrike" u="none">
                <a:solidFill>
                  <a:srgbClr val="ffffff"/>
                </a:solidFill>
                <a:effectLst/>
                <a:uFillTx/>
                <a:latin typeface="Comic Sans MS"/>
              </a:rPr>
              <a:t>Highlights of 1998 Merrill Lynch Report</a:t>
            </a:r>
            <a:endParaRPr b="0" lang="en-US" sz="3200" strike="noStrike" u="none">
              <a:solidFill>
                <a:srgbClr val="ffff00"/>
              </a:solidFill>
              <a:effectLst/>
              <a:uFillTx/>
              <a:latin typeface="Arial"/>
            </a:endParaRPr>
          </a:p>
        </p:txBody>
      </p:sp>
      <p:sp>
        <p:nvSpPr>
          <p:cNvPr id="94" name="PlaceHolder 2"/>
          <p:cNvSpPr>
            <a:spLocks noGrp="1"/>
          </p:cNvSpPr>
          <p:nvPr>
            <p:ph/>
          </p:nvPr>
        </p:nvSpPr>
        <p:spPr>
          <a:xfrm>
            <a:off x="228600" y="2133720"/>
            <a:ext cx="8686800" cy="4419360"/>
          </a:xfrm>
          <a:prstGeom prst="rect">
            <a:avLst/>
          </a:prstGeom>
          <a:noFill/>
          <a:ln w="0">
            <a:noFill/>
          </a:ln>
        </p:spPr>
        <p:txBody>
          <a:bodyPr lIns="92160" rIns="92160" tIns="46080" bIns="46080" anchor="t">
            <a:normAutofit fontScale="92500" lnSpcReduction="9999"/>
          </a:bodyPr>
          <a:p>
            <a:pPr marL="343080" indent="-34308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ff"/>
                </a:solidFill>
                <a:effectLst/>
                <a:uFillTx/>
                <a:latin typeface="Comic Sans MS"/>
              </a:rPr>
              <a:t>The largest risk to the electric utility industry over the next 10 years may be environmental compliance costs, not competition.</a:t>
            </a:r>
            <a:br>
              <a:rPr sz="3200"/>
            </a:br>
            <a:r>
              <a:rPr b="1" lang="en-US" sz="3200" strike="noStrike" u="none">
                <a:solidFill>
                  <a:srgbClr val="ffffff"/>
                </a:solidFill>
                <a:effectLst/>
                <a:uFillTx/>
                <a:latin typeface="Comic Sans MS"/>
              </a:rPr>
              <a:t> </a:t>
            </a:r>
            <a:endParaRPr b="0" lang="en-US" sz="3200" strike="noStrike" u="none">
              <a:solidFill>
                <a:srgbClr val="ffffff"/>
              </a:solidFill>
              <a:effectLst/>
              <a:uFillTx/>
              <a:latin typeface="Times New Roman"/>
            </a:endParaRPr>
          </a:p>
          <a:p>
            <a:pPr marL="343080" indent="-343080">
              <a:lnSpc>
                <a:spcPct val="100000"/>
              </a:lnSpc>
              <a:spcBef>
                <a:spcPts val="799"/>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ff"/>
                </a:solidFill>
                <a:effectLst/>
                <a:uFillTx/>
                <a:latin typeface="Comic Sans MS"/>
              </a:rPr>
              <a:t>Environmental costs could “flip-flop the batting order” in the competitive marketplace.</a:t>
            </a:r>
            <a:br>
              <a:rPr sz="3200"/>
            </a:br>
            <a:r>
              <a:rPr b="1" lang="en-US" sz="3200" strike="noStrike" u="none">
                <a:solidFill>
                  <a:srgbClr val="ffffff"/>
                </a:solidFill>
                <a:effectLst/>
                <a:uFillTx/>
                <a:latin typeface="Comic Sans MS"/>
              </a:rPr>
              <a:t> </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685800" y="304920"/>
            <a:ext cx="7772400" cy="121896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Customer Support</a:t>
            </a:r>
            <a:br>
              <a:rPr sz="4000"/>
            </a:br>
            <a:r>
              <a:rPr b="1" lang="en-US" sz="3200" strike="noStrike" u="none">
                <a:solidFill>
                  <a:srgbClr val="ffffff"/>
                </a:solidFill>
                <a:effectLst/>
                <a:uFillTx/>
                <a:latin typeface="Comic Sans MS"/>
              </a:rPr>
              <a:t>AEP Deliberative Poll Results</a:t>
            </a:r>
            <a:r>
              <a:rPr b="1" lang="en-US" sz="3600" strike="noStrike" u="none">
                <a:solidFill>
                  <a:srgbClr val="ffffff"/>
                </a:solidFill>
                <a:effectLst/>
                <a:uFillTx/>
                <a:latin typeface="Comic Sans MS"/>
              </a:rPr>
              <a:t> </a:t>
            </a:r>
            <a:br>
              <a:rPr sz="4000"/>
            </a:br>
            <a:r>
              <a:rPr b="1" lang="en-US" sz="2200" strike="noStrike" u="none">
                <a:solidFill>
                  <a:srgbClr val="ffffff"/>
                </a:solidFill>
                <a:effectLst/>
                <a:uFillTx/>
                <a:latin typeface="Comic Sans MS"/>
              </a:rPr>
              <a:t>(after deliberation)</a:t>
            </a:r>
            <a:endParaRPr b="0" lang="en-US" sz="2200" strike="noStrike" u="none">
              <a:solidFill>
                <a:srgbClr val="ffff00"/>
              </a:solidFill>
              <a:effectLst/>
              <a:uFillTx/>
              <a:latin typeface="Arial"/>
            </a:endParaRPr>
          </a:p>
        </p:txBody>
      </p:sp>
      <p:graphicFrame>
        <p:nvGraphicFramePr>
          <p:cNvPr id="96" name=""/>
          <p:cNvGraphicFramePr/>
          <p:nvPr/>
        </p:nvGraphicFramePr>
        <p:xfrm>
          <a:off x="222120" y="1828800"/>
          <a:ext cx="8759880" cy="4614840"/>
        </p:xfrm>
        <a:graphic>
          <a:graphicData uri="http://schemas.openxmlformats.org/presentationml/2006/ole">
            <p:oleObj r:id="rId1" spid="">
              <p:embed/>
              <p:pic>
                <p:nvPicPr>
                  <p:cNvPr id="97" name="" descr=""/>
                  <p:cNvPicPr/>
                  <p:nvPr/>
                </p:nvPicPr>
                <p:blipFill>
                  <a:blip r:embed="rId2"/>
                  <a:stretch/>
                </p:blipFill>
                <p:spPr>
                  <a:xfrm>
                    <a:off x="222120" y="1828800"/>
                    <a:ext cx="8759880" cy="46148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304920" y="228240"/>
            <a:ext cx="861048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Comic Sans MS"/>
              </a:rPr>
              <a:t>State Legislative Mandates</a:t>
            </a:r>
            <a:br>
              <a:rPr sz="4000"/>
            </a:br>
            <a:r>
              <a:rPr b="1" lang="en-US" sz="3000" strike="noStrike" u="none">
                <a:solidFill>
                  <a:srgbClr val="ffffff"/>
                </a:solidFill>
                <a:effectLst/>
                <a:uFillTx/>
                <a:latin typeface="Comic Sans MS"/>
              </a:rPr>
              <a:t>States Passing Renewables Mandates</a:t>
            </a:r>
            <a:endParaRPr b="0" lang="en-US" sz="3000" strike="noStrike" u="none">
              <a:solidFill>
                <a:srgbClr val="ffff00"/>
              </a:solidFill>
              <a:effectLst/>
              <a:uFillTx/>
              <a:latin typeface="Arial"/>
            </a:endParaRPr>
          </a:p>
        </p:txBody>
      </p:sp>
      <p:sp>
        <p:nvSpPr>
          <p:cNvPr id="99" name="PlaceHolder 2"/>
          <p:cNvSpPr>
            <a:spLocks noGrp="1"/>
          </p:cNvSpPr>
          <p:nvPr>
            <p:ph/>
          </p:nvPr>
        </p:nvSpPr>
        <p:spPr>
          <a:xfrm>
            <a:off x="685800" y="1447560"/>
            <a:ext cx="8229600" cy="5105160"/>
          </a:xfrm>
          <a:prstGeom prst="rect">
            <a:avLst/>
          </a:prstGeom>
          <a:noFill/>
          <a:ln w="0">
            <a:noFill/>
          </a:ln>
        </p:spPr>
        <p:txBody>
          <a:bodyPr lIns="92160" rIns="92160" tIns="46080" bIns="46080" anchor="t">
            <a:normAutofit/>
          </a:bodyPr>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Arizona (1.1% by 2007)</a:t>
            </a:r>
            <a:endParaRPr b="0" lang="en-US" sz="2600" strike="noStrike" u="none">
              <a:solidFill>
                <a:srgbClr val="ffffff"/>
              </a:solidFill>
              <a:effectLst/>
              <a:uFillTx/>
              <a:latin typeface="Times New Roman"/>
            </a:endParaRPr>
          </a:p>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Connecticut (7% by 2009)</a:t>
            </a:r>
            <a:endParaRPr b="0" lang="en-US" sz="2600" strike="noStrike" u="none">
              <a:solidFill>
                <a:srgbClr val="ffffff"/>
              </a:solidFill>
              <a:effectLst/>
              <a:uFillTx/>
              <a:latin typeface="Times New Roman"/>
            </a:endParaRPr>
          </a:p>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Iowa (wind energy requirement - 105 MW)</a:t>
            </a:r>
            <a:endParaRPr b="0" lang="en-US" sz="2600" strike="noStrike" u="none">
              <a:solidFill>
                <a:srgbClr val="ffffff"/>
              </a:solidFill>
              <a:effectLst/>
              <a:uFillTx/>
              <a:latin typeface="Times New Roman"/>
            </a:endParaRPr>
          </a:p>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Maine (30% including hydro, but already 50%)</a:t>
            </a:r>
            <a:endParaRPr b="0" lang="en-US" sz="2600" strike="noStrike" u="none">
              <a:solidFill>
                <a:srgbClr val="ffffff"/>
              </a:solidFill>
              <a:effectLst/>
              <a:uFillTx/>
              <a:latin typeface="Times New Roman"/>
            </a:endParaRPr>
          </a:p>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Massachusetts (4% by 2009)</a:t>
            </a:r>
            <a:endParaRPr b="0" lang="en-US" sz="2600" strike="noStrike" u="none">
              <a:solidFill>
                <a:srgbClr val="ffffff"/>
              </a:solidFill>
              <a:effectLst/>
              <a:uFillTx/>
              <a:latin typeface="Times New Roman"/>
            </a:endParaRPr>
          </a:p>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Minnesota (NSP - 950 MW by 2012)</a:t>
            </a:r>
            <a:endParaRPr b="0" lang="en-US" sz="2600" strike="noStrike" u="none">
              <a:solidFill>
                <a:srgbClr val="ffffff"/>
              </a:solidFill>
              <a:effectLst/>
              <a:uFillTx/>
              <a:latin typeface="Times New Roman"/>
            </a:endParaRPr>
          </a:p>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Nevada (1% by 2009)</a:t>
            </a:r>
            <a:endParaRPr b="0" lang="en-US" sz="2600" strike="noStrike" u="none">
              <a:solidFill>
                <a:srgbClr val="ffffff"/>
              </a:solidFill>
              <a:effectLst/>
              <a:uFillTx/>
              <a:latin typeface="Times New Roman"/>
            </a:endParaRPr>
          </a:p>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New Jersey (4% by 2012)</a:t>
            </a:r>
            <a:endParaRPr b="0" lang="en-US" sz="2600" strike="noStrike" u="none">
              <a:solidFill>
                <a:srgbClr val="ffffff"/>
              </a:solidFill>
              <a:effectLst/>
              <a:uFillTx/>
              <a:latin typeface="Times New Roman"/>
            </a:endParaRPr>
          </a:p>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New Mexico (up to 5%)</a:t>
            </a:r>
            <a:endParaRPr b="0" lang="en-US" sz="2600" strike="noStrike" u="none">
              <a:solidFill>
                <a:srgbClr val="ffffff"/>
              </a:solidFill>
              <a:effectLst/>
              <a:uFillTx/>
              <a:latin typeface="Times New Roman"/>
            </a:endParaRPr>
          </a:p>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Pennsylvania (2% rising 0.5% per year)</a:t>
            </a:r>
            <a:endParaRPr b="0" lang="en-US" sz="2600" strike="noStrike" u="none">
              <a:solidFill>
                <a:srgbClr val="ffffff"/>
              </a:solidFill>
              <a:effectLst/>
              <a:uFillTx/>
              <a:latin typeface="Times New Roman"/>
            </a:endParaRPr>
          </a:p>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Texas (2000 MW to be added by 2009)</a:t>
            </a:r>
            <a:endParaRPr b="0" lang="en-US" sz="2600" strike="noStrike" u="none">
              <a:solidFill>
                <a:srgbClr val="ffffff"/>
              </a:solidFill>
              <a:effectLst/>
              <a:uFillTx/>
              <a:latin typeface="Times New Roman"/>
            </a:endParaRPr>
          </a:p>
          <a:p>
            <a:pPr marL="343080" indent="-343080">
              <a:lnSpc>
                <a:spcPct val="100000"/>
              </a:lnSpc>
              <a:spcBef>
                <a:spcPts val="162"/>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Comic Sans MS"/>
              </a:rPr>
              <a:t>Wisconsin (2.2% by 2011)</a:t>
            </a:r>
            <a:endParaRPr b="0" lang="en-US" sz="2600" strike="noStrike" u="none">
              <a:solidFill>
                <a:srgbClr val="ffffff"/>
              </a:solidFill>
              <a:effectLst/>
              <a:uFillTx/>
              <a:latin typeface="Times New Roman"/>
            </a:endParaRPr>
          </a:p>
          <a:p>
            <a:pPr marL="343080" indent="0">
              <a:lnSpc>
                <a:spcPct val="100000"/>
              </a:lnSpc>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360"/>
            <a:ext cx="830592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So What Is Renewable Energy?</a:t>
            </a:r>
            <a:endParaRPr b="0" lang="en-US" sz="3600" strike="noStrike" u="none">
              <a:solidFill>
                <a:srgbClr val="ffff00"/>
              </a:solidFill>
              <a:effectLst/>
              <a:uFillTx/>
              <a:latin typeface="Arial"/>
            </a:endParaRPr>
          </a:p>
        </p:txBody>
      </p:sp>
      <p:sp>
        <p:nvSpPr>
          <p:cNvPr id="53" name="PlaceHolder 2"/>
          <p:cNvSpPr>
            <a:spLocks noGrp="1"/>
          </p:cNvSpPr>
          <p:nvPr>
            <p:ph type="subTitle"/>
          </p:nvPr>
        </p:nvSpPr>
        <p:spPr>
          <a:xfrm>
            <a:off x="456840" y="1143000"/>
            <a:ext cx="8077320" cy="2286000"/>
          </a:xfrm>
          <a:prstGeom prst="rect">
            <a:avLst/>
          </a:prstGeom>
          <a:noFill/>
          <a:ln w="0">
            <a:noFill/>
          </a:ln>
        </p:spPr>
        <p:txBody>
          <a:bodyPr lIns="92160" rIns="92160" tIns="46080" bIns="46080" anchor="t">
            <a:noAutofit/>
          </a:bodyPr>
          <a:p>
            <a:pPr indent="0">
              <a:lnSpc>
                <a:spcPct val="100000"/>
              </a:lnSpc>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Comic Sans MS"/>
              </a:rPr>
              <a:t>Definitions Used In Texas: Energy that is naturally regenerated over a short time and derived directly from the sun, indirectly from the sun or from moving water or other natural movements and mechanisms of the environment.  Renewable energy does not rely on resources derived from fossil fuels, waste products from fossil fuels or waste products from inorganic sources.</a:t>
            </a:r>
            <a:endParaRPr b="0" lang="en-US" sz="2200" strike="noStrike" u="none">
              <a:solidFill>
                <a:srgbClr val="ffffff"/>
              </a:solidFill>
              <a:effectLst/>
              <a:uFillTx/>
              <a:latin typeface="Times New Roman"/>
            </a:endParaRPr>
          </a:p>
          <a:p>
            <a:pPr indent="0" algn="just">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
        <p:nvSpPr>
          <p:cNvPr id="54" name=""/>
          <p:cNvSpPr/>
          <p:nvPr/>
        </p:nvSpPr>
        <p:spPr>
          <a:xfrm>
            <a:off x="609480" y="4114800"/>
            <a:ext cx="7925040" cy="244008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buClr>
                <a:srgbClr val="ffff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Comic Sans MS"/>
              </a:rPr>
              <a:t>Wind energy</a:t>
            </a:r>
            <a:endParaRPr b="0" lang="en-US" sz="2200" strike="noStrike" u="none">
              <a:solidFill>
                <a:srgbClr val="ffffff"/>
              </a:solidFill>
              <a:effectLst/>
              <a:uFillTx/>
              <a:latin typeface="Times New Roman"/>
            </a:endParaRPr>
          </a:p>
          <a:p>
            <a:pPr marL="457200" indent="-457200">
              <a:lnSpc>
                <a:spcPct val="100000"/>
              </a:lnSpc>
              <a:buClr>
                <a:srgbClr val="ffff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Comic Sans MS"/>
              </a:rPr>
              <a:t>Solar energy (photovoltaic or solar thermal) </a:t>
            </a:r>
            <a:endParaRPr b="0" lang="en-US" sz="2200" strike="noStrike" u="none">
              <a:solidFill>
                <a:srgbClr val="ffffff"/>
              </a:solidFill>
              <a:effectLst/>
              <a:uFillTx/>
              <a:latin typeface="Times New Roman"/>
            </a:endParaRPr>
          </a:p>
          <a:p>
            <a:pPr marL="457200" indent="-457200">
              <a:lnSpc>
                <a:spcPct val="100000"/>
              </a:lnSpc>
              <a:buClr>
                <a:srgbClr val="ffff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Comic Sans MS"/>
              </a:rPr>
              <a:t>Biomass (agricultural wastes or dedicated crops)</a:t>
            </a:r>
            <a:endParaRPr b="0" lang="en-US" sz="2200" strike="noStrike" u="none">
              <a:solidFill>
                <a:srgbClr val="ffffff"/>
              </a:solidFill>
              <a:effectLst/>
              <a:uFillTx/>
              <a:latin typeface="Times New Roman"/>
            </a:endParaRPr>
          </a:p>
          <a:p>
            <a:pPr marL="457200" indent="-457200">
              <a:lnSpc>
                <a:spcPct val="100000"/>
              </a:lnSpc>
              <a:buClr>
                <a:srgbClr val="ffff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Comic Sans MS"/>
              </a:rPr>
              <a:t>Methane from decomposing wastes (landfill gas)</a:t>
            </a:r>
            <a:endParaRPr b="0" lang="en-US" sz="2200" strike="noStrike" u="none">
              <a:solidFill>
                <a:srgbClr val="ffffff"/>
              </a:solidFill>
              <a:effectLst/>
              <a:uFillTx/>
              <a:latin typeface="Times New Roman"/>
            </a:endParaRPr>
          </a:p>
          <a:p>
            <a:pPr marL="457200" indent="-457200">
              <a:lnSpc>
                <a:spcPct val="100000"/>
              </a:lnSpc>
              <a:buClr>
                <a:srgbClr val="ffff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Comic Sans MS"/>
              </a:rPr>
              <a:t>Geothermal energy</a:t>
            </a:r>
            <a:endParaRPr b="0" lang="en-US" sz="2200" strike="noStrike" u="none">
              <a:solidFill>
                <a:srgbClr val="ffffff"/>
              </a:solidFill>
              <a:effectLst/>
              <a:uFillTx/>
              <a:latin typeface="Times New Roman"/>
            </a:endParaRPr>
          </a:p>
          <a:p>
            <a:pPr marL="457200" indent="-457200">
              <a:lnSpc>
                <a:spcPct val="100000"/>
              </a:lnSpc>
              <a:buClr>
                <a:srgbClr val="ffff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Comic Sans MS"/>
              </a:rPr>
              <a:t>Hydroelectric energy (excluded by some states)</a:t>
            </a:r>
            <a:endParaRPr b="0" lang="en-US" sz="2200" strike="noStrike" u="none">
              <a:solidFill>
                <a:srgbClr val="ffffff"/>
              </a:solidFill>
              <a:effectLst/>
              <a:uFillTx/>
              <a:latin typeface="Times New Roman"/>
            </a:endParaRPr>
          </a:p>
          <a:p>
            <a:pPr marL="457200" indent="-457200">
              <a:lnSpc>
                <a:spcPct val="100000"/>
              </a:lnSpc>
              <a:buClr>
                <a:srgbClr val="ffff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Comic Sans MS"/>
              </a:rPr>
              <a:t>Municipal solid waste (excluded by most states)</a:t>
            </a:r>
            <a:endParaRPr b="0" lang="en-US" sz="2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graphicFrame>
        <p:nvGraphicFramePr>
          <p:cNvPr id="100" name=""/>
          <p:cNvGraphicFramePr/>
          <p:nvPr/>
        </p:nvGraphicFramePr>
        <p:xfrm>
          <a:off x="457200" y="1752480"/>
          <a:ext cx="8194680" cy="5105520"/>
        </p:xfrm>
        <a:graphic>
          <a:graphicData uri="http://schemas.openxmlformats.org/presentationml/2006/ole">
            <p:oleObj r:id="rId1" spid="">
              <p:embed/>
              <p:pic>
                <p:nvPicPr>
                  <p:cNvPr id="101" name="" descr=""/>
                  <p:cNvPicPr/>
                  <p:nvPr/>
                </p:nvPicPr>
                <p:blipFill>
                  <a:blip r:embed="rId2"/>
                  <a:stretch/>
                </p:blipFill>
                <p:spPr>
                  <a:xfrm>
                    <a:off x="457200" y="1752480"/>
                    <a:ext cx="8194680" cy="5105520"/>
                  </a:xfrm>
                  <a:prstGeom prst="rect">
                    <a:avLst/>
                  </a:prstGeom>
                  <a:noFill/>
                  <a:ln w="0">
                    <a:noFill/>
                  </a:ln>
                </p:spPr>
              </p:pic>
            </p:oleObj>
          </a:graphicData>
        </a:graphic>
      </p:graphicFrame>
      <p:sp>
        <p:nvSpPr>
          <p:cNvPr id="102" name="PlaceHolder 1"/>
          <p:cNvSpPr>
            <a:spLocks noGrp="1"/>
          </p:cNvSpPr>
          <p:nvPr>
            <p:ph type="title"/>
          </p:nvPr>
        </p:nvSpPr>
        <p:spPr>
          <a:xfrm>
            <a:off x="685800" y="-360"/>
            <a:ext cx="7772400" cy="152388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Abundant Local Resources</a:t>
            </a:r>
            <a:br>
              <a:rPr sz="3600"/>
            </a:br>
            <a:r>
              <a:rPr b="1" lang="en-US" sz="3000" strike="noStrike" u="none">
                <a:solidFill>
                  <a:srgbClr val="ffffff"/>
                </a:solidFill>
                <a:effectLst/>
                <a:uFillTx/>
                <a:latin typeface="Comic Sans MS"/>
              </a:rPr>
              <a:t>Wind Energy Potential in Billions of kWh</a:t>
            </a:r>
            <a:br>
              <a:rPr sz="3200"/>
            </a:br>
            <a:r>
              <a:rPr b="1" lang="en-US" sz="2200" strike="noStrike" u="none">
                <a:solidFill>
                  <a:srgbClr val="ffffff"/>
                </a:solidFill>
                <a:effectLst/>
                <a:uFillTx/>
                <a:latin typeface="Comic Sans MS"/>
              </a:rPr>
              <a:t>Source: Pacific NW Lab’s 1991 Study</a:t>
            </a:r>
            <a:endParaRPr b="0" lang="en-US" sz="2200" strike="noStrike" u="none">
              <a:solidFill>
                <a:srgbClr val="ffff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228600" y="609120"/>
            <a:ext cx="861048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Local Economic Development</a:t>
            </a:r>
            <a:br>
              <a:rPr sz="4000"/>
            </a:br>
            <a:r>
              <a:rPr b="1" lang="en-US" sz="3200" strike="noStrike" u="none">
                <a:solidFill>
                  <a:srgbClr val="ffff00"/>
                </a:solidFill>
                <a:effectLst/>
                <a:uFillTx/>
                <a:latin typeface="Comic Sans MS"/>
              </a:rPr>
              <a:t> </a:t>
            </a:r>
            <a:r>
              <a:rPr b="1" lang="en-US" sz="3200" strike="noStrike" u="none">
                <a:solidFill>
                  <a:srgbClr val="ffffff"/>
                </a:solidFill>
                <a:effectLst/>
                <a:uFillTx/>
                <a:latin typeface="Comic Sans MS"/>
              </a:rPr>
              <a:t>Texas Energy Production vs. Consumption</a:t>
            </a:r>
            <a:br>
              <a:rPr sz="3200"/>
            </a:br>
            <a:r>
              <a:rPr b="1" lang="en-US" sz="2000" strike="noStrike" u="none">
                <a:solidFill>
                  <a:srgbClr val="ffffff"/>
                </a:solidFill>
                <a:effectLst/>
                <a:uFillTx/>
                <a:latin typeface="Comic Sans MS"/>
              </a:rPr>
              <a:t>Source: Texas Railroad Commission &amp; U.S. EIA State Energy Data</a:t>
            </a:r>
            <a:endParaRPr b="0" lang="en-US" sz="2000" strike="noStrike" u="none">
              <a:solidFill>
                <a:srgbClr val="ffff00"/>
              </a:solidFill>
              <a:effectLst/>
              <a:uFillTx/>
              <a:latin typeface="Arial"/>
            </a:endParaRPr>
          </a:p>
        </p:txBody>
      </p:sp>
      <p:graphicFrame>
        <p:nvGraphicFramePr>
          <p:cNvPr id="104" name=""/>
          <p:cNvGraphicFramePr/>
          <p:nvPr/>
        </p:nvGraphicFramePr>
        <p:xfrm>
          <a:off x="693720" y="2057400"/>
          <a:ext cx="7734240" cy="4095720"/>
        </p:xfrm>
        <a:graphic>
          <a:graphicData uri="http://schemas.openxmlformats.org/presentationml/2006/ole">
            <p:oleObj r:id="rId1" spid="">
              <p:embed/>
              <p:pic>
                <p:nvPicPr>
                  <p:cNvPr id="105" name="" descr=""/>
                  <p:cNvPicPr/>
                  <p:nvPr/>
                </p:nvPicPr>
                <p:blipFill>
                  <a:blip r:embed="rId2"/>
                  <a:stretch/>
                </p:blipFill>
                <p:spPr>
                  <a:xfrm>
                    <a:off x="693720" y="2057400"/>
                    <a:ext cx="7734240" cy="4095720"/>
                  </a:xfrm>
                  <a:prstGeom prst="rect">
                    <a:avLst/>
                  </a:prstGeom>
                  <a:noFill/>
                  <a:ln w="0">
                    <a:noFill/>
                  </a:ln>
                </p:spPr>
              </p:pic>
            </p:oleObj>
          </a:graphicData>
        </a:graphic>
      </p:graphicFrame>
      <p:sp>
        <p:nvSpPr>
          <p:cNvPr id="106" name=""/>
          <p:cNvSpPr/>
          <p:nvPr/>
        </p:nvSpPr>
        <p:spPr>
          <a:xfrm rot="10800000">
            <a:off x="303120" y="2360520"/>
            <a:ext cx="485280" cy="2973600"/>
          </a:xfrm>
          <a:prstGeom prst="rect">
            <a:avLst/>
          </a:prstGeom>
          <a:noFill/>
          <a:ln w="0">
            <a:noFill/>
          </a:ln>
        </p:spPr>
        <p:style>
          <a:lnRef idx="0"/>
          <a:fillRef idx="0"/>
          <a:effectRef idx="0"/>
          <a:fontRef idx="minor"/>
        </p:style>
        <p:txBody>
          <a:bodyPr lIns="46800" rIns="46800" tIns="90000" bIns="90000" anchor="t" anchorCtr="1" vert="eaVe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Comic Sans MS"/>
              </a:rPr>
              <a:t>Quads of Energy</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304920" y="228240"/>
            <a:ext cx="8534160" cy="6858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Local Economic Development</a:t>
            </a:r>
            <a:endParaRPr b="0" lang="en-US" sz="3600" strike="noStrike" u="none">
              <a:solidFill>
                <a:srgbClr val="ffff00"/>
              </a:solidFill>
              <a:effectLst/>
              <a:uFillTx/>
              <a:latin typeface="Arial"/>
            </a:endParaRPr>
          </a:p>
        </p:txBody>
      </p:sp>
      <p:sp>
        <p:nvSpPr>
          <p:cNvPr id="108" name="PlaceHolder 2"/>
          <p:cNvSpPr>
            <a:spLocks noGrp="1"/>
          </p:cNvSpPr>
          <p:nvPr>
            <p:ph/>
          </p:nvPr>
        </p:nvSpPr>
        <p:spPr>
          <a:xfrm>
            <a:off x="609480" y="1143000"/>
            <a:ext cx="7925040" cy="5410080"/>
          </a:xfrm>
          <a:prstGeom prst="rect">
            <a:avLst/>
          </a:prstGeom>
          <a:noFill/>
          <a:ln w="0">
            <a:noFill/>
          </a:ln>
        </p:spPr>
        <p:txBody>
          <a:bodyPr lIns="92160" rIns="92160" tIns="46080" bIns="46080" anchor="t">
            <a:normAutofit/>
          </a:bodyPr>
          <a:p>
            <a:pPr marL="343080" indent="-343080">
              <a:lnSpc>
                <a:spcPct val="90000"/>
              </a:lnSpc>
              <a:spcBef>
                <a:spcPts val="85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ffffff"/>
                </a:solidFill>
                <a:effectLst/>
                <a:uFillTx/>
                <a:latin typeface="Comic Sans MS"/>
              </a:rPr>
              <a:t>Almost $1 billion of investment in renewable energy generation this year in Texas</a:t>
            </a:r>
            <a:endParaRPr b="0" lang="en-US" sz="3400" strike="noStrike" u="none">
              <a:solidFill>
                <a:srgbClr val="ffffff"/>
              </a:solidFill>
              <a:effectLst/>
              <a:uFillTx/>
              <a:latin typeface="Times New Roman"/>
            </a:endParaRPr>
          </a:p>
          <a:p>
            <a:pPr marL="343080" indent="-343080">
              <a:lnSpc>
                <a:spcPct val="90000"/>
              </a:lnSpc>
              <a:spcBef>
                <a:spcPts val="85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ffffff"/>
                </a:solidFill>
                <a:effectLst/>
                <a:uFillTx/>
                <a:latin typeface="Comic Sans MS"/>
              </a:rPr>
              <a:t>Manufacturing jobs (Bergen Steel, Trinity Steel, MFG, Enron)</a:t>
            </a:r>
            <a:endParaRPr b="0" lang="en-US" sz="3400" strike="noStrike" u="none">
              <a:solidFill>
                <a:srgbClr val="ffffff"/>
              </a:solidFill>
              <a:effectLst/>
              <a:uFillTx/>
              <a:latin typeface="Times New Roman"/>
            </a:endParaRPr>
          </a:p>
          <a:p>
            <a:pPr marL="343080" indent="-343080">
              <a:lnSpc>
                <a:spcPct val="90000"/>
              </a:lnSpc>
              <a:spcBef>
                <a:spcPts val="85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ffffff"/>
                </a:solidFill>
                <a:effectLst/>
                <a:uFillTx/>
                <a:latin typeface="Comic Sans MS"/>
              </a:rPr>
              <a:t>Construction jobs</a:t>
            </a:r>
            <a:endParaRPr b="0" lang="en-US" sz="3400" strike="noStrike" u="none">
              <a:solidFill>
                <a:srgbClr val="ffffff"/>
              </a:solidFill>
              <a:effectLst/>
              <a:uFillTx/>
              <a:latin typeface="Times New Roman"/>
            </a:endParaRPr>
          </a:p>
          <a:p>
            <a:pPr marL="343080" indent="-343080">
              <a:lnSpc>
                <a:spcPct val="90000"/>
              </a:lnSpc>
              <a:spcBef>
                <a:spcPts val="85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ffffff"/>
                </a:solidFill>
                <a:effectLst/>
                <a:uFillTx/>
                <a:latin typeface="Comic Sans MS"/>
              </a:rPr>
              <a:t>Operations &amp; maintenance jobs</a:t>
            </a:r>
            <a:endParaRPr b="0" lang="en-US" sz="3400" strike="noStrike" u="none">
              <a:solidFill>
                <a:srgbClr val="ffffff"/>
              </a:solidFill>
              <a:effectLst/>
              <a:uFillTx/>
              <a:latin typeface="Times New Roman"/>
            </a:endParaRPr>
          </a:p>
          <a:p>
            <a:pPr marL="343080" indent="-343080">
              <a:lnSpc>
                <a:spcPct val="90000"/>
              </a:lnSpc>
              <a:spcBef>
                <a:spcPts val="85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ffffff"/>
                </a:solidFill>
                <a:effectLst/>
                <a:uFillTx/>
                <a:latin typeface="Comic Sans MS"/>
              </a:rPr>
              <a:t>Landowner royalties</a:t>
            </a:r>
            <a:endParaRPr b="0" lang="en-US" sz="3400" strike="noStrike" u="none">
              <a:solidFill>
                <a:srgbClr val="ffffff"/>
              </a:solidFill>
              <a:effectLst/>
              <a:uFillTx/>
              <a:latin typeface="Times New Roman"/>
            </a:endParaRPr>
          </a:p>
          <a:p>
            <a:pPr marL="343080" indent="-343080">
              <a:lnSpc>
                <a:spcPct val="90000"/>
              </a:lnSpc>
              <a:spcBef>
                <a:spcPts val="85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ffffff"/>
                </a:solidFill>
                <a:effectLst/>
                <a:uFillTx/>
                <a:latin typeface="Comic Sans MS"/>
              </a:rPr>
              <a:t>Property taxes</a:t>
            </a:r>
            <a:endParaRPr b="0" lang="en-US" sz="3400" strike="noStrike" u="none">
              <a:solidFill>
                <a:srgbClr val="ffffff"/>
              </a:solidFill>
              <a:effectLst/>
              <a:uFillTx/>
              <a:latin typeface="Times New Roman"/>
            </a:endParaRPr>
          </a:p>
          <a:p>
            <a:pPr marL="343080" indent="-343080">
              <a:lnSpc>
                <a:spcPct val="90000"/>
              </a:lnSpc>
              <a:spcBef>
                <a:spcPts val="85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ffffff"/>
                </a:solidFill>
                <a:effectLst/>
                <a:uFillTx/>
                <a:latin typeface="Comic Sans MS"/>
              </a:rPr>
              <a:t>New market for agricultural crops </a:t>
            </a:r>
            <a:endParaRPr b="0" lang="en-US" sz="3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304920" y="228240"/>
            <a:ext cx="8534160" cy="6858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Renewable Energy Issues</a:t>
            </a:r>
            <a:endParaRPr b="0" lang="en-US" sz="3600" strike="noStrike" u="none">
              <a:solidFill>
                <a:srgbClr val="ffff00"/>
              </a:solidFill>
              <a:effectLst/>
              <a:uFillTx/>
              <a:latin typeface="Arial"/>
            </a:endParaRPr>
          </a:p>
        </p:txBody>
      </p:sp>
      <p:sp>
        <p:nvSpPr>
          <p:cNvPr id="110" name="PlaceHolder 2"/>
          <p:cNvSpPr>
            <a:spLocks noGrp="1"/>
          </p:cNvSpPr>
          <p:nvPr>
            <p:ph/>
          </p:nvPr>
        </p:nvSpPr>
        <p:spPr>
          <a:xfrm>
            <a:off x="228600" y="990360"/>
            <a:ext cx="8686800" cy="5562360"/>
          </a:xfrm>
          <a:prstGeom prst="rect">
            <a:avLst/>
          </a:prstGeom>
          <a:noFill/>
          <a:ln w="0">
            <a:noFill/>
          </a:ln>
        </p:spPr>
        <p:txBody>
          <a:bodyPr lIns="92160" rIns="92160" tIns="46080" bIns="46080" anchor="t">
            <a:normAutofit/>
          </a:bodyPr>
          <a:p>
            <a:pPr marL="343080" indent="-343080">
              <a:lnSpc>
                <a:spcPct val="90000"/>
              </a:lnSpc>
              <a:spcBef>
                <a:spcPts val="751"/>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Comic Sans MS"/>
              </a:rPr>
              <a:t>Tax credit expiration (Wind &amp; Biomass)</a:t>
            </a:r>
            <a:endParaRPr b="0" lang="en-US" sz="3000" strike="noStrike" u="none">
              <a:solidFill>
                <a:srgbClr val="ffffff"/>
              </a:solidFill>
              <a:effectLst/>
              <a:uFillTx/>
              <a:latin typeface="Times New Roman"/>
            </a:endParaRPr>
          </a:p>
          <a:p>
            <a:pPr marL="343080" indent="-343080">
              <a:lnSpc>
                <a:spcPct val="90000"/>
              </a:lnSpc>
              <a:spcBef>
                <a:spcPts val="751"/>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Comic Sans MS"/>
              </a:rPr>
              <a:t>Intermittancy/Dispatchability (Solar &amp; Wind)</a:t>
            </a:r>
            <a:endParaRPr b="0" lang="en-US" sz="3000" strike="noStrike" u="none">
              <a:solidFill>
                <a:srgbClr val="ffffff"/>
              </a:solidFill>
              <a:effectLst/>
              <a:uFillTx/>
              <a:latin typeface="Times New Roman"/>
            </a:endParaRPr>
          </a:p>
          <a:p>
            <a:pPr marL="343080" indent="-343080">
              <a:lnSpc>
                <a:spcPct val="90000"/>
              </a:lnSpc>
              <a:spcBef>
                <a:spcPts val="751"/>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Comic Sans MS"/>
              </a:rPr>
              <a:t>Distance of Resource from Load (Wind)</a:t>
            </a:r>
            <a:endParaRPr b="0" lang="en-US" sz="3000" strike="noStrike" u="none">
              <a:solidFill>
                <a:srgbClr val="ffffff"/>
              </a:solidFill>
              <a:effectLst/>
              <a:uFillTx/>
              <a:latin typeface="Times New Roman"/>
            </a:endParaRPr>
          </a:p>
          <a:p>
            <a:pPr marL="343080" indent="-343080">
              <a:lnSpc>
                <a:spcPct val="90000"/>
              </a:lnSpc>
              <a:spcBef>
                <a:spcPts val="751"/>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Comic Sans MS"/>
              </a:rPr>
              <a:t>Availability of Transmission Lines </a:t>
            </a:r>
            <a:endParaRPr b="0" lang="en-US" sz="3000" strike="noStrike" u="none">
              <a:solidFill>
                <a:srgbClr val="ffffff"/>
              </a:solidFill>
              <a:effectLst/>
              <a:uFillTx/>
              <a:latin typeface="Times New Roman"/>
            </a:endParaRPr>
          </a:p>
          <a:p>
            <a:pPr marL="343080" indent="-343080">
              <a:lnSpc>
                <a:spcPct val="90000"/>
              </a:lnSpc>
              <a:spcBef>
                <a:spcPts val="751"/>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Comic Sans MS"/>
              </a:rPr>
              <a:t>Birds / Endangered Species (Wind)</a:t>
            </a:r>
            <a:endParaRPr b="0" lang="en-US" sz="3000" strike="noStrike" u="none">
              <a:solidFill>
                <a:srgbClr val="ffffff"/>
              </a:solidFill>
              <a:effectLst/>
              <a:uFillTx/>
              <a:latin typeface="Times New Roman"/>
            </a:endParaRPr>
          </a:p>
          <a:p>
            <a:pPr marL="343080" indent="-343080">
              <a:lnSpc>
                <a:spcPct val="90000"/>
              </a:lnSpc>
              <a:spcBef>
                <a:spcPts val="751"/>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Comic Sans MS"/>
              </a:rPr>
              <a:t>Noise /Aesthetics / FAA Lighting (Wind)</a:t>
            </a:r>
            <a:endParaRPr b="0" lang="en-US" sz="3000" strike="noStrike" u="none">
              <a:solidFill>
                <a:srgbClr val="ffffff"/>
              </a:solidFill>
              <a:effectLst/>
              <a:uFillTx/>
              <a:latin typeface="Times New Roman"/>
            </a:endParaRPr>
          </a:p>
          <a:p>
            <a:pPr marL="343080" indent="-343080">
              <a:lnSpc>
                <a:spcPct val="90000"/>
              </a:lnSpc>
              <a:spcBef>
                <a:spcPts val="751"/>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Comic Sans MS"/>
              </a:rPr>
              <a:t>Lightning Damage (Wind &amp; Solar)</a:t>
            </a:r>
            <a:endParaRPr b="0" lang="en-US" sz="3000" strike="noStrike" u="none">
              <a:solidFill>
                <a:srgbClr val="ffffff"/>
              </a:solidFill>
              <a:effectLst/>
              <a:uFillTx/>
              <a:latin typeface="Times New Roman"/>
            </a:endParaRPr>
          </a:p>
          <a:p>
            <a:pPr marL="343080" indent="-343080">
              <a:lnSpc>
                <a:spcPct val="90000"/>
              </a:lnSpc>
              <a:spcBef>
                <a:spcPts val="751"/>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Comic Sans MS"/>
              </a:rPr>
              <a:t>Erosion / Deforestation (Wind)</a:t>
            </a:r>
            <a:endParaRPr b="0" lang="en-US" sz="3000" strike="noStrike" u="none">
              <a:solidFill>
                <a:srgbClr val="ffffff"/>
              </a:solidFill>
              <a:effectLst/>
              <a:uFillTx/>
              <a:latin typeface="Times New Roman"/>
            </a:endParaRPr>
          </a:p>
          <a:p>
            <a:pPr marL="343080" indent="-343080">
              <a:lnSpc>
                <a:spcPct val="90000"/>
              </a:lnSpc>
              <a:spcBef>
                <a:spcPts val="751"/>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Comic Sans MS"/>
              </a:rPr>
              <a:t>Chemicals used to Manufacturer (Solar)</a:t>
            </a:r>
            <a:endParaRPr b="0" lang="en-US" sz="3000" strike="noStrike" u="none">
              <a:solidFill>
                <a:srgbClr val="ffffff"/>
              </a:solidFill>
              <a:effectLst/>
              <a:uFillTx/>
              <a:latin typeface="Times New Roman"/>
            </a:endParaRPr>
          </a:p>
          <a:p>
            <a:pPr marL="343080" indent="-343080">
              <a:lnSpc>
                <a:spcPct val="90000"/>
              </a:lnSpc>
              <a:spcBef>
                <a:spcPts val="751"/>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Comic Sans MS"/>
              </a:rPr>
              <a:t>Emissions (Biomass / Landfill Gas)</a:t>
            </a:r>
            <a:endParaRPr b="0" lang="en-US" sz="3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151920" y="-360"/>
            <a:ext cx="8990280" cy="106668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Concluding Summary</a:t>
            </a:r>
            <a:endParaRPr b="0" lang="en-US" sz="3600" strike="noStrike" u="none">
              <a:solidFill>
                <a:srgbClr val="ffff00"/>
              </a:solidFill>
              <a:effectLst/>
              <a:uFillTx/>
              <a:latin typeface="Arial"/>
            </a:endParaRPr>
          </a:p>
        </p:txBody>
      </p:sp>
      <p:sp>
        <p:nvSpPr>
          <p:cNvPr id="112" name="PlaceHolder 2"/>
          <p:cNvSpPr>
            <a:spLocks noGrp="1"/>
          </p:cNvSpPr>
          <p:nvPr>
            <p:ph/>
          </p:nvPr>
        </p:nvSpPr>
        <p:spPr>
          <a:xfrm>
            <a:off x="304920" y="1294920"/>
            <a:ext cx="8610480" cy="4800600"/>
          </a:xfrm>
          <a:prstGeom prst="rect">
            <a:avLst/>
          </a:prstGeom>
          <a:noFill/>
          <a:ln w="0">
            <a:noFill/>
          </a:ln>
        </p:spPr>
        <p:txBody>
          <a:bodyPr lIns="92160" rIns="92160" tIns="46080" bIns="46080" anchor="t">
            <a:normAutofit fontScale="92500" lnSpcReduction="9999"/>
          </a:bodyPr>
          <a:p>
            <a:pPr marL="343080" indent="-343080">
              <a:lnSpc>
                <a:spcPct val="100000"/>
              </a:lnSpc>
              <a:spcBef>
                <a:spcPts val="1749"/>
              </a:spcBef>
              <a:buClr>
                <a:srgbClr val="ffff00"/>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Rapidly Declining Cost Makes Renewable Energy Increasingly Competitive for Large-Scale Generation And a Growth Industry</a:t>
            </a:r>
            <a:endParaRPr b="0" lang="en-US" sz="2800" strike="noStrike" u="none">
              <a:solidFill>
                <a:srgbClr val="ffffff"/>
              </a:solidFill>
              <a:effectLst/>
              <a:uFillTx/>
              <a:latin typeface="Times New Roman"/>
            </a:endParaRPr>
          </a:p>
          <a:p>
            <a:pPr marL="343080" indent="-343080">
              <a:lnSpc>
                <a:spcPct val="100000"/>
              </a:lnSpc>
              <a:spcBef>
                <a:spcPts val="1749"/>
              </a:spcBef>
              <a:buClr>
                <a:srgbClr val="ffff00"/>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Public Polls Continue to Demonstrate High Levels of Support For Additional Development of Renewable Energy Primarily Due to Perceived Environmental Benefits</a:t>
            </a:r>
            <a:endParaRPr b="0" lang="en-US" sz="2800" strike="noStrike" u="none">
              <a:solidFill>
                <a:srgbClr val="ffffff"/>
              </a:solidFill>
              <a:effectLst/>
              <a:uFillTx/>
              <a:latin typeface="Times New Roman"/>
            </a:endParaRPr>
          </a:p>
          <a:p>
            <a:pPr marL="343080" indent="-343080">
              <a:lnSpc>
                <a:spcPct val="100000"/>
              </a:lnSpc>
              <a:spcBef>
                <a:spcPts val="1749"/>
              </a:spcBef>
              <a:buClr>
                <a:srgbClr val="ffff00"/>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Texas and Many Other Regions of the U.S. Have an The Abundance of Renewable Resources That Can Provide Economic Development Opportunities</a:t>
            </a: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113" name="PlaceHolder 1"/>
          <p:cNvSpPr>
            <a:spLocks noGrp="1"/>
          </p:cNvSpPr>
          <p:nvPr>
            <p:ph type="title"/>
          </p:nvPr>
        </p:nvSpPr>
        <p:spPr>
          <a:xfrm>
            <a:off x="151920" y="-360"/>
            <a:ext cx="8990280" cy="106668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Concluding Summary</a:t>
            </a:r>
            <a:endParaRPr b="0" lang="en-US" sz="3600" strike="noStrike" u="none">
              <a:solidFill>
                <a:srgbClr val="ffff00"/>
              </a:solidFill>
              <a:effectLst/>
              <a:uFillTx/>
              <a:latin typeface="Arial"/>
            </a:endParaRPr>
          </a:p>
        </p:txBody>
      </p:sp>
      <p:sp>
        <p:nvSpPr>
          <p:cNvPr id="114" name="PlaceHolder 2"/>
          <p:cNvSpPr>
            <a:spLocks noGrp="1"/>
          </p:cNvSpPr>
          <p:nvPr>
            <p:ph/>
          </p:nvPr>
        </p:nvSpPr>
        <p:spPr>
          <a:xfrm>
            <a:off x="304920" y="1219320"/>
            <a:ext cx="8610480" cy="4876560"/>
          </a:xfrm>
          <a:prstGeom prst="rect">
            <a:avLst/>
          </a:prstGeom>
          <a:noFill/>
          <a:ln w="0">
            <a:noFill/>
          </a:ln>
        </p:spPr>
        <p:txBody>
          <a:bodyPr lIns="92160" rIns="92160" tIns="46080" bIns="46080" anchor="t">
            <a:normAutofit/>
          </a:bodyPr>
          <a:p>
            <a:pPr marL="343080" indent="-343080">
              <a:lnSpc>
                <a:spcPct val="100000"/>
              </a:lnSpc>
              <a:spcBef>
                <a:spcPts val="14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An Increasing Number of States Have Mandated The Use of Renewable Energy Resources by Utilities, and Federal Mandates Are Being Considered</a:t>
            </a:r>
            <a:endParaRPr b="0" lang="en-US" sz="2800" strike="noStrike" u="none">
              <a:solidFill>
                <a:srgbClr val="ffffff"/>
              </a:solidFill>
              <a:effectLst/>
              <a:uFillTx/>
              <a:latin typeface="Times New Roman"/>
            </a:endParaRPr>
          </a:p>
          <a:p>
            <a:pPr marL="343080" indent="-343080">
              <a:lnSpc>
                <a:spcPct val="100000"/>
              </a:lnSpc>
              <a:spcBef>
                <a:spcPts val="14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Renewable Energy Reduces Risk of Fuel Supply Disruptions and Price Volatility</a:t>
            </a:r>
            <a:endParaRPr b="0" lang="en-US" sz="2800" strike="noStrike" u="none">
              <a:solidFill>
                <a:srgbClr val="ffffff"/>
              </a:solidFill>
              <a:effectLst/>
              <a:uFillTx/>
              <a:latin typeface="Times New Roman"/>
            </a:endParaRPr>
          </a:p>
          <a:p>
            <a:pPr marL="343080" indent="-343080">
              <a:lnSpc>
                <a:spcPct val="100000"/>
              </a:lnSpc>
              <a:spcBef>
                <a:spcPts val="14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Renewable Energy Technologies are Increasingly Reliable and Can be Integrated with Utility System</a:t>
            </a:r>
            <a:endParaRPr b="0" lang="en-US" sz="2800" strike="noStrike" u="none">
              <a:solidFill>
                <a:srgbClr val="ffffff"/>
              </a:solidFill>
              <a:effectLst/>
              <a:uFillTx/>
              <a:latin typeface="Times New Roman"/>
            </a:endParaRPr>
          </a:p>
          <a:p>
            <a:pPr marL="343080" indent="0">
              <a:lnSpc>
                <a:spcPct val="100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0"/>
            <a:ext cx="8305920" cy="83808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What Is TREIA?</a:t>
            </a:r>
            <a:endParaRPr b="0" lang="en-US" sz="3600" strike="noStrike" u="none">
              <a:solidFill>
                <a:srgbClr val="ffff00"/>
              </a:solidFill>
              <a:effectLst/>
              <a:uFillTx/>
              <a:latin typeface="Arial"/>
            </a:endParaRPr>
          </a:p>
        </p:txBody>
      </p:sp>
      <p:sp>
        <p:nvSpPr>
          <p:cNvPr id="56" name="PlaceHolder 2"/>
          <p:cNvSpPr>
            <a:spLocks noGrp="1"/>
          </p:cNvSpPr>
          <p:nvPr>
            <p:ph type="subTitle"/>
          </p:nvPr>
        </p:nvSpPr>
        <p:spPr>
          <a:xfrm>
            <a:off x="304920" y="1980720"/>
            <a:ext cx="8610480" cy="4038840"/>
          </a:xfrm>
          <a:prstGeom prst="rect">
            <a:avLst/>
          </a:prstGeom>
          <a:noFill/>
          <a:ln w="0">
            <a:noFill/>
          </a:ln>
        </p:spPr>
        <p:txBody>
          <a:bodyPr lIns="92160" rIns="92160" tIns="46080" bIns="46080" anchor="t">
            <a:noAutofit/>
          </a:bodyPr>
          <a:p>
            <a:pPr marL="233280" indent="-233280">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Comic Sans MS"/>
              </a:rPr>
              <a:t>Its members include: </a:t>
            </a:r>
            <a:endParaRPr b="0" lang="en-US" sz="2400" strike="noStrike" u="none">
              <a:solidFill>
                <a:srgbClr val="ffffff"/>
              </a:solidFill>
              <a:effectLst/>
              <a:uFillTx/>
              <a:latin typeface="Times New Roman"/>
            </a:endParaRPr>
          </a:p>
          <a:p>
            <a:pPr marL="233280" indent="-233280">
              <a:lnSpc>
                <a:spcPct val="100000"/>
              </a:lnSpc>
              <a:spcBef>
                <a:spcPts val="751"/>
              </a:spcBef>
              <a:buClr>
                <a:srgbClr val="ffff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Comic Sans MS"/>
              </a:rPr>
              <a:t>Manufacturers</a:t>
            </a:r>
            <a:r>
              <a:rPr b="1" lang="en-US" sz="2400" strike="noStrike" u="none">
                <a:solidFill>
                  <a:srgbClr val="ffffff"/>
                </a:solidFill>
                <a:effectLst/>
                <a:uFillTx/>
                <a:latin typeface="Comic Sans MS"/>
              </a:rPr>
              <a:t>: Enron Wind, Vestas, NEG Micon, Trinity Steel, Bergen Steel, Sun Trapper</a:t>
            </a:r>
            <a:endParaRPr b="0" lang="en-US" sz="2400" strike="noStrike" u="none">
              <a:solidFill>
                <a:srgbClr val="ffffff"/>
              </a:solidFill>
              <a:effectLst/>
              <a:uFillTx/>
              <a:latin typeface="Times New Roman"/>
            </a:endParaRPr>
          </a:p>
          <a:p>
            <a:pPr marL="233280" indent="-233280">
              <a:lnSpc>
                <a:spcPct val="100000"/>
              </a:lnSpc>
              <a:spcBef>
                <a:spcPts val="751"/>
              </a:spcBef>
              <a:buClr>
                <a:srgbClr val="ffff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Comic Sans MS"/>
              </a:rPr>
              <a:t>Engineering &amp; Consulting Firms</a:t>
            </a:r>
            <a:r>
              <a:rPr b="1" lang="en-US" sz="2400" strike="noStrike" u="none">
                <a:solidFill>
                  <a:srgbClr val="ffffff"/>
                </a:solidFill>
                <a:effectLst/>
                <a:uFillTx/>
                <a:latin typeface="Comic Sans MS"/>
              </a:rPr>
              <a:t>: PBS&amp;J, Virtus Energy, Electric Power Engineers, CSG Services</a:t>
            </a:r>
            <a:endParaRPr b="0" lang="en-US" sz="2400" strike="noStrike" u="none">
              <a:solidFill>
                <a:srgbClr val="ffffff"/>
              </a:solidFill>
              <a:effectLst/>
              <a:uFillTx/>
              <a:latin typeface="Times New Roman"/>
            </a:endParaRPr>
          </a:p>
          <a:p>
            <a:pPr marL="233280" indent="-233280">
              <a:lnSpc>
                <a:spcPct val="100000"/>
              </a:lnSpc>
              <a:spcBef>
                <a:spcPts val="751"/>
              </a:spcBef>
              <a:buClr>
                <a:srgbClr val="ffff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Comic Sans MS"/>
              </a:rPr>
              <a:t>Utility Companies</a:t>
            </a:r>
            <a:r>
              <a:rPr b="1" lang="en-US" sz="2400" strike="noStrike" u="none">
                <a:solidFill>
                  <a:srgbClr val="ffffff"/>
                </a:solidFill>
                <a:effectLst/>
                <a:uFillTx/>
                <a:latin typeface="Comic Sans MS"/>
              </a:rPr>
              <a:t>: American Electric Power, Austin Energy, City Public Service of San Antonio, LCRA, Reliant Energy, and TXU Electric &amp; Gas.</a:t>
            </a:r>
            <a:endParaRPr b="0" lang="en-US" sz="2400" strike="noStrike" u="none">
              <a:solidFill>
                <a:srgbClr val="ffffff"/>
              </a:solidFill>
              <a:effectLst/>
              <a:uFillTx/>
              <a:latin typeface="Times New Roman"/>
            </a:endParaRPr>
          </a:p>
          <a:p>
            <a:pPr marL="233280" indent="-233280">
              <a:lnSpc>
                <a:spcPct val="100000"/>
              </a:lnSpc>
              <a:spcBef>
                <a:spcPts val="751"/>
              </a:spcBef>
              <a:buClr>
                <a:srgbClr val="ffff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Comic Sans MS"/>
              </a:rPr>
              <a:t>Universities</a:t>
            </a:r>
            <a:r>
              <a:rPr b="1" lang="en-US" sz="2400" strike="noStrike" u="none">
                <a:solidFill>
                  <a:srgbClr val="ffffff"/>
                </a:solidFill>
                <a:effectLst/>
                <a:uFillTx/>
                <a:latin typeface="Comic Sans MS"/>
              </a:rPr>
              <a:t>: Texas A&amp;M, University of Texas, Texas Southern Univ.  West Texas A&amp;M, UT-El Paso, UT-Brownsville, Texas Agricultural Extension Station</a:t>
            </a:r>
            <a:endParaRPr b="0" lang="en-US" sz="2400" strike="noStrike" u="none">
              <a:solidFill>
                <a:srgbClr val="ffffff"/>
              </a:solidFill>
              <a:effectLst/>
              <a:uFillTx/>
              <a:latin typeface="Times New Roman"/>
            </a:endParaRPr>
          </a:p>
        </p:txBody>
      </p:sp>
      <p:sp>
        <p:nvSpPr>
          <p:cNvPr id="57" name=""/>
          <p:cNvSpPr/>
          <p:nvPr/>
        </p:nvSpPr>
        <p:spPr>
          <a:xfrm>
            <a:off x="228600" y="762120"/>
            <a:ext cx="86868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Comic Sans MS"/>
              </a:rPr>
              <a:t>The Texas Renewable Energy Industry Association, or TREIA, is an industry trade association that includes about 120 businesses, universities, and organizations.  </a:t>
            </a:r>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pic>
        <p:nvPicPr>
          <p:cNvPr id="58" name="SLIDE03" descr=""/>
          <p:cNvPicPr/>
          <p:nvPr/>
        </p:nvPicPr>
        <p:blipFill>
          <a:blip r:embed="rId1"/>
          <a:stretch/>
        </p:blipFill>
        <p:spPr>
          <a:xfrm>
            <a:off x="380880" y="1066680"/>
            <a:ext cx="8458200" cy="5527800"/>
          </a:xfrm>
          <a:prstGeom prst="rect">
            <a:avLst/>
          </a:prstGeom>
          <a:noFill/>
          <a:ln w="0">
            <a:noFill/>
          </a:ln>
        </p:spPr>
      </p:pic>
      <p:sp>
        <p:nvSpPr>
          <p:cNvPr id="59" name=""/>
          <p:cNvSpPr/>
          <p:nvPr/>
        </p:nvSpPr>
        <p:spPr>
          <a:xfrm>
            <a:off x="228600" y="304920"/>
            <a:ext cx="861048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00"/>
                </a:solidFill>
                <a:effectLst/>
                <a:uFillTx/>
                <a:latin typeface="Comic Sans MS"/>
              </a:rPr>
              <a:t>AEP’s Fort Davis Solar Park Built in 1995-96</a:t>
            </a: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pic>
        <p:nvPicPr>
          <p:cNvPr id="60" name="Slide27R" descr=""/>
          <p:cNvPicPr/>
          <p:nvPr/>
        </p:nvPicPr>
        <p:blipFill>
          <a:blip r:embed="rId1"/>
          <a:stretch/>
        </p:blipFill>
        <p:spPr>
          <a:xfrm>
            <a:off x="685800" y="228600"/>
            <a:ext cx="4132440" cy="6324480"/>
          </a:xfrm>
          <a:prstGeom prst="rect">
            <a:avLst/>
          </a:prstGeom>
          <a:noFill/>
          <a:ln w="0">
            <a:noFill/>
          </a:ln>
        </p:spPr>
      </p:pic>
      <p:sp>
        <p:nvSpPr>
          <p:cNvPr id="61" name=""/>
          <p:cNvSpPr/>
          <p:nvPr/>
        </p:nvSpPr>
        <p:spPr>
          <a:xfrm>
            <a:off x="5181480" y="1981080"/>
            <a:ext cx="3657600" cy="3020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Comic Sans MS"/>
              </a:rPr>
              <a:t>AEP’s 6 MW Wind Energy Project near Fort Davis, Texas Built in 1995</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380880" y="456840"/>
            <a:ext cx="3276720" cy="5715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Comic Sans MS"/>
              </a:rPr>
              <a:t>75 MW Southwest Mesa Wind Farm near McCamey, Texas Built in 1999 With FPL Energy</a:t>
            </a:r>
            <a:endParaRPr b="0" lang="en-US" sz="3200" strike="noStrike" u="none">
              <a:solidFill>
                <a:srgbClr val="ffff00"/>
              </a:solidFill>
              <a:effectLst/>
              <a:uFillTx/>
              <a:latin typeface="Arial"/>
            </a:endParaRPr>
          </a:p>
        </p:txBody>
      </p:sp>
      <p:pic>
        <p:nvPicPr>
          <p:cNvPr id="63" name="SWMESA%20turbine%20row" descr=""/>
          <p:cNvPicPr/>
          <p:nvPr/>
        </p:nvPicPr>
        <p:blipFill>
          <a:blip r:embed="rId1"/>
          <a:srcRect l="0" t="0" r="9600" b="0"/>
          <a:stretch/>
        </p:blipFill>
        <p:spPr>
          <a:xfrm>
            <a:off x="3763800" y="0"/>
            <a:ext cx="5380200" cy="685800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380880"/>
            <a:ext cx="7772400" cy="60984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150 MW Trent Mesa Wind Farm</a:t>
            </a:r>
            <a:r>
              <a:rPr b="1" lang="en-US" sz="4400" strike="noStrike" u="none">
                <a:solidFill>
                  <a:srgbClr val="ffff00"/>
                </a:solidFill>
                <a:effectLst/>
                <a:uFillTx/>
                <a:latin typeface="Comic Sans MS"/>
              </a:rPr>
              <a:t> </a:t>
            </a:r>
            <a:endParaRPr b="0" lang="en-US" sz="4400" strike="noStrike" u="none">
              <a:solidFill>
                <a:srgbClr val="ffff00"/>
              </a:solidFill>
              <a:effectLst/>
              <a:uFillTx/>
              <a:latin typeface="Arial"/>
            </a:endParaRPr>
          </a:p>
        </p:txBody>
      </p:sp>
      <p:sp>
        <p:nvSpPr>
          <p:cNvPr id="65" name="PlaceHolder 2"/>
          <p:cNvSpPr>
            <a:spLocks noGrp="1"/>
          </p:cNvSpPr>
          <p:nvPr>
            <p:ph/>
          </p:nvPr>
        </p:nvSpPr>
        <p:spPr>
          <a:xfrm>
            <a:off x="762120" y="1219320"/>
            <a:ext cx="8153280" cy="5029200"/>
          </a:xfrm>
          <a:prstGeom prst="rect">
            <a:avLst/>
          </a:prstGeom>
          <a:noFill/>
          <a:ln w="0">
            <a:noFill/>
          </a:ln>
        </p:spPr>
        <p:txBody>
          <a:bodyPr lIns="92160" rIns="92160" tIns="46080" bIns="46080" anchor="t">
            <a:normAutofit/>
          </a:bodyPr>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Located in Nolan County, Texas</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100 Enron Wind 1.5 MW, variable-speed turbines</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65 meter tubular steel towers made by Trinity Steel in Fort Worth</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Towers painted in Coleman, Texas</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Will provide wholesale electricity to TXU Electric &amp; Gas and can provide energy for 30,000 to 40,000 residential customers</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Potential for additional expansion at site</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AEP ProServ managing EPC</a:t>
            </a: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66" name=""/>
          <p:cNvSpPr/>
          <p:nvPr/>
        </p:nvSpPr>
        <p:spPr>
          <a:xfrm>
            <a:off x="3276720" y="685800"/>
            <a:ext cx="5029200" cy="2045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Comic Sans MS"/>
              </a:rPr>
              <a:t>AEP’s 150 MW Trent Mesa Wind Farm</a:t>
            </a:r>
            <a:endParaRPr b="0" lang="en-US" sz="3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Comic Sans MS"/>
              </a:rPr>
              <a:t>With 100 Enron Wind 1.5 MW Turbines</a:t>
            </a:r>
            <a:endParaRPr b="0" lang="en-US" sz="3200" strike="noStrike" u="none">
              <a:solidFill>
                <a:srgbClr val="ffffff"/>
              </a:solidFill>
              <a:effectLst/>
              <a:uFillTx/>
              <a:latin typeface="Times New Roman"/>
            </a:endParaRPr>
          </a:p>
        </p:txBody>
      </p:sp>
      <p:pic>
        <p:nvPicPr>
          <p:cNvPr id="67" name="Trent%20Narrow%20Width%20Photo" descr=""/>
          <p:cNvPicPr/>
          <p:nvPr/>
        </p:nvPicPr>
        <p:blipFill>
          <a:blip r:embed="rId1"/>
          <a:stretch/>
        </p:blipFill>
        <p:spPr>
          <a:xfrm>
            <a:off x="0" y="0"/>
            <a:ext cx="2665440" cy="6858000"/>
          </a:xfrm>
          <a:prstGeom prst="rect">
            <a:avLst/>
          </a:prstGeom>
          <a:noFill/>
          <a:ln w="0">
            <a:noFill/>
          </a:ln>
        </p:spPr>
      </p:pic>
      <p:pic>
        <p:nvPicPr>
          <p:cNvPr id="68" name="Trent%20From%20Top%20of%20Mesa" descr=""/>
          <p:cNvPicPr/>
          <p:nvPr/>
        </p:nvPicPr>
        <p:blipFill>
          <a:blip r:embed="rId2"/>
          <a:stretch/>
        </p:blipFill>
        <p:spPr>
          <a:xfrm>
            <a:off x="2666880" y="3343320"/>
            <a:ext cx="6477120" cy="351468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75"/>
            </a:gs>
            <a:gs pos="50000">
              <a:srgbClr val="0000ff"/>
            </a:gs>
            <a:gs pos="100000">
              <a:srgbClr val="000075"/>
            </a:gs>
          </a:gsLst>
          <a:lin ang="5400000"/>
        </a:gra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838080" y="228600"/>
            <a:ext cx="7315200" cy="190512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Comic Sans MS"/>
              </a:rPr>
              <a:t>Reasons That Renewable Energy Has An Important Role In The National Energy Policy</a:t>
            </a:r>
            <a:endParaRPr b="0" lang="en-US" sz="3600" strike="noStrike" u="none">
              <a:solidFill>
                <a:srgbClr val="ffff00"/>
              </a:solidFill>
              <a:effectLst/>
              <a:uFillTx/>
              <a:latin typeface="Arial"/>
            </a:endParaRPr>
          </a:p>
        </p:txBody>
      </p:sp>
      <p:sp>
        <p:nvSpPr>
          <p:cNvPr id="70" name="PlaceHolder 2"/>
          <p:cNvSpPr>
            <a:spLocks noGrp="1"/>
          </p:cNvSpPr>
          <p:nvPr>
            <p:ph/>
          </p:nvPr>
        </p:nvSpPr>
        <p:spPr>
          <a:xfrm>
            <a:off x="304920" y="2361960"/>
            <a:ext cx="8534160" cy="3733560"/>
          </a:xfrm>
          <a:prstGeom prst="rect">
            <a:avLst/>
          </a:prstGeom>
          <a:noFill/>
          <a:ln w="0">
            <a:noFill/>
          </a:ln>
        </p:spPr>
        <p:txBody>
          <a:bodyPr lIns="92160" rIns="92160" tIns="46080" bIns="46080" anchor="t">
            <a:normAutofit fontScale="92500" lnSpcReduction="9999"/>
          </a:bodyPr>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Rapidly declining cost</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Rapidly growing industry </a:t>
            </a:r>
            <a:r>
              <a:rPr b="1" lang="en-US" sz="2800" strike="noStrike" u="none">
                <a:solidFill>
                  <a:srgbClr val="ffffff"/>
                </a:solidFill>
                <a:effectLst/>
                <a:uFillTx/>
                <a:latin typeface="Monotype Sorts"/>
                <a:ea typeface="Monotype Sorts"/>
              </a:rPr>
              <a:t></a:t>
            </a:r>
            <a:r>
              <a:rPr b="1" lang="en-US" sz="2800" strike="noStrike" u="none">
                <a:solidFill>
                  <a:srgbClr val="ffffff"/>
                </a:solidFill>
                <a:effectLst/>
                <a:uFillTx/>
                <a:latin typeface="Comic Sans MS"/>
              </a:rPr>
              <a:t> job creation</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Hedge against fossil fuel price volatility</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Hedge against fossil fuel supply disruptions</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Environmental benefits</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High levels of public support</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Legislative or regulatory mandates </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Abundant local resources</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Comic Sans MS"/>
              </a:rPr>
              <a:t>Regional economic development</a:t>
            </a: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44164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1997-06-30T10:07:45Z</dcterms:created>
  <dc:creator>Ward Marshall</dc:creator>
  <dc:description/>
  <dc:language>en-US</dc:language>
  <cp:lastModifiedBy>Randy Eminger</cp:lastModifiedBy>
  <cp:lastPrinted>1998-01-23T20:56:16Z</cp:lastPrinted>
  <dcterms:modified xsi:type="dcterms:W3CDTF">2001-09-25T06:11:05Z</dcterms:modified>
  <cp:revision>78</cp:revision>
  <dc:subject/>
  <dc:title>OPPORTUNITIES FOR CSW TO PROFIT FROM RENEWABLES/DISTRIBUTED GENERATION:</dc:title>
</cp:coreProperties>
</file>