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6858000"/>
  <p:notesSz cx="6980238" cy="921226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41AF840-0ED3-41AC-AB86-06D1514377EC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BB2121B-74D9-414E-AE17-92C2BB2FC9E8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ock%20Graphic" descr=""/>
          <p:cNvPicPr/>
          <p:nvPr/>
        </p:nvPicPr>
        <p:blipFill>
          <a:blip r:embed="rId1"/>
          <a:stretch/>
        </p:blipFill>
        <p:spPr>
          <a:xfrm>
            <a:off x="2057400" y="1600200"/>
            <a:ext cx="5410080" cy="40384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" name=""/>
          <p:cNvSpPr/>
          <p:nvPr/>
        </p:nvSpPr>
        <p:spPr>
          <a:xfrm>
            <a:off x="1066680" y="304920"/>
            <a:ext cx="70866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22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Rock Supplement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"/>
          <p:cNvSpPr/>
          <p:nvPr/>
        </p:nvSpPr>
        <p:spPr>
          <a:xfrm>
            <a:off x="609480" y="533520"/>
            <a:ext cx="7696440" cy="530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Rationale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Outsourcing of measurement and related functions will lead 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to efficiency gains and reduced costs over the long run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Free-up approximately $35-45 MM in cash resulting in a 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one-time gain of $15-20 MM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Development of a new business entity to provide 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measurement services to energy customers resulting in 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further cost reductions.  New Co will lever off the expertise 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and customer/industry contacts of HPL and Hanover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"/>
          <p:cNvSpPr/>
          <p:nvPr/>
        </p:nvSpPr>
        <p:spPr>
          <a:xfrm>
            <a:off x="3962520" y="1828800"/>
            <a:ext cx="1066680" cy="406440"/>
          </a:xfrm>
          <a:prstGeom prst="rect">
            <a:avLst/>
          </a:prstGeom>
          <a:solidFill>
            <a:srgbClr val="ffffcc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1066680" y="1828800"/>
            <a:ext cx="1067040" cy="406440"/>
          </a:xfrm>
          <a:prstGeom prst="rect">
            <a:avLst/>
          </a:prstGeom>
          <a:solidFill>
            <a:srgbClr val="ffffcc"/>
          </a:solidFill>
          <a:ln w="19080">
            <a:solidFill>
              <a:srgbClr val="000000"/>
            </a:solidFill>
            <a:miter/>
          </a:ln>
          <a:effectLst>
            <a:outerShdw dist="153753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7086600" y="3048120"/>
            <a:ext cx="762120" cy="380880"/>
          </a:xfrm>
          <a:prstGeom prst="rect">
            <a:avLst/>
          </a:prstGeom>
          <a:solidFill>
            <a:srgbClr val="ccccff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1143000" y="3124080"/>
            <a:ext cx="685800" cy="254160"/>
          </a:xfrm>
          <a:prstGeom prst="rect">
            <a:avLst/>
          </a:prstGeom>
          <a:solidFill>
            <a:srgbClr val="ccffcc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3962520" y="914400"/>
            <a:ext cx="1143000" cy="355680"/>
          </a:xfrm>
          <a:prstGeom prst="rect">
            <a:avLst/>
          </a:prstGeom>
          <a:solidFill>
            <a:srgbClr val="b2b2b2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3886200" y="3048120"/>
            <a:ext cx="1219320" cy="457200"/>
          </a:xfrm>
          <a:prstGeom prst="rect">
            <a:avLst/>
          </a:prstGeom>
          <a:solidFill>
            <a:srgbClr val="99ccff"/>
          </a:solidFill>
          <a:ln w="28440">
            <a:solidFill>
              <a:srgbClr val="000000"/>
            </a:solidFill>
            <a:miter/>
          </a:ln>
          <a:effectLst>
            <a:outerShdw dist="153753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990720" y="1828800"/>
            <a:ext cx="1218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Middle Rock LLC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1219320" y="3124080"/>
            <a:ext cx="5331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HPL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3886200" y="3048120"/>
            <a:ext cx="1219320" cy="459720"/>
          </a:xfrm>
          <a:prstGeom prst="rect">
            <a:avLst/>
          </a:prstGeom>
          <a:solidFill>
            <a:srgbClr val="99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Meter Acquisition LP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7086600" y="3048120"/>
            <a:ext cx="7621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Hanover SPE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5181480" y="3048120"/>
            <a:ext cx="1828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20% LP Interest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1828800" y="3048120"/>
            <a:ext cx="21337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79.998% LP Interest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5562720" y="1006560"/>
            <a:ext cx="533160" cy="288720"/>
          </a:xfrm>
          <a:prstGeom prst="rect">
            <a:avLst/>
          </a:prstGeom>
          <a:solidFill>
            <a:srgbClr val="ccffcc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5486400" y="1006560"/>
            <a:ext cx="685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HPL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3886200" y="1828800"/>
            <a:ext cx="12193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Little Rock LLC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 flipH="1">
            <a:off x="2133720" y="1905120"/>
            <a:ext cx="1828800" cy="1440"/>
          </a:xfrm>
          <a:prstGeom prst="line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4648320" y="1219320"/>
            <a:ext cx="1218960" cy="64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Sale of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99.999%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Middle Rock 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Interest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2593800" y="1676520"/>
            <a:ext cx="8481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[$X  million]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2286000" y="1905120"/>
            <a:ext cx="1981080" cy="338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Issuance of 99.999% LLC Membership Interests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3962520" y="914400"/>
            <a:ext cx="1179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Boulder Trust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 flipV="1">
            <a:off x="4648320" y="1295280"/>
            <a:ext cx="0" cy="533520"/>
          </a:xfrm>
          <a:prstGeom prst="line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4191120" y="1295280"/>
            <a:ext cx="0" cy="533520"/>
          </a:xfrm>
          <a:prstGeom prst="line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3352680" y="1371600"/>
            <a:ext cx="1009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[$X  million]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2133720" y="2209680"/>
            <a:ext cx="1828800" cy="1800"/>
          </a:xfrm>
          <a:prstGeom prst="line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4648320" y="457200"/>
            <a:ext cx="533160" cy="228600"/>
          </a:xfrm>
          <a:prstGeom prst="rect">
            <a:avLst/>
          </a:prstGeom>
          <a:noFill/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3581280" y="685800"/>
            <a:ext cx="685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97%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4648320" y="685800"/>
            <a:ext cx="7617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1828800" y="3276720"/>
            <a:ext cx="2057400" cy="0"/>
          </a:xfrm>
          <a:prstGeom prst="line">
            <a:avLst/>
          </a:prstGeom>
          <a:ln w="19080">
            <a:solidFill>
              <a:srgbClr val="000000"/>
            </a:solidFill>
            <a:prstDash val="dash"/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5105520" y="3276720"/>
            <a:ext cx="1981080" cy="1440"/>
          </a:xfrm>
          <a:prstGeom prst="line">
            <a:avLst/>
          </a:prstGeom>
          <a:ln w="19080">
            <a:solidFill>
              <a:srgbClr val="000000"/>
            </a:solidFill>
            <a:prstDash val="dash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4648320" y="2057400"/>
            <a:ext cx="4572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1752480" y="2057400"/>
            <a:ext cx="4572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4800600" y="1066680"/>
            <a:ext cx="4572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1371600" y="2286000"/>
            <a:ext cx="0" cy="8380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 flipV="1">
            <a:off x="1600200" y="2209680"/>
            <a:ext cx="0" cy="9144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1600200" y="2743200"/>
            <a:ext cx="1447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79.998% LP Interest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609480" y="2743200"/>
            <a:ext cx="10670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[$X  million]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4114800" y="2514600"/>
            <a:ext cx="762120" cy="254160"/>
          </a:xfrm>
          <a:prstGeom prst="rect">
            <a:avLst/>
          </a:prstGeom>
          <a:solidFill>
            <a:srgbClr val="ccffcc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1820520" y="2255760"/>
            <a:ext cx="2302560" cy="36504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4495680" y="2286000"/>
            <a:ext cx="1800" cy="25416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4114800" y="2514600"/>
            <a:ext cx="7621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HPL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4495680" y="2286000"/>
            <a:ext cx="685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4572000" y="2819520"/>
            <a:ext cx="12193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.001% GP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 rot="674400">
            <a:off x="2057040" y="2437920"/>
            <a:ext cx="17524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.001% Membership Int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7620120" y="3124080"/>
            <a:ext cx="1143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.001% GP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 flipH="1">
            <a:off x="5105160" y="3352680"/>
            <a:ext cx="1981080" cy="1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5638680" y="3352680"/>
            <a:ext cx="12956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[$X  mil  note]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3733920" y="4800600"/>
            <a:ext cx="1218960" cy="685800"/>
          </a:xfrm>
          <a:prstGeom prst="rect">
            <a:avLst/>
          </a:prstGeom>
          <a:solidFill>
            <a:srgbClr val="ffcc99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2590920" y="3962520"/>
            <a:ext cx="533160" cy="304560"/>
          </a:xfrm>
          <a:prstGeom prst="rect">
            <a:avLst/>
          </a:prstGeom>
          <a:solidFill>
            <a:srgbClr val="ccffcc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3733920" y="4800600"/>
            <a:ext cx="129528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Stone Measurement  LP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 flipV="1">
            <a:off x="4648320" y="3505320"/>
            <a:ext cx="0" cy="12952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4191120" y="3505320"/>
            <a:ext cx="0" cy="12952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4572000" y="3886200"/>
            <a:ext cx="99072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O&amp;M Service Contract</a:t>
            </a:r>
            <a:br>
              <a:rPr sz="1000"/>
            </a:b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(Exec)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3733920" y="4114800"/>
            <a:ext cx="685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Fee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914400" y="3962520"/>
            <a:ext cx="685800" cy="304560"/>
          </a:xfrm>
          <a:prstGeom prst="rect">
            <a:avLst/>
          </a:prstGeom>
          <a:solidFill>
            <a:srgbClr val="ccffcc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914400" y="3962520"/>
            <a:ext cx="685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1523880" y="4114800"/>
            <a:ext cx="11430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Performance Guaranty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 flipH="1">
            <a:off x="1752480" y="5105520"/>
            <a:ext cx="19814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7391520" y="4419720"/>
            <a:ext cx="685800" cy="380880"/>
          </a:xfrm>
          <a:prstGeom prst="rect">
            <a:avLst/>
          </a:prstGeom>
          <a:solidFill>
            <a:srgbClr val="ccccff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7391520" y="5410080"/>
            <a:ext cx="685800" cy="457200"/>
          </a:xfrm>
          <a:prstGeom prst="rect">
            <a:avLst/>
          </a:prstGeom>
          <a:solidFill>
            <a:srgbClr val="ccecff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1066680" y="4952880"/>
            <a:ext cx="685800" cy="381240"/>
          </a:xfrm>
          <a:prstGeom prst="rect">
            <a:avLst/>
          </a:prstGeom>
          <a:solidFill>
            <a:srgbClr val="ccffcc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1066680" y="5029200"/>
            <a:ext cx="685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HPL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7315200" y="5486400"/>
            <a:ext cx="8380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MeterCo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7391520" y="4495680"/>
            <a:ext cx="8380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Hanover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 rot="21189600">
            <a:off x="5714640" y="4495680"/>
            <a:ext cx="12952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X% LP; X% GP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 rot="603600">
            <a:off x="5714640" y="5181120"/>
            <a:ext cx="13716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X% LP; X% GP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1981080" y="4876920"/>
            <a:ext cx="12956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X% LP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 flipV="1">
            <a:off x="4495680" y="685800"/>
            <a:ext cx="381240" cy="2541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 flipH="1" flipV="1">
            <a:off x="4114800" y="685800"/>
            <a:ext cx="380880" cy="2541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4495680" y="274320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3809880" y="457200"/>
            <a:ext cx="533520" cy="228600"/>
          </a:xfrm>
          <a:prstGeom prst="rect">
            <a:avLst/>
          </a:prstGeom>
          <a:noFill/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3809880" y="457200"/>
            <a:ext cx="5335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Debt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4648320" y="457200"/>
            <a:ext cx="6094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Equity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1828800" y="3352680"/>
            <a:ext cx="20574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2286000" y="3352680"/>
            <a:ext cx="1143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Assets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2590920" y="3962520"/>
            <a:ext cx="5331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HPL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 flipH="1">
            <a:off x="5105520" y="1143000"/>
            <a:ext cx="457200" cy="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1600200" y="4114800"/>
            <a:ext cx="990720" cy="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 flipV="1">
            <a:off x="3124080" y="3505320"/>
            <a:ext cx="762120" cy="4572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 flipH="1">
            <a:off x="3124080" y="3505320"/>
            <a:ext cx="914400" cy="6094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 rot="19352400">
            <a:off x="3201120" y="3656880"/>
            <a:ext cx="121932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Service            (exec contract)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 rot="19487400">
            <a:off x="2972520" y="3504960"/>
            <a:ext cx="9144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Fee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1752480" y="5257800"/>
            <a:ext cx="19814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1828800" y="5257800"/>
            <a:ext cx="17524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Personnel, Service Equipment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5105520" y="1143000"/>
            <a:ext cx="2514600" cy="19051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 flipH="1" flipV="1">
            <a:off x="5029200" y="1219320"/>
            <a:ext cx="2362320" cy="1828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 rot="2243400">
            <a:off x="5637600" y="2209320"/>
            <a:ext cx="13716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20% LP Interest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 rot="2268600">
            <a:off x="5866200" y="1980360"/>
            <a:ext cx="1447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[$X  million]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0" y="5318280"/>
            <a:ext cx="5181480" cy="155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1) HPL contributes assets worth $X  MM into Meter Acquisition in exchange for 80%LP </a:t>
            </a:r>
            <a:br>
              <a:rPr sz="1000"/>
            </a:b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Interest and a Note Receivable of $X  MM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2) Hanover assumes Meter Acquisition Note Payable (to HPL) in exchange for 20% LP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3) HPL and Hanover monetize interest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4) HPL contributes personnel and expertise to Stone in exchange for non-controlling LP interest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5) Hanover makes capital contribution to Stone Measurement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 flipV="1">
            <a:off x="4952880" y="4571640"/>
            <a:ext cx="2438640" cy="304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4952880" y="5181480"/>
            <a:ext cx="2438640" cy="3812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 flipH="1">
            <a:off x="4952880" y="4648320"/>
            <a:ext cx="2438640" cy="3045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 flipH="1" flipV="1">
            <a:off x="4952880" y="5257800"/>
            <a:ext cx="2438640" cy="3808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 rot="21280800">
            <a:off x="5867280" y="4800600"/>
            <a:ext cx="10670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$X  million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 rot="532200">
            <a:off x="5486040" y="5486400"/>
            <a:ext cx="15238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$X  million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0" y="5486400"/>
            <a:ext cx="5029200" cy="1371600"/>
          </a:xfrm>
          <a:prstGeom prst="flowChartAlternateProcess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1600200" y="0"/>
            <a:ext cx="59436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Project Rock - Proposed Structure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"/>
          <p:cNvSpPr/>
          <p:nvPr/>
        </p:nvSpPr>
        <p:spPr>
          <a:xfrm>
            <a:off x="3809880" y="3200400"/>
            <a:ext cx="1295640" cy="685800"/>
          </a:xfrm>
          <a:prstGeom prst="rect">
            <a:avLst/>
          </a:prstGeom>
          <a:solidFill>
            <a:srgbClr val="ff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838080" y="3200400"/>
            <a:ext cx="990720" cy="685800"/>
          </a:xfrm>
          <a:prstGeom prst="rect">
            <a:avLst/>
          </a:prstGeom>
          <a:solidFill>
            <a:srgbClr val="cc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7162920" y="3276720"/>
            <a:ext cx="990360" cy="533160"/>
          </a:xfrm>
          <a:prstGeom prst="rect">
            <a:avLst/>
          </a:prstGeom>
          <a:solidFill>
            <a:srgbClr val="b2b2b2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4343400" y="4952880"/>
            <a:ext cx="990720" cy="533520"/>
          </a:xfrm>
          <a:prstGeom prst="rect">
            <a:avLst/>
          </a:prstGeom>
          <a:solidFill>
            <a:srgbClr val="cc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1676520" y="1066680"/>
            <a:ext cx="1218960" cy="533520"/>
          </a:xfrm>
          <a:prstGeom prst="rect">
            <a:avLst/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6019920" y="1066680"/>
            <a:ext cx="990360" cy="533520"/>
          </a:xfrm>
          <a:prstGeom prst="rect">
            <a:avLst/>
          </a:prstGeom>
          <a:solidFill>
            <a:srgbClr val="cc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4267080" y="5029200"/>
            <a:ext cx="11430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HPL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7162920" y="3352680"/>
            <a:ext cx="9903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Bank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838080" y="3352680"/>
            <a:ext cx="990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HPL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1752480" y="1143000"/>
            <a:ext cx="10670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Hanover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6019920" y="1143000"/>
            <a:ext cx="9903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HPL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1981080" y="228600"/>
            <a:ext cx="52578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Project Rock - Alternative Structure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 rot="18600">
            <a:off x="2057040" y="3124080"/>
            <a:ext cx="1523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$X million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 rot="15000">
            <a:off x="2057400" y="3733560"/>
            <a:ext cx="1582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Sale of Equipment and operations personnel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5562720" y="3124080"/>
            <a:ext cx="914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$X million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5638680" y="3733920"/>
            <a:ext cx="7621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 &amp; 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5029200" y="4267080"/>
            <a:ext cx="914400" cy="55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Monthly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Fee $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3809880" y="4267080"/>
            <a:ext cx="1143000" cy="55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Measurement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Service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4191120" y="5562720"/>
            <a:ext cx="1904760" cy="83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10 - 15 year agreement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Parent guaranty (?)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Executory contract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7010280" y="1066680"/>
            <a:ext cx="1600200" cy="55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Certain LP rights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No capital outlay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685800" y="1066680"/>
            <a:ext cx="1066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($X million</a:t>
            </a:r>
            <a:br>
              <a:rPr sz="1200"/>
            </a:b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investment)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4800600" y="3886200"/>
            <a:ext cx="0" cy="10666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 flipV="1">
            <a:off x="5029200" y="3885840"/>
            <a:ext cx="0" cy="10666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1828800" y="3733920"/>
            <a:ext cx="19810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 flipH="1">
            <a:off x="1828440" y="3429000"/>
            <a:ext cx="19810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 flipH="1">
            <a:off x="5105160" y="3429000"/>
            <a:ext cx="20574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5105520" y="3733920"/>
            <a:ext cx="20574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 rot="19068600">
            <a:off x="4725000" y="2056680"/>
            <a:ext cx="1447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Y% LP Interest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 rot="18912000">
            <a:off x="4725000" y="2285640"/>
            <a:ext cx="2362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People, Expertise, etc.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 rot="2419800">
            <a:off x="2437200" y="2057040"/>
            <a:ext cx="1676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X% GP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 rot="2487600">
            <a:off x="1904040" y="2285640"/>
            <a:ext cx="1828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Investment ($X MM)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3733920" y="3124080"/>
            <a:ext cx="1447560" cy="82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Stone Measurement LP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 flipV="1">
            <a:off x="2209680" y="3885840"/>
            <a:ext cx="1676520" cy="1143000"/>
          </a:xfrm>
          <a:prstGeom prst="line">
            <a:avLst/>
          </a:prstGeom>
          <a:ln w="9360">
            <a:solidFill>
              <a:srgbClr val="000000"/>
            </a:solidFill>
            <a:prstDash val="lgDash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1981080" y="5029200"/>
            <a:ext cx="990720" cy="533520"/>
          </a:xfrm>
          <a:prstGeom prst="rect">
            <a:avLst/>
          </a:prstGeom>
          <a:solidFill>
            <a:srgbClr val="cce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1371600" y="5486400"/>
            <a:ext cx="990720" cy="533520"/>
          </a:xfrm>
          <a:prstGeom prst="rect">
            <a:avLst/>
          </a:prstGeom>
          <a:solidFill>
            <a:srgbClr val="cce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914400" y="5867280"/>
            <a:ext cx="990720" cy="533520"/>
          </a:xfrm>
          <a:prstGeom prst="rect">
            <a:avLst/>
          </a:prstGeom>
          <a:solidFill>
            <a:srgbClr val="cce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 flipH="1">
            <a:off x="2514240" y="3886200"/>
            <a:ext cx="1600200" cy="1143000"/>
          </a:xfrm>
          <a:prstGeom prst="line">
            <a:avLst/>
          </a:prstGeom>
          <a:ln w="9360">
            <a:solidFill>
              <a:srgbClr val="000000"/>
            </a:solidFill>
            <a:prstDash val="lgDash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 rot="19519200">
            <a:off x="1829160" y="4343040"/>
            <a:ext cx="19051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Service Fee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 rot="19306800">
            <a:off x="2819880" y="4495320"/>
            <a:ext cx="11430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Services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2057400" y="5105520"/>
            <a:ext cx="9144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 Co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1523880" y="5562720"/>
            <a:ext cx="8384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 Co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914400" y="5943600"/>
            <a:ext cx="990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 Co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2133720" y="1600200"/>
            <a:ext cx="1828800" cy="16002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 flipH="1" flipV="1">
            <a:off x="2362320" y="1599840"/>
            <a:ext cx="1828800" cy="16002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 flipV="1">
            <a:off x="4572000" y="1599840"/>
            <a:ext cx="1752480" cy="16002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 flipH="1">
            <a:off x="4800600" y="1600200"/>
            <a:ext cx="1752480" cy="16002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"/>
          <p:cNvSpPr/>
          <p:nvPr/>
        </p:nvSpPr>
        <p:spPr>
          <a:xfrm>
            <a:off x="685800" y="0"/>
            <a:ext cx="77724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FAS125 Structural Benefits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533520" y="380880"/>
            <a:ext cx="8229600" cy="673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HPL maintains voting interest in Meter Acquisition Co, the 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owner of the transferred HPL equipment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Reduces need to clean up property records prior to the 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transaction and provides flexibility for future transactions 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(avoids security interest issues)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Institutional investors are passive investors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Separates the financing component of the transaction from the 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operating/new business opportunity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Transaction is tax efficient compared to the outright sale of 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equipment (tax benefits = $5-10 MM)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FAS 125 technology attractive to major customers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10-15 Year deal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No funds flow issue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Assets/Debt remain off balance sheet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"/>
          <p:cNvSpPr/>
          <p:nvPr/>
        </p:nvSpPr>
        <p:spPr>
          <a:xfrm>
            <a:off x="914400" y="228600"/>
            <a:ext cx="7315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Economics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380880" y="990720"/>
            <a:ext cx="8382240" cy="3591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Given: 10 Year Deal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Discount Rate = 7.5% = Cost of borrowing from investors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NPV of Operational Savings = $6,839,699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NPV of Financing = $0 - $6,864,082 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(range of interest rate on investment from cash 7.5% - 10%)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NPV of Investment in Stone = 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Each $1MM of Stone earnings = additional $1,372,816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 project earnings assuming 20% ownership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1999-05-11T09:22:50Z</dcterms:created>
  <dc:creator>nalvino</dc:creator>
  <dc:description/>
  <dc:language>en-US</dc:language>
  <cp:lastModifiedBy>nalvino</cp:lastModifiedBy>
  <cp:lastPrinted>1999-05-11T11:42:32Z</cp:lastPrinted>
  <dcterms:modified xsi:type="dcterms:W3CDTF">1999-05-11T12:44:34Z</dcterms:modified>
  <cp:revision>2</cp:revision>
  <dc:subject/>
  <dc:title>No Slide Title</dc:title>
</cp:coreProperties>
</file>