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jpeg" ContentType="image/jpeg"/>
  <Override PartName="/ppt/media/image11.png" ContentType="image/png"/>
  <Override PartName="/ppt/media/image8.png" ContentType="image/png"/>
  <Override PartName="/ppt/media/image12.png" ContentType="image/png"/>
  <Override PartName="/ppt/media/image9.png" ContentType="image/png"/>
  <Override PartName="/ppt/media/image10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6960" cy="45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216000" indent="0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dt" idx="10"/>
          </p:nvPr>
        </p:nvSpPr>
        <p:spPr>
          <a:xfrm>
            <a:off x="3959280" y="0"/>
            <a:ext cx="3036960" cy="45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Img"/>
          </p:nvPr>
        </p:nvSpPr>
        <p:spPr>
          <a:xfrm>
            <a:off x="1211040" y="676440"/>
            <a:ext cx="4600440" cy="3449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move the slide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 type="ftr" idx="11"/>
          </p:nvPr>
        </p:nvSpPr>
        <p:spPr>
          <a:xfrm>
            <a:off x="0" y="8830800"/>
            <a:ext cx="3036960" cy="45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marL="216000" indent="0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6"/>
          <p:cNvSpPr>
            <a:spLocks noGrp="1"/>
          </p:cNvSpPr>
          <p:nvPr>
            <p:ph type="sldNum" idx="12"/>
          </p:nvPr>
        </p:nvSpPr>
        <p:spPr>
          <a:xfrm>
            <a:off x="3959280" y="8830800"/>
            <a:ext cx="3036960" cy="45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lstStyle>
            <a:lvl1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06480"/>
                <a:tab algn="l" pos="1812960"/>
                <a:tab algn="l" pos="2719440"/>
                <a:tab algn="l" pos="3625920"/>
                <a:tab algn="l" pos="4532400"/>
                <a:tab algn="l" pos="5438880"/>
                <a:tab algn="l" pos="6345360"/>
                <a:tab algn="l" pos="7251840"/>
                <a:tab algn="l" pos="8158320"/>
                <a:tab algn="l" pos="9064800"/>
                <a:tab algn="l" pos="9970920"/>
                <a:tab algn="l" pos="10877400"/>
              </a:tabLst>
            </a:pPr>
            <a:fld id="{DA4BE081-FEFA-445D-AD97-5C14EE646C75}" type="slidenum"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" Target="../slides/slide3.xml"/><Relationship Id="rId3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" Target="../slides/slide4.xml"/><Relationship Id="rId3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" Target="../slides/slide5.xml"/><Relationship Id="rId3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" Target="../slides/slide7.xml"/><Relationship Id="rId3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" Target="../slides/slide8.xml"/><Relationship Id="rId3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sldImg"/>
          </p:nvPr>
        </p:nvSpPr>
        <p:spPr>
          <a:xfrm>
            <a:off x="1211400" y="676440"/>
            <a:ext cx="4600440" cy="3449520"/>
          </a:xfrm>
          <a:prstGeom prst="rect">
            <a:avLst/>
          </a:prstGeom>
          <a:ln w="0">
            <a:noFill/>
          </a:ln>
        </p:spPr>
      </p:sp>
      <p:sp>
        <p:nvSpPr>
          <p:cNvPr id="409" name="PlaceHolder 2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sldImg"/>
          </p:nvPr>
        </p:nvSpPr>
        <p:spPr>
          <a:xfrm>
            <a:off x="1211400" y="676440"/>
            <a:ext cx="4600440" cy="3449520"/>
          </a:xfrm>
          <a:prstGeom prst="rect">
            <a:avLst/>
          </a:prstGeom>
          <a:ln w="0">
            <a:noFill/>
          </a:ln>
        </p:spPr>
      </p:sp>
      <p:sp>
        <p:nvSpPr>
          <p:cNvPr id="411" name="PlaceHolder 2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Previously approved TAP: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2" name="" descr=""/>
          <p:cNvPicPr/>
          <p:nvPr/>
        </p:nvPicPr>
        <p:blipFill>
          <a:blip r:embed="rId1"/>
          <a:srcRect l="16276" t="15278" r="13932" b="14933"/>
          <a:stretch/>
        </p:blipFill>
        <p:spPr>
          <a:xfrm>
            <a:off x="833400" y="4846680"/>
            <a:ext cx="5076720" cy="3865680"/>
          </a:xfrm>
          <a:prstGeom prst="rect">
            <a:avLst/>
          </a:prstGeom>
          <a:noFill/>
          <a:ln w="0">
            <a:noFill/>
          </a:ln>
        </p:spPr>
      </p:pic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PlaceHolder 1"/>
          <p:cNvSpPr>
            <a:spLocks noGrp="1"/>
          </p:cNvSpPr>
          <p:nvPr>
            <p:ph type="sldImg"/>
          </p:nvPr>
        </p:nvSpPr>
        <p:spPr>
          <a:xfrm>
            <a:off x="1211400" y="676440"/>
            <a:ext cx="4600440" cy="3449520"/>
          </a:xfrm>
          <a:prstGeom prst="rect">
            <a:avLst/>
          </a:prstGeom>
          <a:ln w="0">
            <a:noFill/>
          </a:ln>
        </p:spPr>
      </p:sp>
      <p:sp>
        <p:nvSpPr>
          <p:cNvPr id="414" name="PlaceHolder 2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Previously approved TAP: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5" name="" descr=""/>
          <p:cNvPicPr/>
          <p:nvPr/>
        </p:nvPicPr>
        <p:blipFill>
          <a:blip r:embed="rId1"/>
          <a:srcRect l="17841" t="15278" r="13932" b="19097"/>
          <a:stretch/>
        </p:blipFill>
        <p:spPr>
          <a:xfrm>
            <a:off x="687240" y="4952880"/>
            <a:ext cx="5303880" cy="3884760"/>
          </a:xfrm>
          <a:prstGeom prst="rect">
            <a:avLst/>
          </a:prstGeom>
          <a:noFill/>
          <a:ln w="0">
            <a:noFill/>
          </a:ln>
        </p:spPr>
      </p:pic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PlaceHolder 1"/>
          <p:cNvSpPr>
            <a:spLocks noGrp="1"/>
          </p:cNvSpPr>
          <p:nvPr>
            <p:ph type="sldImg"/>
          </p:nvPr>
        </p:nvSpPr>
        <p:spPr>
          <a:xfrm>
            <a:off x="1184400" y="709560"/>
            <a:ext cx="4635360" cy="3476520"/>
          </a:xfrm>
          <a:prstGeom prst="rect">
            <a:avLst/>
          </a:prstGeom>
          <a:ln w="0">
            <a:noFill/>
          </a:ln>
        </p:spPr>
      </p:sp>
      <p:sp>
        <p:nvSpPr>
          <p:cNvPr id="417" name="PlaceHolder 2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Previously approved TAP: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8" name="" descr=""/>
          <p:cNvPicPr/>
          <p:nvPr/>
        </p:nvPicPr>
        <p:blipFill>
          <a:blip r:embed="rId1"/>
          <a:srcRect l="17059" t="16321" r="13932" b="15972"/>
          <a:stretch/>
        </p:blipFill>
        <p:spPr>
          <a:xfrm>
            <a:off x="600120" y="4822920"/>
            <a:ext cx="5757840" cy="4300560"/>
          </a:xfrm>
          <a:prstGeom prst="rect">
            <a:avLst/>
          </a:prstGeom>
          <a:noFill/>
          <a:ln w="0">
            <a:noFill/>
          </a:ln>
        </p:spPr>
      </p:pic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ceHolder 1"/>
          <p:cNvSpPr>
            <a:spLocks noGrp="1"/>
          </p:cNvSpPr>
          <p:nvPr>
            <p:ph type="sldImg"/>
          </p:nvPr>
        </p:nvSpPr>
        <p:spPr>
          <a:xfrm>
            <a:off x="1184400" y="709560"/>
            <a:ext cx="4635360" cy="3476520"/>
          </a:xfrm>
          <a:prstGeom prst="rect">
            <a:avLst/>
          </a:prstGeom>
          <a:ln w="0">
            <a:noFill/>
          </a:ln>
        </p:spPr>
      </p:sp>
      <p:pic>
        <p:nvPicPr>
          <p:cNvPr id="420" name="" descr=""/>
          <p:cNvPicPr/>
          <p:nvPr/>
        </p:nvPicPr>
        <p:blipFill>
          <a:blip r:embed="rId1"/>
          <a:srcRect l="13932" t="18403" r="11850" b="35768"/>
          <a:stretch/>
        </p:blipFill>
        <p:spPr>
          <a:xfrm>
            <a:off x="303120" y="4692600"/>
            <a:ext cx="6440760" cy="302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1" name="PlaceHolder 2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Previously approved TAP: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PlaceHolder 1"/>
          <p:cNvSpPr>
            <a:spLocks noGrp="1"/>
          </p:cNvSpPr>
          <p:nvPr>
            <p:ph type="sldImg"/>
          </p:nvPr>
        </p:nvSpPr>
        <p:spPr>
          <a:xfrm>
            <a:off x="1184400" y="709560"/>
            <a:ext cx="4635360" cy="3476520"/>
          </a:xfrm>
          <a:prstGeom prst="rect">
            <a:avLst/>
          </a:prstGeom>
          <a:ln w="0">
            <a:noFill/>
          </a:ln>
        </p:spPr>
      </p:sp>
      <p:sp>
        <p:nvSpPr>
          <p:cNvPr id="423" name="PlaceHolder 2"/>
          <p:cNvSpPr>
            <a:spLocks noGrp="1"/>
          </p:cNvSpPr>
          <p:nvPr>
            <p:ph type="body"/>
          </p:nvPr>
        </p:nvSpPr>
        <p:spPr>
          <a:xfrm>
            <a:off x="923760" y="4447800"/>
            <a:ext cx="5173920" cy="412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Previously approved TAP: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24" name="" descr=""/>
          <p:cNvPicPr/>
          <p:nvPr/>
        </p:nvPicPr>
        <p:blipFill>
          <a:blip r:embed="rId1"/>
          <a:srcRect l="13932" t="18403" r="12795" b="8983"/>
          <a:stretch/>
        </p:blipFill>
        <p:spPr>
          <a:xfrm>
            <a:off x="436680" y="4751280"/>
            <a:ext cx="6003720" cy="4530960"/>
          </a:xfrm>
          <a:prstGeom prst="rect">
            <a:avLst/>
          </a:prstGeom>
          <a:noFill/>
          <a:ln w="0">
            <a:noFill/>
          </a:ln>
        </p:spPr>
      </p:pic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4959E7-25B1-4356-8C85-7B8395EB711E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9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5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6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7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4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5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6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013E2B-142E-44FF-866A-19C82CFD4188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9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5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7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dt" idx="7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ftr" idx="8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sldNum" idx="9"/>
          </p:nvPr>
        </p:nvSpPr>
        <p:spPr>
          <a:xfrm>
            <a:off x="723888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5CF666-7C1D-4748-931B-09109A240F0A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3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4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2238120"/>
            <a:ext cx="914256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Transaction Approval Process</a:t>
            </a:r>
            <a:endParaRPr b="1" i="1" lang="en-US" sz="4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265640" y="6523560"/>
            <a:ext cx="58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 - 1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586C97-B5EE-40EB-91A8-14B6A68675DE}" type="slidenum">
              <a:t>1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384120" y="852480"/>
            <a:ext cx="8280360" cy="4202280"/>
          </a:xfrm>
          <a:prstGeom prst="roundRect">
            <a:avLst>
              <a:gd name="adj" fmla="val 16667"/>
            </a:avLst>
          </a:prstGeom>
          <a:solidFill>
            <a:srgbClr val="808080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31640" y="871560"/>
            <a:ext cx="8280720" cy="4201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324080" y="100080"/>
            <a:ext cx="6476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Significant Changes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41440" y="1198440"/>
            <a:ext cx="8224560" cy="340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20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In an effort to reduce Board approval of revisions to the Transaction Approval Process due solely to personnel or organizational changes, a modification to grant approval authority to holders of certain executive positions is recommended.  The Chief Risk Officer will maintain an incumbency certificate with the holders of such executive positions.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20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Added approval authority for certain business unit Chief Operating Officers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20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All remaining changes are non-substantive, but provide further clarification to the Transaction Approval Process.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237200" y="6523560"/>
            <a:ext cx="641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 - 2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0AA044-1F99-4D54-A294-6FF57152961A}" type="slidenum">
              <a:t>2</a:t>
            </a:fld>
          </a:p>
        </p:txBody>
      </p: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/>
          <p:nvPr/>
        </p:nvSpPr>
        <p:spPr>
          <a:xfrm>
            <a:off x="6811920" y="4075200"/>
            <a:ext cx="372960" cy="1440"/>
          </a:xfrm>
          <a:prstGeom prst="line">
            <a:avLst/>
          </a:prstGeom>
          <a:ln w="572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11920" y="3706920"/>
            <a:ext cx="372960" cy="1440"/>
          </a:xfrm>
          <a:prstGeom prst="line">
            <a:avLst/>
          </a:prstGeom>
          <a:ln w="572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43880" y="2782800"/>
            <a:ext cx="372960" cy="1800"/>
          </a:xfrm>
          <a:prstGeom prst="line">
            <a:avLst/>
          </a:prstGeom>
          <a:ln w="57240">
            <a:solidFill>
              <a:srgbClr val="6600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743880" y="2440080"/>
            <a:ext cx="372960" cy="1440"/>
          </a:xfrm>
          <a:prstGeom prst="line">
            <a:avLst/>
          </a:prstGeom>
          <a:ln w="57240">
            <a:solidFill>
              <a:srgbClr val="6600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743880" y="2075040"/>
            <a:ext cx="372960" cy="1440"/>
          </a:xfrm>
          <a:prstGeom prst="line">
            <a:avLst/>
          </a:prstGeom>
          <a:ln w="57240">
            <a:solidFill>
              <a:srgbClr val="6600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16360" y="2133720"/>
            <a:ext cx="390600" cy="1773000"/>
          </a:xfrm>
          <a:custGeom>
            <a:avLst/>
            <a:gdLst/>
            <a:ahLst/>
            <a:rect l="l" t="t" r="r" b="b"/>
            <a:pathLst>
              <a:path w="246" h="962">
                <a:moveTo>
                  <a:pt x="246" y="0"/>
                </a:moveTo>
                <a:lnTo>
                  <a:pt x="0" y="0"/>
                </a:lnTo>
                <a:lnTo>
                  <a:pt x="0" y="962"/>
                </a:lnTo>
                <a:lnTo>
                  <a:pt x="235" y="962"/>
                </a:lnTo>
              </a:path>
            </a:pathLst>
          </a:custGeom>
          <a:noFill/>
          <a:ln w="57240">
            <a:solidFill>
              <a:srgbClr val="c0c0c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435640" y="2165400"/>
            <a:ext cx="372960" cy="144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435640" y="3921120"/>
            <a:ext cx="372960" cy="144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743880" y="1716120"/>
            <a:ext cx="372960" cy="1440"/>
          </a:xfrm>
          <a:prstGeom prst="line">
            <a:avLst/>
          </a:prstGeom>
          <a:ln w="57240">
            <a:solidFill>
              <a:srgbClr val="6600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327480" y="2610000"/>
            <a:ext cx="479520" cy="1440"/>
          </a:xfrm>
          <a:prstGeom prst="line">
            <a:avLst/>
          </a:prstGeom>
          <a:ln w="572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768320" y="2627280"/>
            <a:ext cx="373320" cy="180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765520" y="1768320"/>
            <a:ext cx="5948280" cy="3575160"/>
          </a:xfrm>
          <a:custGeom>
            <a:avLst/>
            <a:gdLst/>
            <a:ahLst/>
            <a:rect l="l" t="t" r="r" b="b"/>
            <a:pathLst>
              <a:path w="3825" h="2740">
                <a:moveTo>
                  <a:pt x="0" y="1610"/>
                </a:moveTo>
                <a:lnTo>
                  <a:pt x="0" y="2740"/>
                </a:lnTo>
                <a:lnTo>
                  <a:pt x="3825" y="2740"/>
                </a:lnTo>
                <a:lnTo>
                  <a:pt x="3825" y="0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165400" y="1525680"/>
            <a:ext cx="1374840" cy="2549520"/>
          </a:xfrm>
          <a:custGeom>
            <a:avLst/>
            <a:gdLst>
              <a:gd name="textAreaLeft" fmla="*/ 66960 w 1374840"/>
              <a:gd name="textAreaRight" fmla="*/ 1307880 w 1374840"/>
              <a:gd name="textAreaTop" fmla="*/ 66960 h 2549520"/>
              <a:gd name="textAreaBottom" fmla="*/ 2482560 h 2549520"/>
            </a:gdLst>
            <a:ahLst/>
            <a:cxnLst/>
            <a:rect l="textAreaLeft" t="textAreaTop" r="textAreaRight" b="textAreaBottom"/>
            <a:pathLst>
              <a:path w="21600" h="40050">
                <a:moveTo>
                  <a:pt x="3600" y="0"/>
                </a:moveTo>
                <a:arcTo wR="3600" hR="3600" stAng="16200000" swAng="-5400000"/>
                <a:lnTo>
                  <a:pt x="0" y="36450"/>
                </a:lnTo>
                <a:arcTo wR="3600" hR="3600" stAng="10800000" swAng="-5400000"/>
                <a:lnTo>
                  <a:pt x="18000" y="400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176560" y="1819440"/>
            <a:ext cx="1358640" cy="177480"/>
          </a:xfrm>
          <a:prstGeom prst="rect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826240" y="1440000"/>
            <a:ext cx="1155600" cy="1600200"/>
          </a:xfrm>
          <a:custGeom>
            <a:avLst/>
            <a:gdLst>
              <a:gd name="textAreaLeft" fmla="*/ 56160 w 1155600"/>
              <a:gd name="textAreaRight" fmla="*/ 1099440 w 1155600"/>
              <a:gd name="textAreaTop" fmla="*/ 56160 h 1600200"/>
              <a:gd name="textAreaBottom" fmla="*/ 1544040 h 1600200"/>
            </a:gdLst>
            <a:ahLst/>
            <a:cxnLst/>
            <a:rect l="textAreaLeft" t="textAreaTop" r="textAreaRight" b="textAreaBottom"/>
            <a:pathLst>
              <a:path w="21600" h="29908">
                <a:moveTo>
                  <a:pt x="3600" y="0"/>
                </a:moveTo>
                <a:arcTo wR="3600" hR="3600" stAng="16200000" swAng="-5400000"/>
                <a:lnTo>
                  <a:pt x="0" y="26308"/>
                </a:lnTo>
                <a:arcTo wR="3600" hR="3600" stAng="10800000" swAng="-5400000"/>
                <a:lnTo>
                  <a:pt x="18000" y="2990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878440" y="3463920"/>
            <a:ext cx="1155600" cy="88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170240" y="3654360"/>
            <a:ext cx="1254240" cy="49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197240" y="1909800"/>
            <a:ext cx="1254240" cy="49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918040" y="1504800"/>
            <a:ext cx="1008360" cy="147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20 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75 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75+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048360" y="2668680"/>
            <a:ext cx="10080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48360" y="2362320"/>
            <a:ext cx="10080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744640" y="5091120"/>
            <a:ext cx="295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ongoing portfolio review and revaluation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075200" y="3688200"/>
            <a:ext cx="1463760" cy="456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NON-CONFORMING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10200" y="5038560"/>
            <a:ext cx="11034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010200" y="5353200"/>
            <a:ext cx="11034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8360" y="5567760"/>
            <a:ext cx="8960040" cy="91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395280"/>
                <a:tab algn="l" pos="790560"/>
                <a:tab algn="l" pos="1185840"/>
                <a:tab algn="l" pos="1581120"/>
                <a:tab algn="l" pos="1976400"/>
                <a:tab algn="l" pos="2371680"/>
                <a:tab algn="l" pos="2766960"/>
                <a:tab algn="l" pos="3162240"/>
                <a:tab algn="l" pos="3557520"/>
                <a:tab algn="l" pos="3952800"/>
                <a:tab algn="l" pos="4348080"/>
                <a:tab algn="l" pos="4743360"/>
                <a:tab algn="l" pos="5138640"/>
                <a:tab algn="l" pos="5533920"/>
                <a:tab algn="l" pos="5929200"/>
                <a:tab algn="l" pos="6324480"/>
                <a:tab algn="l" pos="6719760"/>
                <a:tab algn="l" pos="7115040"/>
                <a:tab algn="l" pos="7510320"/>
                <a:tab algn="l" pos="79056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Except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NON-CONFORMING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transactions and venture capital transactions not authorized by the Company’s charter, for both of which the limit is $500,000.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395280"/>
                <a:tab algn="l" pos="790560"/>
                <a:tab algn="l" pos="1185840"/>
                <a:tab algn="l" pos="1581120"/>
                <a:tab algn="l" pos="1976400"/>
                <a:tab algn="l" pos="2371680"/>
                <a:tab algn="l" pos="2766960"/>
                <a:tab algn="l" pos="3162240"/>
                <a:tab algn="l" pos="3557520"/>
                <a:tab algn="l" pos="3952800"/>
                <a:tab algn="l" pos="4348080"/>
                <a:tab algn="l" pos="4743360"/>
                <a:tab algn="l" pos="5138640"/>
                <a:tab algn="l" pos="5533920"/>
                <a:tab algn="l" pos="5929200"/>
                <a:tab algn="l" pos="6324480"/>
                <a:tab algn="l" pos="6719760"/>
                <a:tab algn="l" pos="7115040"/>
                <a:tab algn="l" pos="7510320"/>
                <a:tab algn="l" pos="79056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 Approval Sheets approved by the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WHOLESALE OOC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ENE-OOC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be distributed to the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ENE-BOD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(Finance Committee) after approval.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395280"/>
                <a:tab algn="l" pos="790560"/>
                <a:tab algn="l" pos="1185840"/>
                <a:tab algn="l" pos="1581120"/>
                <a:tab algn="l" pos="1976400"/>
                <a:tab algn="l" pos="2371680"/>
                <a:tab algn="l" pos="2766960"/>
                <a:tab algn="l" pos="3162240"/>
                <a:tab algn="l" pos="3557520"/>
                <a:tab algn="l" pos="3952800"/>
                <a:tab algn="l" pos="4348080"/>
                <a:tab algn="l" pos="4743360"/>
                <a:tab algn="l" pos="5138640"/>
                <a:tab algn="l" pos="5533920"/>
                <a:tab algn="l" pos="5929200"/>
                <a:tab algn="l" pos="6324480"/>
                <a:tab algn="l" pos="6719760"/>
                <a:tab algn="l" pos="7115040"/>
                <a:tab algn="l" pos="7510320"/>
                <a:tab algn="l" pos="79056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(3)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deemed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NON-CONFORMING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only due to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RAC RECOMMENDATION</a:t>
            </a: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being “Returns Below Capital Price” will NOT require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ENE-BOD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approval if &lt; $75MM.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395280"/>
                <a:tab algn="l" pos="790560"/>
                <a:tab algn="l" pos="1185840"/>
                <a:tab algn="l" pos="1581120"/>
                <a:tab algn="l" pos="1976400"/>
                <a:tab algn="l" pos="2371680"/>
                <a:tab algn="l" pos="2766960"/>
                <a:tab algn="l" pos="3162240"/>
                <a:tab algn="l" pos="3557520"/>
                <a:tab algn="l" pos="3952800"/>
                <a:tab algn="l" pos="4348080"/>
                <a:tab algn="l" pos="4743360"/>
                <a:tab algn="l" pos="5138640"/>
                <a:tab algn="l" pos="5533920"/>
                <a:tab algn="l" pos="5929200"/>
                <a:tab algn="l" pos="6324480"/>
                <a:tab algn="l" pos="6719760"/>
                <a:tab algn="l" pos="7115040"/>
                <a:tab algn="l" pos="7510320"/>
                <a:tab algn="l" pos="79056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(4)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Merchant asset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DIVESTITURES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exceeding $500MM and strategic asset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DIVESTITURES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exceeding $200MM require </a:t>
            </a: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ENE-BOD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approval.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395280"/>
                <a:tab algn="l" pos="790560"/>
                <a:tab algn="l" pos="1185840"/>
                <a:tab algn="l" pos="1581120"/>
                <a:tab algn="l" pos="1976400"/>
                <a:tab algn="l" pos="2371680"/>
                <a:tab algn="l" pos="2766960"/>
                <a:tab algn="l" pos="3162240"/>
                <a:tab algn="l" pos="3557520"/>
                <a:tab algn="l" pos="3952800"/>
                <a:tab algn="l" pos="4348080"/>
                <a:tab algn="l" pos="4743360"/>
                <a:tab algn="l" pos="5138640"/>
                <a:tab algn="l" pos="5533920"/>
                <a:tab algn="l" pos="5929200"/>
                <a:tab algn="l" pos="6324480"/>
                <a:tab algn="l" pos="6719760"/>
                <a:tab algn="l" pos="7115040"/>
                <a:tab algn="l" pos="7510320"/>
                <a:tab algn="l" pos="79056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(5)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Transactions meeting certain criteria may be approved under the E-DASH process of the Transaction Approval Process, see page 5B-5.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075200" y="2017440"/>
            <a:ext cx="1447560" cy="289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CONFORMING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013440" y="3483000"/>
            <a:ext cx="11034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0" y="85320"/>
            <a:ext cx="9142560" cy="94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Approval Process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30200" y="1525680"/>
            <a:ext cx="1374840" cy="2549520"/>
          </a:xfrm>
          <a:custGeom>
            <a:avLst/>
            <a:gdLst>
              <a:gd name="textAreaLeft" fmla="*/ 66960 w 1374840"/>
              <a:gd name="textAreaRight" fmla="*/ 1307880 w 1374840"/>
              <a:gd name="textAreaTop" fmla="*/ 66960 h 2549520"/>
              <a:gd name="textAreaBottom" fmla="*/ 2482560 h 2549520"/>
            </a:gdLst>
            <a:ahLst/>
            <a:cxnLst/>
            <a:rect l="textAreaLeft" t="textAreaTop" r="textAreaRight" b="textAreaBottom"/>
            <a:pathLst>
              <a:path w="21600" h="40050">
                <a:moveTo>
                  <a:pt x="3600" y="0"/>
                </a:moveTo>
                <a:arcTo wR="3600" hR="3600" stAng="16200000" swAng="-5400000"/>
                <a:lnTo>
                  <a:pt x="0" y="36450"/>
                </a:lnTo>
                <a:arcTo wR="3600" hR="3600" stAng="10800000" swAng="-5400000"/>
                <a:lnTo>
                  <a:pt x="18000" y="400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49280" y="1996920"/>
            <a:ext cx="1401840" cy="188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For: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buClr>
                <a:srgbClr val="ffbc01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RISK ADJUSTED CAPITAL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buClr>
                <a:srgbClr val="ffbc01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PREPAID OR EMBEDDED DEBT FINANCING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(5)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buClr>
                <a:srgbClr val="ffbc01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DIVESTITURE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(&gt;$2,500,000)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5400000">
            <a:off x="969480" y="985680"/>
            <a:ext cx="301680" cy="1400040"/>
          </a:xfrm>
          <a:custGeom>
            <a:avLst/>
            <a:gdLst>
              <a:gd name="textAreaLeft" fmla="*/ 88560 w 301680"/>
              <a:gd name="textAreaRight" fmla="*/ 302040 w 301680"/>
              <a:gd name="textAreaTop" fmla="*/ 106560 h 1400040"/>
              <a:gd name="textAreaBottom" fmla="*/ 1293480 h 14000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648"/>
                  <a:pt x="0" y="3295"/>
                </a:cubicBezTo>
                <a:lnTo>
                  <a:pt x="0" y="18305"/>
                </a:lnTo>
                <a:cubicBezTo>
                  <a:pt x="0" y="19953"/>
                  <a:pt x="10800" y="21600"/>
                  <a:pt x="21600" y="21600"/>
                </a:cubicBezTo>
              </a:path>
            </a:pathLst>
          </a:cu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5400000">
            <a:off x="2705040" y="985320"/>
            <a:ext cx="301680" cy="1400400"/>
          </a:xfrm>
          <a:custGeom>
            <a:avLst/>
            <a:gdLst>
              <a:gd name="textAreaLeft" fmla="*/ 88560 w 301680"/>
              <a:gd name="textAreaRight" fmla="*/ 302040 w 301680"/>
              <a:gd name="textAreaTop" fmla="*/ 106560 h 1400400"/>
              <a:gd name="textAreaBottom" fmla="*/ 1293840 h 1400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1648"/>
                  <a:pt x="0" y="3295"/>
                </a:cubicBezTo>
                <a:lnTo>
                  <a:pt x="0" y="18305"/>
                </a:lnTo>
                <a:cubicBezTo>
                  <a:pt x="0" y="19953"/>
                  <a:pt x="10800" y="21600"/>
                  <a:pt x="21600" y="21600"/>
                </a:cubicBezTo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192400" y="1590840"/>
            <a:ext cx="1332000" cy="325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</a:t>
            </a:r>
            <a:br>
              <a:rPr sz="1100"/>
            </a:b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ASSESSMENT</a:t>
            </a:r>
            <a:br>
              <a:rPr sz="1100"/>
            </a:b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CONTROL (RAC)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116080" y="1930320"/>
            <a:ext cx="1389240" cy="19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90000"/>
              </a:lnSpc>
              <a:spcBef>
                <a:spcPts val="689"/>
              </a:spcBef>
              <a:buClr>
                <a:srgbClr val="008240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and Valuation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spcBef>
                <a:spcPts val="689"/>
              </a:spcBef>
              <a:buClr>
                <a:srgbClr val="008240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and Market Risk Assessment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spcBef>
                <a:spcPts val="689"/>
              </a:spcBef>
              <a:buClr>
                <a:srgbClr val="008240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spcBef>
                <a:spcPts val="689"/>
              </a:spcBef>
              <a:buClr>
                <a:srgbClr val="008240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RAC RECOMMEND-ATION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36680" y="1820880"/>
            <a:ext cx="1358640" cy="177840"/>
          </a:xfrm>
          <a:prstGeom prst="rect">
            <a:avLst/>
          </a:pr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57200" y="1693800"/>
            <a:ext cx="1332000" cy="157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ORIGINATING</a:t>
            </a:r>
            <a:br>
              <a:rPr sz="1100"/>
            </a:b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988320" y="1494000"/>
            <a:ext cx="1490400" cy="14569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BUSINESS GROUP HEAD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WHOLESALE OOC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ENE-OOC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ENE-BOD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122960" y="3557520"/>
            <a:ext cx="1381320" cy="66708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ENE-OOC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ENE-BOD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315280" y="2109960"/>
            <a:ext cx="372960" cy="1440"/>
          </a:xfrm>
          <a:prstGeom prst="line">
            <a:avLst/>
          </a:prstGeom>
          <a:ln w="57240">
            <a:solidFill>
              <a:srgbClr val="660066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15280" y="1744560"/>
            <a:ext cx="372960" cy="1800"/>
          </a:xfrm>
          <a:prstGeom prst="line">
            <a:avLst/>
          </a:prstGeom>
          <a:ln w="57240">
            <a:solidFill>
              <a:srgbClr val="660066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315280" y="2452680"/>
            <a:ext cx="372960" cy="1440"/>
          </a:xfrm>
          <a:prstGeom prst="line">
            <a:avLst/>
          </a:prstGeom>
          <a:ln w="57240">
            <a:solidFill>
              <a:srgbClr val="660066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8315280" y="2795760"/>
            <a:ext cx="372960" cy="1440"/>
          </a:xfrm>
          <a:prstGeom prst="line">
            <a:avLst/>
          </a:prstGeom>
          <a:ln w="57240">
            <a:solidFill>
              <a:srgbClr val="660066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315280" y="3745080"/>
            <a:ext cx="372960" cy="1440"/>
          </a:xfrm>
          <a:prstGeom prst="line">
            <a:avLst/>
          </a:prstGeom>
          <a:ln w="57240">
            <a:solidFill>
              <a:srgbClr val="fe000c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315280" y="4100400"/>
            <a:ext cx="372960" cy="1800"/>
          </a:xfrm>
          <a:prstGeom prst="line">
            <a:avLst/>
          </a:prstGeom>
          <a:ln w="57240">
            <a:solidFill>
              <a:srgbClr val="fe000c"/>
            </a:solidFill>
            <a:miter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5" name="new%20tap" descr=""/>
          <p:cNvPicPr/>
          <p:nvPr/>
        </p:nvPicPr>
        <p:blipFill>
          <a:blip r:embed="rId1"/>
          <a:stretch/>
        </p:blipFill>
        <p:spPr>
          <a:xfrm>
            <a:off x="658800" y="4273560"/>
            <a:ext cx="1654200" cy="1001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"/>
          <p:cNvSpPr/>
          <p:nvPr/>
        </p:nvSpPr>
        <p:spPr>
          <a:xfrm>
            <a:off x="5715000" y="895680"/>
            <a:ext cx="1476360" cy="6008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TRANSACTION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$MM </a:t>
            </a:r>
            <a:r>
              <a:rPr b="0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(4)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024680" y="1258200"/>
            <a:ext cx="1444680" cy="1965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5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Approving Unit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696080" y="467280"/>
            <a:ext cx="1447920" cy="255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REVISED 5/1/01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00160" y="6494400"/>
            <a:ext cx="2957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DEFINED TERMS IN ITALICS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889600" y="3438360"/>
            <a:ext cx="1103400" cy="9288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25 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25+ 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194000" y="6523560"/>
            <a:ext cx="729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DB2402-F4E6-45BB-8972-00672145EE19}" type="slidenum">
              <a:t>3</a:t>
            </a:fld>
          </a:p>
        </p:txBody>
      </p:sp>
    </p:spTree>
  </p:cSld>
  <p:transition>
    <p:pull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2536920" y="2919240"/>
            <a:ext cx="622080" cy="1909800"/>
          </a:xfrm>
          <a:custGeom>
            <a:avLst/>
            <a:gdLst/>
            <a:ahLst/>
            <a:rect l="l" t="t" r="r" b="b"/>
            <a:pathLst>
              <a:path w="246" h="962">
                <a:moveTo>
                  <a:pt x="246" y="0"/>
                </a:moveTo>
                <a:lnTo>
                  <a:pt x="0" y="0"/>
                </a:lnTo>
                <a:lnTo>
                  <a:pt x="0" y="962"/>
                </a:lnTo>
                <a:lnTo>
                  <a:pt x="235" y="962"/>
                </a:lnTo>
              </a:path>
            </a:pathLst>
          </a:custGeom>
          <a:noFill/>
          <a:ln w="57240">
            <a:solidFill>
              <a:srgbClr val="c0c0c0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0800000">
            <a:off x="4592160" y="2900520"/>
            <a:ext cx="630360" cy="1922400"/>
          </a:xfrm>
          <a:custGeom>
            <a:avLst/>
            <a:gdLst/>
            <a:ahLst/>
            <a:rect l="l" t="t" r="r" b="b"/>
            <a:pathLst>
              <a:path w="246" h="962">
                <a:moveTo>
                  <a:pt x="246" y="0"/>
                </a:moveTo>
                <a:lnTo>
                  <a:pt x="0" y="0"/>
                </a:lnTo>
                <a:lnTo>
                  <a:pt x="0" y="962"/>
                </a:lnTo>
                <a:lnTo>
                  <a:pt x="235" y="962"/>
                </a:lnTo>
              </a:path>
            </a:pathLst>
          </a:custGeom>
          <a:noFill/>
          <a:ln w="572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979640" y="3881520"/>
            <a:ext cx="561960" cy="0"/>
          </a:xfrm>
          <a:prstGeom prst="line">
            <a:avLst/>
          </a:prstGeom>
          <a:ln w="572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203640" y="3943440"/>
            <a:ext cx="1374840" cy="53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198960" y="3308400"/>
            <a:ext cx="1374480" cy="53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186000" y="2673360"/>
            <a:ext cx="1374840" cy="539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992320" y="2016000"/>
            <a:ext cx="1695600" cy="53028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237280" y="3821040"/>
            <a:ext cx="438120" cy="180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527960" y="3532320"/>
            <a:ext cx="1371600" cy="5396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688000" y="3540240"/>
            <a:ext cx="1371600" cy="5396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013440" y="3483000"/>
            <a:ext cx="1103400" cy="14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0" y="36000"/>
            <a:ext cx="9142560" cy="94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Process for Originated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Contractual Transactions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646520" y="2666880"/>
            <a:ext cx="45396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31920" y="2209680"/>
            <a:ext cx="1695240" cy="527040"/>
          </a:xfrm>
          <a:prstGeom prst="roundRect">
            <a:avLst>
              <a:gd name="adj" fmla="val 16667"/>
            </a:avLst>
          </a:prstGeom>
          <a:solidFill>
            <a:srgbClr val="ffbc01"/>
          </a:solidFill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26960" y="2209680"/>
            <a:ext cx="1490760" cy="4971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ORIGINATION AND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STRUCTURING GROUPS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112920" y="2003400"/>
            <a:ext cx="1490760" cy="5605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ASSESSMENT</a:t>
            </a:r>
            <a:br>
              <a:rPr sz="1100"/>
            </a:b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CONTROL (RAC)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208320" y="4578480"/>
            <a:ext cx="1374840" cy="541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325680" y="4578480"/>
            <a:ext cx="1143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PV8 Savings Guarantee         (or equivalent)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317760" y="2736720"/>
            <a:ext cx="1092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Position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394080" y="3308400"/>
            <a:ext cx="9907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Expenditure    (if any)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400560" y="4092480"/>
            <a:ext cx="939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950080" y="3541680"/>
            <a:ext cx="9014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RISK ADJUSTED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635960" y="3546360"/>
            <a:ext cx="120636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APPROVAL PROCESS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550960" y="4206960"/>
            <a:ext cx="630360" cy="144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549520" y="3564000"/>
            <a:ext cx="628560" cy="144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 flipV="1">
            <a:off x="4590720" y="4219560"/>
            <a:ext cx="630360" cy="1440"/>
          </a:xfrm>
          <a:prstGeom prst="line">
            <a:avLst/>
          </a:prstGeom>
          <a:ln w="572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H="1" flipV="1">
            <a:off x="4586400" y="3552840"/>
            <a:ext cx="630000" cy="1440"/>
          </a:xfrm>
          <a:prstGeom prst="line">
            <a:avLst/>
          </a:prstGeom>
          <a:ln w="572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078680" y="3833640"/>
            <a:ext cx="430200" cy="180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761000" y="3325680"/>
            <a:ext cx="27612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564080" y="3971880"/>
            <a:ext cx="83196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058160" y="3529080"/>
            <a:ext cx="523800" cy="27324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576680" y="2889360"/>
            <a:ext cx="568440" cy="0"/>
          </a:xfrm>
          <a:prstGeom prst="line">
            <a:avLst/>
          </a:prstGeom>
          <a:ln w="572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60360" y="2876400"/>
            <a:ext cx="1606680" cy="1828800"/>
          </a:xfrm>
          <a:custGeom>
            <a:avLst/>
            <a:gdLst>
              <a:gd name="textAreaLeft" fmla="*/ 78120 w 1606680"/>
              <a:gd name="textAreaRight" fmla="*/ 1528560 w 1606680"/>
              <a:gd name="textAreaTop" fmla="*/ 78120 h 1828800"/>
              <a:gd name="textAreaBottom" fmla="*/ 1750680 h 1828800"/>
            </a:gdLst>
            <a:ahLst/>
            <a:cxnLst/>
            <a:rect l="textAreaLeft" t="textAreaTop" r="textAreaRight" b="textAreaBottom"/>
            <a:pathLst>
              <a:path w="21600" h="24585">
                <a:moveTo>
                  <a:pt x="3600" y="0"/>
                </a:moveTo>
                <a:arcTo wR="3600" hR="3600" stAng="16200000" swAng="-5400000"/>
                <a:lnTo>
                  <a:pt x="0" y="20985"/>
                </a:lnTo>
                <a:arcTo wR="3600" hR="3600" stAng="10800000" swAng="-5400000"/>
                <a:lnTo>
                  <a:pt x="18000" y="245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39560" y="3355920"/>
            <a:ext cx="1444680" cy="11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marL="169920" indent="-169920">
              <a:lnSpc>
                <a:spcPct val="90000"/>
              </a:lnSpc>
              <a:buClr>
                <a:srgbClr val="ffbc01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Non-standard documentation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90000"/>
              </a:lnSpc>
              <a:buClr>
                <a:srgbClr val="ffbc01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buClr>
                <a:srgbClr val="ffbc01"/>
              </a:buClr>
              <a:buFont typeface="Arial"/>
              <a:buChar char="•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results in violation of existing limits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637000" y="4827600"/>
            <a:ext cx="547560" cy="144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194000" y="6523560"/>
            <a:ext cx="7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27BF1A-E723-48FE-99B1-439B19B9D8B2}" type="slidenum">
              <a:t>4</a:t>
            </a:fld>
          </a:p>
        </p:txBody>
      </p:sp>
    </p:spTree>
  </p:cSld>
  <p:transition>
    <p:pull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4954680" y="36590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715000" y="182880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954680" y="228600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715000" y="228600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954680" y="274320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715000" y="274320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954680" y="3201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715000" y="3201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715000" y="36590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954680" y="41036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715000" y="41036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954680" y="4560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715000" y="4560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715000" y="5019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971960" y="36590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192560" y="41036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210200" y="41036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192560" y="274320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192560" y="3201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192560" y="36590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192560" y="4560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671920" y="5019840"/>
            <a:ext cx="75852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432240" y="4560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432240" y="36590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432240" y="3201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671920" y="3659040"/>
            <a:ext cx="75852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671920" y="4103640"/>
            <a:ext cx="75852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432240" y="41036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671920" y="4560840"/>
            <a:ext cx="75852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192560" y="5019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432240" y="5019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954680" y="5019840"/>
            <a:ext cx="758880" cy="457200"/>
          </a:xfrm>
          <a:prstGeom prst="rect">
            <a:avLst/>
          </a:prstGeom>
          <a:solidFill>
            <a:srgbClr val="ffbc01"/>
          </a:solidFill>
          <a:ln w="0">
            <a:solidFill>
              <a:srgbClr val="a0a0a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732640" y="182880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971960" y="228600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732640" y="228600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210200" y="274320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971960" y="274320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732640" y="274320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449520" y="3201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210200" y="32018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971960" y="3201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732640" y="32018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2689200" y="36590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449520" y="36590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210200" y="36590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732640" y="36590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689200" y="41036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449520" y="41036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971960" y="41036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732640" y="41036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689200" y="4560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449520" y="4560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210200" y="45608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971960" y="4560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732640" y="45608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449520" y="5019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4210200" y="50198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971960" y="5019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32640" y="5019840"/>
            <a:ext cx="758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0" y="111240"/>
            <a:ext cx="9144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E-DASH Process </a:t>
            </a:r>
            <a:r>
              <a:rPr b="1" lang="en-US" sz="2000" strike="noStrike" u="none" baseline="6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br>
              <a:rPr sz="2000"/>
            </a:br>
            <a:r>
              <a:rPr b="1" i="1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PREPAID OR EMBEDDED DEBT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909800" y="990720"/>
            <a:ext cx="4567320" cy="314280"/>
          </a:xfrm>
          <a:prstGeom prst="rect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9" name=""/>
          <p:cNvGrpSpPr/>
          <p:nvPr/>
        </p:nvGrpSpPr>
        <p:grpSpPr>
          <a:xfrm>
            <a:off x="1909800" y="990720"/>
            <a:ext cx="4567320" cy="314280"/>
            <a:chOff x="1909800" y="990720"/>
            <a:chExt cx="4567320" cy="314280"/>
          </a:xfrm>
        </p:grpSpPr>
        <p:sp>
          <p:nvSpPr>
            <p:cNvPr id="230" name=""/>
            <p:cNvSpPr/>
            <p:nvPr/>
          </p:nvSpPr>
          <p:spPr>
            <a:xfrm>
              <a:off x="1926720" y="990720"/>
              <a:ext cx="4533120" cy="31428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  <a:ea typeface="Times New Roman"/>
                </a:rPr>
                <a:t>Approval Amount and Maturity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909800" y="990720"/>
              <a:ext cx="4567320" cy="314280"/>
            </a:xfrm>
            <a:prstGeom prst="rect">
              <a:avLst/>
            </a:prstGeom>
            <a:solidFill>
              <a:srgbClr val="095ba6"/>
            </a:solidFill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1909800" y="1305000"/>
            <a:ext cx="762120" cy="447480"/>
            <a:chOff x="1909800" y="1305000"/>
            <a:chExt cx="762120" cy="447480"/>
          </a:xfrm>
        </p:grpSpPr>
        <p:sp>
          <p:nvSpPr>
            <p:cNvPr id="233" name=""/>
            <p:cNvSpPr/>
            <p:nvPr/>
          </p:nvSpPr>
          <p:spPr>
            <a:xfrm>
              <a:off x="1926720" y="1305000"/>
              <a:ext cx="727920" cy="44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&lt;= $5MM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1909800" y="1305000"/>
              <a:ext cx="762120" cy="44748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2671920" y="1305000"/>
            <a:ext cx="760320" cy="447480"/>
            <a:chOff x="2671920" y="1305000"/>
            <a:chExt cx="760320" cy="447480"/>
          </a:xfrm>
        </p:grpSpPr>
        <p:sp>
          <p:nvSpPr>
            <p:cNvPr id="236" name=""/>
            <p:cNvSpPr/>
            <p:nvPr/>
          </p:nvSpPr>
          <p:spPr>
            <a:xfrm>
              <a:off x="2688840" y="1305000"/>
              <a:ext cx="726120" cy="44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$10MM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2671920" y="1305000"/>
              <a:ext cx="760320" cy="44748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" name=""/>
          <p:cNvGrpSpPr/>
          <p:nvPr/>
        </p:nvGrpSpPr>
        <p:grpSpPr>
          <a:xfrm>
            <a:off x="3432240" y="1305000"/>
            <a:ext cx="760320" cy="447480"/>
            <a:chOff x="3432240" y="1305000"/>
            <a:chExt cx="760320" cy="447480"/>
          </a:xfrm>
        </p:grpSpPr>
        <p:sp>
          <p:nvSpPr>
            <p:cNvPr id="239" name=""/>
            <p:cNvSpPr/>
            <p:nvPr/>
          </p:nvSpPr>
          <p:spPr>
            <a:xfrm>
              <a:off x="3449160" y="1305000"/>
              <a:ext cx="726120" cy="44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$15MM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432240" y="1305000"/>
              <a:ext cx="760320" cy="44748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" name=""/>
          <p:cNvGrpSpPr/>
          <p:nvPr/>
        </p:nvGrpSpPr>
        <p:grpSpPr>
          <a:xfrm>
            <a:off x="4192560" y="1305000"/>
            <a:ext cx="762120" cy="447480"/>
            <a:chOff x="4192560" y="1305000"/>
            <a:chExt cx="762120" cy="447480"/>
          </a:xfrm>
        </p:grpSpPr>
        <p:sp>
          <p:nvSpPr>
            <p:cNvPr id="242" name=""/>
            <p:cNvSpPr/>
            <p:nvPr/>
          </p:nvSpPr>
          <p:spPr>
            <a:xfrm>
              <a:off x="4209480" y="1305000"/>
              <a:ext cx="727560" cy="44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$20MM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192560" y="1305000"/>
              <a:ext cx="762120" cy="44748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" name=""/>
          <p:cNvGrpSpPr/>
          <p:nvPr/>
        </p:nvGrpSpPr>
        <p:grpSpPr>
          <a:xfrm>
            <a:off x="4954680" y="1305000"/>
            <a:ext cx="760320" cy="447480"/>
            <a:chOff x="4954680" y="1305000"/>
            <a:chExt cx="760320" cy="447480"/>
          </a:xfrm>
        </p:grpSpPr>
        <p:sp>
          <p:nvSpPr>
            <p:cNvPr id="245" name=""/>
            <p:cNvSpPr/>
            <p:nvPr/>
          </p:nvSpPr>
          <p:spPr>
            <a:xfrm>
              <a:off x="4971600" y="1305000"/>
              <a:ext cx="726120" cy="44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$25MM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954680" y="1305000"/>
              <a:ext cx="760320" cy="44748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5715000" y="1305000"/>
            <a:ext cx="762120" cy="447480"/>
            <a:chOff x="5715000" y="1305000"/>
            <a:chExt cx="762120" cy="447480"/>
          </a:xfrm>
        </p:grpSpPr>
        <p:sp>
          <p:nvSpPr>
            <p:cNvPr id="248" name=""/>
            <p:cNvSpPr/>
            <p:nvPr/>
          </p:nvSpPr>
          <p:spPr>
            <a:xfrm>
              <a:off x="5731920" y="1305000"/>
              <a:ext cx="727560" cy="447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&gt;$25MM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5715000" y="1305000"/>
              <a:ext cx="762120" cy="44748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" name=""/>
          <p:cNvGrpSpPr/>
          <p:nvPr/>
        </p:nvGrpSpPr>
        <p:grpSpPr>
          <a:xfrm>
            <a:off x="609480" y="1295280"/>
            <a:ext cx="1300320" cy="457200"/>
            <a:chOff x="609480" y="1295280"/>
            <a:chExt cx="1300320" cy="457200"/>
          </a:xfrm>
        </p:grpSpPr>
        <p:sp>
          <p:nvSpPr>
            <p:cNvPr id="251" name=""/>
            <p:cNvSpPr/>
            <p:nvPr/>
          </p:nvSpPr>
          <p:spPr>
            <a:xfrm>
              <a:off x="609480" y="1295280"/>
              <a:ext cx="1300320" cy="457200"/>
            </a:xfrm>
            <a:prstGeom prst="rect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2" name=""/>
            <p:cNvGrpSpPr/>
            <p:nvPr/>
          </p:nvGrpSpPr>
          <p:grpSpPr>
            <a:xfrm>
              <a:off x="609480" y="1295280"/>
              <a:ext cx="1300320" cy="457200"/>
              <a:chOff x="609480" y="1295280"/>
              <a:chExt cx="1300320" cy="457200"/>
            </a:xfrm>
          </p:grpSpPr>
          <p:sp>
            <p:nvSpPr>
              <p:cNvPr id="253" name=""/>
              <p:cNvSpPr/>
              <p:nvPr/>
            </p:nvSpPr>
            <p:spPr>
              <a:xfrm>
                <a:off x="626400" y="1295280"/>
                <a:ext cx="1266120" cy="457200"/>
              </a:xfrm>
              <a:prstGeom prst="rect">
                <a:avLst/>
              </a:prstGeom>
              <a:solidFill>
                <a:srgbClr val="095ba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  <a:ea typeface="Times New Roman"/>
                  </a:rPr>
                  <a:t>Rating Minimum </a:t>
                </a:r>
                <a:r>
                  <a:rPr b="1" lang="en-US" sz="1200" strike="noStrike" u="none" baseline="30000">
                    <a:solidFill>
                      <a:srgbClr val="ffffff"/>
                    </a:solidFill>
                    <a:effectLst/>
                    <a:uFillTx/>
                    <a:latin typeface="Arial"/>
                    <a:ea typeface="Times New Roman"/>
                  </a:rPr>
                  <a:t>(2)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609480" y="1295280"/>
                <a:ext cx="1300320" cy="457200"/>
              </a:xfrm>
              <a:prstGeom prst="rect">
                <a:avLst/>
              </a:prstGeom>
              <a:solidFill>
                <a:srgbClr val="095ba6"/>
              </a:solidFill>
              <a:ln w="0">
                <a:solidFill>
                  <a:srgbClr val="a0a0a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55" name=""/>
          <p:cNvGrpSpPr/>
          <p:nvPr/>
        </p:nvGrpSpPr>
        <p:grpSpPr>
          <a:xfrm>
            <a:off x="609480" y="1828800"/>
            <a:ext cx="1300320" cy="457200"/>
            <a:chOff x="609480" y="1828800"/>
            <a:chExt cx="1300320" cy="457200"/>
          </a:xfrm>
        </p:grpSpPr>
        <p:sp>
          <p:nvSpPr>
            <p:cNvPr id="256" name=""/>
            <p:cNvSpPr/>
            <p:nvPr/>
          </p:nvSpPr>
          <p:spPr>
            <a:xfrm>
              <a:off x="626400" y="182880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AAA-/Aaa3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609480" y="182880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1909800" y="1828800"/>
            <a:ext cx="758880" cy="457200"/>
            <a:chOff x="1909800" y="1828800"/>
            <a:chExt cx="758880" cy="457200"/>
          </a:xfrm>
        </p:grpSpPr>
        <p:sp>
          <p:nvSpPr>
            <p:cNvPr id="259" name=""/>
            <p:cNvSpPr/>
            <p:nvPr/>
          </p:nvSpPr>
          <p:spPr>
            <a:xfrm>
              <a:off x="1926720" y="18288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7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909800" y="18288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2671920" y="1828800"/>
            <a:ext cx="758520" cy="457200"/>
            <a:chOff x="2671920" y="1828800"/>
            <a:chExt cx="758520" cy="457200"/>
          </a:xfrm>
        </p:grpSpPr>
        <p:sp>
          <p:nvSpPr>
            <p:cNvPr id="262" name=""/>
            <p:cNvSpPr/>
            <p:nvPr/>
          </p:nvSpPr>
          <p:spPr>
            <a:xfrm>
              <a:off x="2688840" y="18288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7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2671920" y="1828800"/>
              <a:ext cx="7585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4" name=""/>
          <p:cNvGrpSpPr/>
          <p:nvPr/>
        </p:nvGrpSpPr>
        <p:grpSpPr>
          <a:xfrm>
            <a:off x="3432240" y="1828800"/>
            <a:ext cx="758880" cy="457200"/>
            <a:chOff x="3432240" y="1828800"/>
            <a:chExt cx="758880" cy="457200"/>
          </a:xfrm>
        </p:grpSpPr>
        <p:sp>
          <p:nvSpPr>
            <p:cNvPr id="265" name=""/>
            <p:cNvSpPr/>
            <p:nvPr/>
          </p:nvSpPr>
          <p:spPr>
            <a:xfrm>
              <a:off x="3449160" y="18288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5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3432240" y="18288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7" name=""/>
          <p:cNvGrpSpPr/>
          <p:nvPr/>
        </p:nvGrpSpPr>
        <p:grpSpPr>
          <a:xfrm>
            <a:off x="4192560" y="1828800"/>
            <a:ext cx="758880" cy="457200"/>
            <a:chOff x="4192560" y="1828800"/>
            <a:chExt cx="758880" cy="457200"/>
          </a:xfrm>
        </p:grpSpPr>
        <p:sp>
          <p:nvSpPr>
            <p:cNvPr id="268" name=""/>
            <p:cNvSpPr/>
            <p:nvPr/>
          </p:nvSpPr>
          <p:spPr>
            <a:xfrm>
              <a:off x="4209480" y="18288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5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192560" y="18288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4954680" y="1828800"/>
            <a:ext cx="758880" cy="457200"/>
            <a:chOff x="4954680" y="1828800"/>
            <a:chExt cx="758880" cy="457200"/>
          </a:xfrm>
        </p:grpSpPr>
        <p:sp>
          <p:nvSpPr>
            <p:cNvPr id="271" name=""/>
            <p:cNvSpPr/>
            <p:nvPr/>
          </p:nvSpPr>
          <p:spPr>
            <a:xfrm>
              <a:off x="4971600" y="18288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5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954680" y="18288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609480" y="2286000"/>
            <a:ext cx="1300320" cy="457200"/>
            <a:chOff x="609480" y="2286000"/>
            <a:chExt cx="1300320" cy="457200"/>
          </a:xfrm>
        </p:grpSpPr>
        <p:sp>
          <p:nvSpPr>
            <p:cNvPr id="274" name=""/>
            <p:cNvSpPr/>
            <p:nvPr/>
          </p:nvSpPr>
          <p:spPr>
            <a:xfrm>
              <a:off x="626400" y="228600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AA-/Aa3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609480" y="228600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1909800" y="2286000"/>
            <a:ext cx="758880" cy="457200"/>
            <a:chOff x="1909800" y="2286000"/>
            <a:chExt cx="758880" cy="457200"/>
          </a:xfrm>
        </p:grpSpPr>
        <p:sp>
          <p:nvSpPr>
            <p:cNvPr id="277" name=""/>
            <p:cNvSpPr/>
            <p:nvPr/>
          </p:nvSpPr>
          <p:spPr>
            <a:xfrm>
              <a:off x="1926720" y="22860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6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1909800" y="22860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9" name=""/>
          <p:cNvGrpSpPr/>
          <p:nvPr/>
        </p:nvGrpSpPr>
        <p:grpSpPr>
          <a:xfrm>
            <a:off x="2671920" y="2286000"/>
            <a:ext cx="758520" cy="457200"/>
            <a:chOff x="2671920" y="2286000"/>
            <a:chExt cx="758520" cy="457200"/>
          </a:xfrm>
        </p:grpSpPr>
        <p:sp>
          <p:nvSpPr>
            <p:cNvPr id="280" name=""/>
            <p:cNvSpPr/>
            <p:nvPr/>
          </p:nvSpPr>
          <p:spPr>
            <a:xfrm>
              <a:off x="2688840" y="22860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5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2671920" y="2286000"/>
              <a:ext cx="7585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2" name=""/>
          <p:cNvGrpSpPr/>
          <p:nvPr/>
        </p:nvGrpSpPr>
        <p:grpSpPr>
          <a:xfrm>
            <a:off x="3432240" y="2286000"/>
            <a:ext cx="758880" cy="457200"/>
            <a:chOff x="3432240" y="2286000"/>
            <a:chExt cx="758880" cy="457200"/>
          </a:xfrm>
        </p:grpSpPr>
        <p:sp>
          <p:nvSpPr>
            <p:cNvPr id="283" name=""/>
            <p:cNvSpPr/>
            <p:nvPr/>
          </p:nvSpPr>
          <p:spPr>
            <a:xfrm>
              <a:off x="3449160" y="22860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4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3432240" y="22860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5" name=""/>
          <p:cNvGrpSpPr/>
          <p:nvPr/>
        </p:nvGrpSpPr>
        <p:grpSpPr>
          <a:xfrm>
            <a:off x="4192560" y="2286000"/>
            <a:ext cx="758880" cy="457200"/>
            <a:chOff x="4192560" y="2286000"/>
            <a:chExt cx="758880" cy="457200"/>
          </a:xfrm>
        </p:grpSpPr>
        <p:sp>
          <p:nvSpPr>
            <p:cNvPr id="286" name=""/>
            <p:cNvSpPr/>
            <p:nvPr/>
          </p:nvSpPr>
          <p:spPr>
            <a:xfrm>
              <a:off x="4209480" y="22860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3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192560" y="22860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8" name=""/>
          <p:cNvGrpSpPr/>
          <p:nvPr/>
        </p:nvGrpSpPr>
        <p:grpSpPr>
          <a:xfrm>
            <a:off x="609480" y="2743200"/>
            <a:ext cx="1300320" cy="457200"/>
            <a:chOff x="609480" y="2743200"/>
            <a:chExt cx="1300320" cy="457200"/>
          </a:xfrm>
        </p:grpSpPr>
        <p:sp>
          <p:nvSpPr>
            <p:cNvPr id="289" name=""/>
            <p:cNvSpPr/>
            <p:nvPr/>
          </p:nvSpPr>
          <p:spPr>
            <a:xfrm>
              <a:off x="626400" y="274320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A-/A3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609480" y="274320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1" name=""/>
          <p:cNvGrpSpPr/>
          <p:nvPr/>
        </p:nvGrpSpPr>
        <p:grpSpPr>
          <a:xfrm>
            <a:off x="1909800" y="2743200"/>
            <a:ext cx="758880" cy="457200"/>
            <a:chOff x="1909800" y="2743200"/>
            <a:chExt cx="758880" cy="457200"/>
          </a:xfrm>
        </p:grpSpPr>
        <p:sp>
          <p:nvSpPr>
            <p:cNvPr id="292" name=""/>
            <p:cNvSpPr/>
            <p:nvPr/>
          </p:nvSpPr>
          <p:spPr>
            <a:xfrm>
              <a:off x="1926720" y="27432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5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1909800" y="27432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4" name=""/>
          <p:cNvGrpSpPr/>
          <p:nvPr/>
        </p:nvGrpSpPr>
        <p:grpSpPr>
          <a:xfrm>
            <a:off x="2671920" y="2743200"/>
            <a:ext cx="758520" cy="457200"/>
            <a:chOff x="2671920" y="2743200"/>
            <a:chExt cx="758520" cy="457200"/>
          </a:xfrm>
        </p:grpSpPr>
        <p:sp>
          <p:nvSpPr>
            <p:cNvPr id="295" name=""/>
            <p:cNvSpPr/>
            <p:nvPr/>
          </p:nvSpPr>
          <p:spPr>
            <a:xfrm>
              <a:off x="2688840" y="27432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3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2671920" y="2743200"/>
              <a:ext cx="7585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7" name=""/>
          <p:cNvGrpSpPr/>
          <p:nvPr/>
        </p:nvGrpSpPr>
        <p:grpSpPr>
          <a:xfrm>
            <a:off x="3432240" y="2743200"/>
            <a:ext cx="758880" cy="457200"/>
            <a:chOff x="3432240" y="2743200"/>
            <a:chExt cx="758880" cy="457200"/>
          </a:xfrm>
        </p:grpSpPr>
        <p:sp>
          <p:nvSpPr>
            <p:cNvPr id="298" name=""/>
            <p:cNvSpPr/>
            <p:nvPr/>
          </p:nvSpPr>
          <p:spPr>
            <a:xfrm>
              <a:off x="3449160" y="274320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2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432240" y="274320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09480" y="3201840"/>
            <a:ext cx="1300320" cy="457200"/>
            <a:chOff x="609480" y="3201840"/>
            <a:chExt cx="1300320" cy="457200"/>
          </a:xfrm>
        </p:grpSpPr>
        <p:sp>
          <p:nvSpPr>
            <p:cNvPr id="301" name=""/>
            <p:cNvSpPr/>
            <p:nvPr/>
          </p:nvSpPr>
          <p:spPr>
            <a:xfrm>
              <a:off x="626400" y="320184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BBB+/Baa1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09480" y="320184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3" name=""/>
          <p:cNvGrpSpPr/>
          <p:nvPr/>
        </p:nvGrpSpPr>
        <p:grpSpPr>
          <a:xfrm>
            <a:off x="1909800" y="3201840"/>
            <a:ext cx="758880" cy="457200"/>
            <a:chOff x="1909800" y="3201840"/>
            <a:chExt cx="758880" cy="457200"/>
          </a:xfrm>
        </p:grpSpPr>
        <p:sp>
          <p:nvSpPr>
            <p:cNvPr id="304" name=""/>
            <p:cNvSpPr/>
            <p:nvPr/>
          </p:nvSpPr>
          <p:spPr>
            <a:xfrm>
              <a:off x="1926720" y="320184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4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909800" y="320184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6" name=""/>
          <p:cNvGrpSpPr/>
          <p:nvPr/>
        </p:nvGrpSpPr>
        <p:grpSpPr>
          <a:xfrm>
            <a:off x="2671920" y="3201840"/>
            <a:ext cx="758520" cy="457200"/>
            <a:chOff x="2671920" y="3201840"/>
            <a:chExt cx="758520" cy="457200"/>
          </a:xfrm>
        </p:grpSpPr>
        <p:sp>
          <p:nvSpPr>
            <p:cNvPr id="307" name=""/>
            <p:cNvSpPr/>
            <p:nvPr/>
          </p:nvSpPr>
          <p:spPr>
            <a:xfrm>
              <a:off x="2688840" y="320184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2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2671920" y="3201840"/>
              <a:ext cx="7585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" name=""/>
          <p:cNvGrpSpPr/>
          <p:nvPr/>
        </p:nvGrpSpPr>
        <p:grpSpPr>
          <a:xfrm>
            <a:off x="609480" y="3659040"/>
            <a:ext cx="1300320" cy="457200"/>
            <a:chOff x="609480" y="3659040"/>
            <a:chExt cx="1300320" cy="457200"/>
          </a:xfrm>
        </p:grpSpPr>
        <p:sp>
          <p:nvSpPr>
            <p:cNvPr id="310" name=""/>
            <p:cNvSpPr/>
            <p:nvPr/>
          </p:nvSpPr>
          <p:spPr>
            <a:xfrm>
              <a:off x="626400" y="365904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BBB/Baa2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609480" y="365904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2" name=""/>
          <p:cNvGrpSpPr/>
          <p:nvPr/>
        </p:nvGrpSpPr>
        <p:grpSpPr>
          <a:xfrm>
            <a:off x="1909800" y="3659040"/>
            <a:ext cx="758880" cy="457200"/>
            <a:chOff x="1909800" y="3659040"/>
            <a:chExt cx="758880" cy="457200"/>
          </a:xfrm>
        </p:grpSpPr>
        <p:sp>
          <p:nvSpPr>
            <p:cNvPr id="313" name=""/>
            <p:cNvSpPr/>
            <p:nvPr/>
          </p:nvSpPr>
          <p:spPr>
            <a:xfrm>
              <a:off x="1926720" y="365904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3 years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1909800" y="365904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5" name=""/>
          <p:cNvGrpSpPr/>
          <p:nvPr/>
        </p:nvGrpSpPr>
        <p:grpSpPr>
          <a:xfrm>
            <a:off x="609480" y="4119480"/>
            <a:ext cx="1300320" cy="457200"/>
            <a:chOff x="609480" y="4119480"/>
            <a:chExt cx="1300320" cy="457200"/>
          </a:xfrm>
        </p:grpSpPr>
        <p:sp>
          <p:nvSpPr>
            <p:cNvPr id="316" name=""/>
            <p:cNvSpPr/>
            <p:nvPr/>
          </p:nvSpPr>
          <p:spPr>
            <a:xfrm>
              <a:off x="626400" y="411948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BBB-/Baa3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609480" y="411948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8" name=""/>
          <p:cNvGrpSpPr/>
          <p:nvPr/>
        </p:nvGrpSpPr>
        <p:grpSpPr>
          <a:xfrm>
            <a:off x="1909800" y="4119480"/>
            <a:ext cx="758880" cy="457200"/>
            <a:chOff x="1909800" y="4119480"/>
            <a:chExt cx="758880" cy="457200"/>
          </a:xfrm>
        </p:grpSpPr>
        <p:sp>
          <p:nvSpPr>
            <p:cNvPr id="319" name=""/>
            <p:cNvSpPr/>
            <p:nvPr/>
          </p:nvSpPr>
          <p:spPr>
            <a:xfrm>
              <a:off x="1926720" y="411948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1 year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909800" y="411948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1" name=""/>
          <p:cNvGrpSpPr/>
          <p:nvPr/>
        </p:nvGrpSpPr>
        <p:grpSpPr>
          <a:xfrm>
            <a:off x="609480" y="4576680"/>
            <a:ext cx="1300320" cy="457200"/>
            <a:chOff x="609480" y="4576680"/>
            <a:chExt cx="1300320" cy="457200"/>
          </a:xfrm>
        </p:grpSpPr>
        <p:sp>
          <p:nvSpPr>
            <p:cNvPr id="322" name=""/>
            <p:cNvSpPr/>
            <p:nvPr/>
          </p:nvSpPr>
          <p:spPr>
            <a:xfrm>
              <a:off x="626400" y="457668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BB-/Ba3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609480" y="457668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4" name=""/>
          <p:cNvGrpSpPr/>
          <p:nvPr/>
        </p:nvGrpSpPr>
        <p:grpSpPr>
          <a:xfrm>
            <a:off x="1909800" y="4576680"/>
            <a:ext cx="758880" cy="457200"/>
            <a:chOff x="1909800" y="4576680"/>
            <a:chExt cx="758880" cy="457200"/>
          </a:xfrm>
        </p:grpSpPr>
        <p:sp>
          <p:nvSpPr>
            <p:cNvPr id="325" name=""/>
            <p:cNvSpPr/>
            <p:nvPr/>
          </p:nvSpPr>
          <p:spPr>
            <a:xfrm>
              <a:off x="1926720" y="457668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6 months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1909800" y="457668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7" name=""/>
          <p:cNvGrpSpPr/>
          <p:nvPr/>
        </p:nvGrpSpPr>
        <p:grpSpPr>
          <a:xfrm>
            <a:off x="609480" y="5035680"/>
            <a:ext cx="1300320" cy="457200"/>
            <a:chOff x="609480" y="5035680"/>
            <a:chExt cx="1300320" cy="457200"/>
          </a:xfrm>
        </p:grpSpPr>
        <p:sp>
          <p:nvSpPr>
            <p:cNvPr id="328" name=""/>
            <p:cNvSpPr/>
            <p:nvPr/>
          </p:nvSpPr>
          <p:spPr>
            <a:xfrm>
              <a:off x="626400" y="5035680"/>
              <a:ext cx="12661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B+/B1 or lower or unrated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609480" y="5035680"/>
              <a:ext cx="130032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" name=""/>
          <p:cNvGrpSpPr/>
          <p:nvPr/>
        </p:nvGrpSpPr>
        <p:grpSpPr>
          <a:xfrm>
            <a:off x="1909800" y="5035680"/>
            <a:ext cx="758880" cy="457200"/>
            <a:chOff x="1909800" y="5035680"/>
            <a:chExt cx="758880" cy="457200"/>
          </a:xfrm>
        </p:grpSpPr>
        <p:sp>
          <p:nvSpPr>
            <p:cNvPr id="331" name=""/>
            <p:cNvSpPr/>
            <p:nvPr/>
          </p:nvSpPr>
          <p:spPr>
            <a:xfrm>
              <a:off x="1926720" y="5035680"/>
              <a:ext cx="72468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Times New Roman"/>
                </a:rPr>
                <a:t>&lt;= 3 months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1909800" y="5035680"/>
              <a:ext cx="758880" cy="457200"/>
            </a:xfrm>
            <a:prstGeom prst="rect">
              <a:avLst/>
            </a:prstGeom>
            <a:noFill/>
            <a:ln w="0">
              <a:solidFill>
                <a:srgbClr val="a0a0a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3" name=""/>
          <p:cNvSpPr/>
          <p:nvPr/>
        </p:nvSpPr>
        <p:spPr>
          <a:xfrm>
            <a:off x="2689200" y="5019840"/>
            <a:ext cx="758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11120" y="5842080"/>
            <a:ext cx="8512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(1)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Approval to be documented in an Expedited DASH (“E-DASH”) and approved by EGF, </a:t>
            </a: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  <a:ea typeface="Times New Roman"/>
              </a:rPr>
              <a:t>RAC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, and </a:t>
            </a:r>
            <a:r>
              <a:rPr b="1" i="1" lang="en-US" sz="1000" strike="noStrike" u="none">
                <a:solidFill>
                  <a:srgbClr val="0000cc"/>
                </a:solidFill>
                <a:effectLst/>
                <a:uFillTx/>
                <a:latin typeface="Arial"/>
                <a:ea typeface="Times New Roman"/>
              </a:rPr>
              <a:t>BUSINESS GROUP HEADS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only.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308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</a:tabLst>
            </a:pPr>
            <a:r>
              <a:rPr b="0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(2)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 the case of split-rated entities, the lowest applicable rating level shall apply (e.g., an A+/A2 counterparty is classified as A-/A3 or higher and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BBB-/Ba2 counterparty is classified as BB/Ba2 or higher)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819840" y="4114800"/>
            <a:ext cx="2057400" cy="153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Example Transactions Include: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Prepays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Tilted swaps or other transactions where debt financing of a counterparty is embedded in a trading / risk management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481800" y="3200400"/>
            <a:ext cx="931680" cy="0"/>
          </a:xfrm>
          <a:prstGeom prst="line">
            <a:avLst/>
          </a:prstGeom>
          <a:ln w="57240">
            <a:solidFill>
              <a:srgbClr val="c0c0c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965240" y="1009800"/>
            <a:ext cx="446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Approval Amount and Maturity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644400" y="1295280"/>
            <a:ext cx="123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Rating Minimum </a:t>
            </a:r>
            <a:r>
              <a:rPr b="1" lang="en-US" sz="1200" strike="noStrike" u="none" baseline="30000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(2)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7696080" y="467280"/>
            <a:ext cx="1447920" cy="255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REVISED 5/1/01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7527960" y="2960640"/>
            <a:ext cx="1371600" cy="5396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7635960" y="2975040"/>
            <a:ext cx="120636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APPROVAL PROCESS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4208400" y="6523560"/>
            <a:ext cx="698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581335-17FB-4E37-8962-F837573901B1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"/>
          <p:cNvSpPr/>
          <p:nvPr/>
        </p:nvSpPr>
        <p:spPr>
          <a:xfrm>
            <a:off x="339840" y="928800"/>
            <a:ext cx="8486640" cy="53449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324080" y="14400"/>
            <a:ext cx="6476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 Authority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7696080" y="467280"/>
            <a:ext cx="1447920" cy="255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REVISED 5/1/01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326880" y="1941480"/>
            <a:ext cx="850104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417600" y="1467000"/>
            <a:ext cx="833580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1785960" y="933480"/>
            <a:ext cx="0" cy="532908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99880" y="6292800"/>
            <a:ext cx="8624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The </a:t>
            </a:r>
            <a:r>
              <a:rPr b="1" i="1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ENE-OOC</a:t>
            </a:r>
            <a:r>
              <a:rPr b="1" lang="en-US" sz="14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 has authority to suspend or revoke approval privileges.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60240" y="1030320"/>
            <a:ext cx="7783560" cy="523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ENE-BOD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75+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25+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 (Executive Committee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between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Board  Meetings)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ENE-OOC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75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&lt; 25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Office of the Chairman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WHOLESALE</a:t>
            </a:r>
            <a:r>
              <a:rPr b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20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N/A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OOC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BUSINESS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N/A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Americas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GROUP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HEADS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Europe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(WHOLESALE)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Global Markets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Industrial Markets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Global Assets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BUSINESS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Energy Services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Chairman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GROUP 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HEADS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Broadband Services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(OTHER)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Global Finance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CFO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Transportation &amp; Services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Chairman &amp; CEO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Xcelerator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Chairman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4251240" y="303372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4251240" y="340992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4251240" y="381780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4251240" y="422280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338040" y="4768920"/>
            <a:ext cx="847404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4248000" y="521352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245120" y="5621400"/>
            <a:ext cx="4524120" cy="612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253040" y="5818320"/>
            <a:ext cx="445140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249800" y="6037200"/>
            <a:ext cx="429588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12840" y="2478240"/>
            <a:ext cx="850104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606680" y="574560"/>
            <a:ext cx="33987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CONFORMING        NON-CONFORMING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LIMIT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LIMIT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610000" y="928800"/>
            <a:ext cx="0" cy="532908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666960" y="942840"/>
            <a:ext cx="0" cy="532944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237200" y="6523560"/>
            <a:ext cx="67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CE7D31-F8A7-4C38-B3A0-9A2151D856DE}" type="slidenum">
              <a:t>6</a:t>
            </a:fld>
          </a:p>
        </p:txBody>
      </p:sp>
    </p:spTree>
  </p:cSld>
  <p:transition>
    <p:random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"/>
          <p:cNvSpPr/>
          <p:nvPr/>
        </p:nvSpPr>
        <p:spPr>
          <a:xfrm>
            <a:off x="326880" y="961920"/>
            <a:ext cx="8514000" cy="513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7696080" y="467280"/>
            <a:ext cx="1447920" cy="255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REVISED 5/1/01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26880" y="2084400"/>
            <a:ext cx="850104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0360" y="1609560"/>
            <a:ext cx="841068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1785960" y="957240"/>
            <a:ext cx="0" cy="511956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20560" y="1130400"/>
            <a:ext cx="8317080" cy="500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ENE-BOD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75+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25+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 (Executive Committee between Board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Meetings)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ENE-OOC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75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&lt; 25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Lay, Jeff Skilling -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Office of the Chairman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WHOLESALE</a:t>
            </a:r>
            <a:r>
              <a:rPr b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20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N/A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OOC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BUSINESS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5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Americas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John Lavorato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, 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GROUP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Louise Kitchen,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HEADS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Europe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John Sherriff,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(WHOLESALE)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Michael Brown,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Global Markets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Mike McConnell,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Jeff Shankman,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Industrial Markets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Jeff McMahon,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Ray Bowen,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Enron Global Assets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Rebecca McDonald,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Jim Hughes,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BUSINESS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 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5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N/A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Energy Services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Dave Delainey,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Chairman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GROUP 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Janet Dietrich,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HEADS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Broadband Services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Ken Rice,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(OTHER)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Kevin Hannon,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President &amp; COO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Global Finance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Andy Fastow,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CFO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469800"/>
                <a:tab algn="l" pos="939960"/>
                <a:tab algn="l" pos="1409760"/>
                <a:tab algn="l" pos="1879560"/>
                <a:tab algn="l" pos="2349360"/>
                <a:tab algn="l" pos="2819520"/>
                <a:tab algn="l" pos="3289320"/>
                <a:tab algn="l" pos="3759120"/>
                <a:tab algn="l" pos="4229280"/>
                <a:tab algn="l" pos="4699080"/>
                <a:tab algn="l" pos="5168880"/>
                <a:tab algn="l" pos="5638680"/>
                <a:tab algn="l" pos="6108840"/>
                <a:tab algn="l" pos="6578640"/>
                <a:tab algn="l" pos="7048440"/>
                <a:tab algn="l" pos="7518240"/>
                <a:tab algn="l" pos="7988400"/>
                <a:tab algn="l" pos="8458200"/>
                <a:tab algn="l" pos="8928000"/>
                <a:tab algn="l" pos="939816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Transportation &amp; Services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Stan Horton,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Chairman &amp; CEO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Enron Xcelerator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Lou Pai,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Chairman &amp; CEO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251240" y="309096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251240" y="349560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251240" y="390384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251240" y="4265640"/>
            <a:ext cx="45705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338040" y="4697280"/>
            <a:ext cx="847404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3890880" y="5084640"/>
            <a:ext cx="493560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887640" y="5492880"/>
            <a:ext cx="4891320" cy="612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895560" y="5689440"/>
            <a:ext cx="484524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892680" y="5908680"/>
            <a:ext cx="4662360" cy="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312840" y="2620800"/>
            <a:ext cx="850104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1549440" y="603360"/>
            <a:ext cx="33987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CONFORMING       NON-CONFORMING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576360"/>
                <a:tab algn="l" pos="1152360"/>
                <a:tab algn="l" pos="1728720"/>
                <a:tab algn="l" pos="2305080"/>
                <a:tab algn="l" pos="2881440"/>
                <a:tab algn="l" pos="3457440"/>
                <a:tab algn="l" pos="4033800"/>
                <a:tab algn="l" pos="4610160"/>
                <a:tab algn="l" pos="5186520"/>
                <a:tab algn="l" pos="5762520"/>
                <a:tab algn="l" pos="6338880"/>
                <a:tab algn="l" pos="6915240"/>
                <a:tab algn="l" pos="7491240"/>
                <a:tab algn="l" pos="8067600"/>
                <a:tab algn="l" pos="8643960"/>
                <a:tab algn="l" pos="9220320"/>
                <a:tab algn="l" pos="9796320"/>
                <a:tab algn="l" pos="10372680"/>
                <a:tab algn="l" pos="109490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LIMIT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LIMIT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567160" y="957240"/>
            <a:ext cx="0" cy="511956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3338640" y="957240"/>
            <a:ext cx="0" cy="511956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1324080" y="0"/>
            <a:ext cx="6476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Incumbency Certificate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99880" y="6235560"/>
            <a:ext cx="8624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The Chief Risk Officer maintains incumbency certificate with approval authority.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222800" y="6523560"/>
            <a:ext cx="669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16C09F-A588-4963-A8AA-280620F98FCA}" type="slidenum">
              <a:t>7</a:t>
            </a:fld>
          </a:p>
        </p:txBody>
      </p:sp>
    </p:spTree>
  </p:cSld>
  <p:transition>
    <p:random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"/>
          <p:cNvSpPr/>
          <p:nvPr/>
        </p:nvSpPr>
        <p:spPr>
          <a:xfrm>
            <a:off x="318960" y="819000"/>
            <a:ext cx="8535960" cy="5380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1324080" y="0"/>
            <a:ext cx="6476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9" name=""/>
          <p:cNvGraphicFramePr/>
          <p:nvPr/>
        </p:nvGraphicFramePr>
        <p:xfrm>
          <a:off x="487440" y="1033560"/>
          <a:ext cx="8289720" cy="4670280"/>
        </p:xfrm>
        <a:graphic>
          <a:graphicData uri="http://schemas.openxmlformats.org/drawingml/2006/table">
            <a:tbl>
              <a:tblPr/>
              <a:tblGrid>
                <a:gridCol w="1519200"/>
                <a:gridCol w="6770520"/>
              </a:tblGrid>
              <a:tr h="930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</a:rPr>
                        <a:t>CONFORMING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Routine, non-budgeted and within the general business lines of Enron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Made in an industry where Enron has established expertise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Made in a country where Enron has established a local presence and is currently conducting business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</a:t>
                      </a:r>
                      <a:r>
                        <a:rPr b="0" i="1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RAC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will determine if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CONFORMING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1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DIVESTITURES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Disposal of assets (including securities)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056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NON-CONFORMING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83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5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PREPAID OR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EMBEDDED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7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DEBT FINANCING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Outside the general business lines of Enron or in an industry where Enron has little or no expertise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Made in a country where Enron has no local expertise or where the overall exposure to the country is excessive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Made to an entity or within an industry that would result in excessive exposure to that entity or industry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  Deemed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NON-CONFORMING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 if the Deal Approval Sheet indicates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RAC RECOMMENDATION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 of “Returns Below Capital Price”  or “Do Not Proceed”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RAC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will determine if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NON-CONFORMING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Maximum exposure to Enron or any affiliate as a result of a prepaid physical or derivative trading / risk management transaction, a tilted swap or other transaction where debt financing of a counterparty is embedded in a trading / risk management transaction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91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RAC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Risk Assessment and Control group at Enron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Chief Risk Officer, responsible for</a:t>
                      </a:r>
                      <a:r>
                        <a:rPr b="1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RAC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activities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930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RAC  RECOMMEND-ATION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buClr>
                          <a:srgbClr val="1067b6"/>
                        </a:buClr>
                        <a:buSzPct val="85000"/>
                        <a:buFont typeface="Arial"/>
                        <a:buChar char="•"/>
                        <a:tabLst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RAC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’s overall recommendation on a </a:t>
                      </a: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TRANSACTION</a:t>
                      </a:r>
                      <a:r>
                        <a:rPr b="1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, </a:t>
                      </a: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summarized in one of the following: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        - Proceed with Transaction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        - Returns Below Capital Price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r>
                        <a:rPr b="0" lang="en-US" sz="11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          - Do Not Proceed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90" name=""/>
          <p:cNvSpPr/>
          <p:nvPr/>
        </p:nvSpPr>
        <p:spPr>
          <a:xfrm>
            <a:off x="7696080" y="381600"/>
            <a:ext cx="1447920" cy="255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REVISED 5/1/01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324000" y="1955880"/>
            <a:ext cx="854712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307800" y="4265640"/>
            <a:ext cx="854712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017800" y="822240"/>
            <a:ext cx="0" cy="536580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25440" y="4732200"/>
            <a:ext cx="854712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320760" y="3664080"/>
            <a:ext cx="854712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20760" y="2197080"/>
            <a:ext cx="854712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4222800" y="6523560"/>
            <a:ext cx="655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A16C77-562A-4E51-85ED-3FC74DB1F7C5}" type="slidenum">
              <a:t>8</a:t>
            </a:fld>
          </a:p>
        </p:txBody>
      </p:sp>
    </p:spTree>
  </p:cSld>
  <p:transition>
    <p:random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"/>
          <p:cNvSpPr/>
          <p:nvPr/>
        </p:nvSpPr>
        <p:spPr>
          <a:xfrm>
            <a:off x="274680" y="685800"/>
            <a:ext cx="8580240" cy="4091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1324080" y="0"/>
            <a:ext cx="6476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0" name=""/>
          <p:cNvGraphicFramePr/>
          <p:nvPr/>
        </p:nvGraphicFramePr>
        <p:xfrm>
          <a:off x="343080" y="960480"/>
          <a:ext cx="8407080" cy="2813040"/>
        </p:xfrm>
        <a:graphic>
          <a:graphicData uri="http://schemas.openxmlformats.org/drawingml/2006/table">
            <a:tbl>
              <a:tblPr/>
              <a:tblGrid>
                <a:gridCol w="1223640"/>
                <a:gridCol w="7183440"/>
              </a:tblGrid>
              <a:tr h="2813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100" strike="noStrike" u="none">
                          <a:solidFill>
                            <a:srgbClr val="0000cc"/>
                          </a:solidFill>
                          <a:effectLst/>
                          <a:uFillTx/>
                          <a:latin typeface="Arial"/>
                          <a:ea typeface="Arial"/>
                        </a:rPr>
                        <a:t>RISK ADJUSTED CAPITAL</a:t>
                      </a:r>
                      <a:endParaRPr b="0" lang="en-US" sz="11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90000"/>
                        </a:lnSpc>
                        <a:spcBef>
                          <a:spcPts val="612"/>
                        </a:spcBef>
                        <a:tabLst>
                          <a:tab algn="l" pos="0"/>
                          <a:tab algn="l" pos="1033560"/>
                          <a:tab algn="l" pos="2066760"/>
                          <a:tab algn="l" pos="3100320"/>
                          <a:tab algn="l" pos="4133880"/>
                          <a:tab algn="l" pos="5167440"/>
                          <a:tab algn="l" pos="6200640"/>
                          <a:tab algn="l" pos="7234200"/>
                          <a:tab algn="l" pos="8267760"/>
                          <a:tab algn="l" pos="9301320"/>
                          <a:tab algn="l" pos="1033452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01" name=""/>
          <p:cNvSpPr/>
          <p:nvPr/>
        </p:nvSpPr>
        <p:spPr>
          <a:xfrm>
            <a:off x="7696080" y="381600"/>
            <a:ext cx="1447920" cy="2559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REVISED 5/1/01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584360" y="700200"/>
            <a:ext cx="0" cy="4076640"/>
          </a:xfrm>
          <a:prstGeom prst="line">
            <a:avLst/>
          </a:prstGeom>
          <a:ln cap="rnd" w="9360">
            <a:solidFill>
              <a:srgbClr val="80808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577880" y="824040"/>
            <a:ext cx="7175520" cy="322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The aggregation of exposure in a transaction that results from: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-  Capital Expenditure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cash outflow or commitment to make a cash outflow (examples include any form of debt or equity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financing and prepaid physical or derivative trading / risk management transactions)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providing, directly or indirectly, a guarantee of obligations of unaffiliated third parties or of 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NON-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   CONFORMING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obligations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 the maximum exposure to Enron or any affiliates as a result of a tilted swap or other transaction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where debt financing of a counterparty is embedded in a trading / risk management transaction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* a commodity or financial position that results in an exposure outside of Board approved limits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- Commodity positions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- Credit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        - Guaranties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Such exposure translated to an equivalent amount of capital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buClr>
                <a:srgbClr val="1067b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RAC</a:t>
            </a:r>
            <a:r>
              <a:rPr b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will determine the components and total amount of  </a:t>
            </a: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RISK ADJUSTED CAPITAL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6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304920" y="4164120"/>
            <a:ext cx="1292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TRANSACTION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747800" y="4168800"/>
            <a:ext cx="6502320" cy="46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cc"/>
                </a:solidFill>
                <a:effectLst/>
                <a:uFillTx/>
                <a:latin typeface="Arial"/>
                <a:ea typeface="Arial"/>
              </a:rPr>
              <a:t>RISK ADJUSTED CAPITAL / DIVESTITURE / PREPAID OR EMBEDDED DEBT FINANCING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 Exposure reflected net to Enron, including funding vehicle exposure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04920" y="4114800"/>
            <a:ext cx="854712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251240" y="6523560"/>
            <a:ext cx="612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5B-9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109CBE-F1BA-4BF5-8767-48F5547093A8}" type="slidenum">
              <a:t>9</a:t>
            </a:fld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David B. Gorte</cp:lastModifiedBy>
  <cp:lastPrinted>2000-03-01T16:58:23Z</cp:lastPrinted>
  <dcterms:modified xsi:type="dcterms:W3CDTF">2001-05-03T11:40:38Z</dcterms:modified>
  <cp:revision>446</cp:revision>
  <dc:subject/>
  <dc:title>No Slide Title</dc:title>
</cp:coreProperties>
</file>