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docx" ContentType="application/vnd.openxmlformats-officedocument.wordprocessingml.documen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73200" y="12960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73200" y="12960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22860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71640" indent="-22860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350fc1"/>
              </a:buClr>
              <a:buSzPct val="11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7480" indent="-17172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14560" y="485640"/>
            <a:ext cx="482616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334640" y="6159600"/>
            <a:ext cx="9183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B1D0B7-5448-4AE8-85EB-529A7FA31CC6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197920" y="5967360"/>
            <a:ext cx="712800" cy="712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3209760" y="1362240"/>
            <a:ext cx="2787840" cy="2787480"/>
            <a:chOff x="3209760" y="1362240"/>
            <a:chExt cx="2787840" cy="2787480"/>
          </a:xfrm>
        </p:grpSpPr>
        <p:grpSp>
          <p:nvGrpSpPr>
            <p:cNvPr id="9" name=""/>
            <p:cNvGrpSpPr/>
            <p:nvPr/>
          </p:nvGrpSpPr>
          <p:grpSpPr>
            <a:xfrm>
              <a:off x="3209760" y="2392560"/>
              <a:ext cx="2787840" cy="1757160"/>
              <a:chOff x="3209760" y="2392560"/>
              <a:chExt cx="2787840" cy="1757160"/>
            </a:xfrm>
          </p:grpSpPr>
          <p:sp>
            <p:nvSpPr>
              <p:cNvPr id="10" name=""/>
              <p:cNvSpPr/>
              <p:nvPr/>
            </p:nvSpPr>
            <p:spPr>
              <a:xfrm>
                <a:off x="3209760" y="2400480"/>
                <a:ext cx="559080" cy="5569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3481200" y="2671920"/>
                <a:ext cx="594000" cy="59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371840" y="3560760"/>
                <a:ext cx="592200" cy="588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141800" y="3322800"/>
                <a:ext cx="27000" cy="903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41800" y="2981520"/>
                <a:ext cx="181080" cy="35388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92600" y="2990880"/>
                <a:ext cx="350640" cy="57636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370400" y="3322800"/>
                <a:ext cx="237960" cy="44604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135320" y="3348000"/>
                <a:ext cx="236520" cy="4478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887720" y="2392560"/>
                <a:ext cx="1109880" cy="14032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3568680" y="1362240"/>
              <a:ext cx="1403280" cy="140148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384800" y="1876320"/>
              <a:ext cx="1103040" cy="140364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0" y="4935600"/>
            <a:ext cx="9144000" cy="15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Risk Review</a:t>
            </a:r>
            <a:endParaRPr b="0" lang="en-US" sz="4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6120" y="380880"/>
            <a:ext cx="23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Draft:  4/6/2000 4:18 PM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Indicators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9" name=""/>
          <p:cNvGraphicFramePr/>
          <p:nvPr/>
        </p:nvGraphicFramePr>
        <p:xfrm>
          <a:off x="216000" y="331920"/>
          <a:ext cx="4111560" cy="5648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6000" y="331920"/>
                    <a:ext cx="4111560" cy="564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1" name=""/>
          <p:cNvGraphicFramePr/>
          <p:nvPr/>
        </p:nvGraphicFramePr>
        <p:xfrm>
          <a:off x="4734000" y="316080"/>
          <a:ext cx="4410000" cy="5671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34000" y="316080"/>
                    <a:ext cx="4410000" cy="56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2184480" y="584280"/>
            <a:ext cx="4749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5 Bundled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954080" y="4021200"/>
            <a:ext cx="5213520" cy="8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Total Projected Savings        = $190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Total Expected DSM Capital =   $80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940040" y="217008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Projected Savings (PV8)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965840" y="2170080"/>
            <a:ext cx="2108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Savings Split (PV8)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854360" y="28195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$120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200400" y="270360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130720" y="28447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$142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400800" y="267804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Indicators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963720" y="339552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92240" y="1449360"/>
            <a:ext cx="1684440" cy="1158840"/>
          </a:xfrm>
          <a:prstGeom prst="ellipse">
            <a:avLst/>
          </a:prstGeom>
          <a:solidFill>
            <a:srgbClr val="0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809880" y="1449360"/>
            <a:ext cx="1684440" cy="1158840"/>
          </a:xfrm>
          <a:prstGeom prst="ellipse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17440" y="1589040"/>
            <a:ext cx="1633680" cy="9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EES DSM 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860640" y="1589040"/>
            <a:ext cx="16081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Guaranteed Customer 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63640" y="3378240"/>
            <a:ext cx="7480440" cy="25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Simon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33.2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39.2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35.9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Suiza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21.9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33.0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Tyco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13.1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56.2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Polaroid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5.9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10.2</a:t>
            </a:r>
            <a:r>
              <a:rPr b="1" lang="en-US" sz="16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BICC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5.7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3.7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79.8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142.3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48.2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 190.5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(75%)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(25%)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451560" y="1449360"/>
            <a:ext cx="1684440" cy="11588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29400" y="1589040"/>
            <a:ext cx="135396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EES Savings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222640" y="609480"/>
            <a:ext cx="4724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5 Bundled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743440" y="1657440"/>
            <a:ext cx="492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857680" y="1598760"/>
            <a:ext cx="898200" cy="876240"/>
          </a:xfrm>
          <a:prstGeom prst="rightArrow">
            <a:avLst>
              <a:gd name="adj1" fmla="val 75000"/>
              <a:gd name="adj2" fmla="val 32807"/>
            </a:avLst>
          </a:prstGeom>
          <a:noFill/>
          <a:ln w="381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517920" y="2781360"/>
            <a:ext cx="2108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(PV8 in $ MM’s)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201080" y="5626080"/>
            <a:ext cx="203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(Total Projected Savings)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" name=""/>
          <p:cNvGraphicFramePr/>
          <p:nvPr/>
        </p:nvGraphicFramePr>
        <p:xfrm>
          <a:off x="1498680" y="1293840"/>
          <a:ext cx="6045120" cy="4654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98680" y="1293840"/>
                    <a:ext cx="6045120" cy="465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7" name=""/>
          <p:cNvSpPr/>
          <p:nvPr/>
        </p:nvSpPr>
        <p:spPr>
          <a:xfrm flipH="1">
            <a:off x="2903040" y="4838760"/>
            <a:ext cx="93960" cy="352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>
            <a:off x="2333160" y="4648320"/>
            <a:ext cx="187560" cy="323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936960" y="4851360"/>
            <a:ext cx="127080" cy="393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68200" y="6099480"/>
            <a:ext cx="7102440" cy="25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“E-Ratings” represent Enron’s Internal Credit Rating System.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= AAA.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998720" y="654120"/>
            <a:ext cx="5129280" cy="91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Credit MTM Exposure:    $186.6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Credit Reserve:   $13.4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February 29,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947400" y="5286240"/>
            <a:ext cx="469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658600" y="5208480"/>
            <a:ext cx="385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044440" y="4954680"/>
            <a:ext cx="385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544360" y="3080520"/>
            <a:ext cx="167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- Ratings 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981160" y="2474280"/>
            <a:ext cx="1292400" cy="7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5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882880" y="3560400"/>
            <a:ext cx="1292400" cy="9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Non-Investment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Quality of Counterparties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Findings and Recommendations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0" name=""/>
          <p:cNvGraphicFramePr/>
          <p:nvPr/>
        </p:nvGraphicFramePr>
        <p:xfrm>
          <a:off x="723960" y="762120"/>
          <a:ext cx="7238880" cy="750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23960" y="762120"/>
                    <a:ext cx="7238880" cy="750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7816680" y="3929040"/>
            <a:ext cx="941400" cy="835200"/>
          </a:xfrm>
          <a:prstGeom prst="ellipse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313320" y="3919680"/>
            <a:ext cx="941400" cy="8348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business of EES?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425520" y="2319480"/>
            <a:ext cx="1587600" cy="10270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508120" y="2319480"/>
            <a:ext cx="1587600" cy="102708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f"/>
              </a:gs>
              <a:gs pos="100000">
                <a:srgbClr val="ffff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753240" y="2317680"/>
            <a:ext cx="1587600" cy="1027080"/>
          </a:xfrm>
          <a:prstGeom prst="rect">
            <a:avLst/>
          </a:prstGeom>
          <a:gradFill rotWithShape="0">
            <a:gsLst>
              <a:gs pos="0">
                <a:srgbClr val="66ffcc"/>
              </a:gs>
              <a:gs pos="50000">
                <a:srgbClr val="ffffff"/>
              </a:gs>
              <a:gs pos="100000">
                <a:srgbClr val="66ffc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50800" y="2647800"/>
            <a:ext cx="1333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81200" y="263988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96160" y="2646360"/>
            <a:ext cx="1428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297480" y="2585880"/>
            <a:ext cx="26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98800" y="257652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512040" y="4192560"/>
            <a:ext cx="645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785000" y="4194000"/>
            <a:ext cx="1090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6962760" y="3346560"/>
            <a:ext cx="603360" cy="603000"/>
          </a:xfrm>
          <a:prstGeom prst="line">
            <a:avLst/>
          </a:prstGeom>
          <a:ln w="316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566120" y="3346560"/>
            <a:ext cx="647640" cy="603000"/>
          </a:xfrm>
          <a:prstGeom prst="line">
            <a:avLst/>
          </a:prstGeom>
          <a:ln w="316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641840" y="2306520"/>
            <a:ext cx="1587600" cy="102708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14920" y="262728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Upsell Potential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206960" y="256392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BXSDW" descr=""/>
          <p:cNvPicPr/>
          <p:nvPr/>
        </p:nvPicPr>
        <p:blipFill>
          <a:blip r:embed="rId1"/>
          <a:stretch/>
        </p:blipFill>
        <p:spPr>
          <a:xfrm>
            <a:off x="1339920" y="2046240"/>
            <a:ext cx="1687320" cy="11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238400" y="1989000"/>
            <a:ext cx="1587240" cy="10270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51120" y="2001960"/>
            <a:ext cx="158760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372360" y="2000160"/>
            <a:ext cx="158724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38120" y="2305080"/>
            <a:ext cx="1371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24200" y="232236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15280" y="2328840"/>
            <a:ext cx="142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624640" y="22683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02120" y="22590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54160" y="3728880"/>
            <a:ext cx="77788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offers price risk management services and savings to customers through a fixed or index-based price structure.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238400" y="1679400"/>
            <a:ext cx="1587240" cy="102744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51120" y="1679400"/>
            <a:ext cx="1587600" cy="102744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72360" y="1677960"/>
            <a:ext cx="1587240" cy="10270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417680" y="1771560"/>
            <a:ext cx="1270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Price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724200" y="197820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Price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492960" y="1984320"/>
            <a:ext cx="142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624640" y="19461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02120" y="19368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30480" y="2854440"/>
            <a:ext cx="2012760" cy="22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exposure is managed by extending Enron North America Price Risk Management activities.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656160" y="2854440"/>
            <a:ext cx="2406600" cy="21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manages retail exposure by forecasting: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Tariffs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Timing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2705040" y="2944800"/>
            <a:ext cx="1495440" cy="144936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952880" y="2944800"/>
            <a:ext cx="1495440" cy="1449360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7" name="BXSDW" descr=""/>
          <p:cNvPicPr/>
          <p:nvPr/>
        </p:nvPicPr>
        <p:blipFill>
          <a:blip r:embed="rId1"/>
          <a:stretch/>
        </p:blipFill>
        <p:spPr>
          <a:xfrm>
            <a:off x="3765600" y="1652760"/>
            <a:ext cx="1687320" cy="115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Transactions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1238400" y="1582560"/>
            <a:ext cx="1587240" cy="102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651120" y="1582560"/>
            <a:ext cx="1587600" cy="102744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f"/>
              </a:gs>
              <a:gs pos="100000">
                <a:srgbClr val="ffff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372360" y="1581120"/>
            <a:ext cx="1587240" cy="102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376280" y="1847880"/>
            <a:ext cx="1333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724200" y="186516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515280" y="1909800"/>
            <a:ext cx="142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624640" y="184932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102120" y="183996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154160" y="5024520"/>
            <a:ext cx="7778880" cy="82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offers guaranteed energy cost savings through a combination of lower commodity prices and consumption reduction.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44920" y="2603520"/>
            <a:ext cx="817560" cy="471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781360" y="3187800"/>
            <a:ext cx="1295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 (“DSM”)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105520" y="3289320"/>
            <a:ext cx="1218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Price Reductions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3772080" y="2616120"/>
            <a:ext cx="660240" cy="381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 (“DSM”)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238400" y="1679400"/>
            <a:ext cx="1587240" cy="1027440"/>
          </a:xfrm>
          <a:prstGeom prst="rect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651120" y="1679400"/>
            <a:ext cx="1587600" cy="102744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372360" y="1711440"/>
            <a:ext cx="1587240" cy="1027080"/>
          </a:xfrm>
          <a:prstGeom prst="rect">
            <a:avLst/>
          </a:prstGeom>
          <a:solidFill>
            <a:srgbClr val="99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392120" y="1898640"/>
            <a:ext cx="1270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724200" y="1901880"/>
            <a:ext cx="146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Engineering Improvements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492960" y="1908000"/>
            <a:ext cx="142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Consumption Reduction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624640" y="1946160"/>
            <a:ext cx="26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102120" y="1936800"/>
            <a:ext cx="32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63720" y="3535200"/>
            <a:ext cx="7164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154160" y="3451320"/>
            <a:ext cx="7778880" cy="25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Improvements may include the following: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HVAC/Chillers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Lighting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Refrigeration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0000"/>
              </a:lnSpc>
              <a:spcBef>
                <a:spcPts val="1576"/>
              </a:spcBef>
              <a:buClr>
                <a:srgbClr val="ff00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Compressed Air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Indicators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1181160" y="939960"/>
            <a:ext cx="2832120" cy="1714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079960" y="950760"/>
            <a:ext cx="2832120" cy="171468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f"/>
              </a:gs>
              <a:gs pos="100000">
                <a:srgbClr val="ffff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574640" y="1523880"/>
            <a:ext cx="199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626080" y="1536840"/>
            <a:ext cx="1866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154160" y="2803680"/>
            <a:ext cx="306684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T-Statistic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Owens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1,359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IBM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450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AGY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179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Lucent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113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2,292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5,033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749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64040" y="2803680"/>
            <a:ext cx="3067200" cy="41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T-Statistic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Simon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1,247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Suiza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1,070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Tyco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458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Polaroid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BICC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137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1,185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4,300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0000"/>
              </a:lnSpc>
              <a:spcBef>
                <a:spcPts val="14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619440" y="533520"/>
            <a:ext cx="1879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MM’s)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380880" y="2743200"/>
            <a:ext cx="2819520" cy="144792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33520" y="2895480"/>
            <a:ext cx="2514600" cy="11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NOP* = Short 7.65 TWh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 = $3.3 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15000" y="2743200"/>
            <a:ext cx="2819520" cy="144792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867280" y="3048120"/>
            <a:ext cx="2514600" cy="73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NOP* = Short 39.6 TWh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1905120" y="1828800"/>
            <a:ext cx="1535040" cy="923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562720" y="1905120"/>
            <a:ext cx="1371600" cy="79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362320" y="3886200"/>
            <a:ext cx="4444920" cy="6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Stress Testing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Worst Case Exposure - 5% Parallel Shift 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2362320" y="4422600"/>
          <a:ext cx="4351320" cy="2435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62320" y="4422600"/>
                    <a:ext cx="4351320" cy="243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" name=""/>
          <p:cNvSpPr/>
          <p:nvPr/>
        </p:nvSpPr>
        <p:spPr>
          <a:xfrm>
            <a:off x="673200" y="152280"/>
            <a:ext cx="77976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Indicators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009960" y="825480"/>
            <a:ext cx="2832120" cy="171468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467160" y="1308240"/>
            <a:ext cx="1993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54160" y="2230560"/>
            <a:ext cx="1879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= Net Open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911160" y="919080"/>
            <a:ext cx="7315200" cy="5286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73200" y="151920"/>
            <a:ext cx="7797600" cy="38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Indicators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022560" y="558720"/>
            <a:ext cx="3086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5 Commodity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463840" y="3213000"/>
            <a:ext cx="3340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*Total Risk Adjusted Capital = $48.3MM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James Copeland</cp:lastModifiedBy>
  <cp:lastPrinted>2000-04-06T19:50:08Z</cp:lastPrinted>
  <dcterms:modified xsi:type="dcterms:W3CDTF">2000-04-06T19:50:58Z</dcterms:modified>
  <cp:revision>746</cp:revision>
  <dc:subject/>
  <dc:title>No Slide Title</dc:title>
</cp:coreProperties>
</file>