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_rels/presentation.xml.rels" ContentType="application/vnd.openxmlformats-package.relationships+xml"/>
  <Override PartName="/ppt/media/image1.png" ContentType="image/png"/>
  <Override PartName="/ppt/media/image2.png" ContentType="image/png"/>
  <Override PartName="/ppt/media/image3.wmf" ContentType="image/x-wmf"/>
  <Override PartName="/ppt/media/image4.wmf" ContentType="image/x-wmf"/>
  <Override PartName="/ppt/media/image5.wmf" ContentType="image/x-wmf"/>
  <Override PartName="/ppt/media/image6.wmf" ContentType="image/x-wmf"/>
  <Override PartName="/ppt/media/image7.wmf" ContentType="image/x-wmf"/>
  <Override PartName="/ppt/embeddings/oleObject1.bin" ContentType="application/vnd.openxmlformats-officedocument.oleObject"/>
  <Override PartName="/ppt/embeddings/oleObject2.bin" ContentType="application/vnd.openxmlformats-officedocument.oleObject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s/_rels/slide13.xml.rels" ContentType="application/vnd.openxmlformats-package.relationships+xml"/>
  <Override PartName="/ppt/slides/_rels/slide12.xml.rels" ContentType="application/vnd.openxmlformats-package.relationships+xml"/>
  <Override PartName="/ppt/slides/_rels/slide9.xml.rels" ContentType="application/vnd.openxmlformats-package.relationships+xml"/>
  <Override PartName="/ppt/slides/_rels/slide11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9.xml" ContentType="application/vnd.openxmlformats-officedocument.presentationml.slide+xml"/>
  <Override PartName="/ppt/slides/slide11.xml" ContentType="application/vnd.openxmlformats-officedocument.presentationml.slide+xml"/>
  <Override PartName="/ppt/slides/slide8.xml" ContentType="application/vnd.openxmlformats-officedocument.presentationml.slide+xml"/>
  <Override PartName="/ppt/slides/slide10.xml" ContentType="application/vnd.openxmlformats-officedocument.presentationml.slide+xml"/>
  <Override PartName="/ppt/slides/slide7.xml" ContentType="application/vnd.openxmlformats-officedocument.presentationml.slide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s/slide1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</p:sldIdLst>
  <p:sldSz cx="9144000" cy="6858000"/>
  <p:notesSz cx="9280525" cy="6994525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1079640" y="53640"/>
            <a:ext cx="7797600" cy="403560"/>
          </a:xfrm>
          <a:prstGeom prst="rect">
            <a:avLst/>
          </a:prstGeom>
          <a:noFill/>
          <a:ln w="0">
            <a:noFill/>
          </a:ln>
        </p:spPr>
        <p:txBody>
          <a:bodyPr lIns="46080" rIns="46080" tIns="46080" bIns="46080" anchor="b">
            <a:spAutoFit/>
          </a:bodyPr>
          <a:p>
            <a:pPr indent="0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i="1" lang="en-US" sz="24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/>
          </p:nvPr>
        </p:nvSpPr>
        <p:spPr>
          <a:xfrm>
            <a:off x="1082520" y="990360"/>
            <a:ext cx="7778880" cy="2870280"/>
          </a:xfrm>
          <a:prstGeom prst="rect">
            <a:avLst/>
          </a:prstGeom>
          <a:noFill/>
          <a:ln w="0">
            <a:noFill/>
          </a:ln>
        </p:spPr>
        <p:txBody>
          <a:bodyPr lIns="46080" rIns="46080" tIns="46080" bIns="46080" anchor="t">
            <a:normAutofit/>
          </a:bodyPr>
          <a:p>
            <a:pPr indent="0">
              <a:lnSpc>
                <a:spcPct val="90000"/>
              </a:lnSpc>
              <a:spcBef>
                <a:spcPts val="374"/>
              </a:spcBef>
              <a:spcAft>
                <a:spcPts val="751"/>
              </a:spcAft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chart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1079640" y="53640"/>
            <a:ext cx="7797600" cy="403560"/>
          </a:xfrm>
          <a:prstGeom prst="rect">
            <a:avLst/>
          </a:prstGeom>
          <a:noFill/>
          <a:ln w="0">
            <a:noFill/>
          </a:ln>
        </p:spPr>
        <p:txBody>
          <a:bodyPr lIns="46080" rIns="46080" tIns="46080" bIns="46080" anchor="b">
            <a:spAutoFit/>
          </a:bodyPr>
          <a:p>
            <a:pPr indent="0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i="1" lang="en-US" sz="24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/>
          </p:nvPr>
        </p:nvSpPr>
        <p:spPr>
          <a:xfrm>
            <a:off x="1082520" y="990360"/>
            <a:ext cx="7778880" cy="2870280"/>
          </a:xfrm>
          <a:prstGeom prst="rect">
            <a:avLst/>
          </a:prstGeom>
          <a:noFill/>
          <a:ln w="0">
            <a:noFill/>
          </a:ln>
        </p:spPr>
        <p:txBody>
          <a:bodyPr lIns="46080" rIns="46080" tIns="46080" bIns="46080" anchor="t">
            <a:normAutofit/>
          </a:bodyPr>
          <a:p>
            <a:pPr indent="0">
              <a:lnSpc>
                <a:spcPct val="90000"/>
              </a:lnSpc>
              <a:spcBef>
                <a:spcPts val="374"/>
              </a:spcBef>
              <a:spcAft>
                <a:spcPts val="751"/>
              </a:spcAft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1079640" y="53640"/>
            <a:ext cx="7797600" cy="403560"/>
          </a:xfrm>
          <a:prstGeom prst="rect">
            <a:avLst/>
          </a:prstGeom>
          <a:noFill/>
          <a:ln w="0">
            <a:noFill/>
          </a:ln>
        </p:spPr>
        <p:txBody>
          <a:bodyPr lIns="46080" rIns="46080" tIns="46080" bIns="46080" anchor="b">
            <a:spAutoFit/>
          </a:bodyPr>
          <a:p>
            <a:pPr indent="0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i="1" lang="en-US" sz="24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<Relationship Id="rId5" Type="http://schemas.openxmlformats.org/officeDocument/2006/relationships/slideLayout" Target="../slideLayouts/slideLayout3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"/>
          <p:cNvSpPr/>
          <p:nvPr/>
        </p:nvSpPr>
        <p:spPr>
          <a:xfrm>
            <a:off x="5029200" y="6464160"/>
            <a:ext cx="4013280" cy="27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spAutoFit/>
          </a:bodyPr>
          <a:p>
            <a:pPr lvl="4" marL="1828800" algn="ctr">
              <a:lnSpc>
                <a:spcPct val="100000"/>
              </a:lnSpc>
              <a:tabLst>
                <a:tab algn="l" pos="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sng">
                <a:solidFill>
                  <a:srgbClr val="000099"/>
                </a:solidFill>
                <a:effectLst/>
                <a:uFillTx/>
                <a:latin typeface="Times New Roman"/>
              </a:rPr>
              <a:t>Risk Assessment &amp; Control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1"/>
          <p:cNvSpPr>
            <a:spLocks noGrp="1"/>
          </p:cNvSpPr>
          <p:nvPr>
            <p:ph type="body"/>
          </p:nvPr>
        </p:nvSpPr>
        <p:spPr>
          <a:xfrm>
            <a:off x="1082520" y="990360"/>
            <a:ext cx="7778880" cy="2870280"/>
          </a:xfrm>
          <a:prstGeom prst="rect">
            <a:avLst/>
          </a:prstGeom>
          <a:noFill/>
          <a:ln w="0">
            <a:noFill/>
          </a:ln>
        </p:spPr>
        <p:txBody>
          <a:bodyPr lIns="46080" rIns="46080" tIns="46080" bIns="46080" anchor="t">
            <a:normAutofit lnSpcReduction="9999"/>
          </a:bodyPr>
          <a:p>
            <a:pPr marL="285840" indent="-285840">
              <a:lnSpc>
                <a:spcPct val="90000"/>
              </a:lnSpc>
              <a:spcBef>
                <a:spcPts val="374"/>
              </a:spcBef>
              <a:spcAft>
                <a:spcPts val="751"/>
              </a:spcAft>
              <a:buClr>
                <a:srgbClr val="000099"/>
              </a:buClr>
              <a:buSzPct val="9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28560" indent="-228600">
              <a:lnSpc>
                <a:spcPct val="90000"/>
              </a:lnSpc>
              <a:spcBef>
                <a:spcPts val="374"/>
              </a:spcBef>
              <a:spcAft>
                <a:spcPts val="751"/>
              </a:spcAft>
              <a:buClr>
                <a:srgbClr val="ff0000"/>
              </a:buClr>
              <a:buSzPct val="110000"/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971640" indent="-228600">
              <a:lnSpc>
                <a:spcPct val="90000"/>
              </a:lnSpc>
              <a:spcBef>
                <a:spcPts val="374"/>
              </a:spcBef>
              <a:spcAft>
                <a:spcPts val="751"/>
              </a:spcAft>
              <a:buClr>
                <a:srgbClr val="350fc1"/>
              </a:buClr>
              <a:buSzPct val="110000"/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257480" indent="-171720">
              <a:lnSpc>
                <a:spcPct val="90000"/>
              </a:lnSpc>
              <a:spcBef>
                <a:spcPts val="374"/>
              </a:spcBef>
              <a:spcAft>
                <a:spcPts val="751"/>
              </a:spcAft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1542960" indent="-171360">
              <a:lnSpc>
                <a:spcPct val="90000"/>
              </a:lnSpc>
              <a:spcBef>
                <a:spcPts val="374"/>
              </a:spcBef>
              <a:spcAft>
                <a:spcPts val="751"/>
              </a:spcAft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1542960" indent="-171360">
              <a:lnSpc>
                <a:spcPct val="90000"/>
              </a:lnSpc>
              <a:spcBef>
                <a:spcPts val="374"/>
              </a:spcBef>
              <a:spcAft>
                <a:spcPts val="751"/>
              </a:spcAft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1542960" indent="-171360">
              <a:lnSpc>
                <a:spcPct val="90000"/>
              </a:lnSpc>
              <a:spcBef>
                <a:spcPts val="374"/>
              </a:spcBef>
              <a:spcAft>
                <a:spcPts val="751"/>
              </a:spcAft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"/>
          <p:cNvSpPr/>
          <p:nvPr/>
        </p:nvSpPr>
        <p:spPr>
          <a:xfrm>
            <a:off x="2014560" y="485640"/>
            <a:ext cx="48261600" cy="397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"/>
          <p:cNvSpPr/>
          <p:nvPr/>
        </p:nvSpPr>
        <p:spPr>
          <a:xfrm>
            <a:off x="6090480" y="6645240"/>
            <a:ext cx="754200" cy="241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E763EFD8-BC55-4BE1-B9BD-A06D10395E70}" type="slidenum"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2"/>
          <p:cNvSpPr>
            <a:spLocks noGrp="1"/>
          </p:cNvSpPr>
          <p:nvPr>
            <p:ph type="title"/>
          </p:nvPr>
        </p:nvSpPr>
        <p:spPr>
          <a:xfrm>
            <a:off x="1079640" y="76320"/>
            <a:ext cx="7797600" cy="380880"/>
          </a:xfrm>
          <a:prstGeom prst="rect">
            <a:avLst/>
          </a:prstGeom>
          <a:noFill/>
          <a:ln w="0">
            <a:noFill/>
          </a:ln>
        </p:spPr>
        <p:txBody>
          <a:bodyPr lIns="46080" rIns="46080" tIns="46080" bIns="46080" anchor="b">
            <a:noAutofit/>
          </a:bodyPr>
          <a:p>
            <a:pPr indent="0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400" strike="noStrike" u="none">
                <a:solidFill>
                  <a:srgbClr val="000099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1" i="1" lang="en-US" sz="24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"/>
          <p:cNvSpPr/>
          <p:nvPr/>
        </p:nvSpPr>
        <p:spPr>
          <a:xfrm>
            <a:off x="76320" y="6553080"/>
            <a:ext cx="6476760" cy="76320"/>
          </a:xfrm>
          <a:prstGeom prst="rect">
            <a:avLst/>
          </a:prstGeom>
          <a:gradFill rotWithShape="0">
            <a:gsLst>
              <a:gs pos="0">
                <a:srgbClr val="000099"/>
              </a:gs>
              <a:gs pos="50000">
                <a:srgbClr val="9a9ad6"/>
              </a:gs>
              <a:gs pos="100000">
                <a:srgbClr val="000099"/>
              </a:gs>
            </a:gsLst>
            <a:lin ang="5400000"/>
          </a:gradFill>
          <a:ln w="0">
            <a:noFill/>
          </a:ln>
          <a:effectLst>
            <a:outerShdw dist="71785" dir="2700000" blurRad="0" rotWithShape="0">
              <a:srgbClr val="c0c0c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29520" bIns="2952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"/>
          <p:cNvSpPr/>
          <p:nvPr/>
        </p:nvSpPr>
        <p:spPr>
          <a:xfrm>
            <a:off x="1044720" y="533520"/>
            <a:ext cx="7778520" cy="88920"/>
          </a:xfrm>
          <a:prstGeom prst="roundRect">
            <a:avLst>
              <a:gd name="adj" fmla="val 16667"/>
            </a:avLst>
          </a:prstGeom>
          <a:gradFill rotWithShape="0">
            <a:gsLst>
              <a:gs pos="0">
                <a:srgbClr val="000099"/>
              </a:gs>
              <a:gs pos="50000">
                <a:srgbClr val="9a9ad6"/>
              </a:gs>
              <a:gs pos="100000">
                <a:srgbClr val="000099"/>
              </a:gs>
            </a:gsLst>
            <a:lin ang="5400000"/>
          </a:gradFill>
          <a:ln w="0">
            <a:noFill/>
          </a:ln>
          <a:effectLst>
            <a:outerShdw dist="71785" dir="2700000" blurRad="0" rotWithShape="0">
              <a:srgbClr val="c0c0c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33480" bIns="3348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7" name="" descr=""/>
          <p:cNvPicPr/>
          <p:nvPr/>
        </p:nvPicPr>
        <p:blipFill>
          <a:blip r:embed="rId2"/>
          <a:stretch/>
        </p:blipFill>
        <p:spPr>
          <a:xfrm>
            <a:off x="133200" y="46080"/>
            <a:ext cx="712800" cy="712800"/>
          </a:xfrm>
          <a:prstGeom prst="rect">
            <a:avLst/>
          </a:prstGeom>
          <a:noFill/>
          <a:ln w="0">
            <a:noFill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3"/>
    <p:sldLayoutId id="2147483650" r:id="rId4"/>
    <p:sldLayoutId id="2147483651" r:id="rId5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3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image" Target="../media/image5.wmf"/><Relationship Id="rId2" Type="http://schemas.openxmlformats.org/officeDocument/2006/relationships/slideLayout" Target="../slideLayouts/slideLayout3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image" Target="../media/image6.wmf"/><Relationship Id="rId2" Type="http://schemas.openxmlformats.org/officeDocument/2006/relationships/slideLayout" Target="../slideLayouts/slideLayout3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7.wmf"/><Relationship Id="rId3" Type="http://schemas.openxmlformats.org/officeDocument/2006/relationships/slideLayout" Target="../slideLayouts/slideLayout2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3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3.wmf"/><Relationship Id="rId3" Type="http://schemas.openxmlformats.org/officeDocument/2006/relationships/oleObject" Target="../embeddings/oleObject2.bin"/><Relationship Id="rId4" Type="http://schemas.openxmlformats.org/officeDocument/2006/relationships/image" Target="../media/image4.wmf"/><Relationship Id="rId5" Type="http://schemas.openxmlformats.org/officeDocument/2006/relationships/slideLayout" Target="../slideLayouts/slideLayout3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3" name=""/>
          <p:cNvCxnSpPr/>
          <p:nvPr/>
        </p:nvCxnSpPr>
        <p:spPr>
          <a:xfrm>
            <a:off x="4362120" y="3685680"/>
            <a:ext cx="1080" cy="1080"/>
          </a:xfrm>
          <a:prstGeom prst="straightConnector1">
            <a:avLst/>
          </a:prstGeom>
          <a:ln w="9360">
            <a:solidFill>
              <a:srgbClr val="000000"/>
            </a:solidFill>
            <a:miter/>
          </a:ln>
        </p:spPr>
      </p:cxnSp>
      <p:pic>
        <p:nvPicPr>
          <p:cNvPr id="14" name="" descr=""/>
          <p:cNvPicPr/>
          <p:nvPr/>
        </p:nvPicPr>
        <p:blipFill>
          <a:blip r:embed="rId1"/>
          <a:stretch/>
        </p:blipFill>
        <p:spPr>
          <a:xfrm>
            <a:off x="109440" y="262080"/>
            <a:ext cx="1024200" cy="10238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5" name=""/>
          <p:cNvSpPr/>
          <p:nvPr/>
        </p:nvSpPr>
        <p:spPr>
          <a:xfrm>
            <a:off x="1600200" y="3287160"/>
            <a:ext cx="7238880" cy="4842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99"/>
                </a:solidFill>
                <a:effectLst/>
                <a:uFillTx/>
                <a:latin typeface="Times New Roman"/>
              </a:rPr>
              <a:t>EES Task Force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 flipH="1">
            <a:off x="1434960" y="85680"/>
            <a:ext cx="5040" cy="584280"/>
          </a:xfrm>
          <a:prstGeom prst="line">
            <a:avLst/>
          </a:prstGeom>
          <a:ln w="57240">
            <a:solidFill>
              <a:srgbClr val="cc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"/>
          <p:cNvSpPr/>
          <p:nvPr/>
        </p:nvSpPr>
        <p:spPr>
          <a:xfrm>
            <a:off x="1219320" y="826920"/>
            <a:ext cx="7562880" cy="0"/>
          </a:xfrm>
          <a:prstGeom prst="line">
            <a:avLst/>
          </a:prstGeom>
          <a:ln w="57240">
            <a:solidFill>
              <a:srgbClr val="0000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"/>
          <p:cNvSpPr/>
          <p:nvPr/>
        </p:nvSpPr>
        <p:spPr>
          <a:xfrm>
            <a:off x="1427040" y="1030320"/>
            <a:ext cx="0" cy="5551560"/>
          </a:xfrm>
          <a:prstGeom prst="line">
            <a:avLst/>
          </a:prstGeom>
          <a:ln w="57240">
            <a:solidFill>
              <a:srgbClr val="cc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"/>
          <p:cNvSpPr/>
          <p:nvPr/>
        </p:nvSpPr>
        <p:spPr>
          <a:xfrm>
            <a:off x="1554120" y="229320"/>
            <a:ext cx="7327800" cy="4842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200" strike="noStrike" u="none">
                <a:solidFill>
                  <a:srgbClr val="000099"/>
                </a:solidFill>
                <a:effectLst/>
                <a:uFillTx/>
                <a:latin typeface="Times New Roman"/>
              </a:rPr>
              <a:t>Enron Corp. - Risk Assessment &amp; Control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PlaceHolder 1"/>
          <p:cNvSpPr>
            <a:spLocks noGrp="1"/>
          </p:cNvSpPr>
          <p:nvPr>
            <p:ph type="title"/>
          </p:nvPr>
        </p:nvSpPr>
        <p:spPr>
          <a:xfrm>
            <a:off x="1079640" y="76320"/>
            <a:ext cx="7797600" cy="380880"/>
          </a:xfrm>
          <a:prstGeom prst="rect">
            <a:avLst/>
          </a:prstGeom>
          <a:noFill/>
          <a:ln w="0">
            <a:noFill/>
          </a:ln>
        </p:spPr>
        <p:txBody>
          <a:bodyPr lIns="46080" rIns="46080" tIns="46080" bIns="46080" anchor="b">
            <a:noAutofit/>
          </a:bodyPr>
          <a:p>
            <a:pPr indent="0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400" strike="noStrike" u="none">
                <a:solidFill>
                  <a:srgbClr val="000099"/>
                </a:solidFill>
                <a:effectLst/>
                <a:uFillTx/>
                <a:latin typeface="Times New Roman"/>
              </a:rPr>
              <a:t>Commodity</a:t>
            </a:r>
            <a:endParaRPr b="1" i="1" lang="en-US" sz="24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</p:txBody>
      </p:sp>
      <p:pic>
        <p:nvPicPr>
          <p:cNvPr id="112" name="" descr=""/>
          <p:cNvPicPr/>
          <p:nvPr/>
        </p:nvPicPr>
        <p:blipFill>
          <a:blip r:embed="rId1"/>
          <a:stretch/>
        </p:blipFill>
        <p:spPr>
          <a:xfrm>
            <a:off x="352440" y="914400"/>
            <a:ext cx="8439120" cy="534672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PlaceHolder 1"/>
          <p:cNvSpPr>
            <a:spLocks noGrp="1"/>
          </p:cNvSpPr>
          <p:nvPr>
            <p:ph type="title"/>
          </p:nvPr>
        </p:nvSpPr>
        <p:spPr>
          <a:xfrm>
            <a:off x="1079640" y="76320"/>
            <a:ext cx="7797600" cy="380880"/>
          </a:xfrm>
          <a:prstGeom prst="rect">
            <a:avLst/>
          </a:prstGeom>
          <a:noFill/>
          <a:ln w="0">
            <a:noFill/>
          </a:ln>
        </p:spPr>
        <p:txBody>
          <a:bodyPr lIns="46080" rIns="46080" tIns="46080" bIns="46080" anchor="b">
            <a:noAutofit/>
          </a:bodyPr>
          <a:p>
            <a:pPr indent="0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400" strike="noStrike" u="none">
                <a:solidFill>
                  <a:srgbClr val="000099"/>
                </a:solidFill>
                <a:effectLst/>
                <a:uFillTx/>
                <a:latin typeface="Times New Roman"/>
              </a:rPr>
              <a:t>Commodity</a:t>
            </a:r>
            <a:endParaRPr b="1" i="1" lang="en-US" sz="24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</p:txBody>
      </p:sp>
      <p:pic>
        <p:nvPicPr>
          <p:cNvPr id="114" name="" descr=""/>
          <p:cNvPicPr/>
          <p:nvPr/>
        </p:nvPicPr>
        <p:blipFill>
          <a:blip r:embed="rId1"/>
          <a:stretch/>
        </p:blipFill>
        <p:spPr>
          <a:xfrm>
            <a:off x="571680" y="870120"/>
            <a:ext cx="8140680" cy="54878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PlaceHolder 1"/>
          <p:cNvSpPr>
            <a:spLocks noGrp="1"/>
          </p:cNvSpPr>
          <p:nvPr>
            <p:ph type="title"/>
          </p:nvPr>
        </p:nvSpPr>
        <p:spPr>
          <a:xfrm>
            <a:off x="1079640" y="76320"/>
            <a:ext cx="7797600" cy="380880"/>
          </a:xfrm>
          <a:prstGeom prst="rect">
            <a:avLst/>
          </a:prstGeom>
          <a:noFill/>
          <a:ln w="0">
            <a:noFill/>
          </a:ln>
        </p:spPr>
        <p:txBody>
          <a:bodyPr lIns="46080" rIns="46080" tIns="46080" bIns="46080" anchor="b">
            <a:noAutofit/>
          </a:bodyPr>
          <a:p>
            <a:pPr indent="0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400" strike="noStrike" u="none">
                <a:solidFill>
                  <a:srgbClr val="000099"/>
                </a:solidFill>
                <a:effectLst/>
                <a:uFillTx/>
                <a:latin typeface="Times New Roman"/>
              </a:rPr>
              <a:t>Credit Quality of Counterparties</a:t>
            </a:r>
            <a:endParaRPr b="1" i="1" lang="en-US" sz="24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16" name=""/>
          <p:cNvGraphicFramePr/>
          <p:nvPr/>
        </p:nvGraphicFramePr>
        <p:xfrm>
          <a:off x="1079640" y="990720"/>
          <a:ext cx="7619760" cy="514332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17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079640" y="990720"/>
                    <a:ext cx="7619760" cy="51433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18" name=""/>
          <p:cNvSpPr/>
          <p:nvPr/>
        </p:nvSpPr>
        <p:spPr>
          <a:xfrm>
            <a:off x="571680" y="2781360"/>
            <a:ext cx="1079280" cy="734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MTM Exposure (Million’s)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PlaceHolder 1"/>
          <p:cNvSpPr>
            <a:spLocks noGrp="1"/>
          </p:cNvSpPr>
          <p:nvPr>
            <p:ph type="title"/>
          </p:nvPr>
        </p:nvSpPr>
        <p:spPr>
          <a:xfrm>
            <a:off x="1079640" y="76320"/>
            <a:ext cx="7797600" cy="380880"/>
          </a:xfrm>
          <a:prstGeom prst="rect">
            <a:avLst/>
          </a:prstGeom>
          <a:noFill/>
          <a:ln w="0">
            <a:noFill/>
          </a:ln>
        </p:spPr>
        <p:txBody>
          <a:bodyPr lIns="46080" rIns="46080" tIns="46080" bIns="46080" anchor="b">
            <a:noAutofit/>
          </a:bodyPr>
          <a:p>
            <a:pPr indent="0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400" strike="noStrike" u="none">
                <a:solidFill>
                  <a:srgbClr val="000099"/>
                </a:solidFill>
                <a:effectLst/>
                <a:uFillTx/>
                <a:latin typeface="Times New Roman"/>
              </a:rPr>
              <a:t>EES Major Areas of Concern</a:t>
            </a:r>
            <a:endParaRPr b="1" i="1" lang="en-US" sz="24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</p:txBody>
      </p:sp>
      <p:sp>
        <p:nvSpPr>
          <p:cNvPr id="120" name="PlaceHolder 2"/>
          <p:cNvSpPr>
            <a:spLocks noGrp="1"/>
          </p:cNvSpPr>
          <p:nvPr>
            <p:ph/>
          </p:nvPr>
        </p:nvSpPr>
        <p:spPr>
          <a:xfrm>
            <a:off x="1008000" y="684000"/>
            <a:ext cx="7778880" cy="5788080"/>
          </a:xfrm>
          <a:prstGeom prst="rect">
            <a:avLst/>
          </a:prstGeom>
          <a:noFill/>
          <a:ln w="0">
            <a:noFill/>
          </a:ln>
        </p:spPr>
        <p:txBody>
          <a:bodyPr lIns="46080" rIns="46080" tIns="46080" bIns="46080" anchor="t">
            <a:normAutofit lnSpcReduction="9999"/>
          </a:bodyPr>
          <a:p>
            <a:pPr marL="285840" indent="-285840">
              <a:lnSpc>
                <a:spcPct val="90000"/>
              </a:lnSpc>
              <a:spcBef>
                <a:spcPts val="374"/>
              </a:spcBef>
              <a:spcAft>
                <a:spcPts val="751"/>
              </a:spcAft>
              <a:buClr>
                <a:srgbClr val="000099"/>
              </a:buClr>
              <a:buSzPct val="9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Demand Side Management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28560" indent="-228600">
              <a:lnSpc>
                <a:spcPct val="90000"/>
              </a:lnSpc>
              <a:spcBef>
                <a:spcPts val="224"/>
              </a:spcBef>
              <a:buClr>
                <a:srgbClr val="ff0000"/>
              </a:buClr>
              <a:buSzPct val="110000"/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Insufficient number of economic projects, possibly not achieving guaranteed savings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28560" indent="-228600">
              <a:lnSpc>
                <a:spcPct val="90000"/>
              </a:lnSpc>
              <a:spcBef>
                <a:spcPts val="224"/>
              </a:spcBef>
              <a:buClr>
                <a:srgbClr val="ff0000"/>
              </a:buClr>
              <a:buSzPct val="110000"/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Capital Cost overrun, reducing NPV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28560" indent="-228600">
              <a:lnSpc>
                <a:spcPct val="90000"/>
              </a:lnSpc>
              <a:spcBef>
                <a:spcPts val="224"/>
              </a:spcBef>
              <a:buClr>
                <a:srgbClr val="ff0000"/>
              </a:buClr>
              <a:buSzPct val="110000"/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Delays in Project Implementation, resulting in lower IRR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28560" indent="-228600">
              <a:lnSpc>
                <a:spcPct val="90000"/>
              </a:lnSpc>
              <a:spcBef>
                <a:spcPts val="224"/>
              </a:spcBef>
              <a:buClr>
                <a:srgbClr val="ff0000"/>
              </a:buClr>
              <a:buSzPct val="110000"/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Unable to achieve “Best in Class” performance from equipment installed, impacting EES’s margin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85840" indent="-285840">
              <a:lnSpc>
                <a:spcPct val="90000"/>
              </a:lnSpc>
              <a:spcBef>
                <a:spcPts val="374"/>
              </a:spcBef>
              <a:spcAft>
                <a:spcPts val="751"/>
              </a:spcAft>
              <a:buClr>
                <a:srgbClr val="000099"/>
              </a:buClr>
              <a:buSzPct val="9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Deregulated Commodity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28560" indent="-228600">
              <a:lnSpc>
                <a:spcPct val="90000"/>
              </a:lnSpc>
              <a:spcBef>
                <a:spcPts val="224"/>
              </a:spcBef>
              <a:buClr>
                <a:srgbClr val="ff0000"/>
              </a:buClr>
              <a:buSzPct val="110000"/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Risk (energy, ICAP, ancillary services)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28560" indent="-228600">
              <a:lnSpc>
                <a:spcPct val="90000"/>
              </a:lnSpc>
              <a:spcBef>
                <a:spcPts val="224"/>
              </a:spcBef>
              <a:buClr>
                <a:srgbClr val="ff0000"/>
              </a:buClr>
              <a:buSzPct val="110000"/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Consumption Risk (volumetric exposure)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28560" indent="-228600">
              <a:lnSpc>
                <a:spcPct val="90000"/>
              </a:lnSpc>
              <a:spcBef>
                <a:spcPts val="224"/>
              </a:spcBef>
              <a:buClr>
                <a:srgbClr val="ff0000"/>
              </a:buClr>
              <a:buSzPct val="110000"/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Intra-day Volatility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85840" indent="-285840">
              <a:lnSpc>
                <a:spcPct val="90000"/>
              </a:lnSpc>
              <a:spcBef>
                <a:spcPts val="374"/>
              </a:spcBef>
              <a:spcAft>
                <a:spcPts val="751"/>
              </a:spcAft>
              <a:buClr>
                <a:srgbClr val="000099"/>
              </a:buClr>
              <a:buSzPct val="9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Regulated Commodity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28560" indent="-228600">
              <a:lnSpc>
                <a:spcPct val="90000"/>
              </a:lnSpc>
              <a:spcBef>
                <a:spcPts val="224"/>
              </a:spcBef>
              <a:buClr>
                <a:srgbClr val="ff0000"/>
              </a:buClr>
              <a:buSzPct val="110000"/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Tariff Risk (bundled, transmission and distribution)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28560" indent="-228600">
              <a:lnSpc>
                <a:spcPct val="90000"/>
              </a:lnSpc>
              <a:spcBef>
                <a:spcPts val="224"/>
              </a:spcBef>
              <a:buClr>
                <a:srgbClr val="ff0000"/>
              </a:buClr>
              <a:buSzPct val="110000"/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Deregulation Risk (deregulation dates by state and utility)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28560" indent="-228600">
              <a:lnSpc>
                <a:spcPct val="90000"/>
              </a:lnSpc>
              <a:spcBef>
                <a:spcPts val="224"/>
              </a:spcBef>
              <a:buClr>
                <a:srgbClr val="ff0000"/>
              </a:buClr>
              <a:buSzPct val="110000"/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Amount of Stranded Costs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28560" indent="-228600">
              <a:lnSpc>
                <a:spcPct val="90000"/>
              </a:lnSpc>
              <a:spcBef>
                <a:spcPts val="224"/>
              </a:spcBef>
              <a:buClr>
                <a:srgbClr val="ff0000"/>
              </a:buClr>
              <a:buSzPct val="110000"/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Timing of Stranded Cost Recovery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85840" indent="-285840">
              <a:lnSpc>
                <a:spcPct val="90000"/>
              </a:lnSpc>
              <a:spcBef>
                <a:spcPts val="374"/>
              </a:spcBef>
              <a:spcAft>
                <a:spcPts val="751"/>
              </a:spcAft>
              <a:buClr>
                <a:srgbClr val="000099"/>
              </a:buClr>
              <a:buSzPct val="9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Credit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28560" indent="-228600">
              <a:lnSpc>
                <a:spcPct val="90000"/>
              </a:lnSpc>
              <a:spcBef>
                <a:spcPts val="224"/>
              </a:spcBef>
              <a:buClr>
                <a:srgbClr val="ff0000"/>
              </a:buClr>
              <a:buSzPct val="110000"/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Establish daily credit exposure reporting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28560" indent="-228600">
              <a:lnSpc>
                <a:spcPct val="90000"/>
              </a:lnSpc>
              <a:spcBef>
                <a:spcPts val="224"/>
              </a:spcBef>
              <a:buClr>
                <a:srgbClr val="ff0000"/>
              </a:buClr>
              <a:buSzPct val="110000"/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Streamlining of back office activities (billing, A/R, etc.)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"/>
          <p:cNvSpPr/>
          <p:nvPr/>
        </p:nvSpPr>
        <p:spPr>
          <a:xfrm>
            <a:off x="7435800" y="3611520"/>
            <a:ext cx="941400" cy="835200"/>
          </a:xfrm>
          <a:prstGeom prst="ellipse">
            <a:avLst/>
          </a:prstGeom>
          <a:solidFill>
            <a:srgbClr val="339966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>
            <a:off x="5932440" y="3602160"/>
            <a:ext cx="941400" cy="834840"/>
          </a:xfrm>
          <a:prstGeom prst="ellipse">
            <a:avLst/>
          </a:prstGeom>
          <a:solidFill>
            <a:srgbClr val="ff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1079640" y="76320"/>
            <a:ext cx="7797600" cy="380880"/>
          </a:xfrm>
          <a:prstGeom prst="rect">
            <a:avLst/>
          </a:prstGeom>
          <a:noFill/>
          <a:ln w="0">
            <a:noFill/>
          </a:ln>
        </p:spPr>
        <p:txBody>
          <a:bodyPr lIns="46080" rIns="46080" tIns="46080" bIns="46080" anchor="b">
            <a:noAutofit/>
          </a:bodyPr>
          <a:p>
            <a:pPr indent="0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400" strike="noStrike" u="none">
                <a:solidFill>
                  <a:srgbClr val="000099"/>
                </a:solidFill>
                <a:effectLst/>
                <a:uFillTx/>
                <a:latin typeface="Times New Roman"/>
              </a:rPr>
              <a:t>What is the business of EES?</a:t>
            </a:r>
            <a:endParaRPr b="1" i="1" lang="en-US" sz="24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>
            <a:off x="1238400" y="2001960"/>
            <a:ext cx="1587240" cy="1027080"/>
          </a:xfrm>
          <a:prstGeom prst="rect">
            <a:avLst/>
          </a:prstGeom>
          <a:gradFill rotWithShape="0">
            <a:gsLst>
              <a:gs pos="0">
                <a:srgbClr val="0000ff"/>
              </a:gs>
              <a:gs pos="50000">
                <a:srgbClr val="ffffff"/>
              </a:gs>
              <a:gs pos="100000">
                <a:srgbClr val="0000ff"/>
              </a:gs>
            </a:gsLst>
            <a:lin ang="5400000"/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>
            <a:off x="3651120" y="2001960"/>
            <a:ext cx="1587600" cy="1027080"/>
          </a:xfrm>
          <a:prstGeom prst="rect">
            <a:avLst/>
          </a:prstGeom>
          <a:gradFill rotWithShape="0">
            <a:gsLst>
              <a:gs pos="0">
                <a:srgbClr val="ffff66"/>
              </a:gs>
              <a:gs pos="50000">
                <a:srgbClr val="ffffff"/>
              </a:gs>
              <a:gs pos="100000">
                <a:srgbClr val="ffff66"/>
              </a:gs>
            </a:gsLst>
            <a:lin ang="5400000"/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>
            <a:off x="6372360" y="2000160"/>
            <a:ext cx="1587240" cy="1027080"/>
          </a:xfrm>
          <a:prstGeom prst="rect">
            <a:avLst/>
          </a:prstGeom>
          <a:gradFill rotWithShape="0">
            <a:gsLst>
              <a:gs pos="0">
                <a:srgbClr val="66ffcc"/>
              </a:gs>
              <a:gs pos="50000">
                <a:srgbClr val="ffffff"/>
              </a:gs>
              <a:gs pos="100000">
                <a:srgbClr val="66ffcc"/>
              </a:gs>
            </a:gsLst>
            <a:lin ang="5400000"/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>
            <a:off x="1440000" y="2330280"/>
            <a:ext cx="12697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Commodity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3724200" y="2322360"/>
            <a:ext cx="1460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Demand Side Management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>
            <a:off x="6515280" y="2328840"/>
            <a:ext cx="14284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Total Savings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>
            <a:off x="5624640" y="2268360"/>
            <a:ext cx="2649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=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>
            <a:off x="3102120" y="2259000"/>
            <a:ext cx="3268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+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>
            <a:off x="6130800" y="3875040"/>
            <a:ext cx="64620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/>
          <p:nvPr/>
        </p:nvSpPr>
        <p:spPr>
          <a:xfrm>
            <a:off x="7404120" y="3876840"/>
            <a:ext cx="10904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Customer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 flipH="1">
            <a:off x="6581520" y="3029040"/>
            <a:ext cx="603000" cy="603000"/>
          </a:xfrm>
          <a:prstGeom prst="line">
            <a:avLst/>
          </a:prstGeom>
          <a:ln w="3168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>
            <a:off x="7184880" y="3029040"/>
            <a:ext cx="648000" cy="603000"/>
          </a:xfrm>
          <a:prstGeom prst="line">
            <a:avLst/>
          </a:prstGeom>
          <a:ln w="3168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" name="BXSDW" descr=""/>
          <p:cNvPicPr/>
          <p:nvPr/>
        </p:nvPicPr>
        <p:blipFill>
          <a:blip r:embed="rId1"/>
          <a:stretch/>
        </p:blipFill>
        <p:spPr>
          <a:xfrm>
            <a:off x="1339920" y="2058840"/>
            <a:ext cx="1687320" cy="11541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6" name="PlaceHolder 1"/>
          <p:cNvSpPr>
            <a:spLocks noGrp="1"/>
          </p:cNvSpPr>
          <p:nvPr>
            <p:ph type="title"/>
          </p:nvPr>
        </p:nvSpPr>
        <p:spPr>
          <a:xfrm>
            <a:off x="1079640" y="76320"/>
            <a:ext cx="7797600" cy="380880"/>
          </a:xfrm>
          <a:prstGeom prst="rect">
            <a:avLst/>
          </a:prstGeom>
          <a:noFill/>
          <a:ln w="0">
            <a:noFill/>
          </a:ln>
        </p:spPr>
        <p:txBody>
          <a:bodyPr lIns="46080" rIns="46080" tIns="46080" bIns="46080" anchor="b">
            <a:noAutofit/>
          </a:bodyPr>
          <a:p>
            <a:pPr indent="0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400" strike="noStrike" u="none">
                <a:solidFill>
                  <a:srgbClr val="000099"/>
                </a:solidFill>
                <a:effectLst/>
                <a:uFillTx/>
                <a:latin typeface="Times New Roman"/>
              </a:rPr>
              <a:t>Commodity</a:t>
            </a:r>
            <a:endParaRPr b="1" i="1" lang="en-US" sz="24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1238400" y="2001960"/>
            <a:ext cx="1587240" cy="1027080"/>
          </a:xfrm>
          <a:prstGeom prst="rect">
            <a:avLst/>
          </a:prstGeom>
          <a:gradFill rotWithShape="0">
            <a:gsLst>
              <a:gs pos="0">
                <a:srgbClr val="0000ff"/>
              </a:gs>
              <a:gs pos="50000">
                <a:srgbClr val="ffffff"/>
              </a:gs>
              <a:gs pos="100000">
                <a:srgbClr val="0000ff"/>
              </a:gs>
            </a:gsLst>
            <a:lin ang="5400000"/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>
            <a:off x="3651120" y="2001960"/>
            <a:ext cx="1587600" cy="102708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>
            <a:off x="6372360" y="2000160"/>
            <a:ext cx="1587240" cy="102708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>
            <a:off x="1440000" y="2330280"/>
            <a:ext cx="12697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Commodity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"/>
          <p:cNvSpPr/>
          <p:nvPr/>
        </p:nvSpPr>
        <p:spPr>
          <a:xfrm>
            <a:off x="3724200" y="2322360"/>
            <a:ext cx="1460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Demand Side Management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"/>
          <p:cNvSpPr/>
          <p:nvPr/>
        </p:nvSpPr>
        <p:spPr>
          <a:xfrm>
            <a:off x="6515280" y="2328840"/>
            <a:ext cx="14284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Total Savings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"/>
          <p:cNvSpPr/>
          <p:nvPr/>
        </p:nvSpPr>
        <p:spPr>
          <a:xfrm>
            <a:off x="5624640" y="2268360"/>
            <a:ext cx="2649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=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>
            <a:off x="3102120" y="2259000"/>
            <a:ext cx="3268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+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"/>
          <p:cNvSpPr/>
          <p:nvPr/>
        </p:nvSpPr>
        <p:spPr>
          <a:xfrm>
            <a:off x="963720" y="3535200"/>
            <a:ext cx="7164360" cy="304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"/>
          <p:cNvSpPr/>
          <p:nvPr/>
        </p:nvSpPr>
        <p:spPr>
          <a:xfrm>
            <a:off x="1154160" y="3728880"/>
            <a:ext cx="7778880" cy="580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46080" rIns="46080" tIns="46080" bIns="46080" anchor="t">
            <a:spAutoFit/>
          </a:bodyPr>
          <a:p>
            <a:pPr marL="285840" indent="-285840">
              <a:lnSpc>
                <a:spcPct val="80000"/>
              </a:lnSpc>
              <a:spcBef>
                <a:spcPts val="1749"/>
              </a:spcBef>
              <a:spcAft>
                <a:spcPts val="751"/>
              </a:spcAft>
              <a:buClr>
                <a:srgbClr val="000099"/>
              </a:buClr>
              <a:buSzPct val="9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EES offers a guaranteed energy cost savings through a commodity price reduction.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PlaceHolder 1"/>
          <p:cNvSpPr>
            <a:spLocks noGrp="1"/>
          </p:cNvSpPr>
          <p:nvPr>
            <p:ph type="title"/>
          </p:nvPr>
        </p:nvSpPr>
        <p:spPr>
          <a:xfrm>
            <a:off x="1079640" y="76320"/>
            <a:ext cx="7797600" cy="380880"/>
          </a:xfrm>
          <a:prstGeom prst="rect">
            <a:avLst/>
          </a:prstGeom>
          <a:noFill/>
          <a:ln w="0">
            <a:noFill/>
          </a:ln>
        </p:spPr>
        <p:txBody>
          <a:bodyPr lIns="46080" rIns="46080" tIns="46080" bIns="46080" anchor="b">
            <a:noAutofit/>
          </a:bodyPr>
          <a:p>
            <a:pPr indent="0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400" strike="noStrike" u="none">
                <a:solidFill>
                  <a:srgbClr val="000099"/>
                </a:solidFill>
                <a:effectLst/>
                <a:uFillTx/>
                <a:latin typeface="Times New Roman"/>
              </a:rPr>
              <a:t>Commodity</a:t>
            </a:r>
            <a:endParaRPr b="1" i="1" lang="en-US" sz="24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/>
          <p:cNvSpPr/>
          <p:nvPr/>
        </p:nvSpPr>
        <p:spPr>
          <a:xfrm>
            <a:off x="1238400" y="1679400"/>
            <a:ext cx="1587240" cy="1027440"/>
          </a:xfrm>
          <a:prstGeom prst="rect">
            <a:avLst/>
          </a:prstGeom>
          <a:solidFill>
            <a:srgbClr val="ffcc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"/>
          <p:cNvSpPr/>
          <p:nvPr/>
        </p:nvSpPr>
        <p:spPr>
          <a:xfrm>
            <a:off x="3651120" y="1679400"/>
            <a:ext cx="1587600" cy="1027440"/>
          </a:xfrm>
          <a:prstGeom prst="rect">
            <a:avLst/>
          </a:prstGeom>
          <a:solidFill>
            <a:srgbClr val="cc99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"/>
          <p:cNvSpPr/>
          <p:nvPr/>
        </p:nvSpPr>
        <p:spPr>
          <a:xfrm>
            <a:off x="6372360" y="1677960"/>
            <a:ext cx="1587240" cy="1027080"/>
          </a:xfrm>
          <a:prstGeom prst="rect">
            <a:avLst/>
          </a:prstGeom>
          <a:solidFill>
            <a:srgbClr val="99cc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"/>
          <p:cNvSpPr/>
          <p:nvPr/>
        </p:nvSpPr>
        <p:spPr>
          <a:xfrm>
            <a:off x="1417680" y="1771560"/>
            <a:ext cx="1270080" cy="734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Wholesale Price Reduction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"/>
          <p:cNvSpPr/>
          <p:nvPr/>
        </p:nvSpPr>
        <p:spPr>
          <a:xfrm>
            <a:off x="3724200" y="1978200"/>
            <a:ext cx="1460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Retail Price Reduction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"/>
          <p:cNvSpPr/>
          <p:nvPr/>
        </p:nvSpPr>
        <p:spPr>
          <a:xfrm>
            <a:off x="6492960" y="1984320"/>
            <a:ext cx="142884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Energy Price Savings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"/>
          <p:cNvSpPr/>
          <p:nvPr/>
        </p:nvSpPr>
        <p:spPr>
          <a:xfrm>
            <a:off x="5624640" y="1946160"/>
            <a:ext cx="2649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=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"/>
          <p:cNvSpPr/>
          <p:nvPr/>
        </p:nvSpPr>
        <p:spPr>
          <a:xfrm>
            <a:off x="3102120" y="1936800"/>
            <a:ext cx="3268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+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"/>
          <p:cNvSpPr/>
          <p:nvPr/>
        </p:nvSpPr>
        <p:spPr>
          <a:xfrm>
            <a:off x="963720" y="3535200"/>
            <a:ext cx="7164360" cy="304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"/>
          <p:cNvSpPr/>
          <p:nvPr/>
        </p:nvSpPr>
        <p:spPr>
          <a:xfrm>
            <a:off x="1230480" y="2854440"/>
            <a:ext cx="1834920" cy="228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46080" rIns="46080" tIns="46080" bIns="46080" anchor="t">
            <a:spAutoFit/>
          </a:bodyPr>
          <a:p>
            <a:pPr marL="285840" indent="-285840">
              <a:lnSpc>
                <a:spcPct val="80000"/>
              </a:lnSpc>
              <a:spcBef>
                <a:spcPts val="1749"/>
              </a:spcBef>
              <a:spcAft>
                <a:spcPts val="751"/>
              </a:spcAft>
              <a:buClr>
                <a:srgbClr val="000099"/>
              </a:buClr>
              <a:buSzPct val="9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Wholesale exposure is managed by extending Enron North America Price Risk Management activities.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"/>
          <p:cNvSpPr/>
          <p:nvPr/>
        </p:nvSpPr>
        <p:spPr>
          <a:xfrm>
            <a:off x="3656160" y="2854440"/>
            <a:ext cx="2406600" cy="2854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46080" rIns="46080" tIns="46080" bIns="46080" anchor="t">
            <a:spAutoFit/>
          </a:bodyPr>
          <a:p>
            <a:pPr marL="285840" indent="-285840">
              <a:lnSpc>
                <a:spcPct val="80000"/>
              </a:lnSpc>
              <a:spcBef>
                <a:spcPts val="1749"/>
              </a:spcBef>
              <a:spcAft>
                <a:spcPts val="751"/>
              </a:spcAft>
              <a:buClr>
                <a:srgbClr val="000099"/>
              </a:buClr>
              <a:buSzPct val="9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Retail exposure is managed by EES: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28560" indent="-228600">
              <a:lnSpc>
                <a:spcPct val="80000"/>
              </a:lnSpc>
              <a:spcBef>
                <a:spcPts val="1576"/>
              </a:spcBef>
              <a:buClr>
                <a:srgbClr val="ff0000"/>
              </a:buClr>
              <a:buSzPct val="110000"/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Regulated Tariffs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971640" indent="-228600">
              <a:lnSpc>
                <a:spcPct val="80000"/>
              </a:lnSpc>
              <a:spcBef>
                <a:spcPts val="1400"/>
              </a:spcBef>
              <a:buClr>
                <a:srgbClr val="350fc1"/>
              </a:buClr>
              <a:buSzPct val="110000"/>
              <a:buFont typeface="Times New Roman"/>
              <a:buChar char="»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Bundled Tariffs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971640" indent="-228600">
              <a:lnSpc>
                <a:spcPct val="80000"/>
              </a:lnSpc>
              <a:spcBef>
                <a:spcPts val="1400"/>
              </a:spcBef>
              <a:buClr>
                <a:srgbClr val="350fc1"/>
              </a:buClr>
              <a:buSzPct val="110000"/>
              <a:buFont typeface="Times New Roman"/>
              <a:buChar char="»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Transmission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971640" indent="-228600">
              <a:lnSpc>
                <a:spcPct val="80000"/>
              </a:lnSpc>
              <a:spcBef>
                <a:spcPts val="1400"/>
              </a:spcBef>
              <a:buClr>
                <a:srgbClr val="350fc1"/>
              </a:buClr>
              <a:buSzPct val="110000"/>
              <a:buFont typeface="Times New Roman"/>
              <a:buChar char="»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Distribution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28560" indent="-228600">
              <a:lnSpc>
                <a:spcPct val="80000"/>
              </a:lnSpc>
              <a:spcBef>
                <a:spcPts val="1576"/>
              </a:spcBef>
              <a:buClr>
                <a:srgbClr val="ff0000"/>
              </a:buClr>
              <a:buSzPct val="110000"/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Deregulation Timing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9" name="BXSDW" descr=""/>
          <p:cNvPicPr/>
          <p:nvPr/>
        </p:nvPicPr>
        <p:blipFill>
          <a:blip r:embed="rId1"/>
          <a:stretch/>
        </p:blipFill>
        <p:spPr>
          <a:xfrm>
            <a:off x="3765600" y="2071800"/>
            <a:ext cx="1687320" cy="11541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60" name="PlaceHolder 1"/>
          <p:cNvSpPr>
            <a:spLocks noGrp="1"/>
          </p:cNvSpPr>
          <p:nvPr>
            <p:ph type="title"/>
          </p:nvPr>
        </p:nvSpPr>
        <p:spPr>
          <a:xfrm>
            <a:off x="1079640" y="76320"/>
            <a:ext cx="7797600" cy="380880"/>
          </a:xfrm>
          <a:prstGeom prst="rect">
            <a:avLst/>
          </a:prstGeom>
          <a:noFill/>
          <a:ln w="0">
            <a:noFill/>
          </a:ln>
        </p:spPr>
        <p:txBody>
          <a:bodyPr lIns="46080" rIns="46080" tIns="46080" bIns="46080" anchor="b">
            <a:noAutofit/>
          </a:bodyPr>
          <a:p>
            <a:pPr indent="0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400" strike="noStrike" u="none">
                <a:solidFill>
                  <a:srgbClr val="000099"/>
                </a:solidFill>
                <a:effectLst/>
                <a:uFillTx/>
                <a:latin typeface="Times New Roman"/>
              </a:rPr>
              <a:t>Demand Side Management (“DSM”)</a:t>
            </a:r>
            <a:endParaRPr b="1" i="1" lang="en-US" sz="24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"/>
          <p:cNvSpPr/>
          <p:nvPr/>
        </p:nvSpPr>
        <p:spPr>
          <a:xfrm>
            <a:off x="1238400" y="2001960"/>
            <a:ext cx="1587240" cy="102708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" name=""/>
          <p:cNvSpPr/>
          <p:nvPr/>
        </p:nvSpPr>
        <p:spPr>
          <a:xfrm>
            <a:off x="3651120" y="2001960"/>
            <a:ext cx="1587600" cy="1027080"/>
          </a:xfrm>
          <a:prstGeom prst="rect">
            <a:avLst/>
          </a:prstGeom>
          <a:gradFill rotWithShape="0">
            <a:gsLst>
              <a:gs pos="0">
                <a:srgbClr val="ffff66"/>
              </a:gs>
              <a:gs pos="50000">
                <a:srgbClr val="ffffff"/>
              </a:gs>
              <a:gs pos="100000">
                <a:srgbClr val="ffff66"/>
              </a:gs>
            </a:gsLst>
            <a:lin ang="5400000"/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" name=""/>
          <p:cNvSpPr/>
          <p:nvPr/>
        </p:nvSpPr>
        <p:spPr>
          <a:xfrm>
            <a:off x="6372360" y="2000160"/>
            <a:ext cx="1587240" cy="102708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" name=""/>
          <p:cNvSpPr/>
          <p:nvPr/>
        </p:nvSpPr>
        <p:spPr>
          <a:xfrm>
            <a:off x="1440000" y="2330280"/>
            <a:ext cx="12697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Commodity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" name=""/>
          <p:cNvSpPr/>
          <p:nvPr/>
        </p:nvSpPr>
        <p:spPr>
          <a:xfrm>
            <a:off x="3724200" y="2322360"/>
            <a:ext cx="1460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Demand Side Management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" name=""/>
          <p:cNvSpPr/>
          <p:nvPr/>
        </p:nvSpPr>
        <p:spPr>
          <a:xfrm>
            <a:off x="6515280" y="2328840"/>
            <a:ext cx="14284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Total Savings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" name=""/>
          <p:cNvSpPr/>
          <p:nvPr/>
        </p:nvSpPr>
        <p:spPr>
          <a:xfrm>
            <a:off x="5624640" y="2268360"/>
            <a:ext cx="2649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=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" name=""/>
          <p:cNvSpPr/>
          <p:nvPr/>
        </p:nvSpPr>
        <p:spPr>
          <a:xfrm>
            <a:off x="3102120" y="2259000"/>
            <a:ext cx="3268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+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" name=""/>
          <p:cNvSpPr/>
          <p:nvPr/>
        </p:nvSpPr>
        <p:spPr>
          <a:xfrm>
            <a:off x="963720" y="3535200"/>
            <a:ext cx="7164360" cy="304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" name=""/>
          <p:cNvSpPr/>
          <p:nvPr/>
        </p:nvSpPr>
        <p:spPr>
          <a:xfrm>
            <a:off x="1154160" y="3728880"/>
            <a:ext cx="7778880" cy="580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46080" rIns="46080" tIns="46080" bIns="46080" anchor="t">
            <a:spAutoFit/>
          </a:bodyPr>
          <a:p>
            <a:pPr marL="285840" indent="-285840">
              <a:lnSpc>
                <a:spcPct val="80000"/>
              </a:lnSpc>
              <a:spcBef>
                <a:spcPts val="1749"/>
              </a:spcBef>
              <a:spcAft>
                <a:spcPts val="751"/>
              </a:spcAft>
              <a:buClr>
                <a:srgbClr val="000099"/>
              </a:buClr>
              <a:buSzPct val="9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EES offers a guaranteed energy cost savings through a consumption reduction.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PlaceHolder 1"/>
          <p:cNvSpPr>
            <a:spLocks noGrp="1"/>
          </p:cNvSpPr>
          <p:nvPr>
            <p:ph type="title"/>
          </p:nvPr>
        </p:nvSpPr>
        <p:spPr>
          <a:xfrm>
            <a:off x="1079640" y="76320"/>
            <a:ext cx="7797600" cy="380880"/>
          </a:xfrm>
          <a:prstGeom prst="rect">
            <a:avLst/>
          </a:prstGeom>
          <a:noFill/>
          <a:ln w="0">
            <a:noFill/>
          </a:ln>
        </p:spPr>
        <p:txBody>
          <a:bodyPr lIns="46080" rIns="46080" tIns="46080" bIns="46080" anchor="b">
            <a:noAutofit/>
          </a:bodyPr>
          <a:p>
            <a:pPr indent="0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400" strike="noStrike" u="none">
                <a:solidFill>
                  <a:srgbClr val="000099"/>
                </a:solidFill>
                <a:effectLst/>
                <a:uFillTx/>
                <a:latin typeface="Times New Roman"/>
              </a:rPr>
              <a:t>Demand Side Management (“DSM”)</a:t>
            </a:r>
            <a:endParaRPr b="1" i="1" lang="en-US" sz="24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</p:txBody>
      </p:sp>
      <p:sp>
        <p:nvSpPr>
          <p:cNvPr id="72" name=""/>
          <p:cNvSpPr/>
          <p:nvPr/>
        </p:nvSpPr>
        <p:spPr>
          <a:xfrm>
            <a:off x="1238400" y="1679400"/>
            <a:ext cx="1587240" cy="1027440"/>
          </a:xfrm>
          <a:prstGeom prst="rect">
            <a:avLst/>
          </a:prstGeom>
          <a:solidFill>
            <a:srgbClr val="80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" name=""/>
          <p:cNvSpPr/>
          <p:nvPr/>
        </p:nvSpPr>
        <p:spPr>
          <a:xfrm>
            <a:off x="3651120" y="1679400"/>
            <a:ext cx="1587600" cy="1027440"/>
          </a:xfrm>
          <a:prstGeom prst="rect">
            <a:avLst/>
          </a:prstGeom>
          <a:solidFill>
            <a:srgbClr val="008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" name=""/>
          <p:cNvSpPr/>
          <p:nvPr/>
        </p:nvSpPr>
        <p:spPr>
          <a:xfrm>
            <a:off x="6372360" y="1711440"/>
            <a:ext cx="1587240" cy="1027080"/>
          </a:xfrm>
          <a:prstGeom prst="rect">
            <a:avLst/>
          </a:prstGeom>
          <a:solidFill>
            <a:srgbClr val="0000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" name=""/>
          <p:cNvSpPr/>
          <p:nvPr/>
        </p:nvSpPr>
        <p:spPr>
          <a:xfrm>
            <a:off x="1392120" y="1974960"/>
            <a:ext cx="127008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Enron Capital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" name=""/>
          <p:cNvSpPr/>
          <p:nvPr/>
        </p:nvSpPr>
        <p:spPr>
          <a:xfrm>
            <a:off x="3724200" y="1978200"/>
            <a:ext cx="1460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Engineering Improvements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" name=""/>
          <p:cNvSpPr/>
          <p:nvPr/>
        </p:nvSpPr>
        <p:spPr>
          <a:xfrm>
            <a:off x="6492960" y="1984320"/>
            <a:ext cx="142884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Consumption Reduction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" name=""/>
          <p:cNvSpPr/>
          <p:nvPr/>
        </p:nvSpPr>
        <p:spPr>
          <a:xfrm>
            <a:off x="5624640" y="1946160"/>
            <a:ext cx="2649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=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9" name=""/>
          <p:cNvSpPr/>
          <p:nvPr/>
        </p:nvSpPr>
        <p:spPr>
          <a:xfrm>
            <a:off x="3102120" y="1936800"/>
            <a:ext cx="3268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+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" name=""/>
          <p:cNvSpPr/>
          <p:nvPr/>
        </p:nvSpPr>
        <p:spPr>
          <a:xfrm>
            <a:off x="963720" y="3535200"/>
            <a:ext cx="7164360" cy="304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" name=""/>
          <p:cNvSpPr/>
          <p:nvPr/>
        </p:nvSpPr>
        <p:spPr>
          <a:xfrm>
            <a:off x="1154160" y="3451320"/>
            <a:ext cx="7778880" cy="2774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46080" rIns="46080" tIns="46080" bIns="46080" anchor="t">
            <a:spAutoFit/>
          </a:bodyPr>
          <a:p>
            <a:pPr marL="285840" indent="-285840">
              <a:lnSpc>
                <a:spcPct val="80000"/>
              </a:lnSpc>
              <a:spcBef>
                <a:spcPts val="1749"/>
              </a:spcBef>
              <a:spcAft>
                <a:spcPts val="751"/>
              </a:spcAft>
              <a:buClr>
                <a:srgbClr val="000099"/>
              </a:buClr>
              <a:buSzPct val="9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Engineering Improvements may include improvements to the following: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28560" indent="-228600">
              <a:lnSpc>
                <a:spcPct val="80000"/>
              </a:lnSpc>
              <a:spcBef>
                <a:spcPts val="1576"/>
              </a:spcBef>
              <a:buClr>
                <a:srgbClr val="ff0000"/>
              </a:buClr>
              <a:buSzPct val="110000"/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HVAC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28560" indent="-228600">
              <a:lnSpc>
                <a:spcPct val="80000"/>
              </a:lnSpc>
              <a:spcBef>
                <a:spcPts val="1576"/>
              </a:spcBef>
              <a:buClr>
                <a:srgbClr val="ff0000"/>
              </a:buClr>
              <a:buSzPct val="110000"/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Lighting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28560" indent="-228600">
              <a:lnSpc>
                <a:spcPct val="80000"/>
              </a:lnSpc>
              <a:spcBef>
                <a:spcPts val="1576"/>
              </a:spcBef>
              <a:buClr>
                <a:srgbClr val="ff0000"/>
              </a:buClr>
              <a:buSzPct val="110000"/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Refrigeration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28560" indent="-228600">
              <a:lnSpc>
                <a:spcPct val="80000"/>
              </a:lnSpc>
              <a:spcBef>
                <a:spcPts val="1576"/>
              </a:spcBef>
              <a:buClr>
                <a:srgbClr val="ff0000"/>
              </a:buClr>
              <a:buSzPct val="110000"/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Steam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28560" indent="-228600">
              <a:lnSpc>
                <a:spcPct val="80000"/>
              </a:lnSpc>
              <a:spcBef>
                <a:spcPts val="1576"/>
              </a:spcBef>
              <a:buClr>
                <a:srgbClr val="ff0000"/>
              </a:buClr>
              <a:buSzPct val="110000"/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Compressed Air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PlaceHolder 1"/>
          <p:cNvSpPr>
            <a:spLocks noGrp="1"/>
          </p:cNvSpPr>
          <p:nvPr>
            <p:ph type="title"/>
          </p:nvPr>
        </p:nvSpPr>
        <p:spPr>
          <a:xfrm>
            <a:off x="1079640" y="76320"/>
            <a:ext cx="7797600" cy="380880"/>
          </a:xfrm>
          <a:prstGeom prst="rect">
            <a:avLst/>
          </a:prstGeom>
          <a:noFill/>
          <a:ln w="0">
            <a:noFill/>
          </a:ln>
        </p:spPr>
        <p:txBody>
          <a:bodyPr lIns="46080" rIns="46080" tIns="46080" bIns="46080" anchor="b">
            <a:noAutofit/>
          </a:bodyPr>
          <a:p>
            <a:pPr indent="0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400" strike="noStrike" u="none">
                <a:solidFill>
                  <a:srgbClr val="000099"/>
                </a:solidFill>
                <a:effectLst/>
                <a:uFillTx/>
                <a:latin typeface="Times New Roman"/>
              </a:rPr>
              <a:t>Performance Indicators</a:t>
            </a:r>
            <a:endParaRPr b="1" i="1" lang="en-US" sz="24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83" name=""/>
          <p:cNvGraphicFramePr/>
          <p:nvPr/>
        </p:nvGraphicFramePr>
        <p:xfrm>
          <a:off x="457200" y="331920"/>
          <a:ext cx="4111560" cy="564804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84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457200" y="331920"/>
                    <a:ext cx="4111560" cy="56480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85" name=""/>
          <p:cNvGraphicFramePr/>
          <p:nvPr/>
        </p:nvGraphicFramePr>
        <p:xfrm>
          <a:off x="4568760" y="316080"/>
          <a:ext cx="4143600" cy="567180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86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4568760" y="316080"/>
                    <a:ext cx="4143600" cy="56718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87" name=""/>
          <p:cNvSpPr/>
          <p:nvPr/>
        </p:nvSpPr>
        <p:spPr>
          <a:xfrm>
            <a:off x="1308240" y="4495680"/>
            <a:ext cx="1917720" cy="100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Projected Cost Savings (PV)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" name=""/>
          <p:cNvSpPr/>
          <p:nvPr/>
        </p:nvSpPr>
        <p:spPr>
          <a:xfrm>
            <a:off x="5587920" y="4508640"/>
            <a:ext cx="2311560" cy="703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Cost Savings Split (PV)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9" name=""/>
          <p:cNvSpPr/>
          <p:nvPr/>
        </p:nvSpPr>
        <p:spPr>
          <a:xfrm>
            <a:off x="2793960" y="1117440"/>
            <a:ext cx="351792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Major Transactions to Date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PlaceHolder 1"/>
          <p:cNvSpPr>
            <a:spLocks noGrp="1"/>
          </p:cNvSpPr>
          <p:nvPr>
            <p:ph type="title"/>
          </p:nvPr>
        </p:nvSpPr>
        <p:spPr>
          <a:xfrm>
            <a:off x="1079640" y="76320"/>
            <a:ext cx="7797600" cy="380880"/>
          </a:xfrm>
          <a:prstGeom prst="rect">
            <a:avLst/>
          </a:prstGeom>
          <a:noFill/>
          <a:ln w="0">
            <a:noFill/>
          </a:ln>
        </p:spPr>
        <p:txBody>
          <a:bodyPr lIns="46080" rIns="46080" tIns="46080" bIns="46080" anchor="b">
            <a:noAutofit/>
          </a:bodyPr>
          <a:p>
            <a:pPr indent="0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400" strike="noStrike" u="none">
                <a:solidFill>
                  <a:srgbClr val="000099"/>
                </a:solidFill>
                <a:effectLst/>
                <a:uFillTx/>
                <a:latin typeface="Times New Roman"/>
              </a:rPr>
              <a:t>Performance Indicators</a:t>
            </a:r>
            <a:endParaRPr b="1" i="1" lang="en-US" sz="24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</p:txBody>
      </p:sp>
      <p:sp>
        <p:nvSpPr>
          <p:cNvPr id="91" name=""/>
          <p:cNvSpPr/>
          <p:nvPr/>
        </p:nvSpPr>
        <p:spPr>
          <a:xfrm>
            <a:off x="1181160" y="939960"/>
            <a:ext cx="2832120" cy="1714320"/>
          </a:xfrm>
          <a:prstGeom prst="rect">
            <a:avLst/>
          </a:prstGeom>
          <a:gradFill rotWithShape="0">
            <a:gsLst>
              <a:gs pos="0">
                <a:srgbClr val="0000ff"/>
              </a:gs>
              <a:gs pos="50000">
                <a:srgbClr val="ffffff"/>
              </a:gs>
              <a:gs pos="100000">
                <a:srgbClr val="0000ff"/>
              </a:gs>
            </a:gsLst>
            <a:lin ang="5400000"/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2" name=""/>
          <p:cNvSpPr/>
          <p:nvPr/>
        </p:nvSpPr>
        <p:spPr>
          <a:xfrm>
            <a:off x="5079960" y="950760"/>
            <a:ext cx="2832120" cy="1714680"/>
          </a:xfrm>
          <a:prstGeom prst="rect">
            <a:avLst/>
          </a:prstGeom>
          <a:gradFill rotWithShape="0">
            <a:gsLst>
              <a:gs pos="0">
                <a:srgbClr val="ffff66"/>
              </a:gs>
              <a:gs pos="50000">
                <a:srgbClr val="ffffff"/>
              </a:gs>
              <a:gs pos="100000">
                <a:srgbClr val="ffff66"/>
              </a:gs>
            </a:gsLst>
            <a:lin ang="5400000"/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3" name=""/>
          <p:cNvSpPr/>
          <p:nvPr/>
        </p:nvSpPr>
        <p:spPr>
          <a:xfrm>
            <a:off x="1739880" y="1523880"/>
            <a:ext cx="199404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Commodity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4" name=""/>
          <p:cNvSpPr/>
          <p:nvPr/>
        </p:nvSpPr>
        <p:spPr>
          <a:xfrm>
            <a:off x="5626080" y="1536840"/>
            <a:ext cx="1866960" cy="703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Demand Side Management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5" name=""/>
          <p:cNvSpPr/>
          <p:nvPr/>
        </p:nvSpPr>
        <p:spPr>
          <a:xfrm>
            <a:off x="1154160" y="2803680"/>
            <a:ext cx="3066840" cy="4584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46080" rIns="46080" tIns="46080" bIns="46080" anchor="t">
            <a:spAutoFit/>
          </a:bodyPr>
          <a:p>
            <a:pPr marL="285840" indent="-285840">
              <a:lnSpc>
                <a:spcPct val="80000"/>
              </a:lnSpc>
              <a:spcBef>
                <a:spcPts val="1400"/>
              </a:spcBef>
              <a:spcAft>
                <a:spcPts val="60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i="1" lang="en-US" sz="16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T-Statistic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85840" indent="-285840">
              <a:lnSpc>
                <a:spcPct val="80000"/>
              </a:lnSpc>
              <a:spcBef>
                <a:spcPts val="1400"/>
              </a:spcBef>
              <a:spcAft>
                <a:spcPts val="601"/>
              </a:spcAft>
              <a:buClr>
                <a:srgbClr val="000099"/>
              </a:buClr>
              <a:buSzPct val="9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Owens</a:t>
            </a: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   1,359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85840" indent="-285840">
              <a:lnSpc>
                <a:spcPct val="80000"/>
              </a:lnSpc>
              <a:spcBef>
                <a:spcPts val="1400"/>
              </a:spcBef>
              <a:spcAft>
                <a:spcPts val="601"/>
              </a:spcAft>
              <a:buClr>
                <a:srgbClr val="000099"/>
              </a:buClr>
              <a:buSzPct val="9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IBM</a:t>
            </a: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85840" indent="-285840">
              <a:lnSpc>
                <a:spcPct val="80000"/>
              </a:lnSpc>
              <a:spcBef>
                <a:spcPts val="1400"/>
              </a:spcBef>
              <a:spcAft>
                <a:spcPts val="601"/>
              </a:spcAft>
              <a:buClr>
                <a:srgbClr val="000099"/>
              </a:buClr>
              <a:buSzPct val="9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CHASE</a:t>
            </a: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     450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85840" indent="-285840">
              <a:lnSpc>
                <a:spcPct val="80000"/>
              </a:lnSpc>
              <a:spcBef>
                <a:spcPts val="1400"/>
              </a:spcBef>
              <a:spcAft>
                <a:spcPts val="601"/>
              </a:spcAft>
              <a:buClr>
                <a:srgbClr val="000099"/>
              </a:buClr>
              <a:buSzPct val="9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Archdiocese</a:t>
            </a: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     247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85840" indent="-285840">
              <a:lnSpc>
                <a:spcPct val="80000"/>
              </a:lnSpc>
              <a:spcBef>
                <a:spcPts val="1400"/>
              </a:spcBef>
              <a:spcAft>
                <a:spcPts val="601"/>
              </a:spcAft>
              <a:buClr>
                <a:srgbClr val="000099"/>
              </a:buClr>
              <a:buSzPct val="9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Lucent</a:t>
            </a: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     113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85840" indent="-285840">
              <a:lnSpc>
                <a:spcPct val="80000"/>
              </a:lnSpc>
              <a:spcBef>
                <a:spcPts val="1400"/>
              </a:spcBef>
              <a:spcAft>
                <a:spcPts val="601"/>
              </a:spcAft>
              <a:buClr>
                <a:srgbClr val="000099"/>
              </a:buClr>
              <a:buSzPct val="9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Other</a:t>
            </a: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i="1" lang="en-US" sz="16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$ 2,045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85840" indent="-285840">
              <a:lnSpc>
                <a:spcPct val="80000"/>
              </a:lnSpc>
              <a:spcBef>
                <a:spcPts val="1400"/>
              </a:spcBef>
              <a:spcAft>
                <a:spcPts val="601"/>
              </a:spcAft>
              <a:buClr>
                <a:srgbClr val="000099"/>
              </a:buClr>
              <a:buSzPct val="9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Total</a:t>
            </a: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$ 4,214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85840" indent="-285840">
              <a:lnSpc>
                <a:spcPct val="80000"/>
              </a:lnSpc>
              <a:spcBef>
                <a:spcPts val="1749"/>
              </a:spcBef>
              <a:spcAft>
                <a:spcPts val="751"/>
              </a:spcAft>
              <a:buClr>
                <a:srgbClr val="000099"/>
              </a:buClr>
              <a:buSzPct val="9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85840" indent="-285840">
              <a:lnSpc>
                <a:spcPct val="80000"/>
              </a:lnSpc>
              <a:spcBef>
                <a:spcPts val="1749"/>
              </a:spcBef>
              <a:spcAft>
                <a:spcPts val="751"/>
              </a:spcAft>
              <a:buClr>
                <a:srgbClr val="000099"/>
              </a:buClr>
              <a:buSzPct val="9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6" name=""/>
          <p:cNvSpPr/>
          <p:nvPr/>
        </p:nvSpPr>
        <p:spPr>
          <a:xfrm>
            <a:off x="4964040" y="2803680"/>
            <a:ext cx="3067200" cy="3930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46080" rIns="46080" tIns="46080" bIns="46080" anchor="t">
            <a:spAutoFit/>
          </a:bodyPr>
          <a:p>
            <a:pPr marL="285840" indent="-285840">
              <a:lnSpc>
                <a:spcPct val="80000"/>
              </a:lnSpc>
              <a:spcBef>
                <a:spcPts val="1400"/>
              </a:spcBef>
              <a:spcAft>
                <a:spcPts val="60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i="1" lang="en-US" sz="16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T-Statistic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85840" indent="-285840">
              <a:lnSpc>
                <a:spcPct val="80000"/>
              </a:lnSpc>
              <a:spcBef>
                <a:spcPts val="1400"/>
              </a:spcBef>
              <a:spcAft>
                <a:spcPts val="601"/>
              </a:spcAft>
              <a:buClr>
                <a:srgbClr val="000099"/>
              </a:buClr>
              <a:buSzPct val="9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Simon</a:t>
            </a: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  1,247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85840" indent="-285840">
              <a:lnSpc>
                <a:spcPct val="80000"/>
              </a:lnSpc>
              <a:spcBef>
                <a:spcPts val="1400"/>
              </a:spcBef>
              <a:spcAft>
                <a:spcPts val="601"/>
              </a:spcAft>
              <a:buClr>
                <a:srgbClr val="000099"/>
              </a:buClr>
              <a:buSzPct val="9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Suiza</a:t>
            </a: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  1,070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85840" indent="-285840">
              <a:lnSpc>
                <a:spcPct val="80000"/>
              </a:lnSpc>
              <a:spcBef>
                <a:spcPts val="1400"/>
              </a:spcBef>
              <a:spcAft>
                <a:spcPts val="601"/>
              </a:spcAft>
              <a:buClr>
                <a:srgbClr val="000099"/>
              </a:buClr>
              <a:buSzPct val="9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Tyco</a:t>
            </a: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     458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85840" indent="-285840">
              <a:lnSpc>
                <a:spcPct val="80000"/>
              </a:lnSpc>
              <a:spcBef>
                <a:spcPts val="1400"/>
              </a:spcBef>
              <a:spcAft>
                <a:spcPts val="601"/>
              </a:spcAft>
              <a:buClr>
                <a:srgbClr val="000099"/>
              </a:buClr>
              <a:buSzPct val="9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Polaroid</a:t>
            </a: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     203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85840" indent="-285840">
              <a:lnSpc>
                <a:spcPct val="80000"/>
              </a:lnSpc>
              <a:spcBef>
                <a:spcPts val="1400"/>
              </a:spcBef>
              <a:spcAft>
                <a:spcPts val="601"/>
              </a:spcAft>
              <a:buClr>
                <a:srgbClr val="000099"/>
              </a:buClr>
              <a:buSzPct val="9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BICC</a:t>
            </a: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    137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85840" indent="-285840">
              <a:lnSpc>
                <a:spcPct val="80000"/>
              </a:lnSpc>
              <a:spcBef>
                <a:spcPts val="1400"/>
              </a:spcBef>
              <a:spcAft>
                <a:spcPts val="601"/>
              </a:spcAft>
              <a:buClr>
                <a:srgbClr val="000099"/>
              </a:buClr>
              <a:buSzPct val="9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Other</a:t>
            </a: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i="1" lang="en-US" sz="16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$ 1,185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85840" indent="-285840">
              <a:lnSpc>
                <a:spcPct val="80000"/>
              </a:lnSpc>
              <a:spcBef>
                <a:spcPts val="1400"/>
              </a:spcBef>
              <a:spcAft>
                <a:spcPts val="601"/>
              </a:spcAft>
              <a:buClr>
                <a:srgbClr val="000099"/>
              </a:buClr>
              <a:buSzPct val="9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Total</a:t>
            </a: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$ 4,300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85840" indent="-285840">
              <a:lnSpc>
                <a:spcPct val="80000"/>
              </a:lnSpc>
              <a:spcBef>
                <a:spcPts val="1400"/>
              </a:spcBef>
              <a:spcAft>
                <a:spcPts val="601"/>
              </a:spcAft>
              <a:buClr>
                <a:srgbClr val="000099"/>
              </a:buClr>
              <a:buSzPct val="9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PlaceHolder 1"/>
          <p:cNvSpPr>
            <a:spLocks noGrp="1"/>
          </p:cNvSpPr>
          <p:nvPr>
            <p:ph type="title"/>
          </p:nvPr>
        </p:nvSpPr>
        <p:spPr>
          <a:xfrm>
            <a:off x="1079640" y="76320"/>
            <a:ext cx="7797600" cy="380880"/>
          </a:xfrm>
          <a:prstGeom prst="rect">
            <a:avLst/>
          </a:prstGeom>
          <a:noFill/>
          <a:ln w="0">
            <a:noFill/>
          </a:ln>
        </p:spPr>
        <p:txBody>
          <a:bodyPr lIns="46080" rIns="46080" tIns="46080" bIns="46080" anchor="b">
            <a:noAutofit/>
          </a:bodyPr>
          <a:p>
            <a:pPr indent="0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400" strike="noStrike" u="none">
                <a:solidFill>
                  <a:srgbClr val="000099"/>
                </a:solidFill>
                <a:effectLst/>
                <a:uFillTx/>
                <a:latin typeface="Times New Roman"/>
              </a:rPr>
              <a:t>Performance Indicators</a:t>
            </a:r>
            <a:endParaRPr b="1" i="1" lang="en-US" sz="24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</p:txBody>
      </p:sp>
      <p:sp>
        <p:nvSpPr>
          <p:cNvPr id="98" name=""/>
          <p:cNvSpPr/>
          <p:nvPr/>
        </p:nvSpPr>
        <p:spPr>
          <a:xfrm>
            <a:off x="963720" y="3395520"/>
            <a:ext cx="7164360" cy="304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9" name=""/>
          <p:cNvSpPr/>
          <p:nvPr/>
        </p:nvSpPr>
        <p:spPr>
          <a:xfrm>
            <a:off x="1092240" y="1449360"/>
            <a:ext cx="1684440" cy="1158840"/>
          </a:xfrm>
          <a:prstGeom prst="ellipse">
            <a:avLst/>
          </a:prstGeom>
          <a:solidFill>
            <a:srgbClr val="00008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0" name=""/>
          <p:cNvSpPr/>
          <p:nvPr/>
        </p:nvSpPr>
        <p:spPr>
          <a:xfrm>
            <a:off x="3809880" y="1449360"/>
            <a:ext cx="1684440" cy="1158840"/>
          </a:xfrm>
          <a:prstGeom prst="ellipse">
            <a:avLst/>
          </a:prstGeom>
          <a:solidFill>
            <a:srgbClr val="339966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1" name=""/>
          <p:cNvSpPr/>
          <p:nvPr/>
        </p:nvSpPr>
        <p:spPr>
          <a:xfrm>
            <a:off x="1117440" y="1728720"/>
            <a:ext cx="1633680" cy="974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EES Capital Committed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2" name=""/>
          <p:cNvSpPr/>
          <p:nvPr/>
        </p:nvSpPr>
        <p:spPr>
          <a:xfrm>
            <a:off x="3860640" y="1538280"/>
            <a:ext cx="1608120" cy="1014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Customer Guaranteed Savings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3" name=""/>
          <p:cNvSpPr/>
          <p:nvPr/>
        </p:nvSpPr>
        <p:spPr>
          <a:xfrm>
            <a:off x="2908440" y="1881360"/>
            <a:ext cx="769680" cy="272880"/>
          </a:xfrm>
          <a:custGeom>
            <a:avLst/>
            <a:gdLst>
              <a:gd name="textAreaLeft" fmla="*/ 120240 w 769680"/>
              <a:gd name="textAreaRight" fmla="*/ 673560 w 769680"/>
              <a:gd name="textAreaTop" fmla="*/ 68040 h 272880"/>
              <a:gd name="textAreaBottom" fmla="*/ 204840 h 27288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3375" y="5400"/>
                </a:moveTo>
                <a:lnTo>
                  <a:pt x="16200" y="5400"/>
                </a:ln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16200" y="16200"/>
                </a:lnTo>
                <a:lnTo>
                  <a:pt x="3375" y="16200"/>
                </a:lnTo>
                <a:close/>
              </a:path>
              <a:path w="21600" h="21600">
                <a:moveTo>
                  <a:pt x="0" y="5400"/>
                </a:moveTo>
                <a:lnTo>
                  <a:pt x="675" y="5400"/>
                </a:lnTo>
                <a:lnTo>
                  <a:pt x="675" y="16200"/>
                </a:lnTo>
                <a:lnTo>
                  <a:pt x="0" y="16200"/>
                </a:lnTo>
                <a:close/>
              </a:path>
              <a:path w="21600" h="21600">
                <a:moveTo>
                  <a:pt x="1350" y="5400"/>
                </a:moveTo>
                <a:lnTo>
                  <a:pt x="2700" y="5400"/>
                </a:lnTo>
                <a:lnTo>
                  <a:pt x="2700" y="16200"/>
                </a:lnTo>
                <a:lnTo>
                  <a:pt x="1350" y="16200"/>
                </a:lnTo>
                <a:close/>
              </a:path>
            </a:pathLst>
          </a:custGeom>
          <a:solidFill>
            <a:srgbClr val="00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4" name=""/>
          <p:cNvSpPr/>
          <p:nvPr/>
        </p:nvSpPr>
        <p:spPr>
          <a:xfrm>
            <a:off x="863640" y="2832120"/>
            <a:ext cx="7480440" cy="3304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Owens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  38.6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$ 60.5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Simon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  33.2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$ 39.2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Suiza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  21.9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$ 33.0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Tyco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  13.1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$ 56.2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Polaroid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    5.9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$ 10.2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IBM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    0.0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CHASE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    0.0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Other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6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$   14.6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Total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$ 127.3 MM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5" name=""/>
          <p:cNvSpPr/>
          <p:nvPr/>
        </p:nvSpPr>
        <p:spPr>
          <a:xfrm>
            <a:off x="5562720" y="1881360"/>
            <a:ext cx="769680" cy="272880"/>
          </a:xfrm>
          <a:custGeom>
            <a:avLst/>
            <a:gdLst>
              <a:gd name="textAreaLeft" fmla="*/ 120240 w 769680"/>
              <a:gd name="textAreaRight" fmla="*/ 673560 w 769680"/>
              <a:gd name="textAreaTop" fmla="*/ 68040 h 272880"/>
              <a:gd name="textAreaBottom" fmla="*/ 204840 h 27288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3375" y="5400"/>
                </a:moveTo>
                <a:lnTo>
                  <a:pt x="16200" y="5400"/>
                </a:ln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16200" y="16200"/>
                </a:lnTo>
                <a:lnTo>
                  <a:pt x="3375" y="16200"/>
                </a:lnTo>
                <a:close/>
              </a:path>
              <a:path w="21600" h="21600">
                <a:moveTo>
                  <a:pt x="0" y="5400"/>
                </a:moveTo>
                <a:lnTo>
                  <a:pt x="675" y="5400"/>
                </a:lnTo>
                <a:lnTo>
                  <a:pt x="675" y="16200"/>
                </a:lnTo>
                <a:lnTo>
                  <a:pt x="0" y="16200"/>
                </a:lnTo>
                <a:close/>
              </a:path>
              <a:path w="21600" h="21600">
                <a:moveTo>
                  <a:pt x="1350" y="5400"/>
                </a:moveTo>
                <a:lnTo>
                  <a:pt x="2700" y="5400"/>
                </a:lnTo>
                <a:lnTo>
                  <a:pt x="2700" y="16200"/>
                </a:lnTo>
                <a:lnTo>
                  <a:pt x="1350" y="16200"/>
                </a:lnTo>
                <a:close/>
              </a:path>
            </a:pathLst>
          </a:custGeom>
          <a:solidFill>
            <a:srgbClr val="00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6" name=""/>
          <p:cNvSpPr/>
          <p:nvPr/>
        </p:nvSpPr>
        <p:spPr>
          <a:xfrm>
            <a:off x="6451560" y="1449360"/>
            <a:ext cx="1684440" cy="1158840"/>
          </a:xfrm>
          <a:prstGeom prst="ellipse">
            <a:avLst/>
          </a:prstGeom>
          <a:solidFill>
            <a:srgbClr val="ff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7" name=""/>
          <p:cNvSpPr/>
          <p:nvPr/>
        </p:nvSpPr>
        <p:spPr>
          <a:xfrm>
            <a:off x="6629400" y="1728720"/>
            <a:ext cx="1353960" cy="27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EES Savings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8" name=""/>
          <p:cNvSpPr/>
          <p:nvPr/>
        </p:nvSpPr>
        <p:spPr>
          <a:xfrm>
            <a:off x="4102200" y="6159600"/>
            <a:ext cx="79992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(PV8)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9" name=""/>
          <p:cNvSpPr/>
          <p:nvPr/>
        </p:nvSpPr>
        <p:spPr>
          <a:xfrm>
            <a:off x="6921360" y="6159600"/>
            <a:ext cx="80028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(PV8)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0" name=""/>
          <p:cNvSpPr/>
          <p:nvPr/>
        </p:nvSpPr>
        <p:spPr>
          <a:xfrm>
            <a:off x="2793960" y="774720"/>
            <a:ext cx="351792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Major Transactions to Date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13153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1997-11-05T12:11:08Z</dcterms:created>
  <dc:creator> </dc:creator>
  <dc:description/>
  <dc:language>en-US</dc:language>
  <cp:lastModifiedBy>James Copeland</cp:lastModifiedBy>
  <cp:lastPrinted>2000-03-30T20:18:40Z</cp:lastPrinted>
  <dcterms:modified xsi:type="dcterms:W3CDTF">2000-04-03T11:23:38Z</dcterms:modified>
  <cp:revision>666</cp:revision>
  <dc:subject/>
  <dc:title>No Slide Title</dc:title>
</cp:coreProperties>
</file>