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jpeg" ContentType="image/jpeg"/>
  <Override PartName="/ppt/media/image4.wmf" ContentType="image/x-wmf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7008813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world_white" descr=""/>
          <p:cNvPicPr/>
          <p:nvPr/>
        </p:nvPicPr>
        <p:blipFill>
          <a:blip r:embed="rId2"/>
          <a:srcRect l="0" t="0" r="0" b="92427"/>
          <a:stretch/>
        </p:blipFill>
        <p:spPr>
          <a:xfrm>
            <a:off x="0" y="0"/>
            <a:ext cx="9142560" cy="520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463680" y="552240"/>
            <a:ext cx="8253360" cy="6807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68360" y="1674720"/>
            <a:ext cx="8223120" cy="48261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rmAutofit/>
          </a:bodyPr>
          <a:p>
            <a:pPr marL="257040" indent="-257040">
              <a:spcBef>
                <a:spcPts val="499"/>
              </a:spcBef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spcBef>
                <a:spcPts val="499"/>
              </a:spcBef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230480" indent="-365400">
              <a:spcBef>
                <a:spcPts val="499"/>
              </a:spcBef>
              <a:buClr>
                <a:srgbClr val="336699"/>
              </a:buClr>
              <a:buSzPct val="80000"/>
              <a:buFont typeface="Wingdings" charset="2"/>
              <a:buChar char="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20606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69244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69244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69244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" name=""/>
          <p:cNvSpPr/>
          <p:nvPr/>
        </p:nvSpPr>
        <p:spPr>
          <a:xfrm>
            <a:off x="7419240" y="6482880"/>
            <a:ext cx="138276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ctr">
              <a:lnSpc>
                <a:spcPct val="100000"/>
              </a:lnSpc>
              <a:spcBef>
                <a:spcPts val="689"/>
              </a:spcBef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Net Works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38240" y="6482880"/>
            <a:ext cx="125100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ctr">
              <a:lnSpc>
                <a:spcPct val="100000"/>
              </a:lnSpc>
              <a:spcBef>
                <a:spcPts val="689"/>
              </a:spcBef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Page </a:t>
            </a:r>
            <a:fld id="{13990AB9-F164-40C3-97E3-8DBB75F34A8C}" type="slidenum"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695760" y="6486120"/>
            <a:ext cx="128916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ctr">
              <a:lnSpc>
                <a:spcPct val="100000"/>
              </a:lnSpc>
              <a:spcBef>
                <a:spcPts val="689"/>
              </a:spcBef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CONFIDENTIAL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world_white" descr=""/>
          <p:cNvPicPr/>
          <p:nvPr/>
        </p:nvPicPr>
        <p:blipFill>
          <a:blip r:embed="rId2"/>
          <a:srcRect l="0" t="0" r="0" b="92427"/>
          <a:stretch/>
        </p:blipFill>
        <p:spPr>
          <a:xfrm>
            <a:off x="0" y="0"/>
            <a:ext cx="9142560" cy="520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63680" y="552240"/>
            <a:ext cx="8253360" cy="6807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68360" y="1674720"/>
            <a:ext cx="8223120" cy="48261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rmAutofit/>
          </a:bodyPr>
          <a:p>
            <a:pPr marL="257040" indent="-257040">
              <a:spcBef>
                <a:spcPts val="499"/>
              </a:spcBef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spcBef>
                <a:spcPts val="499"/>
              </a:spcBef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230480" indent="-365400">
              <a:spcBef>
                <a:spcPts val="499"/>
              </a:spcBef>
              <a:buClr>
                <a:srgbClr val="336699"/>
              </a:buClr>
              <a:buSzPct val="80000"/>
              <a:buFont typeface="Wingdings" charset="2"/>
              <a:buChar char="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20606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69244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69244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69244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" name=""/>
          <p:cNvSpPr/>
          <p:nvPr/>
        </p:nvSpPr>
        <p:spPr>
          <a:xfrm>
            <a:off x="7419240" y="6482880"/>
            <a:ext cx="138276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ctr">
              <a:lnSpc>
                <a:spcPct val="100000"/>
              </a:lnSpc>
              <a:spcBef>
                <a:spcPts val="689"/>
              </a:spcBef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Net Works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38240" y="6482880"/>
            <a:ext cx="125100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ctr">
              <a:lnSpc>
                <a:spcPct val="100000"/>
              </a:lnSpc>
              <a:spcBef>
                <a:spcPts val="689"/>
              </a:spcBef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Page </a:t>
            </a:r>
            <a:fld id="{2E2CF9D8-0BDF-4C32-8181-804F3A47B6E0}" type="slidenum"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695760" y="6486120"/>
            <a:ext cx="128916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ctr">
              <a:lnSpc>
                <a:spcPct val="100000"/>
              </a:lnSpc>
              <a:spcBef>
                <a:spcPts val="689"/>
              </a:spcBef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CONFIDENTIAL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90320" y="3598560"/>
            <a:ext cx="8156520" cy="111420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0" name=""/>
          <p:cNvSpPr/>
          <p:nvPr/>
        </p:nvSpPr>
        <p:spPr>
          <a:xfrm>
            <a:off x="4451400" y="2967120"/>
            <a:ext cx="228600" cy="65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" name=""/>
          <p:cNvGrpSpPr/>
          <p:nvPr/>
        </p:nvGrpSpPr>
        <p:grpSpPr>
          <a:xfrm>
            <a:off x="3333600" y="687240"/>
            <a:ext cx="2490840" cy="2490120"/>
            <a:chOff x="3333600" y="687240"/>
            <a:chExt cx="2490840" cy="2490120"/>
          </a:xfrm>
        </p:grpSpPr>
        <p:grpSp>
          <p:nvGrpSpPr>
            <p:cNvPr id="12" name=""/>
            <p:cNvGrpSpPr/>
            <p:nvPr/>
          </p:nvGrpSpPr>
          <p:grpSpPr>
            <a:xfrm>
              <a:off x="3333600" y="1607760"/>
              <a:ext cx="2490840" cy="1569600"/>
              <a:chOff x="3333600" y="1607760"/>
              <a:chExt cx="2490840" cy="1569600"/>
            </a:xfrm>
          </p:grpSpPr>
          <p:sp>
            <p:nvSpPr>
              <p:cNvPr id="13" name=""/>
              <p:cNvSpPr/>
              <p:nvPr/>
            </p:nvSpPr>
            <p:spPr>
              <a:xfrm>
                <a:off x="3333600" y="1614600"/>
                <a:ext cx="498960" cy="497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3575880" y="1857240"/>
                <a:ext cx="530280" cy="53028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4371840" y="2651400"/>
                <a:ext cx="528840" cy="5259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4166280" y="2438640"/>
                <a:ext cx="23760" cy="8100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4166280" y="2133720"/>
                <a:ext cx="161280" cy="3164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3853800" y="2142360"/>
                <a:ext cx="313560" cy="5144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370400" y="2438640"/>
                <a:ext cx="212400" cy="39816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4160520" y="2461320"/>
                <a:ext cx="211320" cy="39960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4833000" y="1607760"/>
                <a:ext cx="991440" cy="125352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2" name=""/>
            <p:cNvSpPr/>
            <p:nvPr/>
          </p:nvSpPr>
          <p:spPr>
            <a:xfrm>
              <a:off x="3654720" y="687240"/>
              <a:ext cx="1252800" cy="12517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4383360" y="1145880"/>
              <a:ext cx="986040" cy="125460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514440" indent="-142920" algn="ctr">
              <a:spcBef>
                <a:spcPts val="451"/>
              </a:spcBef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230480" indent="-365400" algn="ctr">
              <a:spcBef>
                <a:spcPts val="451"/>
              </a:spcBef>
              <a:buClr>
                <a:srgbClr val="336699"/>
              </a:buClr>
              <a:buSzPct val="80000"/>
              <a:buFont typeface="Wingdings" charset="2"/>
              <a:buChar char=""/>
              <a:tabLst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2060640" algn="ctr">
              <a:spcBef>
                <a:spcPts val="675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692440" algn="ctr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69244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69244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95080" y="4668840"/>
            <a:ext cx="8156520" cy="11145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Net Works</a:t>
            </a:r>
            <a:br>
              <a:rPr sz="2400"/>
            </a:br>
            <a:br>
              <a:rPr sz="2400"/>
            </a:b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1371240" y="3069720"/>
            <a:ext cx="6427800" cy="179892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Opportunity Valuation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May 2001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7" name=""/>
          <p:cNvSpPr/>
          <p:nvPr/>
        </p:nvSpPr>
        <p:spPr>
          <a:xfrm>
            <a:off x="657360" y="6197760"/>
            <a:ext cx="2698560" cy="59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STRICTLY CONFIDENTIAL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43040" y="6254640"/>
            <a:ext cx="24717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43040" y="6469200"/>
            <a:ext cx="24717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428760" y="1913040"/>
            <a:ext cx="8715240" cy="358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Valuation method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Discounted cash flow model (DCF)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 of revenue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Licensing private label versions of platform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Not Considered in this model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Pull-through revenues from other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Revenues from professional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Value of Enron brand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Transaction tax benefits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63680" y="550800"/>
            <a:ext cx="8253360" cy="6825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The valuation method used is a discounted cash flow model based on software license revenues.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32" name=""/>
          <p:cNvSpPr/>
          <p:nvPr/>
        </p:nvSpPr>
        <p:spPr>
          <a:xfrm>
            <a:off x="383400" y="2437200"/>
            <a:ext cx="28404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89520" y="5185080"/>
            <a:ext cx="28404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480040" y="1363680"/>
            <a:ext cx="406656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2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Private Label Cash Flow Model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70880" y="157320"/>
            <a:ext cx="83772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Valuation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5400" y="563400"/>
            <a:ext cx="8396280" cy="71928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The Private Label Cash Flow valuation is based on logical assumptions.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37" name=""/>
          <p:cNvSpPr/>
          <p:nvPr/>
        </p:nvSpPr>
        <p:spPr>
          <a:xfrm>
            <a:off x="395280" y="1593720"/>
            <a:ext cx="8313840" cy="399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Revenue Assumptions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Number of U.S. Licenses Sold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203, over 6 years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One-Time License Fees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$3 to $12 Million per customer based on 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 revenues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Annual Recurring Fees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20% of one-time fee yearly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License Fee Reduction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25% over six years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Licenses per Customer Company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One license per customer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International Opportunities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   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Similar to U.S.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Other Financial Assumptions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Operational Margin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50%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Discount Rate 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10.6%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Transaction Tax Benefits 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   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Not Considered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0" y="1015920"/>
            <a:ext cx="914400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2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Private Label Cash Flow Model: Assumptions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70880" y="157320"/>
            <a:ext cx="83772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Valuation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63680" y="550800"/>
            <a:ext cx="8253360" cy="6825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We narrowed a list of one million companies to an addressable market of 13,200 sales prospects with an average hit rate of 1.5%.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41" name=""/>
          <p:cNvSpPr/>
          <p:nvPr/>
        </p:nvSpPr>
        <p:spPr>
          <a:xfrm>
            <a:off x="0" y="1144440"/>
            <a:ext cx="914400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2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Private Label Cash Flow Model: U.S. Licenses Sold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484520" y="3699000"/>
            <a:ext cx="547920" cy="257040"/>
          </a:xfrm>
          <a:prstGeom prst="rect">
            <a:avLst/>
          </a:prstGeom>
          <a:solidFill>
            <a:srgbClr val="33cccc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484520" y="3699000"/>
            <a:ext cx="71460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2.5%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943440" y="3956040"/>
            <a:ext cx="541080" cy="399960"/>
          </a:xfrm>
          <a:prstGeom prst="rect">
            <a:avLst/>
          </a:prstGeom>
          <a:solidFill>
            <a:srgbClr val="00ff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922560" y="4003560"/>
            <a:ext cx="67176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0.5%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943440" y="3699000"/>
            <a:ext cx="541080" cy="257040"/>
          </a:xfrm>
          <a:prstGeom prst="rect">
            <a:avLst/>
          </a:prstGeom>
          <a:solidFill>
            <a:srgbClr val="00cc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487760" y="3956040"/>
            <a:ext cx="538200" cy="399960"/>
          </a:xfrm>
          <a:prstGeom prst="rect">
            <a:avLst/>
          </a:prstGeom>
          <a:solidFill>
            <a:srgbClr val="00cc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027760" y="4356000"/>
            <a:ext cx="556920" cy="598680"/>
          </a:xfrm>
          <a:prstGeom prst="rect">
            <a:avLst/>
          </a:prstGeom>
          <a:solidFill>
            <a:srgbClr val="00cc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484520" y="4356000"/>
            <a:ext cx="543240" cy="598680"/>
          </a:xfrm>
          <a:prstGeom prst="rect">
            <a:avLst/>
          </a:prstGeom>
          <a:solidFill>
            <a:srgbClr val="00ff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943440" y="4356000"/>
            <a:ext cx="541080" cy="598680"/>
          </a:xfrm>
          <a:prstGeom prst="rect">
            <a:avLst/>
          </a:prstGeom>
          <a:solidFill>
            <a:srgbClr val="ccff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0.25%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027760" y="3956040"/>
            <a:ext cx="555480" cy="399960"/>
          </a:xfrm>
          <a:prstGeom prst="rect">
            <a:avLst/>
          </a:prstGeom>
          <a:solidFill>
            <a:srgbClr val="33cccc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584680" y="4356000"/>
            <a:ext cx="614520" cy="598680"/>
          </a:xfrm>
          <a:prstGeom prst="rect">
            <a:avLst/>
          </a:prstGeom>
          <a:solidFill>
            <a:srgbClr val="33cccc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025960" y="3699000"/>
            <a:ext cx="558720" cy="257040"/>
          </a:xfrm>
          <a:prstGeom prst="rect">
            <a:avLst/>
          </a:prstGeom>
          <a:solidFill>
            <a:srgbClr val="3366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584680" y="3956040"/>
            <a:ext cx="614520" cy="399960"/>
          </a:xfrm>
          <a:prstGeom prst="rect">
            <a:avLst/>
          </a:prstGeom>
          <a:solidFill>
            <a:srgbClr val="3366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584680" y="3699000"/>
            <a:ext cx="614520" cy="257040"/>
          </a:xfrm>
          <a:prstGeom prst="rect">
            <a:avLst/>
          </a:prstGeom>
          <a:solidFill>
            <a:srgbClr val="0000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584680" y="3699000"/>
            <a:ext cx="64296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6 %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470480" y="4498920"/>
            <a:ext cx="84276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965840" y="4513320"/>
            <a:ext cx="66168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1.5 %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886200" y="3684600"/>
            <a:ext cx="77004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408560" y="4013280"/>
            <a:ext cx="80496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1.75%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38120" y="4075200"/>
            <a:ext cx="1587600" cy="1373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One Million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Companies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with sales over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 million/year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665360" y="4075200"/>
            <a:ext cx="360360" cy="34596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663560" y="4103640"/>
            <a:ext cx="36216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662120" y="4140360"/>
            <a:ext cx="36036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660680" y="4187880"/>
            <a:ext cx="36036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671480" y="4227480"/>
            <a:ext cx="34776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668600" y="4280040"/>
            <a:ext cx="35388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785960" y="4075200"/>
            <a:ext cx="1440" cy="344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851120" y="4075200"/>
            <a:ext cx="3240" cy="344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994040" y="4079880"/>
            <a:ext cx="2880" cy="334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954080" y="4076640"/>
            <a:ext cx="1800" cy="341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911240" y="4071960"/>
            <a:ext cx="1800" cy="344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940200" y="3699000"/>
            <a:ext cx="2259000" cy="1261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943440" y="3713040"/>
            <a:ext cx="1440" cy="1241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>
            <a:off x="4483080" y="3713040"/>
            <a:ext cx="1440" cy="1241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027760" y="3713040"/>
            <a:ext cx="2880" cy="1239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584680" y="3699000"/>
            <a:ext cx="1800" cy="1226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940200" y="3956040"/>
            <a:ext cx="224460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933720" y="4349880"/>
            <a:ext cx="2265480" cy="6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957480" y="5454720"/>
            <a:ext cx="221328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Industry Receptivity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900600" y="5054760"/>
            <a:ext cx="61272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356000" y="5054760"/>
            <a:ext cx="92880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Average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056200" y="5054760"/>
            <a:ext cx="61452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High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656320" y="4997520"/>
            <a:ext cx="614160" cy="43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Very High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027760" y="3699000"/>
            <a:ext cx="61416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4 %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584680" y="4013280"/>
            <a:ext cx="64296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4 %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013360" y="4013280"/>
            <a:ext cx="65736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2.5 %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584680" y="4498920"/>
            <a:ext cx="71460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2 %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16200000">
            <a:off x="2100240" y="4198320"/>
            <a:ext cx="175572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Co. Revenue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059280" y="3597120"/>
            <a:ext cx="1001520" cy="144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$2 billion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$400 MM to $2 billion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$100 MM to $ 400 MM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0" y="1812960"/>
            <a:ext cx="2814480" cy="59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1,000,000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U.S. Companies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686040" y="1784520"/>
            <a:ext cx="2813040" cy="59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13,200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Prospective companies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929280" y="1770120"/>
            <a:ext cx="2214720" cy="59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Expected Licensees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929040" y="3384720"/>
            <a:ext cx="221292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Likelihood of licensing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7315200" y="3670200"/>
            <a:ext cx="546120" cy="257400"/>
          </a:xfrm>
          <a:prstGeom prst="rect">
            <a:avLst/>
          </a:prstGeom>
          <a:solidFill>
            <a:srgbClr val="33cccc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7315200" y="3670200"/>
            <a:ext cx="71424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6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772320" y="3927600"/>
            <a:ext cx="542880" cy="399960"/>
          </a:xfrm>
          <a:prstGeom prst="rect">
            <a:avLst/>
          </a:prstGeom>
          <a:solidFill>
            <a:srgbClr val="00ff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753240" y="3975120"/>
            <a:ext cx="67140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772320" y="3670200"/>
            <a:ext cx="542880" cy="257400"/>
          </a:xfrm>
          <a:prstGeom prst="rect">
            <a:avLst/>
          </a:prstGeom>
          <a:solidFill>
            <a:srgbClr val="00cc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316640" y="3927600"/>
            <a:ext cx="540000" cy="399960"/>
          </a:xfrm>
          <a:prstGeom prst="rect">
            <a:avLst/>
          </a:prstGeom>
          <a:solidFill>
            <a:srgbClr val="00cc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858080" y="4327560"/>
            <a:ext cx="557280" cy="598320"/>
          </a:xfrm>
          <a:prstGeom prst="rect">
            <a:avLst/>
          </a:prstGeom>
          <a:solidFill>
            <a:srgbClr val="00cc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7315200" y="4327560"/>
            <a:ext cx="542880" cy="598320"/>
          </a:xfrm>
          <a:prstGeom prst="rect">
            <a:avLst/>
          </a:prstGeom>
          <a:solidFill>
            <a:srgbClr val="00ff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772320" y="4327560"/>
            <a:ext cx="542880" cy="598320"/>
          </a:xfrm>
          <a:prstGeom prst="rect">
            <a:avLst/>
          </a:prstGeom>
          <a:solidFill>
            <a:srgbClr val="ccff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858080" y="3927600"/>
            <a:ext cx="555840" cy="399960"/>
          </a:xfrm>
          <a:prstGeom prst="rect">
            <a:avLst/>
          </a:prstGeom>
          <a:solidFill>
            <a:srgbClr val="33cccc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8415360" y="4327560"/>
            <a:ext cx="614520" cy="598320"/>
          </a:xfrm>
          <a:prstGeom prst="rect">
            <a:avLst/>
          </a:prstGeom>
          <a:solidFill>
            <a:srgbClr val="33cccc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7856640" y="3670200"/>
            <a:ext cx="558720" cy="257400"/>
          </a:xfrm>
          <a:prstGeom prst="rect">
            <a:avLst/>
          </a:prstGeom>
          <a:solidFill>
            <a:srgbClr val="3366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8415360" y="3927600"/>
            <a:ext cx="614520" cy="399960"/>
          </a:xfrm>
          <a:prstGeom prst="rect">
            <a:avLst/>
          </a:prstGeom>
          <a:solidFill>
            <a:srgbClr val="3366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8415360" y="3670200"/>
            <a:ext cx="614520" cy="257400"/>
          </a:xfrm>
          <a:prstGeom prst="rect">
            <a:avLst/>
          </a:prstGeom>
          <a:solidFill>
            <a:srgbClr val="0000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8415360" y="3670200"/>
            <a:ext cx="64296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18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7300800" y="4470480"/>
            <a:ext cx="84312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743880" y="4484520"/>
            <a:ext cx="72864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8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872480" y="4484520"/>
            <a:ext cx="58572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30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715080" y="3656160"/>
            <a:ext cx="77148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2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315200" y="3984480"/>
            <a:ext cx="61452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770520" y="3670200"/>
            <a:ext cx="2259360" cy="1262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772320" y="3684600"/>
            <a:ext cx="1440" cy="1241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flipH="1">
            <a:off x="7313760" y="3684600"/>
            <a:ext cx="1440" cy="1241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858080" y="3684600"/>
            <a:ext cx="1800" cy="1239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8415360" y="3670200"/>
            <a:ext cx="0" cy="1227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770520" y="3927600"/>
            <a:ext cx="2244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764400" y="4321080"/>
            <a:ext cx="2265480" cy="6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858080" y="3670200"/>
            <a:ext cx="61452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14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8415360" y="3984480"/>
            <a:ext cx="64296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28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843680" y="3984480"/>
            <a:ext cx="65736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21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8415360" y="4470480"/>
            <a:ext cx="71424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114640" y="4456080"/>
            <a:ext cx="1714320" cy="455760"/>
          </a:xfrm>
          <a:prstGeom prst="line">
            <a:avLst/>
          </a:prstGeom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flipV="1">
            <a:off x="2085840" y="3727080"/>
            <a:ext cx="1785960" cy="328680"/>
          </a:xfrm>
          <a:prstGeom prst="line">
            <a:avLst/>
          </a:prstGeom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871640" y="2394000"/>
            <a:ext cx="2478240" cy="762120"/>
          </a:xfrm>
          <a:custGeom>
            <a:avLst/>
            <a:gdLst/>
            <a:ahLst/>
            <a:rect l="l" t="t" r="r" b="b"/>
            <a:pathLst>
              <a:path w="1540" h="443">
                <a:moveTo>
                  <a:pt x="0" y="67"/>
                </a:moveTo>
                <a:cubicBezTo>
                  <a:pt x="242" y="255"/>
                  <a:pt x="484" y="443"/>
                  <a:pt x="720" y="443"/>
                </a:cubicBezTo>
                <a:cubicBezTo>
                  <a:pt x="956" y="443"/>
                  <a:pt x="1292" y="134"/>
                  <a:pt x="1416" y="67"/>
                </a:cubicBezTo>
                <a:cubicBezTo>
                  <a:pt x="1540" y="0"/>
                  <a:pt x="1502" y="21"/>
                  <a:pt x="1464" y="43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271600" y="2465280"/>
            <a:ext cx="1443240" cy="774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marL="128520" indent="-12852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Eliminate smaller Companies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Rank by industry receptivity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rot="5400000">
            <a:off x="5671080" y="4212360"/>
            <a:ext cx="1685880" cy="214200"/>
          </a:xfrm>
          <a:prstGeom prst="triangle">
            <a:avLst>
              <a:gd name="adj" fmla="val 50000"/>
            </a:avLst>
          </a:prstGeom>
          <a:solidFill>
            <a:srgbClr val="006c8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700680" y="3327480"/>
            <a:ext cx="244332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Licenses sold by category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70880" y="157320"/>
            <a:ext cx="83772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Valuation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478480" y="2343240"/>
            <a:ext cx="2478240" cy="761760"/>
          </a:xfrm>
          <a:custGeom>
            <a:avLst/>
            <a:gdLst/>
            <a:ahLst/>
            <a:rect l="l" t="t" r="r" b="b"/>
            <a:pathLst>
              <a:path w="1540" h="443">
                <a:moveTo>
                  <a:pt x="0" y="67"/>
                </a:moveTo>
                <a:cubicBezTo>
                  <a:pt x="242" y="255"/>
                  <a:pt x="484" y="443"/>
                  <a:pt x="720" y="443"/>
                </a:cubicBezTo>
                <a:cubicBezTo>
                  <a:pt x="956" y="443"/>
                  <a:pt x="1292" y="134"/>
                  <a:pt x="1416" y="67"/>
                </a:cubicBezTo>
                <a:cubicBezTo>
                  <a:pt x="1540" y="0"/>
                  <a:pt x="1502" y="21"/>
                  <a:pt x="1464" y="43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878440" y="2693880"/>
            <a:ext cx="1443240" cy="606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marL="128520" indent="-12852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Apply probabilities over 6 years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63680" y="550800"/>
            <a:ext cx="8253360" cy="6825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Industries were classified based on their commoditization potential and transaction needs.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" name=""/>
          <p:cNvSpPr/>
          <p:nvPr/>
        </p:nvSpPr>
        <p:spPr>
          <a:xfrm>
            <a:off x="0" y="1144440"/>
            <a:ext cx="914400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2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Private Label Cash Flow Model: Industry Receptivity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285840" y="1727280"/>
            <a:ext cx="1814400" cy="408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marL="128520" indent="-128520"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Agricultural services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Contractors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Leather products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Machinery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Merchandise stores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Auto repair stores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Motion pictures  and recreation services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Health, legal and education services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Public Administration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4827600" y="1741320"/>
            <a:ext cx="2214720" cy="469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marL="128520" indent="-128520"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High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Livestock production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Paper products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Plastics and synthetic   materials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Basic steel products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Secondary non-ferrous metals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Electronic components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Trucking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Sea Shipping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Pipelines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Communication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 banks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Utilities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457440" y="1727280"/>
            <a:ext cx="1498680" cy="39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marL="128520" indent="-128520"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Medium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Food and kindred products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Lumber and wood products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Fabricated metal products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Freight forwarding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Insurance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Fishing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Railroad transportation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Advertising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2043000" y="1741320"/>
            <a:ext cx="1500480" cy="39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marL="128520" indent="-128520"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Forestry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Apparel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Furniture and fixtures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Printing and publishing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Rubber products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Electric and electronic equipment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Transportation equipment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Real Estate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128000" y="1727280"/>
            <a:ext cx="1844640" cy="368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marL="128520" indent="-128520"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Very High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Grain production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Mining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Non-metallic    minerals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Industrial inorganic chemicals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Oil and oil products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Primary non-ferrous metals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Commodity traders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Investment banks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28520" indent="-128520">
              <a:lnSpc>
                <a:spcPct val="100000"/>
              </a:lnSpc>
              <a:spcBef>
                <a:spcPts val="81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Natural gas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185760" y="2070000"/>
            <a:ext cx="8785080" cy="4484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2000160" y="2070000"/>
            <a:ext cx="1500120" cy="4484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856040" y="2070000"/>
            <a:ext cx="2314800" cy="4484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470880" y="157320"/>
            <a:ext cx="83772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Valuation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63680" y="550800"/>
            <a:ext cx="8253360" cy="6825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Customers are added over a 6-year time frame.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" name=""/>
          <p:cNvSpPr/>
          <p:nvPr/>
        </p:nvSpPr>
        <p:spPr>
          <a:xfrm>
            <a:off x="0" y="1258920"/>
            <a:ext cx="914400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2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Private Label Cash Flow Model: Customer Acquisition Rate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470880" y="157320"/>
            <a:ext cx="83772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Valuation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9" name="" descr=""/>
          <p:cNvPicPr/>
          <p:nvPr/>
        </p:nvPicPr>
        <p:blipFill>
          <a:blip r:embed="rId1"/>
          <a:stretch/>
        </p:blipFill>
        <p:spPr>
          <a:xfrm>
            <a:off x="973080" y="2079720"/>
            <a:ext cx="7529400" cy="388296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463680" y="550800"/>
            <a:ext cx="8253360" cy="6825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Licensing fees increase with company revenue and decrease with time.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" name=""/>
          <p:cNvSpPr/>
          <p:nvPr/>
        </p:nvSpPr>
        <p:spPr>
          <a:xfrm>
            <a:off x="771480" y="2612880"/>
            <a:ext cx="2943360" cy="1157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771480" y="3413160"/>
            <a:ext cx="2943360" cy="357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771480" y="2612880"/>
            <a:ext cx="2943360" cy="400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Higher than $10 billion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3714840" y="2612880"/>
            <a:ext cx="2484360" cy="1157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714840" y="3413160"/>
            <a:ext cx="2484360" cy="357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714840" y="2612880"/>
            <a:ext cx="2484360" cy="400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614520" y="1741320"/>
            <a:ext cx="278604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Company Revenue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957480" y="1698480"/>
            <a:ext cx="2013120" cy="77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One-Time License Fee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6342120" y="1684440"/>
            <a:ext cx="2327040" cy="77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Annual Recurring Fee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156360" y="2612880"/>
            <a:ext cx="2486160" cy="1157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6156360" y="3413160"/>
            <a:ext cx="2486160" cy="357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156360" y="2612880"/>
            <a:ext cx="2486160" cy="400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771480" y="3013200"/>
            <a:ext cx="2943360" cy="399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Between $2 and $10 billion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771480" y="3770280"/>
            <a:ext cx="2943360" cy="357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714840" y="3770280"/>
            <a:ext cx="2484360" cy="357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6156360" y="3770280"/>
            <a:ext cx="2486160" cy="357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771480" y="3413160"/>
            <a:ext cx="2943360" cy="399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Between $0.5 and $2 billion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771480" y="3770280"/>
            <a:ext cx="2943360" cy="357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Between $100 and $500 million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3714840" y="2612880"/>
            <a:ext cx="2770200" cy="400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$12 Million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714840" y="3013200"/>
            <a:ext cx="2770200" cy="399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$9 Million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714840" y="3413160"/>
            <a:ext cx="2770200" cy="399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$6 Million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714840" y="3770280"/>
            <a:ext cx="2770200" cy="357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$3 Million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485040" y="2612880"/>
            <a:ext cx="2328840" cy="400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$2.4 Million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485040" y="3013200"/>
            <a:ext cx="2328840" cy="399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$1.8 Million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485040" y="3413160"/>
            <a:ext cx="2328840" cy="399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$1.2 Million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485040" y="3770280"/>
            <a:ext cx="2328840" cy="357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$0.5 Million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271440" y="4356000"/>
            <a:ext cx="399888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License Fee Reduction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1814400" y="4997520"/>
            <a:ext cx="1185840" cy="271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000240" y="4997520"/>
            <a:ext cx="1184400" cy="271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370480" y="4997520"/>
            <a:ext cx="1185840" cy="271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2004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184640" y="4997520"/>
            <a:ext cx="1185840" cy="271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2003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556320" y="4997520"/>
            <a:ext cx="1185840" cy="271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2005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7742160" y="4997520"/>
            <a:ext cx="1185840" cy="271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2006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1814400" y="5425920"/>
            <a:ext cx="1185840" cy="271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100%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3000240" y="5425920"/>
            <a:ext cx="1184400" cy="271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95%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370480" y="5425920"/>
            <a:ext cx="1185840" cy="271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85%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4184640" y="5425920"/>
            <a:ext cx="1185840" cy="271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90%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6556320" y="5425920"/>
            <a:ext cx="1185840" cy="271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80%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7742160" y="5425920"/>
            <a:ext cx="1185840" cy="271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75%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528480" y="4897440"/>
            <a:ext cx="1314720" cy="50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Year License is sold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600120" y="5297400"/>
            <a:ext cx="1157400" cy="50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License Fee Multiplier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0" y="1144440"/>
            <a:ext cx="914400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2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Private Label Cash Flow Model: License Fees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70880" y="157320"/>
            <a:ext cx="83772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Valuation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468000" y="550800"/>
            <a:ext cx="7853400" cy="6825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The business opportunity valuation results in a net present value of approximately $1 billion.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195" name=""/>
          <p:cNvSpPr/>
          <p:nvPr/>
        </p:nvSpPr>
        <p:spPr>
          <a:xfrm>
            <a:off x="830160" y="2879640"/>
            <a:ext cx="8313840" cy="68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Present Value of Operating Profit</a:t>
            </a: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$1.05 billion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0" y="1787400"/>
            <a:ext cx="914400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2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Valuation Result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800280" y="3127320"/>
            <a:ext cx="7513560" cy="428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470880" y="157320"/>
            <a:ext cx="83772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Valuation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68000" y="550800"/>
            <a:ext cx="7853400" cy="6825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Adjusting for risk, the enterprise value is around $250 million.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200" name=""/>
          <p:cNvSpPr/>
          <p:nvPr/>
        </p:nvSpPr>
        <p:spPr>
          <a:xfrm>
            <a:off x="465120" y="2063880"/>
            <a:ext cx="8313840" cy="241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511200"/>
                <a:tab algn="l" pos="4572000"/>
                <a:tab algn="l" pos="64278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Present Value of Operating Profit</a:t>
            </a: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$1.05 billion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11200"/>
                <a:tab algn="l" pos="4572000"/>
                <a:tab algn="l" pos="64278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11200"/>
                <a:tab algn="l" pos="4572000"/>
                <a:tab algn="l" pos="64278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Execution risk adjustment</a:t>
            </a: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(-75%)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11200"/>
                <a:tab algn="l" pos="4572000"/>
                <a:tab algn="l" pos="64278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 customer acquisition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11200"/>
                <a:tab algn="l" pos="4572000"/>
                <a:tab algn="l" pos="64278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 customer implementation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11200"/>
                <a:tab algn="l" pos="4572000"/>
                <a:tab algn="l" pos="64278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11200"/>
                <a:tab algn="l" pos="4572000"/>
                <a:tab algn="l" pos="64278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Risk-adjusted valuation</a:t>
            </a: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$263 million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11200"/>
                <a:tab algn="l" pos="4572000"/>
                <a:tab algn="l" pos="64278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0" y="1330200"/>
            <a:ext cx="914400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22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Valuation Result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470880" y="157320"/>
            <a:ext cx="83772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Valuation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9403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1999-01-12T21:12:22Z</dcterms:created>
  <dc:creator>Cisco</dc:creator>
  <dc:description/>
  <dc:language>en-US</dc:language>
  <cp:lastModifiedBy>mpalmer3</cp:lastModifiedBy>
  <cp:lastPrinted>2001-04-11T12:49:01Z</cp:lastPrinted>
  <dcterms:modified xsi:type="dcterms:W3CDTF">2001-05-22T18:14:58Z</dcterms:modified>
  <cp:revision>232</cp:revision>
  <dc:subject>Template for Creating Powerpoint Presentations</dc:subject>
  <dc:title>No Slide Title</dc:title>
</cp:coreProperties>
</file>