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6.png" ContentType="image/png"/>
  <Override PartName="/ppt/media/image10.png" ContentType="image/png"/>
  <Override PartName="/ppt/media/image14.png" ContentType="image/png"/>
  <Override PartName="/ppt/media/image5.png" ContentType="image/png"/>
  <Override PartName="/ppt/media/image2.png" ContentType="image/png"/>
  <Override PartName="/ppt/media/image11.png" ContentType="image/png"/>
  <Override PartName="/ppt/media/image8.png" ContentType="image/png"/>
  <Override PartName="/ppt/media/image12.png" ContentType="image/png"/>
  <Override PartName="/ppt/media/image3.png" ContentType="image/png"/>
  <Override PartName="/ppt/media/image7.jpeg" ContentType="image/jpeg"/>
  <Override PartName="/ppt/media/image9.png" ContentType="image/png"/>
  <Override PartName="/ppt/media/image13.png" ContentType="image/png"/>
  <Override PartName="/ppt/media/image4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_rels/notesSlide5.xml.rels" ContentType="application/vnd.openxmlformats-package.relationships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/>
          <p:nvPr/>
        </p:nvSpPr>
        <p:spPr>
          <a:xfrm>
            <a:off x="0" y="0"/>
            <a:ext cx="7009200" cy="929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545472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3048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dt" idx="10"/>
          </p:nvPr>
        </p:nvSpPr>
        <p:spPr>
          <a:xfrm>
            <a:off x="3962520" y="0"/>
            <a:ext cx="3047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sldImg"/>
          </p:nvPr>
        </p:nvSpPr>
        <p:spPr>
          <a:xfrm>
            <a:off x="1168560" y="685440"/>
            <a:ext cx="4673520" cy="3505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Click to move the slide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914040" y="4419360"/>
            <a:ext cx="518148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ftr" idx="11"/>
          </p:nvPr>
        </p:nvSpPr>
        <p:spPr>
          <a:xfrm>
            <a:off x="-360" y="8839080"/>
            <a:ext cx="3048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sldNum" idx="12"/>
          </p:nvPr>
        </p:nvSpPr>
        <p:spPr>
          <a:xfrm>
            <a:off x="3962520" y="8839080"/>
            <a:ext cx="3047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392D15E-C5A8-4CA1-86EC-820580FF0A4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sldImg"/>
          </p:nvPr>
        </p:nvSpPr>
        <p:spPr>
          <a:xfrm>
            <a:off x="1168560" y="685800"/>
            <a:ext cx="4673520" cy="3505320"/>
          </a:xfrm>
          <a:prstGeom prst="rect">
            <a:avLst/>
          </a:prstGeom>
          <a:ln w="0">
            <a:noFill/>
          </a:ln>
        </p:spPr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914040" y="4419360"/>
            <a:ext cx="518148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Prior to 8/31: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Review – 766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Scheduled – 804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 – 2,884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– 4,454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8/31-10/17: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Review – 12,916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Scheduled – 48,906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 – 12,544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– 74,366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Review – 13,682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Scheduled – 49,710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 – 15,428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– 78,820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sldImg"/>
          </p:nvPr>
        </p:nvSpPr>
        <p:spPr>
          <a:xfrm>
            <a:off x="1168560" y="685800"/>
            <a:ext cx="4673520" cy="3505320"/>
          </a:xfrm>
          <a:prstGeom prst="rect">
            <a:avLst/>
          </a:prstGeom>
          <a:ln w="0">
            <a:noFill/>
          </a:ln>
        </p:spPr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914040" y="4419360"/>
            <a:ext cx="5181480" cy="4190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switches by TDSP from 8/31-10/15: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– 33,482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 – 1,105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– 35,483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 – 2,448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 – 1,416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6.png"/><Relationship Id="rId9" Type="http://schemas.openxmlformats.org/officeDocument/2006/relationships/image" Target="../media/image6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6.png"/><Relationship Id="rId9" Type="http://schemas.openxmlformats.org/officeDocument/2006/relationships/image" Target="../media/image6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7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blipFill rotWithShape="0">
          <a:blip r:embed="rId2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9156600" cy="757080"/>
            <a:chOff x="0" y="0"/>
            <a:chExt cx="9156600" cy="757080"/>
          </a:xfrm>
        </p:grpSpPr>
        <p:sp>
          <p:nvSpPr>
            <p:cNvPr id="1" name=""/>
            <p:cNvSpPr/>
            <p:nvPr/>
          </p:nvSpPr>
          <p:spPr>
            <a:xfrm>
              <a:off x="7920" y="0"/>
              <a:ext cx="9148680" cy="757080"/>
            </a:xfrm>
            <a:custGeom>
              <a:avLst/>
              <a:gdLst/>
              <a:ahLst/>
              <a:rect l="l" t="t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rgbClr val="c7c7d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0" y="155520"/>
              <a:ext cx="406440" cy="401760"/>
            </a:xfrm>
            <a:custGeom>
              <a:avLst/>
              <a:gdLst/>
              <a:ahLst/>
              <a:rect l="l" t="t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88920" y="0"/>
              <a:ext cx="1123920" cy="728640"/>
            </a:xfrm>
            <a:custGeom>
              <a:avLst/>
              <a:gdLst/>
              <a:ahLst/>
              <a:rect l="l" t="t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rgbClr val="9797b7"/>
                </a:gs>
                <a:gs pos="50000">
                  <a:srgbClr val="c7c7df"/>
                </a:gs>
                <a:gs pos="100000">
                  <a:srgbClr val="9797b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208080" y="426960"/>
              <a:ext cx="398520" cy="308160"/>
            </a:xfrm>
            <a:custGeom>
              <a:avLst/>
              <a:gdLst/>
              <a:ahLst/>
              <a:rect l="l" t="t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541440" y="0"/>
              <a:ext cx="252360" cy="114480"/>
            </a:xfrm>
            <a:custGeom>
              <a:avLst/>
              <a:gdLst/>
              <a:ahLst/>
              <a:rect l="l" t="t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774720" y="0"/>
              <a:ext cx="722160" cy="343080"/>
            </a:xfrm>
            <a:custGeom>
              <a:avLst/>
              <a:gdLst/>
              <a:ahLst/>
              <a:rect l="l" t="t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2298600" y="58680"/>
              <a:ext cx="657360" cy="171360"/>
            </a:xfrm>
            <a:custGeom>
              <a:avLst/>
              <a:gdLst/>
              <a:ahLst/>
              <a:rect l="l" t="t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2841480" y="0"/>
              <a:ext cx="825480" cy="357120"/>
            </a:xfrm>
            <a:custGeom>
              <a:avLst/>
              <a:gdLst/>
              <a:ahLst/>
              <a:rect l="l" t="t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3084480" y="244440"/>
              <a:ext cx="684360" cy="370080"/>
            </a:xfrm>
            <a:custGeom>
              <a:avLst/>
              <a:gdLst/>
              <a:ahLst/>
              <a:rect l="l" t="t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3591000" y="138240"/>
              <a:ext cx="628560" cy="360360"/>
            </a:xfrm>
            <a:custGeom>
              <a:avLst/>
              <a:gdLst/>
              <a:ahLst/>
              <a:rect l="l" t="t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3594240" y="380880"/>
              <a:ext cx="819000" cy="354240"/>
            </a:xfrm>
            <a:custGeom>
              <a:avLst/>
              <a:gdLst/>
              <a:ahLst/>
              <a:rect l="l" t="t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4322880" y="514440"/>
              <a:ext cx="657000" cy="158760"/>
            </a:xfrm>
            <a:custGeom>
              <a:avLst/>
              <a:gdLst/>
              <a:ahLst/>
              <a:rect l="l" t="t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5024520" y="595440"/>
              <a:ext cx="237960" cy="114120"/>
            </a:xfrm>
            <a:custGeom>
              <a:avLst/>
              <a:gdLst/>
              <a:ahLst/>
              <a:rect l="l" t="t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5497560" y="423720"/>
              <a:ext cx="235080" cy="144720"/>
            </a:xfrm>
            <a:custGeom>
              <a:avLst/>
              <a:gdLst/>
              <a:ahLst/>
              <a:rect l="l" t="t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5683320" y="92160"/>
              <a:ext cx="1488960" cy="250920"/>
            </a:xfrm>
            <a:custGeom>
              <a:avLst/>
              <a:gdLst/>
              <a:ahLst/>
              <a:rect l="l" t="t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5851440" y="230040"/>
              <a:ext cx="590760" cy="155880"/>
            </a:xfrm>
            <a:custGeom>
              <a:avLst/>
              <a:gdLst/>
              <a:ahLst/>
              <a:rect l="l" t="t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5743440" y="488880"/>
              <a:ext cx="505080" cy="250920"/>
            </a:xfrm>
            <a:custGeom>
              <a:avLst/>
              <a:gdLst/>
              <a:ahLst/>
              <a:rect l="l" t="t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50000">
                  <a:srgbClr val="c7c7df"/>
                </a:gs>
                <a:gs pos="100000">
                  <a:srgbClr val="9797b7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5418000" y="461880"/>
              <a:ext cx="603360" cy="276480"/>
            </a:xfrm>
            <a:custGeom>
              <a:avLst/>
              <a:gdLst/>
              <a:ahLst/>
              <a:rect l="l" t="t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6632640" y="297000"/>
              <a:ext cx="830160" cy="109440"/>
            </a:xfrm>
            <a:custGeom>
              <a:avLst/>
              <a:gdLst/>
              <a:ahLst/>
              <a:rect l="l" t="t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7443720" y="295200"/>
              <a:ext cx="852480" cy="190440"/>
            </a:xfrm>
            <a:custGeom>
              <a:avLst/>
              <a:gdLst/>
              <a:ahLst/>
              <a:rect l="l" t="t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50000">
                  <a:srgbClr val="c7c7df"/>
                </a:gs>
                <a:gs pos="100000">
                  <a:srgbClr val="9797b7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7886880" y="495360"/>
              <a:ext cx="1269720" cy="226800"/>
            </a:xfrm>
            <a:custGeom>
              <a:avLst/>
              <a:gdLst/>
              <a:ahLst/>
              <a:rect l="l" t="t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50000">
                  <a:srgbClr val="c7c7df"/>
                </a:gs>
                <a:gs pos="100000">
                  <a:srgbClr val="9797b7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8442360" y="380880"/>
              <a:ext cx="638280" cy="182520"/>
            </a:xfrm>
            <a:custGeom>
              <a:avLst/>
              <a:gdLst/>
              <a:ahLst/>
              <a:rect l="l" t="t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" name=""/>
          <p:cNvGrpSpPr/>
          <p:nvPr/>
        </p:nvGrpSpPr>
        <p:grpSpPr>
          <a:xfrm>
            <a:off x="0" y="6180120"/>
            <a:ext cx="9169560" cy="138240"/>
            <a:chOff x="0" y="6180120"/>
            <a:chExt cx="9169560" cy="138240"/>
          </a:xfrm>
        </p:grpSpPr>
        <p:sp>
          <p:nvSpPr>
            <p:cNvPr id="24" name=""/>
            <p:cNvSpPr/>
            <p:nvPr/>
          </p:nvSpPr>
          <p:spPr>
            <a:xfrm>
              <a:off x="6415200" y="6203880"/>
              <a:ext cx="2754360" cy="114480"/>
            </a:xfrm>
            <a:custGeom>
              <a:avLst/>
              <a:gdLst/>
              <a:ahLst/>
              <a:rect l="l" t="t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2741760" y="6189480"/>
              <a:ext cx="4214520" cy="95400"/>
            </a:xfrm>
            <a:custGeom>
              <a:avLst/>
              <a:gdLst/>
              <a:ahLst/>
              <a:rect l="l" t="t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0" y="6180120"/>
              <a:ext cx="3240000" cy="98280"/>
            </a:xfrm>
            <a:custGeom>
              <a:avLst/>
              <a:gdLst/>
              <a:ahLst/>
              <a:rect l="l" t="t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767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45472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545472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45472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545472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45472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545472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45472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545472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45472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545472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45472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545472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SzPct val="100000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45472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545472"/>
              </a:solidFill>
              <a:effectLst/>
              <a:uFillTx/>
              <a:latin typeface="Tahom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dt" idx="1"/>
          </p:nvPr>
        </p:nvSpPr>
        <p:spPr>
          <a:xfrm>
            <a:off x="533160" y="63244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45472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45472"/>
                </a:solidFill>
                <a:effectLst/>
                <a:uFillTx/>
                <a:latin typeface="Times New Roman"/>
              </a:rPr>
              <a:t>October 18,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ftr" idx="2"/>
          </p:nvPr>
        </p:nvSpPr>
        <p:spPr>
          <a:xfrm>
            <a:off x="3103200" y="63673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45472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45472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sldNum" idx="3"/>
          </p:nvPr>
        </p:nvSpPr>
        <p:spPr>
          <a:xfrm>
            <a:off x="6781680" y="59436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45472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2E78120-2E92-48B7-A4FC-4E5F245CCAB3}" type="slidenum">
              <a:rPr b="0" lang="en-US" sz="1400" strike="noStrike" u="none">
                <a:solidFill>
                  <a:srgbClr val="545472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blipFill rotWithShape="0">
          <a:blip r:embed="rId2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"/>
          <p:cNvGrpSpPr/>
          <p:nvPr/>
        </p:nvGrpSpPr>
        <p:grpSpPr>
          <a:xfrm>
            <a:off x="0" y="0"/>
            <a:ext cx="9156600" cy="757080"/>
            <a:chOff x="0" y="0"/>
            <a:chExt cx="9156600" cy="757080"/>
          </a:xfrm>
        </p:grpSpPr>
        <p:sp>
          <p:nvSpPr>
            <p:cNvPr id="1" name=""/>
            <p:cNvSpPr/>
            <p:nvPr/>
          </p:nvSpPr>
          <p:spPr>
            <a:xfrm>
              <a:off x="7920" y="0"/>
              <a:ext cx="9148680" cy="757080"/>
            </a:xfrm>
            <a:custGeom>
              <a:avLst/>
              <a:gdLst/>
              <a:ahLst/>
              <a:rect l="l" t="t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rgbClr val="c7c7d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0" y="155520"/>
              <a:ext cx="406440" cy="401760"/>
            </a:xfrm>
            <a:custGeom>
              <a:avLst/>
              <a:gdLst/>
              <a:ahLst/>
              <a:rect l="l" t="t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88920" y="0"/>
              <a:ext cx="1123920" cy="728640"/>
            </a:xfrm>
            <a:custGeom>
              <a:avLst/>
              <a:gdLst/>
              <a:ahLst/>
              <a:rect l="l" t="t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rgbClr val="9797b7"/>
                </a:gs>
                <a:gs pos="50000">
                  <a:srgbClr val="c7c7df"/>
                </a:gs>
                <a:gs pos="100000">
                  <a:srgbClr val="9797b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208080" y="426960"/>
              <a:ext cx="398520" cy="308160"/>
            </a:xfrm>
            <a:custGeom>
              <a:avLst/>
              <a:gdLst/>
              <a:ahLst/>
              <a:rect l="l" t="t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541440" y="0"/>
              <a:ext cx="252360" cy="114480"/>
            </a:xfrm>
            <a:custGeom>
              <a:avLst/>
              <a:gdLst/>
              <a:ahLst/>
              <a:rect l="l" t="t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774720" y="0"/>
              <a:ext cx="722160" cy="343080"/>
            </a:xfrm>
            <a:custGeom>
              <a:avLst/>
              <a:gdLst/>
              <a:ahLst/>
              <a:rect l="l" t="t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2298600" y="58680"/>
              <a:ext cx="657360" cy="171360"/>
            </a:xfrm>
            <a:custGeom>
              <a:avLst/>
              <a:gdLst/>
              <a:ahLst/>
              <a:rect l="l" t="t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2841480" y="0"/>
              <a:ext cx="825480" cy="357120"/>
            </a:xfrm>
            <a:custGeom>
              <a:avLst/>
              <a:gdLst/>
              <a:ahLst/>
              <a:rect l="l" t="t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3084480" y="244440"/>
              <a:ext cx="684360" cy="370080"/>
            </a:xfrm>
            <a:custGeom>
              <a:avLst/>
              <a:gdLst/>
              <a:ahLst/>
              <a:rect l="l" t="t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3591000" y="138240"/>
              <a:ext cx="628560" cy="360360"/>
            </a:xfrm>
            <a:custGeom>
              <a:avLst/>
              <a:gdLst/>
              <a:ahLst/>
              <a:rect l="l" t="t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3594240" y="380880"/>
              <a:ext cx="819000" cy="354240"/>
            </a:xfrm>
            <a:custGeom>
              <a:avLst/>
              <a:gdLst/>
              <a:ahLst/>
              <a:rect l="l" t="t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4322880" y="514440"/>
              <a:ext cx="657000" cy="158760"/>
            </a:xfrm>
            <a:custGeom>
              <a:avLst/>
              <a:gdLst/>
              <a:ahLst/>
              <a:rect l="l" t="t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5024520" y="595440"/>
              <a:ext cx="237960" cy="114120"/>
            </a:xfrm>
            <a:custGeom>
              <a:avLst/>
              <a:gdLst/>
              <a:ahLst/>
              <a:rect l="l" t="t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5497560" y="423720"/>
              <a:ext cx="235080" cy="144720"/>
            </a:xfrm>
            <a:custGeom>
              <a:avLst/>
              <a:gdLst/>
              <a:ahLst/>
              <a:rect l="l" t="t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5683320" y="92160"/>
              <a:ext cx="1488960" cy="250920"/>
            </a:xfrm>
            <a:custGeom>
              <a:avLst/>
              <a:gdLst/>
              <a:ahLst/>
              <a:rect l="l" t="t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5851440" y="230040"/>
              <a:ext cx="590760" cy="155880"/>
            </a:xfrm>
            <a:custGeom>
              <a:avLst/>
              <a:gdLst/>
              <a:ahLst/>
              <a:rect l="l" t="t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5743440" y="488880"/>
              <a:ext cx="505080" cy="250920"/>
            </a:xfrm>
            <a:custGeom>
              <a:avLst/>
              <a:gdLst/>
              <a:ahLst/>
              <a:rect l="l" t="t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50000">
                  <a:srgbClr val="c7c7df"/>
                </a:gs>
                <a:gs pos="100000">
                  <a:srgbClr val="9797b7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5418000" y="461880"/>
              <a:ext cx="603360" cy="276480"/>
            </a:xfrm>
            <a:custGeom>
              <a:avLst/>
              <a:gdLst/>
              <a:ahLst/>
              <a:rect l="l" t="t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6632640" y="297000"/>
              <a:ext cx="830160" cy="109440"/>
            </a:xfrm>
            <a:custGeom>
              <a:avLst/>
              <a:gdLst/>
              <a:ahLst/>
              <a:rect l="l" t="t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7443720" y="295200"/>
              <a:ext cx="852480" cy="190440"/>
            </a:xfrm>
            <a:custGeom>
              <a:avLst/>
              <a:gdLst/>
              <a:ahLst/>
              <a:rect l="l" t="t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50000">
                  <a:srgbClr val="c7c7df"/>
                </a:gs>
                <a:gs pos="100000">
                  <a:srgbClr val="9797b7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7886880" y="495360"/>
              <a:ext cx="1269720" cy="226800"/>
            </a:xfrm>
            <a:custGeom>
              <a:avLst/>
              <a:gdLst/>
              <a:ahLst/>
              <a:rect l="l" t="t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50000">
                  <a:srgbClr val="c7c7df"/>
                </a:gs>
                <a:gs pos="100000">
                  <a:srgbClr val="9797b7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8442360" y="380880"/>
              <a:ext cx="638280" cy="182520"/>
            </a:xfrm>
            <a:custGeom>
              <a:avLst/>
              <a:gdLst/>
              <a:ahLst/>
              <a:rect l="l" t="t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" name=""/>
          <p:cNvGrpSpPr/>
          <p:nvPr/>
        </p:nvGrpSpPr>
        <p:grpSpPr>
          <a:xfrm>
            <a:off x="0" y="6180120"/>
            <a:ext cx="9169560" cy="138240"/>
            <a:chOff x="0" y="6180120"/>
            <a:chExt cx="9169560" cy="138240"/>
          </a:xfrm>
        </p:grpSpPr>
        <p:sp>
          <p:nvSpPr>
            <p:cNvPr id="24" name=""/>
            <p:cNvSpPr/>
            <p:nvPr/>
          </p:nvSpPr>
          <p:spPr>
            <a:xfrm>
              <a:off x="6415200" y="6203880"/>
              <a:ext cx="2754360" cy="114480"/>
            </a:xfrm>
            <a:custGeom>
              <a:avLst/>
              <a:gdLst/>
              <a:ahLst/>
              <a:rect l="l" t="t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2741760" y="6189480"/>
              <a:ext cx="4214520" cy="95400"/>
            </a:xfrm>
            <a:custGeom>
              <a:avLst/>
              <a:gdLst/>
              <a:ahLst/>
              <a:rect l="l" t="t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0" y="6180120"/>
              <a:ext cx="3240000" cy="98280"/>
            </a:xfrm>
            <a:custGeom>
              <a:avLst/>
              <a:gdLst/>
              <a:ahLst/>
              <a:rect l="l" t="t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767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45472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545472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45472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545472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45472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545472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45472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545472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45472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545472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45472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545472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SzPct val="100000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45472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545472"/>
              </a:solidFill>
              <a:effectLst/>
              <a:uFillTx/>
              <a:latin typeface="Tahom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dt" idx="4"/>
          </p:nvPr>
        </p:nvSpPr>
        <p:spPr>
          <a:xfrm>
            <a:off x="533160" y="63244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45472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45472"/>
                </a:solidFill>
                <a:effectLst/>
                <a:uFillTx/>
                <a:latin typeface="Times New Roman"/>
              </a:rPr>
              <a:t>October 18,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ftr" idx="5"/>
          </p:nvPr>
        </p:nvSpPr>
        <p:spPr>
          <a:xfrm>
            <a:off x="3103200" y="63673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45472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45472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sldNum" idx="6"/>
          </p:nvPr>
        </p:nvSpPr>
        <p:spPr>
          <a:xfrm>
            <a:off x="6781680" y="59436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45472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4536E8E-0562-4184-84AC-356BD07F13A8}" type="slidenum">
              <a:rPr b="0" lang="en-US" sz="1400" strike="noStrike" u="none">
                <a:solidFill>
                  <a:srgbClr val="545472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blipFill rotWithShape="0">
          <a:blip r:embed="rId2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"/>
          <p:cNvGrpSpPr/>
          <p:nvPr/>
        </p:nvGrpSpPr>
        <p:grpSpPr>
          <a:xfrm>
            <a:off x="19080" y="1109520"/>
            <a:ext cx="9156600" cy="757080"/>
            <a:chOff x="19080" y="1109520"/>
            <a:chExt cx="9156600" cy="757080"/>
          </a:xfrm>
        </p:grpSpPr>
        <p:sp>
          <p:nvSpPr>
            <p:cNvPr id="40" name=""/>
            <p:cNvSpPr/>
            <p:nvPr/>
          </p:nvSpPr>
          <p:spPr>
            <a:xfrm>
              <a:off x="27000" y="1109520"/>
              <a:ext cx="9148680" cy="757080"/>
            </a:xfrm>
            <a:custGeom>
              <a:avLst/>
              <a:gdLst/>
              <a:ahLst/>
              <a:rect l="l" t="t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rgbClr val="c7c7df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19080" y="1265040"/>
              <a:ext cx="406440" cy="401760"/>
            </a:xfrm>
            <a:custGeom>
              <a:avLst/>
              <a:gdLst/>
              <a:ahLst/>
              <a:rect l="l" t="t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108000" y="1109520"/>
              <a:ext cx="1123920" cy="728640"/>
            </a:xfrm>
            <a:custGeom>
              <a:avLst/>
              <a:gdLst/>
              <a:ahLst/>
              <a:rect l="l" t="t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rgbClr val="9797b7"/>
                </a:gs>
                <a:gs pos="50000">
                  <a:srgbClr val="c7c7df"/>
                </a:gs>
                <a:gs pos="100000">
                  <a:srgbClr val="9797b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227160" y="1536480"/>
              <a:ext cx="398520" cy="308160"/>
            </a:xfrm>
            <a:custGeom>
              <a:avLst/>
              <a:gdLst/>
              <a:ahLst/>
              <a:rect l="l" t="t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560520" y="1109520"/>
              <a:ext cx="252360" cy="114480"/>
            </a:xfrm>
            <a:custGeom>
              <a:avLst/>
              <a:gdLst/>
              <a:ahLst/>
              <a:rect l="l" t="t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793800" y="1109520"/>
              <a:ext cx="722160" cy="343080"/>
            </a:xfrm>
            <a:custGeom>
              <a:avLst/>
              <a:gdLst/>
              <a:ahLst/>
              <a:rect l="l" t="t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2317680" y="1168200"/>
              <a:ext cx="657360" cy="171360"/>
            </a:xfrm>
            <a:custGeom>
              <a:avLst/>
              <a:gdLst/>
              <a:ahLst/>
              <a:rect l="l" t="t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2860560" y="1109520"/>
              <a:ext cx="825480" cy="357120"/>
            </a:xfrm>
            <a:custGeom>
              <a:avLst/>
              <a:gdLst/>
              <a:ahLst/>
              <a:rect l="l" t="t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3103560" y="1353960"/>
              <a:ext cx="684360" cy="370080"/>
            </a:xfrm>
            <a:custGeom>
              <a:avLst/>
              <a:gdLst/>
              <a:ahLst/>
              <a:rect l="l" t="t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3610080" y="1247760"/>
              <a:ext cx="628560" cy="360360"/>
            </a:xfrm>
            <a:custGeom>
              <a:avLst/>
              <a:gdLst/>
              <a:ahLst/>
              <a:rect l="l" t="t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3613320" y="1490400"/>
              <a:ext cx="819000" cy="354240"/>
            </a:xfrm>
            <a:custGeom>
              <a:avLst/>
              <a:gdLst/>
              <a:ahLst/>
              <a:rect l="l" t="t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4341960" y="1623960"/>
              <a:ext cx="657000" cy="158760"/>
            </a:xfrm>
            <a:custGeom>
              <a:avLst/>
              <a:gdLst/>
              <a:ahLst/>
              <a:rect l="l" t="t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5043600" y="1704960"/>
              <a:ext cx="237960" cy="114120"/>
            </a:xfrm>
            <a:custGeom>
              <a:avLst/>
              <a:gdLst/>
              <a:ahLst/>
              <a:rect l="l" t="t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5516640" y="1533240"/>
              <a:ext cx="235080" cy="144720"/>
            </a:xfrm>
            <a:custGeom>
              <a:avLst/>
              <a:gdLst/>
              <a:ahLst/>
              <a:rect l="l" t="t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5702400" y="1201680"/>
              <a:ext cx="1488960" cy="250920"/>
            </a:xfrm>
            <a:custGeom>
              <a:avLst/>
              <a:gdLst/>
              <a:ahLst/>
              <a:rect l="l" t="t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5870520" y="1339560"/>
              <a:ext cx="590760" cy="155880"/>
            </a:xfrm>
            <a:custGeom>
              <a:avLst/>
              <a:gdLst/>
              <a:ahLst/>
              <a:rect l="l" t="t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rgbClr val="9797b7"/>
                </a:gs>
                <a:gs pos="100000">
                  <a:srgbClr val="c7c7d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5762520" y="1598400"/>
              <a:ext cx="505080" cy="250920"/>
            </a:xfrm>
            <a:custGeom>
              <a:avLst/>
              <a:gdLst/>
              <a:ahLst/>
              <a:rect l="l" t="t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50000">
                  <a:srgbClr val="c7c7df"/>
                </a:gs>
                <a:gs pos="100000">
                  <a:srgbClr val="9797b7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5437080" y="1571400"/>
              <a:ext cx="603360" cy="276480"/>
            </a:xfrm>
            <a:custGeom>
              <a:avLst/>
              <a:gdLst/>
              <a:ahLst/>
              <a:rect l="l" t="t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6651720" y="1406520"/>
              <a:ext cx="830160" cy="109440"/>
            </a:xfrm>
            <a:custGeom>
              <a:avLst/>
              <a:gdLst/>
              <a:ahLst/>
              <a:rect l="l" t="t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7462800" y="1404720"/>
              <a:ext cx="852480" cy="190440"/>
            </a:xfrm>
            <a:custGeom>
              <a:avLst/>
              <a:gdLst/>
              <a:ahLst/>
              <a:rect l="l" t="t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50000">
                  <a:srgbClr val="c7c7df"/>
                </a:gs>
                <a:gs pos="100000">
                  <a:srgbClr val="9797b7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7905960" y="1604880"/>
              <a:ext cx="1269720" cy="226800"/>
            </a:xfrm>
            <a:custGeom>
              <a:avLst/>
              <a:gdLst/>
              <a:ahLst/>
              <a:rect l="l" t="t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rgbClr val="9797b7"/>
                </a:gs>
                <a:gs pos="50000">
                  <a:srgbClr val="c7c7df"/>
                </a:gs>
                <a:gs pos="100000">
                  <a:srgbClr val="9797b7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8461440" y="1490400"/>
              <a:ext cx="638280" cy="182520"/>
            </a:xfrm>
            <a:custGeom>
              <a:avLst/>
              <a:gdLst/>
              <a:ahLst/>
              <a:rect l="l" t="t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2" name=""/>
          <p:cNvGrpSpPr/>
          <p:nvPr/>
        </p:nvGrpSpPr>
        <p:grpSpPr>
          <a:xfrm>
            <a:off x="20520" y="6161040"/>
            <a:ext cx="9169560" cy="138240"/>
            <a:chOff x="20520" y="6161040"/>
            <a:chExt cx="9169560" cy="138240"/>
          </a:xfrm>
        </p:grpSpPr>
        <p:sp>
          <p:nvSpPr>
            <p:cNvPr id="63" name=""/>
            <p:cNvSpPr/>
            <p:nvPr/>
          </p:nvSpPr>
          <p:spPr>
            <a:xfrm>
              <a:off x="6435720" y="6184800"/>
              <a:ext cx="2754360" cy="114480"/>
            </a:xfrm>
            <a:custGeom>
              <a:avLst/>
              <a:gdLst/>
              <a:ahLst/>
              <a:rect l="l" t="t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2762280" y="6170400"/>
              <a:ext cx="4214520" cy="95400"/>
            </a:xfrm>
            <a:custGeom>
              <a:avLst/>
              <a:gdLst/>
              <a:ahLst/>
              <a:rect l="l" t="t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20520" y="6161040"/>
              <a:ext cx="3240000" cy="98280"/>
            </a:xfrm>
            <a:custGeom>
              <a:avLst/>
              <a:gdLst/>
              <a:ahLst/>
              <a:rect l="l" t="t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rgbClr val="c7c7df"/>
                </a:gs>
                <a:gs pos="100000">
                  <a:srgbClr val="9797b7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545472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1868040"/>
            <a:ext cx="777240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dt" idx="7"/>
          </p:nvPr>
        </p:nvSpPr>
        <p:spPr>
          <a:xfrm>
            <a:off x="685800" y="63482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45472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45472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ftr" idx="8"/>
          </p:nvPr>
        </p:nvSpPr>
        <p:spPr>
          <a:xfrm>
            <a:off x="3124080" y="63482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45472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45472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sldNum" idx="9"/>
          </p:nvPr>
        </p:nvSpPr>
        <p:spPr>
          <a:xfrm>
            <a:off x="6553080" y="63482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45472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34C69EF-9085-4598-9C32-CF45CCE38FE4}" type="slidenum">
              <a:rPr b="0" lang="en-US" sz="1400" strike="noStrike" u="none">
                <a:solidFill>
                  <a:srgbClr val="545472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0" name="Final Color Ercot Logo 600dpi 2in" descr=""/>
          <p:cNvPicPr/>
          <p:nvPr/>
        </p:nvPicPr>
        <p:blipFill>
          <a:blip r:embed="rId3"/>
          <a:stretch/>
        </p:blipFill>
        <p:spPr>
          <a:xfrm>
            <a:off x="7010280" y="228600"/>
            <a:ext cx="1828800" cy="828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45472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545472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545472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545472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545472"/>
              </a:buClr>
              <a:buSzPct val="70000"/>
              <a:buFont typeface="Tahom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545472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545472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545472"/>
              </a:buClr>
              <a:buSzPct val="70000"/>
              <a:buFont typeface="Tahoma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545472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545472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545472"/>
              </a:buClr>
              <a:buSzPct val="70000"/>
              <a:buFont typeface="Tahoma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545472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545472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545472"/>
              </a:buClr>
              <a:buSzPct val="70000"/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545472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545472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545472"/>
              </a:buClr>
              <a:buSzPct val="70000"/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545472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545472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package" Target="../embeddings/oleObject1.xlsx"/><Relationship Id="rId3" Type="http://schemas.openxmlformats.org/officeDocument/2006/relationships/image" Target="../media/image8.png"/><Relationship Id="rId4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package" Target="../embeddings/oleObject1.xlsx"/><Relationship Id="rId3" Type="http://schemas.openxmlformats.org/officeDocument/2006/relationships/image" Target="../media/image9.png"/><Relationship Id="rId4" Type="http://schemas.openxmlformats.org/officeDocument/2006/relationships/package" Target="../embeddings/oleObject2.xlsx"/><Relationship Id="rId5" Type="http://schemas.openxmlformats.org/officeDocument/2006/relationships/image" Target="../media/image10.png"/><Relationship Id="rId6" Type="http://schemas.openxmlformats.org/officeDocument/2006/relationships/package" Target="../embeddings/oleObject3.xlsx"/><Relationship Id="rId7" Type="http://schemas.openxmlformats.org/officeDocument/2006/relationships/image" Target="../media/image11.png"/><Relationship Id="rId8" Type="http://schemas.openxmlformats.org/officeDocument/2006/relationships/slideLayout" Target="../slideLayouts/slideLayout2.xml"/><Relationship Id="rId9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package" Target="../embeddings/oleObject1.xlsx"/><Relationship Id="rId3" Type="http://schemas.openxmlformats.org/officeDocument/2006/relationships/image" Target="../media/image12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package" Target="../embeddings/oleObject1.xlsx"/><Relationship Id="rId3" Type="http://schemas.openxmlformats.org/officeDocument/2006/relationships/image" Target="../media/image13.png"/><Relationship Id="rId4" Type="http://schemas.openxmlformats.org/officeDocument/2006/relationships/package" Target="../embeddings/oleObject2.xlsx"/><Relationship Id="rId5" Type="http://schemas.openxmlformats.org/officeDocument/2006/relationships/image" Target="../media/image14.png"/><Relationship Id="rId6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1868040"/>
            <a:ext cx="777240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Retail Mechanics Update</a:t>
            </a:r>
            <a:endParaRPr b="0" lang="en-US" sz="44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1273320" y="3728880"/>
            <a:ext cx="640080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45472"/>
                </a:solidFill>
                <a:effectLst/>
                <a:uFillTx/>
                <a:latin typeface="Tahoma"/>
              </a:rPr>
              <a:t>Bill Bojorquez</a:t>
            </a:r>
            <a:endParaRPr b="0" lang="en-US" sz="3200" strike="noStrike" u="none">
              <a:solidFill>
                <a:srgbClr val="545472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45472"/>
                </a:solidFill>
                <a:effectLst/>
                <a:uFillTx/>
                <a:latin typeface="Tahoma"/>
              </a:rPr>
              <a:t>October 18, 2001</a:t>
            </a:r>
            <a:endParaRPr b="0" lang="en-US" sz="3200" strike="noStrike" u="none">
              <a:solidFill>
                <a:srgbClr val="545472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" name=""/>
          <p:cNvGraphicFramePr/>
          <p:nvPr/>
        </p:nvGraphicFramePr>
        <p:xfrm>
          <a:off x="685800" y="1471680"/>
          <a:ext cx="8001000" cy="46242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82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85800" y="1471680"/>
                    <a:ext cx="8001000" cy="462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6854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Switch Requests Received – 92,084</a:t>
            </a:r>
            <a:br>
              <a:rPr sz="3600"/>
            </a:br>
            <a:r>
              <a:rPr b="0" lang="en-US" sz="28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(as of October 17, 2001)</a:t>
            </a:r>
            <a:endParaRPr b="0" lang="en-US" sz="28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"/>
          <p:cNvGraphicFramePr/>
          <p:nvPr/>
        </p:nvGraphicFramePr>
        <p:xfrm>
          <a:off x="38160" y="1819440"/>
          <a:ext cx="5981760" cy="362268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8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8160" y="1819440"/>
                    <a:ext cx="5981760" cy="3622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6" name=""/>
          <p:cNvGraphicFramePr/>
          <p:nvPr/>
        </p:nvGraphicFramePr>
        <p:xfrm>
          <a:off x="4572000" y="3657600"/>
          <a:ext cx="4454640" cy="239724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87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4572000" y="3657600"/>
                    <a:ext cx="4454640" cy="2397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8" name=""/>
          <p:cNvGraphicFramePr/>
          <p:nvPr/>
        </p:nvGraphicFramePr>
        <p:xfrm>
          <a:off x="4537080" y="1066680"/>
          <a:ext cx="4454640" cy="2482920"/>
        </p:xfrm>
        <a:graphic>
          <a:graphicData uri="http://schemas.openxmlformats.org/presentationml/2006/ole">
            <p:oleObj progId="Excel.Sheet.12" r:id="rId6" spid="">
              <p:embed/>
              <p:pic>
                <p:nvPicPr>
                  <p:cNvPr id="89" name="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4537080" y="1066680"/>
                    <a:ext cx="4454640" cy="2482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3045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Status of Switches in Process as of 10/17</a:t>
            </a:r>
            <a:endParaRPr b="0" lang="en-US" sz="32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91" name=""/>
          <p:cNvSpPr/>
          <p:nvPr/>
        </p:nvSpPr>
        <p:spPr>
          <a:xfrm flipV="1">
            <a:off x="3352680" y="2286000"/>
            <a:ext cx="2133720" cy="990720"/>
          </a:xfrm>
          <a:prstGeom prst="line">
            <a:avLst/>
          </a:prstGeom>
          <a:ln w="9360">
            <a:solidFill>
              <a:srgbClr val="545472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545472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276720" y="3962520"/>
            <a:ext cx="2057400" cy="838080"/>
          </a:xfrm>
          <a:prstGeom prst="line">
            <a:avLst/>
          </a:prstGeom>
          <a:ln w="9360">
            <a:solidFill>
              <a:srgbClr val="545472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545472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Five Steps to a Switch</a:t>
            </a:r>
            <a:endParaRPr b="0" lang="en-US" sz="40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94" name=""/>
          <p:cNvGraphicFramePr/>
          <p:nvPr/>
        </p:nvGraphicFramePr>
        <p:xfrm>
          <a:off x="685800" y="1371600"/>
          <a:ext cx="8305920" cy="4724280"/>
        </p:xfrm>
        <a:graphic>
          <a:graphicData uri="http://schemas.openxmlformats.org/drawingml/2006/table">
            <a:tbl>
              <a:tblPr/>
              <a:tblGrid>
                <a:gridCol w="457200"/>
                <a:gridCol w="3124080"/>
                <a:gridCol w="2438640"/>
                <a:gridCol w="2286000"/>
              </a:tblGrid>
              <a:tr h="609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1368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Step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1368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Statistics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1368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Status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13680">
                      <a:solidFill>
                        <a:srgbClr val="545472"/>
                      </a:solidFill>
                      <a:prstDash val="solid"/>
                    </a:lnR>
                    <a:lnT w="1368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</a:tr>
              <a:tr h="1065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1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Transaction Received, Acknowledged, Validated and Forwarded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buClr>
                          <a:srgbClr val="545472"/>
                        </a:buClr>
                        <a:buSzPct val="90000"/>
                        <a:buFont typeface="Tahoma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 92,000 Completed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buClr>
                          <a:srgbClr val="545472"/>
                        </a:buClr>
                        <a:buSzPct val="90000"/>
                        <a:buFont typeface="Tahoma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 Up to 15,000 in one day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buClr>
                          <a:srgbClr val="545472"/>
                        </a:buClr>
                        <a:buSzPct val="90000"/>
                        <a:buFont typeface="Tahoma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 Fully exercised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1368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</a:tr>
              <a:tr h="760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2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Customer Notices Sent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buClr>
                          <a:srgbClr val="545472"/>
                        </a:buClr>
                        <a:buSzPct val="90000"/>
                        <a:buFont typeface="Tahoma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 75,000 Completed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buClr>
                          <a:srgbClr val="545472"/>
                        </a:buClr>
                        <a:buSzPct val="90000"/>
                        <a:buFont typeface="Tahoma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 Fully exercised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1368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</a:tr>
              <a:tr h="823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3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Switch Cancellation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buClr>
                          <a:srgbClr val="545472"/>
                        </a:buClr>
                        <a:buSzPct val="90000"/>
                        <a:buFont typeface="Tahoma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 4,400 Completed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buClr>
                          <a:srgbClr val="545472"/>
                        </a:buClr>
                        <a:buSzPct val="90000"/>
                        <a:buFont typeface="Tahoma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 Fully exercised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1368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</a:tr>
              <a:tr h="822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4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Switch Completion (Inc. Final Meter Read)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buClr>
                          <a:srgbClr val="545472"/>
                        </a:buClr>
                        <a:buSzPct val="90000"/>
                        <a:buFont typeface="Tahoma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 15,400 Completed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buClr>
                          <a:srgbClr val="545472"/>
                        </a:buClr>
                        <a:buSzPct val="90000"/>
                        <a:buFont typeface="Tahoma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 Fully exercised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buClr>
                          <a:srgbClr val="545472"/>
                        </a:buClr>
                        <a:buSzPct val="90000"/>
                        <a:buFont typeface="Tahoma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 Timing concerns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1368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</a:tr>
              <a:tr h="642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5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1368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On-going Metering Data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1368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buClr>
                          <a:srgbClr val="545472"/>
                        </a:buClr>
                        <a:buSzPct val="90000"/>
                        <a:buFont typeface="Tahoma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 1,900 Completed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1368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buClr>
                          <a:srgbClr val="545472"/>
                        </a:buClr>
                        <a:buSzPct val="90000"/>
                        <a:buFont typeface="Tahoma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 Timing concerns</a:t>
                      </a:r>
                      <a:endParaRPr b="0" lang="en-US" sz="20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1368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1368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"/>
          <p:cNvGraphicFramePr/>
          <p:nvPr/>
        </p:nvGraphicFramePr>
        <p:xfrm>
          <a:off x="52560" y="1143000"/>
          <a:ext cx="9023040" cy="516096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9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52560" y="1143000"/>
                    <a:ext cx="9023040" cy="5160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0" y="456840"/>
            <a:ext cx="91440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Status of 867_02s</a:t>
            </a:r>
            <a:br>
              <a:rPr sz="3200"/>
            </a:br>
            <a:r>
              <a:rPr b="0" lang="en-US" sz="32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(Historic Consumption Requests)</a:t>
            </a:r>
            <a:endParaRPr b="0" lang="en-US" sz="32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98" name=""/>
          <p:cNvGraphicFramePr/>
          <p:nvPr/>
        </p:nvGraphicFramePr>
        <p:xfrm>
          <a:off x="6934320" y="6095880"/>
          <a:ext cx="1828800" cy="303480"/>
        </p:xfrm>
        <a:graphic>
          <a:graphicData uri="http://schemas.openxmlformats.org/drawingml/2006/table">
            <a:tbl>
              <a:tblPr/>
              <a:tblGrid>
                <a:gridCol w="1828800"/>
              </a:tblGrid>
              <a:tr h="303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545472"/>
                          </a:solidFill>
                          <a:effectLst/>
                          <a:uFillTx/>
                          <a:latin typeface="Tahoma"/>
                        </a:rPr>
                        <a:t>Data for 8/31-10/15</a:t>
                      </a:r>
                      <a:endParaRPr b="0" lang="en-US" sz="14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" name=""/>
          <p:cNvGraphicFramePr/>
          <p:nvPr/>
        </p:nvGraphicFramePr>
        <p:xfrm>
          <a:off x="2711520" y="835200"/>
          <a:ext cx="6280200" cy="71748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100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711520" y="835200"/>
                    <a:ext cx="6280200" cy="71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1" name=""/>
          <p:cNvGraphicFramePr/>
          <p:nvPr/>
        </p:nvGraphicFramePr>
        <p:xfrm>
          <a:off x="380880" y="1606680"/>
          <a:ext cx="8229600" cy="426060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102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380880" y="1606680"/>
                    <a:ext cx="8229600" cy="4260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Weekly Number of 867_04s and 867_03s Sent</a:t>
            </a:r>
            <a:endParaRPr b="0" lang="en-US" sz="32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04" name=""/>
          <p:cNvGraphicFramePr/>
          <p:nvPr/>
        </p:nvGraphicFramePr>
        <p:xfrm>
          <a:off x="1219320" y="5791320"/>
          <a:ext cx="7238880" cy="609480"/>
        </p:xfrm>
        <a:graphic>
          <a:graphicData uri="http://schemas.openxmlformats.org/drawingml/2006/table">
            <a:tbl>
              <a:tblPr/>
              <a:tblGrid>
                <a:gridCol w="2101680"/>
                <a:gridCol w="622440"/>
                <a:gridCol w="544320"/>
                <a:gridCol w="546120"/>
                <a:gridCol w="544680"/>
                <a:gridCol w="622080"/>
                <a:gridCol w="544680"/>
                <a:gridCol w="546120"/>
                <a:gridCol w="544320"/>
                <a:gridCol w="622440"/>
              </a:tblGrid>
              <a:tr h="304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000099"/>
                        </a:buClr>
                        <a:buSzPct val="90000"/>
                        <a:buFont typeface="Tahoma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1d1d27"/>
                          </a:solidFill>
                          <a:effectLst/>
                          <a:uFillTx/>
                          <a:latin typeface="Tahoma"/>
                        </a:rPr>
                        <a:t>Week Ending (867_04) </a:t>
                      </a:r>
                      <a:endParaRPr b="0" lang="en-US" sz="14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300" strike="noStrike" u="none">
                          <a:solidFill>
                            <a:srgbClr val="1d1d27"/>
                          </a:solidFill>
                          <a:effectLst/>
                          <a:uFillTx/>
                          <a:latin typeface="Tahoma"/>
                        </a:rPr>
                        <a:t>8/17</a:t>
                      </a:r>
                      <a:endParaRPr b="0" lang="en-US" sz="13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300" strike="noStrike" u="none">
                          <a:solidFill>
                            <a:srgbClr val="1d1d27"/>
                          </a:solidFill>
                          <a:effectLst/>
                          <a:uFillTx/>
                          <a:latin typeface="Tahoma"/>
                        </a:rPr>
                        <a:t>8/24</a:t>
                      </a:r>
                      <a:endParaRPr b="0" lang="en-US" sz="13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300" strike="noStrike" u="none">
                          <a:solidFill>
                            <a:srgbClr val="1d1d27"/>
                          </a:solidFill>
                          <a:effectLst/>
                          <a:uFillTx/>
                          <a:latin typeface="Tahoma"/>
                        </a:rPr>
                        <a:t>8/31</a:t>
                      </a:r>
                      <a:endParaRPr b="0" lang="en-US" sz="13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300" strike="noStrike" u="none">
                          <a:solidFill>
                            <a:srgbClr val="1d1d27"/>
                          </a:solidFill>
                          <a:effectLst/>
                          <a:uFillTx/>
                          <a:latin typeface="Tahoma"/>
                        </a:rPr>
                        <a:t>9/7</a:t>
                      </a:r>
                      <a:endParaRPr b="0" lang="en-US" sz="13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300" strike="noStrike" u="none">
                          <a:solidFill>
                            <a:srgbClr val="1d1d27"/>
                          </a:solidFill>
                          <a:effectLst/>
                          <a:uFillTx/>
                          <a:latin typeface="Tahoma"/>
                        </a:rPr>
                        <a:t>9/14</a:t>
                      </a:r>
                      <a:endParaRPr b="0" lang="en-US" sz="13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300" strike="noStrike" u="none">
                          <a:solidFill>
                            <a:srgbClr val="1d1d27"/>
                          </a:solidFill>
                          <a:effectLst/>
                          <a:uFillTx/>
                          <a:latin typeface="Tahoma"/>
                        </a:rPr>
                        <a:t>9/21</a:t>
                      </a:r>
                      <a:endParaRPr b="0" lang="en-US" sz="13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300" strike="noStrike" u="none">
                          <a:solidFill>
                            <a:srgbClr val="1d1d27"/>
                          </a:solidFill>
                          <a:effectLst/>
                          <a:uFillTx/>
                          <a:latin typeface="Tahoma"/>
                        </a:rPr>
                        <a:t>9/28</a:t>
                      </a:r>
                      <a:endParaRPr b="0" lang="en-US" sz="13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300" strike="noStrike" u="none">
                          <a:solidFill>
                            <a:srgbClr val="1d1d27"/>
                          </a:solidFill>
                          <a:effectLst/>
                          <a:uFillTx/>
                          <a:latin typeface="Tahoma"/>
                        </a:rPr>
                        <a:t>10/5</a:t>
                      </a:r>
                      <a:endParaRPr b="0" lang="en-US" sz="13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300" strike="noStrike" u="none">
                          <a:solidFill>
                            <a:srgbClr val="1d1d27"/>
                          </a:solidFill>
                          <a:effectLst/>
                          <a:uFillTx/>
                          <a:latin typeface="Tahoma"/>
                        </a:rPr>
                        <a:t>10/12</a:t>
                      </a:r>
                      <a:endParaRPr b="0" lang="en-US" sz="13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noFill/>
                  </a:tcPr>
                </a:tc>
              </a:tr>
              <a:tr h="304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buClr>
                          <a:srgbClr val="ff0000"/>
                        </a:buClr>
                        <a:buSzPct val="90000"/>
                        <a:buFont typeface="Tahoma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1d1d27"/>
                          </a:solidFill>
                          <a:effectLst/>
                          <a:uFillTx/>
                          <a:latin typeface="Tahoma"/>
                        </a:rPr>
                        <a:t>Week Ending (867_03)</a:t>
                      </a:r>
                      <a:endParaRPr b="0" lang="en-US" sz="14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300" strike="noStrike" u="none">
                          <a:solidFill>
                            <a:srgbClr val="1d1d27"/>
                          </a:solidFill>
                          <a:effectLst/>
                          <a:uFillTx/>
                          <a:latin typeface="Tahoma"/>
                        </a:rPr>
                        <a:t>9/14</a:t>
                      </a:r>
                      <a:endParaRPr b="0" lang="en-US" sz="13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300" strike="noStrike" u="none">
                          <a:solidFill>
                            <a:srgbClr val="1d1d27"/>
                          </a:solidFill>
                          <a:effectLst/>
                          <a:uFillTx/>
                          <a:latin typeface="Tahoma"/>
                        </a:rPr>
                        <a:t>9/21</a:t>
                      </a:r>
                      <a:endParaRPr b="0" lang="en-US" sz="13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300" strike="noStrike" u="none">
                          <a:solidFill>
                            <a:srgbClr val="1d1d27"/>
                          </a:solidFill>
                          <a:effectLst/>
                          <a:uFillTx/>
                          <a:latin typeface="Tahoma"/>
                        </a:rPr>
                        <a:t>9/28</a:t>
                      </a:r>
                      <a:endParaRPr b="0" lang="en-US" sz="13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300" strike="noStrike" u="none">
                          <a:solidFill>
                            <a:srgbClr val="1d1d27"/>
                          </a:solidFill>
                          <a:effectLst/>
                          <a:uFillTx/>
                          <a:latin typeface="Tahoma"/>
                        </a:rPr>
                        <a:t>10/5</a:t>
                      </a:r>
                      <a:endParaRPr b="0" lang="en-US" sz="13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300" strike="noStrike" u="none">
                          <a:solidFill>
                            <a:srgbClr val="1d1d27"/>
                          </a:solidFill>
                          <a:effectLst/>
                          <a:uFillTx/>
                          <a:latin typeface="Tahoma"/>
                        </a:rPr>
                        <a:t>10/12</a:t>
                      </a:r>
                      <a:endParaRPr b="0" lang="en-US" sz="13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545472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545472"/>
                      </a:solidFill>
                      <a:prstDash val="solid"/>
                    </a:lnL>
                    <a:lnR w="5760">
                      <a:solidFill>
                        <a:srgbClr val="545472"/>
                      </a:solidFill>
                      <a:prstDash val="solid"/>
                    </a:lnR>
                    <a:lnT w="5760">
                      <a:solidFill>
                        <a:srgbClr val="545472"/>
                      </a:solidFill>
                      <a:prstDash val="solid"/>
                    </a:lnT>
                    <a:lnB w="5760">
                      <a:solidFill>
                        <a:srgbClr val="545472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2001-09-17T20:36:06Z</dcterms:created>
  <dc:creator>wbojorquez</dc:creator>
  <dc:description/>
  <dc:language>en-US</dc:language>
  <cp:lastModifiedBy>Julia P</cp:lastModifiedBy>
  <dcterms:modified xsi:type="dcterms:W3CDTF">2001-10-22T13:54:18Z</dcterms:modified>
  <cp:revision>44</cp:revision>
  <dc:subject/>
  <dc:title>Switch Ramp-up Projections</dc:title>
</cp:coreProperties>
</file>