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7D5C63-2F42-48C9-A79A-5E482250FF7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DE9940-9DF3-489C-9ADE-46ABE66AEC9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687275-AE34-4115-B0EC-854CF141AF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0BAD89-B43D-4634-85E9-F8E1558B9E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C60DEC-E4EB-4F29-A225-84265B361D6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7750080" y="5683320"/>
            <a:ext cx="1171440" cy="979560"/>
            <a:chOff x="7750080" y="5683320"/>
            <a:chExt cx="1171440" cy="979560"/>
          </a:xfrm>
        </p:grpSpPr>
        <p:sp>
          <p:nvSpPr>
            <p:cNvPr id="6" name=""/>
            <p:cNvSpPr/>
            <p:nvPr/>
          </p:nvSpPr>
          <p:spPr>
            <a:xfrm>
              <a:off x="8237160" y="6040440"/>
              <a:ext cx="684360" cy="622440"/>
            </a:xfrm>
            <a:custGeom>
              <a:avLst/>
              <a:gdLst/>
              <a:ahLst/>
              <a:rect l="l" t="t" r="r" b="b"/>
              <a:pathLst>
                <a:path w="1345" h="1458">
                  <a:moveTo>
                    <a:pt x="432" y="617"/>
                  </a:moveTo>
                  <a:lnTo>
                    <a:pt x="1037" y="0"/>
                  </a:lnTo>
                  <a:lnTo>
                    <a:pt x="1344" y="307"/>
                  </a:lnTo>
                  <a:lnTo>
                    <a:pt x="194" y="1457"/>
                  </a:lnTo>
                  <a:lnTo>
                    <a:pt x="122" y="1385"/>
                  </a:lnTo>
                  <a:lnTo>
                    <a:pt x="211" y="1171"/>
                  </a:lnTo>
                  <a:lnTo>
                    <a:pt x="65" y="1330"/>
                  </a:lnTo>
                  <a:lnTo>
                    <a:pt x="0" y="1263"/>
                  </a:lnTo>
                  <a:lnTo>
                    <a:pt x="298" y="960"/>
                  </a:lnTo>
                  <a:lnTo>
                    <a:pt x="372" y="1035"/>
                  </a:lnTo>
                  <a:lnTo>
                    <a:pt x="283" y="1224"/>
                  </a:lnTo>
                  <a:lnTo>
                    <a:pt x="1210" y="305"/>
                  </a:lnTo>
                  <a:lnTo>
                    <a:pt x="1044" y="139"/>
                  </a:lnTo>
                  <a:lnTo>
                    <a:pt x="492" y="686"/>
                  </a:lnTo>
                  <a:lnTo>
                    <a:pt x="432" y="617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862040" y="6143040"/>
              <a:ext cx="256680" cy="210600"/>
            </a:xfrm>
            <a:custGeom>
              <a:avLst/>
              <a:gdLst/>
              <a:ahLst/>
              <a:rect l="l" t="t" r="r" b="b"/>
              <a:pathLst>
                <a:path w="505" h="494">
                  <a:moveTo>
                    <a:pt x="504" y="192"/>
                  </a:moveTo>
                  <a:lnTo>
                    <a:pt x="199" y="493"/>
                  </a:lnTo>
                  <a:lnTo>
                    <a:pt x="132" y="428"/>
                  </a:lnTo>
                  <a:lnTo>
                    <a:pt x="223" y="216"/>
                  </a:lnTo>
                  <a:lnTo>
                    <a:pt x="70" y="378"/>
                  </a:lnTo>
                  <a:lnTo>
                    <a:pt x="0" y="305"/>
                  </a:lnTo>
                  <a:lnTo>
                    <a:pt x="310" y="0"/>
                  </a:lnTo>
                  <a:lnTo>
                    <a:pt x="377" y="70"/>
                  </a:lnTo>
                  <a:lnTo>
                    <a:pt x="286" y="286"/>
                  </a:lnTo>
                  <a:lnTo>
                    <a:pt x="432" y="123"/>
                  </a:lnTo>
                  <a:lnTo>
                    <a:pt x="504" y="192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7994160" y="6250320"/>
              <a:ext cx="223920" cy="213480"/>
            </a:xfrm>
            <a:custGeom>
              <a:avLst/>
              <a:gdLst/>
              <a:ahLst/>
              <a:rect l="l" t="t" r="r" b="b"/>
              <a:pathLst>
                <a:path w="440" h="501">
                  <a:moveTo>
                    <a:pt x="0" y="298"/>
                  </a:moveTo>
                  <a:lnTo>
                    <a:pt x="297" y="0"/>
                  </a:lnTo>
                  <a:lnTo>
                    <a:pt x="403" y="106"/>
                  </a:lnTo>
                  <a:lnTo>
                    <a:pt x="427" y="139"/>
                  </a:lnTo>
                  <a:lnTo>
                    <a:pt x="434" y="161"/>
                  </a:lnTo>
                  <a:lnTo>
                    <a:pt x="439" y="175"/>
                  </a:lnTo>
                  <a:lnTo>
                    <a:pt x="439" y="194"/>
                  </a:lnTo>
                  <a:lnTo>
                    <a:pt x="437" y="218"/>
                  </a:lnTo>
                  <a:lnTo>
                    <a:pt x="426" y="237"/>
                  </a:lnTo>
                  <a:lnTo>
                    <a:pt x="413" y="251"/>
                  </a:lnTo>
                  <a:lnTo>
                    <a:pt x="397" y="267"/>
                  </a:lnTo>
                  <a:lnTo>
                    <a:pt x="378" y="285"/>
                  </a:lnTo>
                  <a:lnTo>
                    <a:pt x="366" y="292"/>
                  </a:lnTo>
                  <a:lnTo>
                    <a:pt x="351" y="298"/>
                  </a:lnTo>
                  <a:lnTo>
                    <a:pt x="339" y="299"/>
                  </a:lnTo>
                  <a:lnTo>
                    <a:pt x="325" y="297"/>
                  </a:lnTo>
                  <a:lnTo>
                    <a:pt x="305" y="293"/>
                  </a:lnTo>
                  <a:lnTo>
                    <a:pt x="309" y="314"/>
                  </a:lnTo>
                  <a:lnTo>
                    <a:pt x="306" y="332"/>
                  </a:lnTo>
                  <a:lnTo>
                    <a:pt x="300" y="352"/>
                  </a:lnTo>
                  <a:lnTo>
                    <a:pt x="288" y="368"/>
                  </a:lnTo>
                  <a:lnTo>
                    <a:pt x="225" y="433"/>
                  </a:lnTo>
                  <a:lnTo>
                    <a:pt x="209" y="459"/>
                  </a:lnTo>
                  <a:lnTo>
                    <a:pt x="202" y="483"/>
                  </a:lnTo>
                  <a:lnTo>
                    <a:pt x="202" y="500"/>
                  </a:lnTo>
                  <a:lnTo>
                    <a:pt x="185" y="483"/>
                  </a:lnTo>
                  <a:lnTo>
                    <a:pt x="122" y="425"/>
                  </a:lnTo>
                  <a:lnTo>
                    <a:pt x="121" y="416"/>
                  </a:lnTo>
                  <a:lnTo>
                    <a:pt x="125" y="406"/>
                  </a:lnTo>
                  <a:lnTo>
                    <a:pt x="130" y="399"/>
                  </a:lnTo>
                  <a:lnTo>
                    <a:pt x="156" y="368"/>
                  </a:lnTo>
                  <a:lnTo>
                    <a:pt x="199" y="325"/>
                  </a:lnTo>
                  <a:lnTo>
                    <a:pt x="210" y="314"/>
                  </a:lnTo>
                  <a:lnTo>
                    <a:pt x="217" y="302"/>
                  </a:lnTo>
                  <a:lnTo>
                    <a:pt x="220" y="288"/>
                  </a:lnTo>
                  <a:lnTo>
                    <a:pt x="216" y="269"/>
                  </a:lnTo>
                  <a:lnTo>
                    <a:pt x="209" y="257"/>
                  </a:lnTo>
                  <a:lnTo>
                    <a:pt x="199" y="250"/>
                  </a:lnTo>
                  <a:lnTo>
                    <a:pt x="187" y="237"/>
                  </a:lnTo>
                  <a:lnTo>
                    <a:pt x="237" y="183"/>
                  </a:lnTo>
                  <a:lnTo>
                    <a:pt x="261" y="204"/>
                  </a:lnTo>
                  <a:lnTo>
                    <a:pt x="278" y="214"/>
                  </a:lnTo>
                  <a:lnTo>
                    <a:pt x="299" y="216"/>
                  </a:lnTo>
                  <a:lnTo>
                    <a:pt x="321" y="204"/>
                  </a:lnTo>
                  <a:lnTo>
                    <a:pt x="331" y="195"/>
                  </a:lnTo>
                  <a:lnTo>
                    <a:pt x="338" y="188"/>
                  </a:lnTo>
                  <a:lnTo>
                    <a:pt x="343" y="179"/>
                  </a:lnTo>
                  <a:lnTo>
                    <a:pt x="344" y="166"/>
                  </a:lnTo>
                  <a:lnTo>
                    <a:pt x="342" y="150"/>
                  </a:lnTo>
                  <a:lnTo>
                    <a:pt x="332" y="133"/>
                  </a:lnTo>
                  <a:lnTo>
                    <a:pt x="312" y="113"/>
                  </a:lnTo>
                  <a:lnTo>
                    <a:pt x="60" y="361"/>
                  </a:lnTo>
                  <a:lnTo>
                    <a:pt x="0" y="298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238960" y="5862240"/>
              <a:ext cx="468000" cy="494640"/>
            </a:xfrm>
            <a:custGeom>
              <a:avLst/>
              <a:gdLst/>
              <a:ahLst/>
              <a:rect l="l" t="t" r="r" b="b"/>
              <a:pathLst>
                <a:path w="920" h="1159">
                  <a:moveTo>
                    <a:pt x="0" y="615"/>
                  </a:moveTo>
                  <a:lnTo>
                    <a:pt x="612" y="0"/>
                  </a:lnTo>
                  <a:lnTo>
                    <a:pt x="919" y="308"/>
                  </a:lnTo>
                  <a:lnTo>
                    <a:pt x="314" y="913"/>
                  </a:lnTo>
                  <a:lnTo>
                    <a:pt x="497" y="1096"/>
                  </a:lnTo>
                  <a:lnTo>
                    <a:pt x="434" y="1158"/>
                  </a:lnTo>
                  <a:lnTo>
                    <a:pt x="180" y="903"/>
                  </a:lnTo>
                  <a:lnTo>
                    <a:pt x="780" y="305"/>
                  </a:lnTo>
                  <a:lnTo>
                    <a:pt x="614" y="137"/>
                  </a:lnTo>
                  <a:lnTo>
                    <a:pt x="67" y="685"/>
                  </a:lnTo>
                  <a:lnTo>
                    <a:pt x="0" y="615"/>
                  </a:lnTo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7896600" y="5683320"/>
              <a:ext cx="599760" cy="494640"/>
            </a:xfrm>
            <a:custGeom>
              <a:avLst/>
              <a:gdLst/>
              <a:ahLst/>
              <a:rect l="l" t="t" r="r" b="b"/>
              <a:pathLst>
                <a:path w="1179" h="1160">
                  <a:moveTo>
                    <a:pt x="0" y="866"/>
                  </a:moveTo>
                  <a:lnTo>
                    <a:pt x="866" y="0"/>
                  </a:lnTo>
                  <a:lnTo>
                    <a:pt x="1178" y="314"/>
                  </a:lnTo>
                  <a:lnTo>
                    <a:pt x="573" y="926"/>
                  </a:lnTo>
                  <a:lnTo>
                    <a:pt x="746" y="1099"/>
                  </a:lnTo>
                  <a:lnTo>
                    <a:pt x="689" y="1159"/>
                  </a:lnTo>
                  <a:lnTo>
                    <a:pt x="434" y="907"/>
                  </a:lnTo>
                  <a:lnTo>
                    <a:pt x="1039" y="310"/>
                  </a:lnTo>
                  <a:lnTo>
                    <a:pt x="866" y="139"/>
                  </a:lnTo>
                  <a:lnTo>
                    <a:pt x="70" y="933"/>
                  </a:lnTo>
                  <a:lnTo>
                    <a:pt x="0" y="866"/>
                  </a:lnTo>
                </a:path>
              </a:pathLst>
            </a:custGeom>
            <a:solidFill>
              <a:srgbClr val="ff004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750080" y="6049080"/>
              <a:ext cx="237600" cy="199440"/>
            </a:xfrm>
            <a:custGeom>
              <a:avLst/>
              <a:gdLst/>
              <a:ahLst/>
              <a:rect l="l" t="t" r="r" b="b"/>
              <a:pathLst>
                <a:path w="468" h="468">
                  <a:moveTo>
                    <a:pt x="467" y="170"/>
                  </a:moveTo>
                  <a:lnTo>
                    <a:pt x="297" y="0"/>
                  </a:lnTo>
                  <a:lnTo>
                    <a:pt x="0" y="296"/>
                  </a:lnTo>
                  <a:lnTo>
                    <a:pt x="171" y="467"/>
                  </a:lnTo>
                  <a:lnTo>
                    <a:pt x="232" y="407"/>
                  </a:lnTo>
                  <a:lnTo>
                    <a:pt x="135" y="307"/>
                  </a:lnTo>
                  <a:lnTo>
                    <a:pt x="199" y="242"/>
                  </a:lnTo>
                  <a:lnTo>
                    <a:pt x="292" y="335"/>
                  </a:lnTo>
                  <a:lnTo>
                    <a:pt x="352" y="275"/>
                  </a:lnTo>
                  <a:lnTo>
                    <a:pt x="259" y="182"/>
                  </a:lnTo>
                  <a:lnTo>
                    <a:pt x="314" y="127"/>
                  </a:lnTo>
                  <a:lnTo>
                    <a:pt x="411" y="224"/>
                  </a:lnTo>
                  <a:lnTo>
                    <a:pt x="467" y="170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132760" y="6369480"/>
              <a:ext cx="202680" cy="170280"/>
            </a:xfrm>
            <a:custGeom>
              <a:avLst/>
              <a:gdLst/>
              <a:ahLst/>
              <a:rect l="l" t="t" r="r" b="b"/>
              <a:pathLst>
                <a:path w="399" h="399">
                  <a:moveTo>
                    <a:pt x="189" y="254"/>
                  </a:moveTo>
                  <a:lnTo>
                    <a:pt x="297" y="145"/>
                  </a:lnTo>
                  <a:lnTo>
                    <a:pt x="306" y="135"/>
                  </a:lnTo>
                  <a:lnTo>
                    <a:pt x="309" y="125"/>
                  </a:lnTo>
                  <a:lnTo>
                    <a:pt x="309" y="115"/>
                  </a:lnTo>
                  <a:lnTo>
                    <a:pt x="307" y="107"/>
                  </a:lnTo>
                  <a:lnTo>
                    <a:pt x="301" y="100"/>
                  </a:lnTo>
                  <a:lnTo>
                    <a:pt x="293" y="94"/>
                  </a:lnTo>
                  <a:lnTo>
                    <a:pt x="285" y="90"/>
                  </a:lnTo>
                  <a:lnTo>
                    <a:pt x="275" y="90"/>
                  </a:lnTo>
                  <a:lnTo>
                    <a:pt x="265" y="93"/>
                  </a:lnTo>
                  <a:lnTo>
                    <a:pt x="258" y="97"/>
                  </a:lnTo>
                  <a:lnTo>
                    <a:pt x="247" y="106"/>
                  </a:lnTo>
                  <a:lnTo>
                    <a:pt x="104" y="249"/>
                  </a:lnTo>
                  <a:lnTo>
                    <a:pt x="97" y="257"/>
                  </a:lnTo>
                  <a:lnTo>
                    <a:pt x="92" y="264"/>
                  </a:lnTo>
                  <a:lnTo>
                    <a:pt x="87" y="273"/>
                  </a:lnTo>
                  <a:lnTo>
                    <a:pt x="87" y="285"/>
                  </a:lnTo>
                  <a:lnTo>
                    <a:pt x="95" y="301"/>
                  </a:lnTo>
                  <a:lnTo>
                    <a:pt x="107" y="310"/>
                  </a:lnTo>
                  <a:lnTo>
                    <a:pt x="119" y="312"/>
                  </a:lnTo>
                  <a:lnTo>
                    <a:pt x="130" y="310"/>
                  </a:lnTo>
                  <a:lnTo>
                    <a:pt x="139" y="305"/>
                  </a:lnTo>
                  <a:lnTo>
                    <a:pt x="145" y="299"/>
                  </a:lnTo>
                  <a:lnTo>
                    <a:pt x="150" y="293"/>
                  </a:lnTo>
                  <a:lnTo>
                    <a:pt x="189" y="254"/>
                  </a:lnTo>
                  <a:lnTo>
                    <a:pt x="258" y="320"/>
                  </a:lnTo>
                  <a:lnTo>
                    <a:pt x="234" y="345"/>
                  </a:lnTo>
                  <a:lnTo>
                    <a:pt x="205" y="372"/>
                  </a:lnTo>
                  <a:lnTo>
                    <a:pt x="179" y="388"/>
                  </a:lnTo>
                  <a:lnTo>
                    <a:pt x="152" y="396"/>
                  </a:lnTo>
                  <a:lnTo>
                    <a:pt x="129" y="398"/>
                  </a:lnTo>
                  <a:lnTo>
                    <a:pt x="95" y="391"/>
                  </a:lnTo>
                  <a:lnTo>
                    <a:pt x="75" y="384"/>
                  </a:lnTo>
                  <a:lnTo>
                    <a:pt x="60" y="372"/>
                  </a:lnTo>
                  <a:lnTo>
                    <a:pt x="43" y="356"/>
                  </a:lnTo>
                  <a:lnTo>
                    <a:pt x="24" y="333"/>
                  </a:lnTo>
                  <a:lnTo>
                    <a:pt x="12" y="315"/>
                  </a:lnTo>
                  <a:lnTo>
                    <a:pt x="5" y="294"/>
                  </a:lnTo>
                  <a:lnTo>
                    <a:pt x="0" y="274"/>
                  </a:lnTo>
                  <a:lnTo>
                    <a:pt x="0" y="255"/>
                  </a:lnTo>
                  <a:lnTo>
                    <a:pt x="4" y="235"/>
                  </a:lnTo>
                  <a:lnTo>
                    <a:pt x="10" y="216"/>
                  </a:lnTo>
                  <a:lnTo>
                    <a:pt x="29" y="189"/>
                  </a:lnTo>
                  <a:lnTo>
                    <a:pt x="193" y="24"/>
                  </a:lnTo>
                  <a:lnTo>
                    <a:pt x="215" y="10"/>
                  </a:lnTo>
                  <a:lnTo>
                    <a:pt x="236" y="4"/>
                  </a:lnTo>
                  <a:lnTo>
                    <a:pt x="256" y="0"/>
                  </a:lnTo>
                  <a:lnTo>
                    <a:pt x="275" y="0"/>
                  </a:lnTo>
                  <a:lnTo>
                    <a:pt x="292" y="3"/>
                  </a:lnTo>
                  <a:lnTo>
                    <a:pt x="314" y="10"/>
                  </a:lnTo>
                  <a:lnTo>
                    <a:pt x="334" y="24"/>
                  </a:lnTo>
                  <a:lnTo>
                    <a:pt x="348" y="38"/>
                  </a:lnTo>
                  <a:lnTo>
                    <a:pt x="360" y="50"/>
                  </a:lnTo>
                  <a:lnTo>
                    <a:pt x="373" y="63"/>
                  </a:lnTo>
                  <a:lnTo>
                    <a:pt x="381" y="75"/>
                  </a:lnTo>
                  <a:lnTo>
                    <a:pt x="390" y="90"/>
                  </a:lnTo>
                  <a:lnTo>
                    <a:pt x="397" y="109"/>
                  </a:lnTo>
                  <a:lnTo>
                    <a:pt x="398" y="129"/>
                  </a:lnTo>
                  <a:lnTo>
                    <a:pt x="398" y="150"/>
                  </a:lnTo>
                  <a:lnTo>
                    <a:pt x="393" y="168"/>
                  </a:lnTo>
                  <a:lnTo>
                    <a:pt x="385" y="187"/>
                  </a:lnTo>
                  <a:lnTo>
                    <a:pt x="367" y="209"/>
                  </a:lnTo>
                  <a:lnTo>
                    <a:pt x="258" y="320"/>
                  </a:lnTo>
                  <a:lnTo>
                    <a:pt x="189" y="254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8640" y="915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Commodity Risk Management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777600" y="2471400"/>
            <a:ext cx="7961400" cy="30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Typical EES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Current Retail Risk Management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Retail Commodity Risks and Risk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Alternatives for Transferring Wholesale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EES Recommendation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84280" y="-360"/>
            <a:ext cx="7727760" cy="87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Alternatives For Transferring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44520" y="809280"/>
            <a:ext cx="4324320" cy="5815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EES Limits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best price (critical to outsourcing and value proposition)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Incentives and Accountability aligned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Mis-structured deals EES responsibility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incentive to game regulatory assumption which drive “equivalent” wholesale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responsible for “retail/wholesale” 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incentive to understand and properly price risks core to retail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ability to hedge risk better by making markets for retail risk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 pricing always market reflective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understanding of wholesale market enhances customer credibility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Enron entities in same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for EES to speculate in wholesale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duplication of wholesale trading and logistics infrastructure if not coordinated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813200" y="837720"/>
            <a:ext cx="4089600" cy="568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ECT Sole Supplier @ Mid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Enron entity in wholesale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duplication of wholesale trading/logistics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of wholesale/retail risks unclear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Retail/wholesale risks not important to ECT likely to be priced conservatively or over-looked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 to game daily transfer of equivalent wholesale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wholesale experience at EES results in need for ECT resources representing EES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need for ECT to dedicate wholesale/ logistics resources at low volume (retail) points.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modify LLC agreement.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575240" y="822240"/>
            <a:ext cx="0" cy="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73160" y="880920"/>
            <a:ext cx="4459320" cy="5801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718160" y="880920"/>
            <a:ext cx="4228920" cy="5801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Recommendation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289160"/>
            <a:ext cx="7772400" cy="480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given wholesale risk limits and retain ability to find best price in market (from ECT or other credit worthy supplier).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wholesale activity have dotted-line reporting to ECT and with limits set and approved by RAC and ECT.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reporting requirements conform to Enron Corp/ECT risk policy directives.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deals with large wholesale positions (&gt; 1 million MWh or 5 BCF) handled through a separate SPP (Special Purpose Portfolio) and always in consultation with ECT Management through SPP Committee.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55480" y="17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EES Transactions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42600" y="1187280"/>
            <a:ext cx="7713720" cy="436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Outsourcing &amp; Retail Commodity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Goal:  Dominant Provider of Retail Energy and Energy Related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Packaged Ice (60 sites, 65 Utilities, 26 States, 10 year term) - Non-specified volumes with pricing tied to volume of ice produced.  Uncertainty regarding timing of energy price risk exposure. Ability to influence consumption pattern.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UC/CSU  (31 Campuses, 1200 meters, 110 MW summer peak, 70% load factor, 4 year term)  - Meters aggregated and modeled as 95 separate transactions.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GTE  (193 meters, 12 rate schedules-CA only, 50 MW peak, 3 year term) - Model as 28 transactions.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pricing typically held open up to two weeks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41440" y="217440"/>
            <a:ext cx="7772400" cy="63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Retail Risk Management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10760" y="1053720"/>
            <a:ext cx="8466120" cy="555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Commodity-only and Outsource (bundled) deals aggregated daily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ts val="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curves and EES positions modeled in retail equivalent “12 x 12” (Jan to Dec, WD 1 to 6, WE 1 to 6) format (similar to UK)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ts val="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positions and P&amp;L calculated daily against ECT “12x12” wholesale curves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2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ts val="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equivalent positions hedged with best price supplier (ECT or market)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transactions sleeved through EPMI @ cost of 5 to 25cents/kwh or $0.01/MMBTU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Markets traded daily to create liquidity in retail risk management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4-hour blocks, Super-peak, off-peak, retail location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ts val="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maintained within interim limits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Open and Maturity Gap:  1.5 Million MWh, 5 BCF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VAR: $1.5 Million Power, $0.75Million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transactions currently not handled outside limits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Commodity Risks:  Retail Delivery Requires Wholesale Risk Management Capabilities and More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80120" y="1531800"/>
            <a:ext cx="816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002360" y="1521000"/>
            <a:ext cx="1347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95360" y="1981080"/>
            <a:ext cx="6105600" cy="40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Tariff analysis and hedge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following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procurement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Balancing, nominating and scheduling to Utility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aggregation and load forecasting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markets in “super-peak” and “off-peak” hours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markets in retail basis (wholesale-to-retail delivery points)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 management (short and long-dated)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block purchases and sales at pooling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Bulk transport to pooling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wholesale supply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46800" y="1947960"/>
            <a:ext cx="4730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23040" y="4510080"/>
            <a:ext cx="4795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41440" y="306360"/>
            <a:ext cx="7772400" cy="66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Commodity Risks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55480" y="927000"/>
            <a:ext cx="7772400" cy="4849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Distribution Company (UDC) Tariff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and distribution (varies for each UDC)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accounts adjustments (may be energy related)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Energy Price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Trades in large blocks (25 to 50 MW, 6x16 hrs) unsuited to retail loads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ts val="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Retail/Wholesale Risks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that Require Wholesale Market Understanding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profile estimation, load forecasting, imbalance energy trading, unbundled ancillary services risk, UDC location basis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Transition Costs (CTC)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can be partially hedged in wholesale energy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of, and magnitude of CTC energy price risk exposure changes with Retail market and Regulatory assumptions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26760" y="187200"/>
            <a:ext cx="7713720" cy="76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Retail/Wholesale Risks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57000" y="852480"/>
            <a:ext cx="790236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Profile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elasticity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depends on wholesale price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EES ability to influence consumption through DSM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Residual “super-peak” and off-peak risk (after hedging baseload)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correlated to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wholesale baseload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Forecasts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Never perfect and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requires trading of imbalance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ability to hedge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wholesale weather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Installed Capacity Requirements, Spinning Reserve, Non-Spin, Replacement Reserve, Regulation, Voltage Support, Black-Start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Required to physically deliver to retail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Pricing very dependent on wholesale energy market prices and dynamics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5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Locational Basis Risks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losses, local area congestion costs, retail administrative fees, Reliability Must Run charges, Locational Marginal Cost Pricing,  all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depend on wholesale energy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rate design changes allocated through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energy price adjustments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 cost and recovery period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depends on wholesale energy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71400" y="233280"/>
            <a:ext cx="7786800" cy="71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Emerging Retail Commodity Risk 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4360" y="942480"/>
            <a:ext cx="7656480" cy="557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Economically Sized Retail Trading Blocks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Markets (more than one week out)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MW:  4 hour blocks (Weekday and Weekend)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Markets (less than one week out)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 MW:  1 hour blocks by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2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Unbundled Ancillary Service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Retail Trading Hubs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NP-15, SP-15, PJM West, PJM East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Index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 Daily Regional Retail Index (at Burnertip/Meter)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Swaps and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2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is a market-maker in less liquid markets with non-standard product definitions (Retail Index, Super Peak, 4 Hour Blocks, Locational Basis Spreads)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55480" y="201600"/>
            <a:ext cx="7772400" cy="76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14520" y="870120"/>
            <a:ext cx="7772400" cy="534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Retail/Wholesale Risks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 pricing requires in-depth understanding of both wholesale and retail energy markets -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EES price these risks without participating in wholesale markets?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Lowest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naturally short; value proposition is to procure at lowest possible cost -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EES have ability to seek best price in the market?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agreement requirements need to be satisfied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 Price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Automatic transfer of wholesale risk @ Mid or Offer.  “Offer” represents right economic signal but does not ensure best price for EES -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EES transfer all wholesale positions daily to ECT at ECT mid curves and not seek best price in the market?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57360" y="448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Alternatives For Transferring Wholesale Risk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has limits and the ability to find best price in wholesale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calculates equivalent wholesale positions and transfers daily aggregated position @ ECT mid curve.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1998-11-13T12:38:04Z</dcterms:created>
  <dc:creator>Kathleen Pinchbeck</dc:creator>
  <dc:description/>
  <dc:language>en-US</dc:language>
  <cp:lastModifiedBy>vgorny</cp:lastModifiedBy>
  <cp:lastPrinted>1999-06-28T11:35:33Z</cp:lastPrinted>
  <dcterms:modified xsi:type="dcterms:W3CDTF">2000-01-25T16:18:15Z</dcterms:modified>
  <cp:revision>108</cp:revision>
  <dc:subject/>
  <dc:title>No Slide Title</dc:title>
</cp:coreProperties>
</file>