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wmf" ContentType="image/x-wmf"/>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Lst>
  <p:sldSz cx="9144000" cy="6858000"/>
  <p:notesSz cx="6997700" cy="92837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body"/>
          </p:nvPr>
        </p:nvSpPr>
        <p:spPr>
          <a:xfrm>
            <a:off x="721800" y="1650600"/>
            <a:ext cx="8069400" cy="4443480"/>
          </a:xfrm>
          <a:prstGeom prst="rect">
            <a:avLst/>
          </a:prstGeom>
          <a:noFill/>
          <a:ln w="0">
            <a:noFill/>
          </a:ln>
        </p:spPr>
        <p:txBody>
          <a:bodyPr lIns="90000" rIns="90000" tIns="46800" bIns="46800" anchor="t">
            <a:normAutofit/>
          </a:bodyPr>
          <a:p>
            <a:pPr marL="343080" indent="-343080">
              <a:spcBef>
                <a:spcPts val="689"/>
              </a:spcBef>
              <a:spcAft>
                <a:spcPts val="414"/>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Click to edit the outline text format</a:t>
            </a:r>
            <a:endParaRPr b="0" lang="en-US" sz="2200" strike="noStrike" u="none">
              <a:solidFill>
                <a:srgbClr val="000000"/>
              </a:solidFill>
              <a:effectLst/>
              <a:uFillTx/>
              <a:latin typeface="Arial"/>
            </a:endParaRPr>
          </a:p>
          <a:p>
            <a:pPr lvl="1" marL="730080" indent="-284040">
              <a:spcBef>
                <a:spcPts val="689"/>
              </a:spcBef>
              <a:spcAft>
                <a:spcPts val="414"/>
              </a:spcAft>
              <a:buClr>
                <a:srgbClr val="0052ca"/>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Second Outline Level</a:t>
            </a:r>
            <a:endParaRPr b="0" lang="en-US" sz="2200" strike="noStrike" u="none">
              <a:solidFill>
                <a:srgbClr val="000000"/>
              </a:solidFill>
              <a:effectLst/>
              <a:uFillTx/>
              <a:latin typeface="Arial"/>
            </a:endParaRPr>
          </a:p>
          <a:p>
            <a:pPr lvl="2" marL="1068480" indent="-235080">
              <a:spcBef>
                <a:spcPts val="689"/>
              </a:spcBef>
              <a:spcAft>
                <a:spcPts val="414"/>
              </a:spcAft>
              <a:buClr>
                <a:srgbClr val="0052ca"/>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Third Outline Level</a:t>
            </a:r>
            <a:endParaRPr b="0" lang="en-US" sz="2200" strike="noStrike" u="none">
              <a:solidFill>
                <a:srgbClr val="000000"/>
              </a:solidFill>
              <a:effectLst/>
              <a:uFillTx/>
              <a:latin typeface="Arial"/>
            </a:endParaRPr>
          </a:p>
          <a:p>
            <a:pPr lvl="3" marL="1450800" indent="-279360">
              <a:spcBef>
                <a:spcPts val="689"/>
              </a:spcBef>
              <a:spcAft>
                <a:spcPts val="414"/>
              </a:spcAft>
              <a:buClr>
                <a:srgbClr val="0052ca"/>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Fourth Outline Level</a:t>
            </a:r>
            <a:endParaRPr b="0" lang="en-US" sz="2200" strike="noStrike" u="none">
              <a:solidFill>
                <a:srgbClr val="000000"/>
              </a:solidFill>
              <a:effectLst/>
              <a:uFillTx/>
              <a:latin typeface="Arial"/>
            </a:endParaRPr>
          </a:p>
          <a:p>
            <a:pPr lvl="4" marL="1782720" indent="-230040">
              <a:spcBef>
                <a:spcPts val="689"/>
              </a:spcBef>
              <a:spcAft>
                <a:spcPts val="414"/>
              </a:spcAft>
              <a:buClr>
                <a:srgbClr val="0052ca"/>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Fifth Outline Level</a:t>
            </a:r>
            <a:endParaRPr b="0" lang="en-US" sz="2200" strike="noStrike" u="none">
              <a:solidFill>
                <a:srgbClr val="000000"/>
              </a:solidFill>
              <a:effectLst/>
              <a:uFillTx/>
              <a:latin typeface="Arial"/>
            </a:endParaRPr>
          </a:p>
          <a:p>
            <a:pPr lvl="5" marL="1782720" indent="-230040">
              <a:spcBef>
                <a:spcPts val="689"/>
              </a:spcBef>
              <a:spcAft>
                <a:spcPts val="414"/>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Sixth Outline Level</a:t>
            </a:r>
            <a:endParaRPr b="0" lang="en-US" sz="2200" strike="noStrike" u="none">
              <a:solidFill>
                <a:srgbClr val="000000"/>
              </a:solidFill>
              <a:effectLst/>
              <a:uFillTx/>
              <a:latin typeface="Arial"/>
            </a:endParaRPr>
          </a:p>
          <a:p>
            <a:pPr lvl="6" marL="1782720" indent="-230040">
              <a:spcBef>
                <a:spcPts val="689"/>
              </a:spcBef>
              <a:spcAft>
                <a:spcPts val="414"/>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Seventh Outline Level</a:t>
            </a:r>
            <a:endParaRPr b="0" lang="en-US" sz="2200" strike="noStrike" u="none">
              <a:solidFill>
                <a:srgbClr val="000000"/>
              </a:solidFill>
              <a:effectLst/>
              <a:uFillTx/>
              <a:latin typeface="Arial"/>
            </a:endParaRPr>
          </a:p>
        </p:txBody>
      </p:sp>
      <p:sp>
        <p:nvSpPr>
          <p:cNvPr id="1" name="PlaceHolder 2"/>
          <p:cNvSpPr>
            <a:spLocks noGrp="1"/>
          </p:cNvSpPr>
          <p:nvPr>
            <p:ph type="title"/>
          </p:nvPr>
        </p:nvSpPr>
        <p:spPr>
          <a:xfrm>
            <a:off x="353880" y="151920"/>
            <a:ext cx="8377200" cy="777960"/>
          </a:xfrm>
          <a:prstGeom prst="rect">
            <a:avLst/>
          </a:prstGeom>
          <a:noFill/>
          <a:ln w="0">
            <a:noFill/>
          </a:ln>
        </p:spPr>
        <p:txBody>
          <a:bodyPr lIns="92160" rIns="92160" tIns="46080" bIns="46080" anchor="ctr">
            <a:noAutofit/>
          </a:bodyPr>
          <a:p>
            <a:pPr indent="0" algn="ctr">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8a8"/>
                </a:solidFill>
                <a:effectLst/>
                <a:uFillTx/>
                <a:latin typeface="Arial Black"/>
              </a:rPr>
              <a:t>Click to edit the title text format</a:t>
            </a:r>
            <a:endParaRPr b="0" lang="en-US" sz="2800" strike="noStrike" u="none">
              <a:solidFill>
                <a:srgbClr val="0038a8"/>
              </a:solidFill>
              <a:effectLst/>
              <a:uFillTx/>
              <a:latin typeface="Arial Black"/>
            </a:endParaRPr>
          </a:p>
        </p:txBody>
      </p:sp>
      <p:sp>
        <p:nvSpPr>
          <p:cNvPr id="2" name="PlaceHolder 3"/>
          <p:cNvSpPr>
            <a:spLocks noGrp="1"/>
          </p:cNvSpPr>
          <p:nvPr>
            <p:ph type="sldNum" idx="1"/>
          </p:nvPr>
        </p:nvSpPr>
        <p:spPr>
          <a:xfrm>
            <a:off x="3394080" y="6359040"/>
            <a:ext cx="2463840" cy="297000"/>
          </a:xfrm>
          <a:prstGeom prst="rect">
            <a:avLst/>
          </a:prstGeom>
          <a:noFill/>
          <a:ln w="0">
            <a:noFill/>
          </a:ln>
        </p:spPr>
        <p:txBody>
          <a:bodyPr lIns="82080" rIns="82080" tIns="41040" bIns="41040" anchor="t">
            <a:noAutofit/>
          </a:bodyPr>
          <a:lstStyle>
            <a:lvl1pPr indent="0" algn="ctr">
              <a:lnSpc>
                <a:spcPct val="100000"/>
              </a:lnSpc>
              <a:buNone/>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defRPr b="0" lang="en-US" sz="900" strike="noStrike" u="none">
                <a:solidFill>
                  <a:srgbClr val="000000"/>
                </a:solidFill>
                <a:effectLst/>
                <a:uFillTx/>
                <a:latin typeface="Arial"/>
              </a:defRPr>
            </a:lvl1pPr>
          </a:lstStyle>
          <a:p>
            <a:pPr indent="0" algn="ctr">
              <a:lnSpc>
                <a:spcPct val="100000"/>
              </a:lnSpc>
              <a:buNone/>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fld id="{DC1E63D6-2112-4E08-9FBC-2D941AE52172}" type="slidenum">
              <a:rPr b="0" lang="en-US" sz="900" strike="noStrike" u="none">
                <a:solidFill>
                  <a:srgbClr val="000000"/>
                </a:solidFill>
                <a:effectLst/>
                <a:uFillTx/>
                <a:latin typeface="Arial"/>
              </a:rPr>
              <a:t>&lt;number&gt;</a:t>
            </a:fld>
            <a:br>
              <a:rPr sz="900"/>
            </a:br>
            <a:r>
              <a:rPr b="0" lang="en-US" sz="900" strike="noStrike" u="none">
                <a:solidFill>
                  <a:srgbClr val="000000"/>
                </a:solidFill>
                <a:effectLst/>
                <a:uFillTx/>
                <a:latin typeface="Arial"/>
              </a:rPr>
              <a:t> </a:t>
            </a:r>
            <a:r>
              <a:rPr b="0" i="1" lang="en-US" sz="900" strike="noStrike" u="none">
                <a:solidFill>
                  <a:srgbClr val="000000"/>
                </a:solidFill>
                <a:effectLst/>
                <a:uFillTx/>
                <a:latin typeface="Arial"/>
              </a:rPr>
              <a:t>Confidential and Proprietary Data</a:t>
            </a:r>
            <a:endParaRPr b="0" lang="en-US" sz="900" strike="noStrike" u="none">
              <a:solidFill>
                <a:srgbClr val="000000"/>
              </a:solidFill>
              <a:effectLst/>
              <a:uFillTx/>
              <a:latin typeface="Times New Roman"/>
            </a:endParaRPr>
          </a:p>
        </p:txBody>
      </p:sp>
      <p:sp>
        <p:nvSpPr>
          <p:cNvPr id="3" name=""/>
          <p:cNvSpPr/>
          <p:nvPr/>
        </p:nvSpPr>
        <p:spPr>
          <a:xfrm>
            <a:off x="3646440" y="6643800"/>
            <a:ext cx="1873440" cy="125280"/>
          </a:xfrm>
          <a:prstGeom prst="rect">
            <a:avLst/>
          </a:prstGeom>
          <a:noFill/>
          <a:ln w="0">
            <a:noFill/>
          </a:ln>
        </p:spPr>
        <p:style>
          <a:lnRef idx="0"/>
          <a:fillRef idx="0"/>
          <a:effectRef idx="0"/>
          <a:fontRef idx="minor"/>
        </p:style>
        <p:txBody>
          <a:bodyPr lIns="90000" rIns="90000" tIns="46800" bIns="4680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4" name="E_RGB_R" descr=""/>
          <p:cNvPicPr/>
          <p:nvPr/>
        </p:nvPicPr>
        <p:blipFill>
          <a:blip r:embed="rId2"/>
          <a:stretch/>
        </p:blipFill>
        <p:spPr>
          <a:xfrm>
            <a:off x="8296200" y="6078600"/>
            <a:ext cx="736560" cy="726840"/>
          </a:xfrm>
          <a:prstGeom prst="rect">
            <a:avLst/>
          </a:prstGeom>
          <a:noFill/>
          <a:ln w="0">
            <a:noFill/>
          </a:ln>
        </p:spPr>
      </p:pic>
      <p:sp>
        <p:nvSpPr>
          <p:cNvPr id="5" name=""/>
          <p:cNvSpPr/>
          <p:nvPr/>
        </p:nvSpPr>
        <p:spPr>
          <a:xfrm>
            <a:off x="1317600" y="1014480"/>
            <a:ext cx="748836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6" name="" descr=""/>
          <p:cNvPicPr/>
          <p:nvPr/>
        </p:nvPicPr>
        <p:blipFill>
          <a:blip r:embed="rId3"/>
          <a:stretch/>
        </p:blipFill>
        <p:spPr>
          <a:xfrm flipH="1" rot="10800000">
            <a:off x="114480" y="772920"/>
            <a:ext cx="1155600" cy="510840"/>
          </a:xfrm>
          <a:prstGeom prst="rect">
            <a:avLst/>
          </a:prstGeom>
          <a:noFill/>
          <a:ln w="0">
            <a:noFill/>
          </a:ln>
        </p:spPr>
      </p:pic>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1987200" y="3697200"/>
            <a:ext cx="5149800" cy="1000080"/>
          </a:xfrm>
          <a:prstGeom prst="rect">
            <a:avLst/>
          </a:prstGeom>
          <a:noFill/>
          <a:ln w="0">
            <a:noFill/>
          </a:ln>
        </p:spPr>
        <p:txBody>
          <a:bodyPr lIns="92160" rIns="92160" tIns="46080" bIns="46080" anchor="ctr">
            <a:noAutofit/>
          </a:bodyPr>
          <a:p>
            <a:pPr indent="0" algn="ctr">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38a8"/>
                </a:solidFill>
                <a:effectLst/>
                <a:uFillTx/>
                <a:latin typeface="Arial Black"/>
              </a:rPr>
              <a:t>Click to edit the title text format</a:t>
            </a:r>
            <a:endParaRPr b="0" lang="en-US" sz="3000" strike="noStrike" u="none">
              <a:solidFill>
                <a:srgbClr val="0038a8"/>
              </a:solidFill>
              <a:effectLst/>
              <a:uFillTx/>
              <a:latin typeface="Arial Black"/>
            </a:endParaRPr>
          </a:p>
        </p:txBody>
      </p:sp>
      <p:sp>
        <p:nvSpPr>
          <p:cNvPr id="8" name=""/>
          <p:cNvSpPr/>
          <p:nvPr/>
        </p:nvSpPr>
        <p:spPr>
          <a:xfrm>
            <a:off x="3635280" y="6354720"/>
            <a:ext cx="1873440" cy="125280"/>
          </a:xfrm>
          <a:prstGeom prst="rect">
            <a:avLst/>
          </a:prstGeom>
          <a:noFill/>
          <a:ln w="0">
            <a:noFill/>
          </a:ln>
        </p:spPr>
        <p:style>
          <a:lnRef idx="0"/>
          <a:fillRef idx="0"/>
          <a:effectRef idx="0"/>
          <a:fontRef idx="minor"/>
        </p:style>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Confidential and Proprietary Data</a:t>
            </a:r>
            <a:endParaRPr b="0" lang="en-US" sz="900" strike="noStrike" u="none">
              <a:solidFill>
                <a:srgbClr val="000000"/>
              </a:solidFill>
              <a:effectLst/>
              <a:uFillTx/>
              <a:latin typeface="Times New Roman"/>
            </a:endParaRPr>
          </a:p>
        </p:txBody>
      </p:sp>
      <p:pic>
        <p:nvPicPr>
          <p:cNvPr id="9" name="E_RGB_R" descr=""/>
          <p:cNvPicPr/>
          <p:nvPr/>
        </p:nvPicPr>
        <p:blipFill>
          <a:blip r:embed="rId2"/>
          <a:stretch/>
        </p:blipFill>
        <p:spPr>
          <a:xfrm>
            <a:off x="3349800" y="766800"/>
            <a:ext cx="2438280" cy="2406600"/>
          </a:xfrm>
          <a:prstGeom prst="rect">
            <a:avLst/>
          </a:prstGeom>
          <a:noFill/>
          <a:ln w="0">
            <a:noFill/>
          </a:ln>
        </p:spPr>
      </p:pic>
      <p:sp>
        <p:nvSpPr>
          <p:cNvPr id="10"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spcBef>
                <a:spcPts val="689"/>
              </a:spcBef>
              <a:spcAft>
                <a:spcPts val="41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cc0000"/>
                </a:solidFill>
                <a:effectLst/>
                <a:uFillTx/>
                <a:latin typeface="Arial"/>
              </a:rPr>
              <a:t>Click to edit the outline text format</a:t>
            </a:r>
            <a:endParaRPr b="1" i="1" lang="en-US" sz="2200" strike="noStrike" u="none">
              <a:solidFill>
                <a:srgbClr val="cc0000"/>
              </a:solidFill>
              <a:effectLst/>
              <a:uFillTx/>
              <a:latin typeface="Arial"/>
            </a:endParaRPr>
          </a:p>
          <a:p>
            <a:pPr lvl="1" marL="409680" indent="36360" algn="ctr">
              <a:spcBef>
                <a:spcPts val="689"/>
              </a:spcBef>
              <a:spcAft>
                <a:spcPts val="41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Second Outline Level</a:t>
            </a:r>
            <a:endParaRPr b="0" lang="en-US" sz="2200" strike="noStrike" u="none">
              <a:solidFill>
                <a:srgbClr val="000000"/>
              </a:solidFill>
              <a:effectLst/>
              <a:uFillTx/>
              <a:latin typeface="Arial"/>
            </a:endParaRPr>
          </a:p>
          <a:p>
            <a:pPr lvl="2" marL="770040" indent="63360" algn="ctr">
              <a:spcBef>
                <a:spcPts val="689"/>
              </a:spcBef>
              <a:spcAft>
                <a:spcPts val="414"/>
              </a:spcAft>
              <a:buClr>
                <a:srgbClr val="0052ca"/>
              </a:buClr>
              <a:buSzPct val="150000"/>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Third Outline Level</a:t>
            </a:r>
            <a:endParaRPr b="0" lang="en-US" sz="2200" strike="noStrike" u="none">
              <a:solidFill>
                <a:srgbClr val="000000"/>
              </a:solidFill>
              <a:effectLst/>
              <a:uFillTx/>
              <a:latin typeface="Arial"/>
            </a:endParaRPr>
          </a:p>
          <a:p>
            <a:pPr lvl="3" marL="1082520" indent="88920" algn="ctr">
              <a:spcBef>
                <a:spcPts val="689"/>
              </a:spcBef>
              <a:spcAft>
                <a:spcPts val="414"/>
              </a:spcAft>
              <a:buClr>
                <a:srgbClr val="0052ca"/>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Fourth Outline Level</a:t>
            </a:r>
            <a:endParaRPr b="0" lang="en-US" sz="2200" strike="noStrike" u="none">
              <a:solidFill>
                <a:srgbClr val="000000"/>
              </a:solidFill>
              <a:effectLst/>
              <a:uFillTx/>
              <a:latin typeface="Arial"/>
            </a:endParaRPr>
          </a:p>
          <a:p>
            <a:pPr lvl="4" marL="1436760" indent="115920" algn="ctr">
              <a:spcBef>
                <a:spcPts val="689"/>
              </a:spcBef>
              <a:spcAft>
                <a:spcPts val="414"/>
              </a:spcAft>
              <a:buClr>
                <a:srgbClr val="0052ca"/>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Fifth Outline Level</a:t>
            </a:r>
            <a:endParaRPr b="0" lang="en-US" sz="2200" strike="noStrike" u="none">
              <a:solidFill>
                <a:srgbClr val="000000"/>
              </a:solidFill>
              <a:effectLst/>
              <a:uFillTx/>
              <a:latin typeface="Arial"/>
            </a:endParaRPr>
          </a:p>
          <a:p>
            <a:pPr lvl="5" marL="1436760" indent="11592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Sixth Outline Level</a:t>
            </a:r>
            <a:endParaRPr b="0" lang="en-US" sz="2200" strike="noStrike" u="none">
              <a:solidFill>
                <a:srgbClr val="000000"/>
              </a:solidFill>
              <a:effectLst/>
              <a:uFillTx/>
              <a:latin typeface="Arial"/>
            </a:endParaRPr>
          </a:p>
          <a:p>
            <a:pPr lvl="6" marL="1436760" indent="11592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Seventh Outline Level</a:t>
            </a:r>
            <a:endParaRPr b="0" lang="en-US" sz="22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
          <p:cNvSpPr/>
          <p:nvPr/>
        </p:nvSpPr>
        <p:spPr>
          <a:xfrm>
            <a:off x="1311120" y="5700600"/>
            <a:ext cx="6510600" cy="5518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Arial"/>
              </a:rPr>
              <a:t>This information is presented for discussion purposes only and is not intended to create a binding contract or commitment and may not be relied upon as a basis for a contract by estoppel or otherwise.  Prices quoted are indicative and are subject to change pending execution of a definitive agreement.</a:t>
            </a:r>
            <a:endParaRPr b="0" lang="en-US" sz="1000" strike="noStrike" u="none">
              <a:solidFill>
                <a:srgbClr val="000000"/>
              </a:solidFill>
              <a:effectLst/>
              <a:uFillTx/>
              <a:latin typeface="Times New Roman"/>
            </a:endParaRPr>
          </a:p>
        </p:txBody>
      </p:sp>
      <p:sp>
        <p:nvSpPr>
          <p:cNvPr id="12" name="PlaceHolder 1"/>
          <p:cNvSpPr>
            <a:spLocks noGrp="1"/>
          </p:cNvSpPr>
          <p:nvPr>
            <p:ph type="title"/>
          </p:nvPr>
        </p:nvSpPr>
        <p:spPr>
          <a:xfrm>
            <a:off x="304560" y="3836880"/>
            <a:ext cx="8458200" cy="1000080"/>
          </a:xfrm>
          <a:prstGeom prst="rect">
            <a:avLst/>
          </a:prstGeom>
          <a:noFill/>
          <a:ln w="0">
            <a:noFill/>
          </a:ln>
        </p:spPr>
        <p:txBody>
          <a:bodyPr lIns="92160" rIns="92160" tIns="46080" bIns="46080" anchor="ctr">
            <a:noAutofit/>
          </a:bodyPr>
          <a:p>
            <a:pPr indent="0" algn="ctr">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38a8"/>
                </a:solidFill>
                <a:effectLst/>
                <a:uFillTx/>
                <a:latin typeface="Arial Black"/>
              </a:rPr>
              <a:t>California Product Offerings</a:t>
            </a:r>
            <a:endParaRPr b="0" lang="en-US" sz="3000" strike="noStrike" u="none">
              <a:solidFill>
                <a:srgbClr val="0038a8"/>
              </a:solidFill>
              <a:effectLst/>
              <a:uFillTx/>
              <a:latin typeface="Arial Black"/>
            </a:endParaRPr>
          </a:p>
        </p:txBody>
      </p:sp>
      <p:sp>
        <p:nvSpPr>
          <p:cNvPr id="13" name="PlaceHolder 2"/>
          <p:cNvSpPr>
            <a:spLocks noGrp="1"/>
          </p:cNvSpPr>
          <p:nvPr>
            <p:ph type="subTitle"/>
          </p:nvPr>
        </p:nvSpPr>
        <p:spPr>
          <a:xfrm>
            <a:off x="1962000" y="4906800"/>
            <a:ext cx="5143680" cy="935280"/>
          </a:xfrm>
          <a:prstGeom prst="rect">
            <a:avLst/>
          </a:prstGeom>
          <a:noFill/>
          <a:ln w="0">
            <a:noFill/>
          </a:ln>
        </p:spPr>
        <p:txBody>
          <a:bodyPr lIns="92160" rIns="92160" tIns="46080" bIns="46080" anchor="t">
            <a:noAutofit/>
          </a:bodyPr>
          <a:p>
            <a:pPr indent="0" algn="ctr">
              <a:spcBef>
                <a:spcPts val="689"/>
              </a:spcBef>
              <a:spcAft>
                <a:spcPts val="414"/>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cc0000"/>
                </a:solidFill>
                <a:effectLst/>
                <a:uFillTx/>
                <a:latin typeface="Arial"/>
              </a:rPr>
              <a:t>June 2001</a:t>
            </a:r>
            <a:endParaRPr b="1" i="1" lang="en-US" sz="2200" strike="noStrike" u="none">
              <a:solidFill>
                <a:srgbClr val="cc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353880" y="151920"/>
            <a:ext cx="8377200" cy="777960"/>
          </a:xfrm>
          <a:prstGeom prst="rect">
            <a:avLst/>
          </a:prstGeom>
          <a:noFill/>
          <a:ln w="0">
            <a:noFill/>
          </a:ln>
        </p:spPr>
        <p:txBody>
          <a:bodyPr lIns="92160" rIns="92160" tIns="46080" bIns="46080" anchor="ctr">
            <a:noAutofit/>
          </a:bodyPr>
          <a:p>
            <a:pPr indent="0" algn="ctr">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8a8"/>
                </a:solidFill>
                <a:effectLst/>
                <a:uFillTx/>
                <a:latin typeface="Arial Black"/>
              </a:rPr>
              <a:t>Current Risks -Continued-</a:t>
            </a:r>
            <a:endParaRPr b="0" lang="en-US" sz="2800" strike="noStrike" u="none">
              <a:solidFill>
                <a:srgbClr val="0038a8"/>
              </a:solidFill>
              <a:effectLst/>
              <a:uFillTx/>
              <a:latin typeface="Arial Black"/>
            </a:endParaRPr>
          </a:p>
        </p:txBody>
      </p:sp>
      <p:sp>
        <p:nvSpPr>
          <p:cNvPr id="47" name="PlaceHolder 2"/>
          <p:cNvSpPr>
            <a:spLocks noGrp="1"/>
          </p:cNvSpPr>
          <p:nvPr>
            <p:ph/>
          </p:nvPr>
        </p:nvSpPr>
        <p:spPr>
          <a:xfrm>
            <a:off x="721800" y="1498320"/>
            <a:ext cx="8069400" cy="4443480"/>
          </a:xfrm>
          <a:prstGeom prst="rect">
            <a:avLst/>
          </a:prstGeom>
          <a:noFill/>
          <a:ln w="0">
            <a:noFill/>
          </a:ln>
        </p:spPr>
        <p:txBody>
          <a:bodyPr lIns="90000" rIns="90000" tIns="46800" bIns="46800" anchor="t">
            <a:normAutofit fontScale="92500" lnSpcReduction="9999"/>
          </a:bodyPr>
          <a:p>
            <a:pPr marL="343080" indent="-343080">
              <a:spcBef>
                <a:spcPts val="624"/>
              </a:spcBef>
              <a:spcAft>
                <a:spcPts val="374"/>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Any subsequent surcharges are the responsibility of the customer</a:t>
            </a:r>
            <a:endParaRPr b="0" lang="en-US" sz="2000" strike="noStrike" u="none">
              <a:solidFill>
                <a:srgbClr val="000000"/>
              </a:solidFill>
              <a:effectLst/>
              <a:uFillTx/>
              <a:latin typeface="Arial"/>
            </a:endParaRPr>
          </a:p>
          <a:p>
            <a:pPr lvl="1" marL="730080" indent="-284040">
              <a:spcBef>
                <a:spcPts val="624"/>
              </a:spcBef>
              <a:spcAft>
                <a:spcPts val="374"/>
              </a:spcAft>
              <a:buClr>
                <a:srgbClr val="0052ca"/>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for Utilities' undercollection during 2000</a:t>
            </a:r>
            <a:endParaRPr b="0" lang="en-US" sz="2000" strike="noStrike" u="none">
              <a:solidFill>
                <a:srgbClr val="000000"/>
              </a:solidFill>
              <a:effectLst/>
              <a:uFillTx/>
              <a:latin typeface="Arial"/>
            </a:endParaRPr>
          </a:p>
          <a:p>
            <a:pPr lvl="1" marL="730080" indent="-284040">
              <a:spcBef>
                <a:spcPts val="624"/>
              </a:spcBef>
              <a:spcAft>
                <a:spcPts val="374"/>
              </a:spcAft>
              <a:buClr>
                <a:srgbClr val="0052ca"/>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for historical or future DWR costs</a:t>
            </a:r>
            <a:endParaRPr b="0" lang="en-US" sz="2000" strike="noStrike" u="none">
              <a:solidFill>
                <a:srgbClr val="000000"/>
              </a:solidFill>
              <a:effectLst/>
              <a:uFillTx/>
              <a:latin typeface="Arial"/>
            </a:endParaRPr>
          </a:p>
          <a:p>
            <a:pPr marL="343080" indent="-343080">
              <a:spcBef>
                <a:spcPts val="624"/>
              </a:spcBef>
              <a:spcAft>
                <a:spcPts val="374"/>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Any regulatory decisions that levy additional charges will be the responsibility of the customer</a:t>
            </a:r>
            <a:endParaRPr b="0" lang="en-US" sz="2000" strike="noStrike" u="none">
              <a:solidFill>
                <a:srgbClr val="000000"/>
              </a:solidFill>
              <a:effectLst/>
              <a:uFillTx/>
              <a:latin typeface="Arial"/>
            </a:endParaRPr>
          </a:p>
          <a:p>
            <a:pPr lvl="1" marL="730080" indent="-284040">
              <a:spcBef>
                <a:spcPts val="624"/>
              </a:spcBef>
              <a:spcAft>
                <a:spcPts val="374"/>
              </a:spcAft>
              <a:buClr>
                <a:srgbClr val="0052ca"/>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Incremental wholesale capacity charges (ICAP)</a:t>
            </a:r>
            <a:endParaRPr b="0" lang="en-US" sz="2000" strike="noStrike" u="none">
              <a:solidFill>
                <a:srgbClr val="000000"/>
              </a:solidFill>
              <a:effectLst/>
              <a:uFillTx/>
              <a:latin typeface="Arial"/>
            </a:endParaRPr>
          </a:p>
          <a:p>
            <a:pPr lvl="1" marL="730080" indent="-284040">
              <a:spcBef>
                <a:spcPts val="624"/>
              </a:spcBef>
              <a:spcAft>
                <a:spcPts val="374"/>
              </a:spcAft>
              <a:buClr>
                <a:srgbClr val="0052ca"/>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Tax increases or decreases</a:t>
            </a:r>
            <a:endParaRPr b="0" lang="en-US" sz="2000" strike="noStrike" u="none">
              <a:solidFill>
                <a:srgbClr val="000000"/>
              </a:solidFill>
              <a:effectLst/>
              <a:uFillTx/>
              <a:latin typeface="Arial"/>
            </a:endParaRPr>
          </a:p>
          <a:p>
            <a:pPr lvl="1" marL="730080" indent="-284040">
              <a:spcBef>
                <a:spcPts val="624"/>
              </a:spcBef>
              <a:spcAft>
                <a:spcPts val="374"/>
              </a:spcAft>
              <a:buClr>
                <a:srgbClr val="0052ca"/>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Changes to Transmission, Distribution and UDC related charges</a:t>
            </a:r>
            <a:endParaRPr b="0" lang="en-US" sz="2000" strike="noStrike" u="none">
              <a:solidFill>
                <a:srgbClr val="000000"/>
              </a:solidFill>
              <a:effectLst/>
              <a:uFillTx/>
              <a:latin typeface="Arial"/>
            </a:endParaRPr>
          </a:p>
          <a:p>
            <a:pPr lvl="1" marL="730080" indent="-284040">
              <a:spcBef>
                <a:spcPts val="624"/>
              </a:spcBef>
              <a:spcAft>
                <a:spcPts val="374"/>
              </a:spcAft>
              <a:buClr>
                <a:srgbClr val="0052ca"/>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Reversal of March 27 decision to not include DA customers in the rate increases (3 cent rate increase);  if CPUC changes its mind, then customer would bear that cost</a:t>
            </a:r>
            <a:endParaRPr b="0" lang="en-US" sz="2000" strike="noStrike" u="none">
              <a:solidFill>
                <a:srgbClr val="000000"/>
              </a:solidFill>
              <a:effectLst/>
              <a:uFillTx/>
              <a:latin typeface="Arial"/>
            </a:endParaRPr>
          </a:p>
          <a:p>
            <a:pPr marL="343080" indent="0">
              <a:spcBef>
                <a:spcPts val="624"/>
              </a:spcBef>
              <a:spcAft>
                <a:spcPts val="37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75C85FEF-AFFE-42BC-B611-FAEBE44AA2D6}" type="slidenum">
              <a:t>10</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353880" y="151920"/>
            <a:ext cx="8377200" cy="777960"/>
          </a:xfrm>
          <a:prstGeom prst="rect">
            <a:avLst/>
          </a:prstGeom>
          <a:noFill/>
          <a:ln w="0">
            <a:noFill/>
          </a:ln>
        </p:spPr>
        <p:txBody>
          <a:bodyPr lIns="92160" rIns="92160" tIns="46080" bIns="46080" anchor="ctr">
            <a:noAutofit/>
          </a:bodyPr>
          <a:p>
            <a:pPr indent="0" algn="ctr">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8a8"/>
                </a:solidFill>
                <a:effectLst/>
                <a:uFillTx/>
                <a:latin typeface="Arial Black"/>
              </a:rPr>
              <a:t>Legislative Issues</a:t>
            </a:r>
            <a:endParaRPr b="0" lang="en-US" sz="2800" strike="noStrike" u="none">
              <a:solidFill>
                <a:srgbClr val="0038a8"/>
              </a:solidFill>
              <a:effectLst/>
              <a:uFillTx/>
              <a:latin typeface="Arial Black"/>
            </a:endParaRPr>
          </a:p>
        </p:txBody>
      </p:sp>
      <p:sp>
        <p:nvSpPr>
          <p:cNvPr id="15" name="PlaceHolder 2"/>
          <p:cNvSpPr>
            <a:spLocks noGrp="1"/>
          </p:cNvSpPr>
          <p:nvPr>
            <p:ph/>
          </p:nvPr>
        </p:nvSpPr>
        <p:spPr>
          <a:xfrm>
            <a:off x="721800" y="1650600"/>
            <a:ext cx="8069400" cy="4443480"/>
          </a:xfrm>
          <a:prstGeom prst="rect">
            <a:avLst/>
          </a:prstGeom>
          <a:noFill/>
          <a:ln w="0">
            <a:noFill/>
          </a:ln>
        </p:spPr>
        <p:txBody>
          <a:bodyPr lIns="90000" rIns="90000" tIns="46800" bIns="46800" anchor="t">
            <a:normAutofit/>
          </a:bodyPr>
          <a:p>
            <a:pPr marL="343080" indent="-343080">
              <a:spcBef>
                <a:spcPts val="624"/>
              </a:spcBef>
              <a:spcAft>
                <a:spcPts val="374"/>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ABX1 - Suspended Direct Access (DA) in February but implementation was delayed pending a date subject to CPUC discretion</a:t>
            </a:r>
            <a:endParaRPr b="0" lang="en-US" sz="2000" strike="noStrike" u="none">
              <a:solidFill>
                <a:srgbClr val="000000"/>
              </a:solidFill>
              <a:effectLst/>
              <a:uFillTx/>
              <a:latin typeface="Arial"/>
            </a:endParaRPr>
          </a:p>
          <a:p>
            <a:pPr marL="343080" indent="-343080">
              <a:spcBef>
                <a:spcPts val="624"/>
              </a:spcBef>
              <a:spcAft>
                <a:spcPts val="374"/>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Recent CPUC proposal establishes a date (July 1, 2001) to suspend a retail end user’s right to choose their electricity provider</a:t>
            </a:r>
            <a:endParaRPr b="0" lang="en-US" sz="2000" strike="noStrike" u="none">
              <a:solidFill>
                <a:srgbClr val="000000"/>
              </a:solidFill>
              <a:effectLst/>
              <a:uFillTx/>
              <a:latin typeface="Arial"/>
            </a:endParaRPr>
          </a:p>
          <a:p>
            <a:pPr marL="343080" indent="-343080">
              <a:spcBef>
                <a:spcPts val="624"/>
              </a:spcBef>
              <a:spcAft>
                <a:spcPts val="374"/>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Alternate proposal would NOT suspend DA but solicits feedback on how to ensure that funds are collected from ratepayers</a:t>
            </a:r>
            <a:endParaRPr b="0" lang="en-US" sz="2000" strike="noStrike" u="none">
              <a:solidFill>
                <a:srgbClr val="000000"/>
              </a:solidFill>
              <a:effectLst/>
              <a:uFillTx/>
              <a:latin typeface="Arial"/>
            </a:endParaRPr>
          </a:p>
          <a:p>
            <a:pPr marL="343080" indent="-343080">
              <a:spcBef>
                <a:spcPts val="624"/>
              </a:spcBef>
              <a:spcAft>
                <a:spcPts val="374"/>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SBX43 - Extended to commercial and industrial customers in San Diego a frozen energy rate of $65/MWh and is retroactive to February 7, 2001.  Frozen energy rate ends with PG&amp;E and SCE rate freeze end date</a:t>
            </a: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2769E719-FDEB-4E63-BF23-6432024AF7FB}"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353880" y="151920"/>
            <a:ext cx="8377200" cy="777960"/>
          </a:xfrm>
          <a:prstGeom prst="rect">
            <a:avLst/>
          </a:prstGeom>
          <a:noFill/>
          <a:ln w="0">
            <a:noFill/>
          </a:ln>
        </p:spPr>
        <p:txBody>
          <a:bodyPr lIns="92160" rIns="92160" tIns="46080" bIns="46080" anchor="ctr">
            <a:noAutofit/>
          </a:bodyPr>
          <a:p>
            <a:pPr indent="0" algn="ctr">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8a8"/>
                </a:solidFill>
                <a:effectLst/>
                <a:uFillTx/>
                <a:latin typeface="Arial Black"/>
              </a:rPr>
              <a:t>California Rate Stabilization</a:t>
            </a:r>
            <a:endParaRPr b="0" lang="en-US" sz="2800" strike="noStrike" u="none">
              <a:solidFill>
                <a:srgbClr val="0038a8"/>
              </a:solidFill>
              <a:effectLst/>
              <a:uFillTx/>
              <a:latin typeface="Arial Black"/>
            </a:endParaRPr>
          </a:p>
        </p:txBody>
      </p:sp>
      <p:sp>
        <p:nvSpPr>
          <p:cNvPr id="17" name="PlaceHolder 2"/>
          <p:cNvSpPr>
            <a:spLocks noGrp="1"/>
          </p:cNvSpPr>
          <p:nvPr>
            <p:ph/>
          </p:nvPr>
        </p:nvSpPr>
        <p:spPr>
          <a:xfrm>
            <a:off x="721800" y="1650600"/>
            <a:ext cx="8069400" cy="4443480"/>
          </a:xfrm>
          <a:prstGeom prst="rect">
            <a:avLst/>
          </a:prstGeom>
          <a:noFill/>
          <a:ln w="0">
            <a:noFill/>
          </a:ln>
        </p:spPr>
        <p:txBody>
          <a:bodyPr lIns="90000" rIns="90000" tIns="46800" bIns="46800" anchor="t">
            <a:normAutofit/>
          </a:bodyPr>
          <a:p>
            <a:pPr marL="343080" indent="-343080">
              <a:spcBef>
                <a:spcPts val="624"/>
              </a:spcBef>
              <a:spcAft>
                <a:spcPts val="374"/>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California Public Utilities Commission (CPUC) approved a system average increase of 3 cents, with asymmetrical increases across customer classes.  The new design is reflected in the updated tariffs for SCE, while PG&amp;E’s the new rate design is captured in an advice letter</a:t>
            </a:r>
            <a:endParaRPr b="0" lang="en-US" sz="2000" strike="noStrike" u="none">
              <a:solidFill>
                <a:srgbClr val="000000"/>
              </a:solidFill>
              <a:effectLst/>
              <a:uFillTx/>
              <a:latin typeface="Arial"/>
            </a:endParaRPr>
          </a:p>
          <a:p>
            <a:pPr marL="343080" indent="-343080">
              <a:spcBef>
                <a:spcPts val="624"/>
              </a:spcBef>
              <a:spcAft>
                <a:spcPts val="374"/>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increases went into effect on June 1, 2001 and should show up on your July bill</a:t>
            </a:r>
            <a:endParaRPr b="0" lang="en-US" sz="2000" strike="noStrike" u="none">
              <a:solidFill>
                <a:srgbClr val="000000"/>
              </a:solidFill>
              <a:effectLst/>
              <a:uFillTx/>
              <a:latin typeface="Arial"/>
            </a:endParaRPr>
          </a:p>
          <a:p>
            <a:pPr marL="343080" indent="-343080">
              <a:spcBef>
                <a:spcPts val="624"/>
              </a:spcBef>
              <a:spcAft>
                <a:spcPts val="374"/>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Medium to larger commercial and industrial customers will be subjected to 40% to 75% price increases depending on their applicable rate schedule and consumption pattern</a:t>
            </a:r>
            <a:endParaRPr b="0" lang="en-US" sz="2000" strike="noStrike" u="none">
              <a:solidFill>
                <a:srgbClr val="000000"/>
              </a:solidFill>
              <a:effectLst/>
              <a:uFillTx/>
              <a:latin typeface="Arial"/>
            </a:endParaRPr>
          </a:p>
          <a:p>
            <a:pPr marL="343080" indent="-343080">
              <a:spcBef>
                <a:spcPts val="624"/>
              </a:spcBef>
              <a:spcAft>
                <a:spcPts val="374"/>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Enron can offer a quantifiable savings on the generation component of your electricity bill</a:t>
            </a: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6C12E719-FF9C-4A85-9A4E-1856633B5F01}"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353880" y="151920"/>
            <a:ext cx="8377200" cy="777960"/>
          </a:xfrm>
          <a:prstGeom prst="rect">
            <a:avLst/>
          </a:prstGeom>
          <a:noFill/>
          <a:ln w="0">
            <a:noFill/>
          </a:ln>
        </p:spPr>
        <p:txBody>
          <a:bodyPr lIns="92160" rIns="92160" tIns="46080" bIns="46080" anchor="ctr">
            <a:noAutofit/>
          </a:bodyPr>
          <a:p>
            <a:pPr indent="0" algn="ctr">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8a8"/>
                </a:solidFill>
                <a:effectLst/>
                <a:uFillTx/>
                <a:latin typeface="Arial Black"/>
              </a:rPr>
              <a:t>California Energy Market Outlook</a:t>
            </a:r>
            <a:endParaRPr b="0" lang="en-US" sz="2800" strike="noStrike" u="none">
              <a:solidFill>
                <a:srgbClr val="0038a8"/>
              </a:solidFill>
              <a:effectLst/>
              <a:uFillTx/>
              <a:latin typeface="Arial Black"/>
            </a:endParaRPr>
          </a:p>
        </p:txBody>
      </p:sp>
      <p:sp>
        <p:nvSpPr>
          <p:cNvPr id="19" name="PlaceHolder 2"/>
          <p:cNvSpPr>
            <a:spLocks noGrp="1"/>
          </p:cNvSpPr>
          <p:nvPr>
            <p:ph/>
          </p:nvPr>
        </p:nvSpPr>
        <p:spPr>
          <a:xfrm>
            <a:off x="721800" y="1650600"/>
            <a:ext cx="8069400" cy="4443480"/>
          </a:xfrm>
          <a:prstGeom prst="rect">
            <a:avLst/>
          </a:prstGeom>
          <a:noFill/>
          <a:ln w="0">
            <a:noFill/>
          </a:ln>
        </p:spPr>
        <p:txBody>
          <a:bodyPr lIns="90000" rIns="90000" tIns="46800" bIns="46800" anchor="t">
            <a:normAutofit fontScale="92500" lnSpcReduction="9999"/>
          </a:bodyPr>
          <a:p>
            <a:pPr marL="343080" indent="-343080">
              <a:spcBef>
                <a:spcPts val="624"/>
              </a:spcBef>
              <a:spcAft>
                <a:spcPts val="374"/>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Rotating blackouts in California throughout the summer</a:t>
            </a:r>
            <a:endParaRPr b="0" lang="en-US" sz="2000" strike="noStrike" u="none">
              <a:solidFill>
                <a:srgbClr val="000000"/>
              </a:solidFill>
              <a:effectLst/>
              <a:uFillTx/>
              <a:latin typeface="Arial"/>
            </a:endParaRPr>
          </a:p>
          <a:p>
            <a:pPr lvl="1" marL="730080" indent="-284040">
              <a:spcBef>
                <a:spcPts val="624"/>
              </a:spcBef>
              <a:spcAft>
                <a:spcPts val="374"/>
              </a:spcAft>
              <a:buClr>
                <a:srgbClr val="0052ca"/>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NERC estimates about 260 hrs of “lights out” over the summer</a:t>
            </a:r>
            <a:endParaRPr b="0" lang="en-US" sz="2000" strike="noStrike" u="none">
              <a:solidFill>
                <a:srgbClr val="000000"/>
              </a:solidFill>
              <a:effectLst/>
              <a:uFillTx/>
              <a:latin typeface="Arial"/>
            </a:endParaRPr>
          </a:p>
          <a:p>
            <a:pPr marL="343080" indent="-343080">
              <a:spcBef>
                <a:spcPts val="624"/>
              </a:spcBef>
              <a:spcAft>
                <a:spcPts val="374"/>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Tight capacity conditions in the Pacific Northwest will limit California import availability due to rain shortfall</a:t>
            </a:r>
            <a:endParaRPr b="0" lang="en-US" sz="2000" strike="noStrike" u="none">
              <a:solidFill>
                <a:srgbClr val="000000"/>
              </a:solidFill>
              <a:effectLst/>
              <a:uFillTx/>
              <a:latin typeface="Arial"/>
            </a:endParaRPr>
          </a:p>
          <a:p>
            <a:pPr lvl="1" marL="730080" indent="-284040">
              <a:spcBef>
                <a:spcPts val="624"/>
              </a:spcBef>
              <a:spcAft>
                <a:spcPts val="374"/>
              </a:spcAft>
              <a:buClr>
                <a:srgbClr val="0052ca"/>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2/3 of the power supply is hydropower in the Pacific Northwest</a:t>
            </a:r>
            <a:endParaRPr b="0" lang="en-US" sz="2000" strike="noStrike" u="none">
              <a:solidFill>
                <a:srgbClr val="000000"/>
              </a:solidFill>
              <a:effectLst/>
              <a:uFillTx/>
              <a:latin typeface="Arial"/>
            </a:endParaRPr>
          </a:p>
          <a:p>
            <a:pPr marL="343080" indent="-343080">
              <a:spcBef>
                <a:spcPts val="624"/>
              </a:spcBef>
              <a:spcAft>
                <a:spcPts val="374"/>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CAISO may be short as much as 5,500 MWs during peak periods</a:t>
            </a:r>
            <a:endParaRPr b="0" lang="en-US" sz="2000" strike="noStrike" u="none">
              <a:solidFill>
                <a:srgbClr val="000000"/>
              </a:solidFill>
              <a:effectLst/>
              <a:uFillTx/>
              <a:latin typeface="Arial"/>
            </a:endParaRPr>
          </a:p>
          <a:p>
            <a:pPr marL="343080" indent="-343080">
              <a:spcBef>
                <a:spcPts val="624"/>
              </a:spcBef>
              <a:spcAft>
                <a:spcPts val="374"/>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Continued heavy loading on the transmission system</a:t>
            </a:r>
            <a:endParaRPr b="0" lang="en-US" sz="2000" strike="noStrike" u="none">
              <a:solidFill>
                <a:srgbClr val="000000"/>
              </a:solidFill>
              <a:effectLst/>
              <a:uFillTx/>
              <a:latin typeface="Arial"/>
            </a:endParaRPr>
          </a:p>
          <a:p>
            <a:pPr marL="343080" indent="-343080">
              <a:spcBef>
                <a:spcPts val="624"/>
              </a:spcBef>
              <a:spcAft>
                <a:spcPts val="374"/>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Electric power system will be vulnerable to:</a:t>
            </a:r>
            <a:endParaRPr b="0" lang="en-US" sz="2000" strike="noStrike" u="none">
              <a:solidFill>
                <a:srgbClr val="000000"/>
              </a:solidFill>
              <a:effectLst/>
              <a:uFillTx/>
              <a:latin typeface="Arial"/>
            </a:endParaRPr>
          </a:p>
          <a:p>
            <a:pPr lvl="1" marL="730080" indent="-284040">
              <a:spcBef>
                <a:spcPts val="624"/>
              </a:spcBef>
              <a:spcAft>
                <a:spcPts val="374"/>
              </a:spcAft>
              <a:buClr>
                <a:srgbClr val="0052ca"/>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Overall increased temperatures and weather spikes</a:t>
            </a:r>
            <a:endParaRPr b="0" lang="en-US" sz="2000" strike="noStrike" u="none">
              <a:solidFill>
                <a:srgbClr val="000000"/>
              </a:solidFill>
              <a:effectLst/>
              <a:uFillTx/>
              <a:latin typeface="Arial"/>
            </a:endParaRPr>
          </a:p>
          <a:p>
            <a:pPr lvl="1" marL="730080" indent="-284040">
              <a:spcBef>
                <a:spcPts val="624"/>
              </a:spcBef>
              <a:spcAft>
                <a:spcPts val="374"/>
              </a:spcAft>
              <a:buClr>
                <a:srgbClr val="0052ca"/>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Higher than expected generator unavailability</a:t>
            </a:r>
            <a:endParaRPr b="0" lang="en-US" sz="2000" strike="noStrike" u="none">
              <a:solidFill>
                <a:srgbClr val="000000"/>
              </a:solidFill>
              <a:effectLst/>
              <a:uFillTx/>
              <a:latin typeface="Arial"/>
            </a:endParaRPr>
          </a:p>
          <a:p>
            <a:pPr lvl="1" marL="730080" indent="-284040">
              <a:spcBef>
                <a:spcPts val="624"/>
              </a:spcBef>
              <a:spcAft>
                <a:spcPts val="374"/>
              </a:spcAft>
              <a:buClr>
                <a:srgbClr val="0052ca"/>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Fuel costs for existing and new gas-fired generation plants </a:t>
            </a: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7142E2E8-86D3-46FA-9FB0-8D7D13CFB49C}"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353880" y="151920"/>
            <a:ext cx="8377200" cy="777960"/>
          </a:xfrm>
          <a:prstGeom prst="rect">
            <a:avLst/>
          </a:prstGeom>
          <a:noFill/>
          <a:ln w="0">
            <a:noFill/>
          </a:ln>
        </p:spPr>
        <p:txBody>
          <a:bodyPr lIns="92160" rIns="92160" tIns="46080" bIns="46080" anchor="ctr">
            <a:noAutofit/>
          </a:bodyPr>
          <a:p>
            <a:pPr indent="0" algn="ctr">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8a8"/>
                </a:solidFill>
                <a:effectLst/>
                <a:uFillTx/>
                <a:latin typeface="Arial Black"/>
              </a:rPr>
              <a:t>Enron Products</a:t>
            </a:r>
            <a:endParaRPr b="0" lang="en-US" sz="2800" strike="noStrike" u="none">
              <a:solidFill>
                <a:srgbClr val="0038a8"/>
              </a:solidFill>
              <a:effectLst/>
              <a:uFillTx/>
              <a:latin typeface="Arial Black"/>
            </a:endParaRPr>
          </a:p>
        </p:txBody>
      </p:sp>
      <p:sp>
        <p:nvSpPr>
          <p:cNvPr id="21" name=""/>
          <p:cNvSpPr/>
          <p:nvPr/>
        </p:nvSpPr>
        <p:spPr>
          <a:xfrm>
            <a:off x="3355920" y="1116000"/>
            <a:ext cx="2019240" cy="641520"/>
          </a:xfrm>
          <a:prstGeom prst="rect">
            <a:avLst/>
          </a:prstGeom>
          <a:solidFill>
            <a:srgbClr val="ffff66"/>
          </a:solidFill>
          <a:ln w="19080">
            <a:solidFill>
              <a:srgbClr val="000000"/>
            </a:solidFill>
            <a:miter/>
          </a:ln>
          <a:effectLst>
            <a:outerShdw dist="89604" dir="81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Fixed Price </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Commodity</a:t>
            </a:r>
            <a:endParaRPr b="0" lang="en-US" sz="2000" strike="noStrike" u="none">
              <a:solidFill>
                <a:srgbClr val="000000"/>
              </a:solidFill>
              <a:effectLst/>
              <a:uFillTx/>
              <a:latin typeface="Times New Roman"/>
            </a:endParaRPr>
          </a:p>
        </p:txBody>
      </p:sp>
      <p:sp>
        <p:nvSpPr>
          <p:cNvPr id="22" name=""/>
          <p:cNvSpPr/>
          <p:nvPr/>
        </p:nvSpPr>
        <p:spPr>
          <a:xfrm>
            <a:off x="561960" y="1395360"/>
            <a:ext cx="2987640" cy="3841920"/>
          </a:xfrm>
          <a:custGeom>
            <a:avLst/>
            <a:gdLst/>
            <a:ahLst/>
            <a:rect l="l" t="t" r="r" b="b"/>
            <a:pathLst>
              <a:path w="468" h="723">
                <a:moveTo>
                  <a:pt x="36" y="0"/>
                </a:moveTo>
                <a:lnTo>
                  <a:pt x="251" y="43"/>
                </a:lnTo>
                <a:lnTo>
                  <a:pt x="204" y="256"/>
                </a:lnTo>
                <a:lnTo>
                  <a:pt x="446" y="580"/>
                </a:lnTo>
                <a:lnTo>
                  <a:pt x="468" y="621"/>
                </a:lnTo>
                <a:lnTo>
                  <a:pt x="445" y="641"/>
                </a:lnTo>
                <a:lnTo>
                  <a:pt x="430" y="677"/>
                </a:lnTo>
                <a:lnTo>
                  <a:pt x="416" y="698"/>
                </a:lnTo>
                <a:lnTo>
                  <a:pt x="431" y="717"/>
                </a:lnTo>
                <a:lnTo>
                  <a:pt x="406" y="723"/>
                </a:lnTo>
                <a:lnTo>
                  <a:pt x="264" y="718"/>
                </a:lnTo>
                <a:lnTo>
                  <a:pt x="255" y="676"/>
                </a:lnTo>
                <a:lnTo>
                  <a:pt x="230" y="645"/>
                </a:lnTo>
                <a:lnTo>
                  <a:pt x="212" y="634"/>
                </a:lnTo>
                <a:lnTo>
                  <a:pt x="207" y="612"/>
                </a:lnTo>
                <a:lnTo>
                  <a:pt x="192" y="600"/>
                </a:lnTo>
                <a:lnTo>
                  <a:pt x="177" y="585"/>
                </a:lnTo>
                <a:lnTo>
                  <a:pt x="172" y="568"/>
                </a:lnTo>
                <a:lnTo>
                  <a:pt x="158" y="557"/>
                </a:lnTo>
                <a:lnTo>
                  <a:pt x="136" y="563"/>
                </a:lnTo>
                <a:lnTo>
                  <a:pt x="111" y="554"/>
                </a:lnTo>
                <a:lnTo>
                  <a:pt x="111" y="545"/>
                </a:lnTo>
                <a:lnTo>
                  <a:pt x="110" y="525"/>
                </a:lnTo>
                <a:lnTo>
                  <a:pt x="100" y="503"/>
                </a:lnTo>
                <a:lnTo>
                  <a:pt x="99" y="485"/>
                </a:lnTo>
                <a:lnTo>
                  <a:pt x="88" y="469"/>
                </a:lnTo>
                <a:lnTo>
                  <a:pt x="91" y="454"/>
                </a:lnTo>
                <a:lnTo>
                  <a:pt x="60" y="417"/>
                </a:lnTo>
                <a:lnTo>
                  <a:pt x="60" y="396"/>
                </a:lnTo>
                <a:lnTo>
                  <a:pt x="76" y="388"/>
                </a:lnTo>
                <a:lnTo>
                  <a:pt x="76" y="375"/>
                </a:lnTo>
                <a:lnTo>
                  <a:pt x="60" y="371"/>
                </a:lnTo>
                <a:lnTo>
                  <a:pt x="53" y="351"/>
                </a:lnTo>
                <a:lnTo>
                  <a:pt x="45" y="316"/>
                </a:lnTo>
                <a:lnTo>
                  <a:pt x="68" y="335"/>
                </a:lnTo>
                <a:lnTo>
                  <a:pt x="59" y="310"/>
                </a:lnTo>
                <a:lnTo>
                  <a:pt x="76" y="310"/>
                </a:lnTo>
                <a:lnTo>
                  <a:pt x="76" y="292"/>
                </a:lnTo>
                <a:lnTo>
                  <a:pt x="59" y="280"/>
                </a:lnTo>
                <a:lnTo>
                  <a:pt x="51" y="297"/>
                </a:lnTo>
                <a:lnTo>
                  <a:pt x="36" y="291"/>
                </a:lnTo>
                <a:lnTo>
                  <a:pt x="6" y="210"/>
                </a:lnTo>
                <a:lnTo>
                  <a:pt x="14" y="152"/>
                </a:lnTo>
                <a:lnTo>
                  <a:pt x="0" y="119"/>
                </a:lnTo>
                <a:lnTo>
                  <a:pt x="7" y="94"/>
                </a:lnTo>
                <a:lnTo>
                  <a:pt x="22" y="89"/>
                </a:lnTo>
                <a:lnTo>
                  <a:pt x="36" y="49"/>
                </a:lnTo>
                <a:lnTo>
                  <a:pt x="36" y="0"/>
                </a:lnTo>
                <a:close/>
              </a:path>
            </a:pathLst>
          </a:custGeom>
          <a:solidFill>
            <a:srgbClr val="ff00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 name="PlaceHolder 2"/>
          <p:cNvSpPr>
            <a:spLocks noGrp="1"/>
          </p:cNvSpPr>
          <p:nvPr>
            <p:ph/>
          </p:nvPr>
        </p:nvSpPr>
        <p:spPr>
          <a:xfrm>
            <a:off x="4221000" y="1858680"/>
            <a:ext cx="4259520" cy="3430440"/>
          </a:xfrm>
          <a:prstGeom prst="rect">
            <a:avLst/>
          </a:prstGeom>
          <a:noFill/>
          <a:ln w="0">
            <a:noFill/>
          </a:ln>
        </p:spPr>
        <p:txBody>
          <a:bodyPr lIns="90000" rIns="90000" tIns="46800" bIns="46800" anchor="t">
            <a:normAutofit/>
          </a:bodyPr>
          <a:p>
            <a:pPr marL="343080" indent="-343080">
              <a:spcBef>
                <a:spcPts val="499"/>
              </a:spcBef>
              <a:spcAft>
                <a:spcPts val="300"/>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Enron will deliver physically or via third party, retail electricity for all accounts under contract</a:t>
            </a:r>
            <a:endParaRPr b="0" lang="en-US" sz="1600" strike="noStrike" u="none">
              <a:solidFill>
                <a:srgbClr val="000000"/>
              </a:solidFill>
              <a:effectLst/>
              <a:uFillTx/>
              <a:latin typeface="Arial"/>
            </a:endParaRPr>
          </a:p>
          <a:p>
            <a:pPr marL="343080" indent="-343080">
              <a:spcBef>
                <a:spcPts val="499"/>
              </a:spcBef>
              <a:spcAft>
                <a:spcPts val="300"/>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Customer will receive, for a fixed price, retail power consisting of ancillary services, losses to UDC, congestion and ISO administration fees</a:t>
            </a:r>
            <a:endParaRPr b="0" lang="en-US" sz="1600" strike="noStrike" u="none">
              <a:solidFill>
                <a:srgbClr val="000000"/>
              </a:solidFill>
              <a:effectLst/>
              <a:uFillTx/>
              <a:latin typeface="Arial"/>
            </a:endParaRPr>
          </a:p>
          <a:p>
            <a:pPr marL="343080" indent="-343080">
              <a:spcBef>
                <a:spcPts val="499"/>
              </a:spcBef>
              <a:spcAft>
                <a:spcPts val="300"/>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Transmission, Distribution, surcharges, exit fees &amp; other UDC related costs are excluded from the fixed price</a:t>
            </a:r>
            <a:endParaRPr b="0" lang="en-US" sz="1600" strike="noStrike" u="none">
              <a:solidFill>
                <a:srgbClr val="000000"/>
              </a:solidFill>
              <a:effectLst/>
              <a:uFillTx/>
              <a:latin typeface="Arial"/>
            </a:endParaRPr>
          </a:p>
          <a:p>
            <a:pPr marL="343080" indent="-343080">
              <a:spcBef>
                <a:spcPts val="499"/>
              </a:spcBef>
              <a:spcAft>
                <a:spcPts val="300"/>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product offering consists of 3, 4, or 5 year terms</a:t>
            </a:r>
            <a:endParaRPr b="0" lang="en-US" sz="1600" strike="noStrike" u="none">
              <a:solidFill>
                <a:srgbClr val="000000"/>
              </a:solidFill>
              <a:effectLst/>
              <a:uFillTx/>
              <a:latin typeface="Arial"/>
            </a:endParaRPr>
          </a:p>
        </p:txBody>
      </p:sp>
      <p:sp>
        <p:nvSpPr>
          <p:cNvPr id="24" name=""/>
          <p:cNvSpPr/>
          <p:nvPr/>
        </p:nvSpPr>
        <p:spPr>
          <a:xfrm>
            <a:off x="619200" y="5771880"/>
            <a:ext cx="7672320" cy="581400"/>
          </a:xfrm>
          <a:prstGeom prst="rect">
            <a:avLst/>
          </a:prstGeom>
          <a:solidFill>
            <a:srgbClr val="ffff66"/>
          </a:solidFill>
          <a:ln w="19080">
            <a:solidFill>
              <a:srgbClr val="000000"/>
            </a:solidFill>
            <a:miter/>
          </a:ln>
          <a:effectLst>
            <a:outerShdw dist="81185" dir="7721969" blurRad="0" rotWithShape="0">
              <a:srgbClr val="969696"/>
            </a:outerShdw>
          </a:effectLst>
        </p:spPr>
        <p:style>
          <a:lnRef idx="0"/>
          <a:fillRef idx="0"/>
          <a:effectRef idx="0"/>
          <a:fontRef idx="minor"/>
        </p:style>
        <p:txBody>
          <a:bodyPr lIns="90000" rIns="90000" tIns="46800" bIns="46800" anchor="ctr">
            <a:spAutoFit/>
          </a:bodyPr>
          <a:p>
            <a:pPr>
              <a:lnSpc>
                <a:spcPct val="100000"/>
              </a:lnSpc>
              <a:buClr>
                <a:srgbClr val="0000ff"/>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Customer Control: </a:t>
            </a:r>
            <a:r>
              <a:rPr b="0" lang="en-US" sz="1600" strike="noStrike" u="none">
                <a:solidFill>
                  <a:srgbClr val="000000"/>
                </a:solidFill>
                <a:effectLst/>
                <a:uFillTx/>
                <a:latin typeface="Arial"/>
              </a:rPr>
              <a:t>Freedom to choose electricity provider of lower cost</a:t>
            </a:r>
            <a:endParaRPr b="0" lang="en-US" sz="1600" strike="noStrike" u="none">
              <a:solidFill>
                <a:srgbClr val="000000"/>
              </a:solidFill>
              <a:effectLst/>
              <a:uFillTx/>
              <a:latin typeface="Times New Roman"/>
            </a:endParaRPr>
          </a:p>
          <a:p>
            <a:pPr>
              <a:lnSpc>
                <a:spcPct val="100000"/>
              </a:lnSpc>
              <a:buClr>
                <a:srgbClr val="0000ff"/>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Lower Price:  </a:t>
            </a:r>
            <a:r>
              <a:rPr b="0" lang="en-US" sz="1600" strike="noStrike" u="none">
                <a:solidFill>
                  <a:srgbClr val="000000"/>
                </a:solidFill>
                <a:effectLst/>
                <a:uFillTx/>
                <a:latin typeface="Arial"/>
              </a:rPr>
              <a:t>Enron’s commodity price will beat the UDC generation component</a:t>
            </a:r>
            <a:endParaRPr b="0" lang="en-US" sz="1600" strike="noStrike" u="none">
              <a:solidFill>
                <a:srgbClr val="000000"/>
              </a:solidFill>
              <a:effectLst/>
              <a:uFillTx/>
              <a:latin typeface="Times New Roman"/>
            </a:endParaRPr>
          </a:p>
        </p:txBody>
      </p:sp>
      <p:sp>
        <p:nvSpPr>
          <p:cNvPr id="25" name=""/>
          <p:cNvSpPr/>
          <p:nvPr/>
        </p:nvSpPr>
        <p:spPr>
          <a:xfrm>
            <a:off x="612000" y="5282280"/>
            <a:ext cx="2644560" cy="4291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Value to Customer</a:t>
            </a:r>
            <a:endParaRPr b="0" lang="en-US" sz="22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AD8CC86E-10FE-430C-8C75-6FA1628A87C3}"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353880" y="151920"/>
            <a:ext cx="8377200" cy="777960"/>
          </a:xfrm>
          <a:prstGeom prst="rect">
            <a:avLst/>
          </a:prstGeom>
          <a:noFill/>
          <a:ln w="0">
            <a:noFill/>
          </a:ln>
        </p:spPr>
        <p:txBody>
          <a:bodyPr lIns="92160" rIns="92160" tIns="46080" bIns="46080" anchor="ctr">
            <a:noAutofit/>
          </a:bodyPr>
          <a:p>
            <a:pPr indent="0" algn="ctr">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8a8"/>
                </a:solidFill>
                <a:effectLst/>
                <a:uFillTx/>
                <a:latin typeface="Arial Black"/>
              </a:rPr>
              <a:t>Enron Products</a:t>
            </a:r>
            <a:endParaRPr b="0" lang="en-US" sz="2800" strike="noStrike" u="none">
              <a:solidFill>
                <a:srgbClr val="0038a8"/>
              </a:solidFill>
              <a:effectLst/>
              <a:uFillTx/>
              <a:latin typeface="Arial Black"/>
            </a:endParaRPr>
          </a:p>
        </p:txBody>
      </p:sp>
      <p:sp>
        <p:nvSpPr>
          <p:cNvPr id="27" name=""/>
          <p:cNvSpPr/>
          <p:nvPr/>
        </p:nvSpPr>
        <p:spPr>
          <a:xfrm>
            <a:off x="3355920" y="1116000"/>
            <a:ext cx="2019240" cy="641520"/>
          </a:xfrm>
          <a:prstGeom prst="rect">
            <a:avLst/>
          </a:prstGeom>
          <a:solidFill>
            <a:srgbClr val="ffff66"/>
          </a:solidFill>
          <a:ln w="19080">
            <a:solidFill>
              <a:srgbClr val="000000"/>
            </a:solidFill>
            <a:miter/>
          </a:ln>
          <a:effectLst>
            <a:outerShdw dist="89604" dir="81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Index Price</a:t>
            </a:r>
            <a:endParaRPr b="0" lang="en-US" sz="2000" strike="noStrike" u="none">
              <a:solidFill>
                <a:srgbClr val="000000"/>
              </a:solidFill>
              <a:effectLst/>
              <a:uFillTx/>
              <a:latin typeface="Times New Roman"/>
            </a:endParaRPr>
          </a:p>
        </p:txBody>
      </p:sp>
      <p:sp>
        <p:nvSpPr>
          <p:cNvPr id="28" name=""/>
          <p:cNvSpPr/>
          <p:nvPr/>
        </p:nvSpPr>
        <p:spPr>
          <a:xfrm>
            <a:off x="561960" y="1395360"/>
            <a:ext cx="2987640" cy="3841920"/>
          </a:xfrm>
          <a:custGeom>
            <a:avLst/>
            <a:gdLst/>
            <a:ahLst/>
            <a:rect l="l" t="t" r="r" b="b"/>
            <a:pathLst>
              <a:path w="468" h="723">
                <a:moveTo>
                  <a:pt x="36" y="0"/>
                </a:moveTo>
                <a:lnTo>
                  <a:pt x="251" y="43"/>
                </a:lnTo>
                <a:lnTo>
                  <a:pt x="204" y="256"/>
                </a:lnTo>
                <a:lnTo>
                  <a:pt x="446" y="580"/>
                </a:lnTo>
                <a:lnTo>
                  <a:pt x="468" y="621"/>
                </a:lnTo>
                <a:lnTo>
                  <a:pt x="445" y="641"/>
                </a:lnTo>
                <a:lnTo>
                  <a:pt x="430" y="677"/>
                </a:lnTo>
                <a:lnTo>
                  <a:pt x="416" y="698"/>
                </a:lnTo>
                <a:lnTo>
                  <a:pt x="431" y="717"/>
                </a:lnTo>
                <a:lnTo>
                  <a:pt x="406" y="723"/>
                </a:lnTo>
                <a:lnTo>
                  <a:pt x="264" y="718"/>
                </a:lnTo>
                <a:lnTo>
                  <a:pt x="255" y="676"/>
                </a:lnTo>
                <a:lnTo>
                  <a:pt x="230" y="645"/>
                </a:lnTo>
                <a:lnTo>
                  <a:pt x="212" y="634"/>
                </a:lnTo>
                <a:lnTo>
                  <a:pt x="207" y="612"/>
                </a:lnTo>
                <a:lnTo>
                  <a:pt x="192" y="600"/>
                </a:lnTo>
                <a:lnTo>
                  <a:pt x="177" y="585"/>
                </a:lnTo>
                <a:lnTo>
                  <a:pt x="172" y="568"/>
                </a:lnTo>
                <a:lnTo>
                  <a:pt x="158" y="557"/>
                </a:lnTo>
                <a:lnTo>
                  <a:pt x="136" y="563"/>
                </a:lnTo>
                <a:lnTo>
                  <a:pt x="111" y="554"/>
                </a:lnTo>
                <a:lnTo>
                  <a:pt x="111" y="545"/>
                </a:lnTo>
                <a:lnTo>
                  <a:pt x="110" y="525"/>
                </a:lnTo>
                <a:lnTo>
                  <a:pt x="100" y="503"/>
                </a:lnTo>
                <a:lnTo>
                  <a:pt x="99" y="485"/>
                </a:lnTo>
                <a:lnTo>
                  <a:pt x="88" y="469"/>
                </a:lnTo>
                <a:lnTo>
                  <a:pt x="91" y="454"/>
                </a:lnTo>
                <a:lnTo>
                  <a:pt x="60" y="417"/>
                </a:lnTo>
                <a:lnTo>
                  <a:pt x="60" y="396"/>
                </a:lnTo>
                <a:lnTo>
                  <a:pt x="76" y="388"/>
                </a:lnTo>
                <a:lnTo>
                  <a:pt x="76" y="375"/>
                </a:lnTo>
                <a:lnTo>
                  <a:pt x="60" y="371"/>
                </a:lnTo>
                <a:lnTo>
                  <a:pt x="53" y="351"/>
                </a:lnTo>
                <a:lnTo>
                  <a:pt x="45" y="316"/>
                </a:lnTo>
                <a:lnTo>
                  <a:pt x="68" y="335"/>
                </a:lnTo>
                <a:lnTo>
                  <a:pt x="59" y="310"/>
                </a:lnTo>
                <a:lnTo>
                  <a:pt x="76" y="310"/>
                </a:lnTo>
                <a:lnTo>
                  <a:pt x="76" y="292"/>
                </a:lnTo>
                <a:lnTo>
                  <a:pt x="59" y="280"/>
                </a:lnTo>
                <a:lnTo>
                  <a:pt x="51" y="297"/>
                </a:lnTo>
                <a:lnTo>
                  <a:pt x="36" y="291"/>
                </a:lnTo>
                <a:lnTo>
                  <a:pt x="6" y="210"/>
                </a:lnTo>
                <a:lnTo>
                  <a:pt x="14" y="152"/>
                </a:lnTo>
                <a:lnTo>
                  <a:pt x="0" y="119"/>
                </a:lnTo>
                <a:lnTo>
                  <a:pt x="7" y="94"/>
                </a:lnTo>
                <a:lnTo>
                  <a:pt x="22" y="89"/>
                </a:lnTo>
                <a:lnTo>
                  <a:pt x="36" y="49"/>
                </a:lnTo>
                <a:lnTo>
                  <a:pt x="36" y="0"/>
                </a:lnTo>
                <a:close/>
              </a:path>
            </a:pathLst>
          </a:custGeom>
          <a:solidFill>
            <a:srgbClr val="ff00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 name="PlaceHolder 2"/>
          <p:cNvSpPr>
            <a:spLocks noGrp="1"/>
          </p:cNvSpPr>
          <p:nvPr>
            <p:ph/>
          </p:nvPr>
        </p:nvSpPr>
        <p:spPr>
          <a:xfrm>
            <a:off x="3798360" y="1858680"/>
            <a:ext cx="4681800" cy="3430440"/>
          </a:xfrm>
          <a:prstGeom prst="rect">
            <a:avLst/>
          </a:prstGeom>
          <a:noFill/>
          <a:ln w="0">
            <a:noFill/>
          </a:ln>
        </p:spPr>
        <p:txBody>
          <a:bodyPr lIns="90000" rIns="90000" tIns="46800" bIns="46800" anchor="t">
            <a:normAutofit fontScale="92500" lnSpcReduction="19999"/>
          </a:bodyPr>
          <a:p>
            <a:pPr marL="343080" indent="-343080">
              <a:spcBef>
                <a:spcPts val="499"/>
              </a:spcBef>
              <a:spcAft>
                <a:spcPts val="300"/>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Enron will deliver physically or via third party, retail electricity for all accounts under contract</a:t>
            </a:r>
            <a:endParaRPr b="0" lang="en-US" sz="1600" strike="noStrike" u="none">
              <a:solidFill>
                <a:srgbClr val="000000"/>
              </a:solidFill>
              <a:effectLst/>
              <a:uFillTx/>
              <a:latin typeface="Arial"/>
            </a:endParaRPr>
          </a:p>
          <a:p>
            <a:pPr marL="343080" indent="-343080">
              <a:spcBef>
                <a:spcPts val="499"/>
              </a:spcBef>
              <a:spcAft>
                <a:spcPts val="300"/>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Customer will receive, for an index plus fixed basis price, retail power consisting of ancillary services, losses to UDC, congestion and ISO administration fees</a:t>
            </a:r>
            <a:endParaRPr b="0" lang="en-US" sz="1600" strike="noStrike" u="none">
              <a:solidFill>
                <a:srgbClr val="000000"/>
              </a:solidFill>
              <a:effectLst/>
              <a:uFillTx/>
              <a:latin typeface="Arial"/>
            </a:endParaRPr>
          </a:p>
          <a:p>
            <a:pPr marL="343080" indent="-343080">
              <a:spcBef>
                <a:spcPts val="499"/>
              </a:spcBef>
              <a:spcAft>
                <a:spcPts val="300"/>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Transmission, Distribution, surcharges, exit fees &amp; other UDC related costs are excluded from the fixed price</a:t>
            </a:r>
            <a:endParaRPr b="0" lang="en-US" sz="1600" strike="noStrike" u="none">
              <a:solidFill>
                <a:srgbClr val="000000"/>
              </a:solidFill>
              <a:effectLst/>
              <a:uFillTx/>
              <a:latin typeface="Arial"/>
            </a:endParaRPr>
          </a:p>
          <a:p>
            <a:pPr marL="343080" indent="-343080">
              <a:spcBef>
                <a:spcPts val="499"/>
              </a:spcBef>
              <a:spcAft>
                <a:spcPts val="300"/>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Reference point is Dow Jones NP-15 or SP-15 Index as Reported in Wall Street Journal</a:t>
            </a:r>
            <a:endParaRPr b="0" lang="en-US" sz="1600" strike="noStrike" u="none">
              <a:solidFill>
                <a:srgbClr val="000000"/>
              </a:solidFill>
              <a:effectLst/>
              <a:uFillTx/>
              <a:latin typeface="Arial"/>
            </a:endParaRPr>
          </a:p>
          <a:p>
            <a:pPr marL="343080" indent="-343080">
              <a:spcBef>
                <a:spcPts val="499"/>
              </a:spcBef>
              <a:spcAft>
                <a:spcPts val="300"/>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Billed index is a blend of 55% on-peak index price and 45% off-peak index price</a:t>
            </a:r>
            <a:endParaRPr b="0" lang="en-US" sz="1600" strike="noStrike" u="none">
              <a:solidFill>
                <a:srgbClr val="000000"/>
              </a:solidFill>
              <a:effectLst/>
              <a:uFillTx/>
              <a:latin typeface="Arial"/>
            </a:endParaRPr>
          </a:p>
          <a:p>
            <a:pPr marL="343080" indent="0">
              <a:spcBef>
                <a:spcPts val="499"/>
              </a:spcBef>
              <a:spcAft>
                <a:spcPts val="300"/>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0">
              <a:spcBef>
                <a:spcPts val="499"/>
              </a:spcBef>
              <a:spcAft>
                <a:spcPts val="300"/>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0">
              <a:spcBef>
                <a:spcPts val="499"/>
              </a:spcBef>
              <a:spcAft>
                <a:spcPts val="300"/>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30" name=""/>
          <p:cNvSpPr/>
          <p:nvPr/>
        </p:nvSpPr>
        <p:spPr>
          <a:xfrm>
            <a:off x="619200" y="5771880"/>
            <a:ext cx="7672320" cy="581400"/>
          </a:xfrm>
          <a:prstGeom prst="rect">
            <a:avLst/>
          </a:prstGeom>
          <a:solidFill>
            <a:srgbClr val="ffff66"/>
          </a:solidFill>
          <a:ln w="19080">
            <a:solidFill>
              <a:srgbClr val="000000"/>
            </a:solidFill>
            <a:miter/>
          </a:ln>
          <a:effectLst>
            <a:outerShdw dist="81185" dir="7721969" blurRad="0" rotWithShape="0">
              <a:srgbClr val="969696"/>
            </a:outerShdw>
          </a:effectLst>
        </p:spPr>
        <p:style>
          <a:lnRef idx="0"/>
          <a:fillRef idx="0"/>
          <a:effectRef idx="0"/>
          <a:fontRef idx="minor"/>
        </p:style>
        <p:txBody>
          <a:bodyPr lIns="90000" rIns="90000" tIns="46800" bIns="46800" anchor="ctr">
            <a:spAutoFit/>
          </a:bodyPr>
          <a:p>
            <a:pPr>
              <a:lnSpc>
                <a:spcPct val="100000"/>
              </a:lnSpc>
              <a:buClr>
                <a:srgbClr val="0000ff"/>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Customer Control: </a:t>
            </a:r>
            <a:r>
              <a:rPr b="0" lang="en-US" sz="1600" strike="noStrike" u="none">
                <a:solidFill>
                  <a:srgbClr val="000000"/>
                </a:solidFill>
                <a:effectLst/>
                <a:uFillTx/>
                <a:latin typeface="Arial"/>
              </a:rPr>
              <a:t>Freedom to choose electricity provider</a:t>
            </a:r>
            <a:endParaRPr b="0" lang="en-US" sz="1600" strike="noStrike" u="none">
              <a:solidFill>
                <a:srgbClr val="000000"/>
              </a:solidFill>
              <a:effectLst/>
              <a:uFillTx/>
              <a:latin typeface="Times New Roman"/>
            </a:endParaRPr>
          </a:p>
          <a:p>
            <a:pPr>
              <a:lnSpc>
                <a:spcPct val="100000"/>
              </a:lnSpc>
              <a:buClr>
                <a:srgbClr val="0000ff"/>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Market Price:  </a:t>
            </a:r>
            <a:r>
              <a:rPr b="0" lang="en-US" sz="1600" strike="noStrike" u="none">
                <a:solidFill>
                  <a:srgbClr val="000000"/>
                </a:solidFill>
                <a:effectLst/>
                <a:uFillTx/>
                <a:latin typeface="Arial"/>
              </a:rPr>
              <a:t>Customer participates in 100% of market movement</a:t>
            </a:r>
            <a:endParaRPr b="0" lang="en-US" sz="1600" strike="noStrike" u="none">
              <a:solidFill>
                <a:srgbClr val="000000"/>
              </a:solidFill>
              <a:effectLst/>
              <a:uFillTx/>
              <a:latin typeface="Times New Roman"/>
            </a:endParaRPr>
          </a:p>
        </p:txBody>
      </p:sp>
      <p:sp>
        <p:nvSpPr>
          <p:cNvPr id="31" name=""/>
          <p:cNvSpPr/>
          <p:nvPr/>
        </p:nvSpPr>
        <p:spPr>
          <a:xfrm>
            <a:off x="623160" y="5282280"/>
            <a:ext cx="2644560" cy="4291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Value to Customer</a:t>
            </a:r>
            <a:endParaRPr b="0" lang="en-US" sz="22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0573FE09-99CD-450C-B567-F9B68991F07B}"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353880" y="151920"/>
            <a:ext cx="8377200" cy="777960"/>
          </a:xfrm>
          <a:prstGeom prst="rect">
            <a:avLst/>
          </a:prstGeom>
          <a:noFill/>
          <a:ln w="0">
            <a:noFill/>
          </a:ln>
        </p:spPr>
        <p:txBody>
          <a:bodyPr lIns="92160" rIns="92160" tIns="46080" bIns="46080" anchor="ctr">
            <a:noAutofit/>
          </a:bodyPr>
          <a:p>
            <a:pPr indent="0" algn="ctr">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8a8"/>
                </a:solidFill>
                <a:effectLst/>
                <a:uFillTx/>
                <a:latin typeface="Arial Black"/>
              </a:rPr>
              <a:t>Enron Products</a:t>
            </a:r>
            <a:endParaRPr b="0" lang="en-US" sz="2800" strike="noStrike" u="none">
              <a:solidFill>
                <a:srgbClr val="0038a8"/>
              </a:solidFill>
              <a:effectLst/>
              <a:uFillTx/>
              <a:latin typeface="Arial Black"/>
            </a:endParaRPr>
          </a:p>
        </p:txBody>
      </p:sp>
      <p:sp>
        <p:nvSpPr>
          <p:cNvPr id="33" name=""/>
          <p:cNvSpPr/>
          <p:nvPr/>
        </p:nvSpPr>
        <p:spPr>
          <a:xfrm>
            <a:off x="3355920" y="1116000"/>
            <a:ext cx="2019240" cy="641520"/>
          </a:xfrm>
          <a:prstGeom prst="rect">
            <a:avLst/>
          </a:prstGeom>
          <a:solidFill>
            <a:srgbClr val="ffff66"/>
          </a:solidFill>
          <a:ln w="19080">
            <a:solidFill>
              <a:srgbClr val="000000"/>
            </a:solidFill>
            <a:miter/>
          </a:ln>
          <a:effectLst>
            <a:outerShdw dist="89604" dir="8100000" blurRad="0" rotWithShape="0">
              <a:srgbClr val="80808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Fixed/Index Combination</a:t>
            </a:r>
            <a:endParaRPr b="0" lang="en-US" sz="2000" strike="noStrike" u="none">
              <a:solidFill>
                <a:srgbClr val="000000"/>
              </a:solidFill>
              <a:effectLst/>
              <a:uFillTx/>
              <a:latin typeface="Times New Roman"/>
            </a:endParaRPr>
          </a:p>
        </p:txBody>
      </p:sp>
      <p:sp>
        <p:nvSpPr>
          <p:cNvPr id="34" name=""/>
          <p:cNvSpPr/>
          <p:nvPr/>
        </p:nvSpPr>
        <p:spPr>
          <a:xfrm>
            <a:off x="561960" y="1395360"/>
            <a:ext cx="2987640" cy="3841920"/>
          </a:xfrm>
          <a:custGeom>
            <a:avLst/>
            <a:gdLst/>
            <a:ahLst/>
            <a:rect l="l" t="t" r="r" b="b"/>
            <a:pathLst>
              <a:path w="468" h="723">
                <a:moveTo>
                  <a:pt x="36" y="0"/>
                </a:moveTo>
                <a:lnTo>
                  <a:pt x="251" y="43"/>
                </a:lnTo>
                <a:lnTo>
                  <a:pt x="204" y="256"/>
                </a:lnTo>
                <a:lnTo>
                  <a:pt x="446" y="580"/>
                </a:lnTo>
                <a:lnTo>
                  <a:pt x="468" y="621"/>
                </a:lnTo>
                <a:lnTo>
                  <a:pt x="445" y="641"/>
                </a:lnTo>
                <a:lnTo>
                  <a:pt x="430" y="677"/>
                </a:lnTo>
                <a:lnTo>
                  <a:pt x="416" y="698"/>
                </a:lnTo>
                <a:lnTo>
                  <a:pt x="431" y="717"/>
                </a:lnTo>
                <a:lnTo>
                  <a:pt x="406" y="723"/>
                </a:lnTo>
                <a:lnTo>
                  <a:pt x="264" y="718"/>
                </a:lnTo>
                <a:lnTo>
                  <a:pt x="255" y="676"/>
                </a:lnTo>
                <a:lnTo>
                  <a:pt x="230" y="645"/>
                </a:lnTo>
                <a:lnTo>
                  <a:pt x="212" y="634"/>
                </a:lnTo>
                <a:lnTo>
                  <a:pt x="207" y="612"/>
                </a:lnTo>
                <a:lnTo>
                  <a:pt x="192" y="600"/>
                </a:lnTo>
                <a:lnTo>
                  <a:pt x="177" y="585"/>
                </a:lnTo>
                <a:lnTo>
                  <a:pt x="172" y="568"/>
                </a:lnTo>
                <a:lnTo>
                  <a:pt x="158" y="557"/>
                </a:lnTo>
                <a:lnTo>
                  <a:pt x="136" y="563"/>
                </a:lnTo>
                <a:lnTo>
                  <a:pt x="111" y="554"/>
                </a:lnTo>
                <a:lnTo>
                  <a:pt x="111" y="545"/>
                </a:lnTo>
                <a:lnTo>
                  <a:pt x="110" y="525"/>
                </a:lnTo>
                <a:lnTo>
                  <a:pt x="100" y="503"/>
                </a:lnTo>
                <a:lnTo>
                  <a:pt x="99" y="485"/>
                </a:lnTo>
                <a:lnTo>
                  <a:pt x="88" y="469"/>
                </a:lnTo>
                <a:lnTo>
                  <a:pt x="91" y="454"/>
                </a:lnTo>
                <a:lnTo>
                  <a:pt x="60" y="417"/>
                </a:lnTo>
                <a:lnTo>
                  <a:pt x="60" y="396"/>
                </a:lnTo>
                <a:lnTo>
                  <a:pt x="76" y="388"/>
                </a:lnTo>
                <a:lnTo>
                  <a:pt x="76" y="375"/>
                </a:lnTo>
                <a:lnTo>
                  <a:pt x="60" y="371"/>
                </a:lnTo>
                <a:lnTo>
                  <a:pt x="53" y="351"/>
                </a:lnTo>
                <a:lnTo>
                  <a:pt x="45" y="316"/>
                </a:lnTo>
                <a:lnTo>
                  <a:pt x="68" y="335"/>
                </a:lnTo>
                <a:lnTo>
                  <a:pt x="59" y="310"/>
                </a:lnTo>
                <a:lnTo>
                  <a:pt x="76" y="310"/>
                </a:lnTo>
                <a:lnTo>
                  <a:pt x="76" y="292"/>
                </a:lnTo>
                <a:lnTo>
                  <a:pt x="59" y="280"/>
                </a:lnTo>
                <a:lnTo>
                  <a:pt x="51" y="297"/>
                </a:lnTo>
                <a:lnTo>
                  <a:pt x="36" y="291"/>
                </a:lnTo>
                <a:lnTo>
                  <a:pt x="6" y="210"/>
                </a:lnTo>
                <a:lnTo>
                  <a:pt x="14" y="152"/>
                </a:lnTo>
                <a:lnTo>
                  <a:pt x="0" y="119"/>
                </a:lnTo>
                <a:lnTo>
                  <a:pt x="7" y="94"/>
                </a:lnTo>
                <a:lnTo>
                  <a:pt x="22" y="89"/>
                </a:lnTo>
                <a:lnTo>
                  <a:pt x="36" y="49"/>
                </a:lnTo>
                <a:lnTo>
                  <a:pt x="36" y="0"/>
                </a:lnTo>
                <a:close/>
              </a:path>
            </a:pathLst>
          </a:custGeom>
          <a:solidFill>
            <a:srgbClr val="ff00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 name="PlaceHolder 2"/>
          <p:cNvSpPr>
            <a:spLocks noGrp="1"/>
          </p:cNvSpPr>
          <p:nvPr>
            <p:ph/>
          </p:nvPr>
        </p:nvSpPr>
        <p:spPr>
          <a:xfrm>
            <a:off x="4090680" y="1858680"/>
            <a:ext cx="4389480" cy="3430440"/>
          </a:xfrm>
          <a:prstGeom prst="rect">
            <a:avLst/>
          </a:prstGeom>
          <a:noFill/>
          <a:ln w="0">
            <a:noFill/>
          </a:ln>
        </p:spPr>
        <p:txBody>
          <a:bodyPr lIns="90000" rIns="90000" tIns="46800" bIns="46800" anchor="t">
            <a:normAutofit fontScale="92500" lnSpcReduction="9999"/>
          </a:bodyPr>
          <a:p>
            <a:pPr marL="343080" indent="-343080">
              <a:spcBef>
                <a:spcPts val="499"/>
              </a:spcBef>
              <a:spcAft>
                <a:spcPts val="300"/>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Enron will deliver physically or via third party, retail electricity for all accounts under contract</a:t>
            </a:r>
            <a:endParaRPr b="0" lang="en-US" sz="1600" strike="noStrike" u="none">
              <a:solidFill>
                <a:srgbClr val="000000"/>
              </a:solidFill>
              <a:effectLst/>
              <a:uFillTx/>
              <a:latin typeface="Arial"/>
            </a:endParaRPr>
          </a:p>
          <a:p>
            <a:pPr marL="343080" indent="-343080">
              <a:spcBef>
                <a:spcPts val="499"/>
              </a:spcBef>
              <a:spcAft>
                <a:spcPts val="300"/>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Customer will receive fixed priced retail generation for the balance on 2001 and move to an index plus fixed basis structure for the balance of the contract term</a:t>
            </a:r>
            <a:endParaRPr b="0" lang="en-US" sz="1600" strike="noStrike" u="none">
              <a:solidFill>
                <a:srgbClr val="000000"/>
              </a:solidFill>
              <a:effectLst/>
              <a:uFillTx/>
              <a:latin typeface="Arial"/>
            </a:endParaRPr>
          </a:p>
          <a:p>
            <a:pPr marL="343080" indent="-343080">
              <a:spcBef>
                <a:spcPts val="499"/>
              </a:spcBef>
              <a:spcAft>
                <a:spcPts val="300"/>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Retail power consists of ancillary services, losses to UDC, congestion and ISO administration fees</a:t>
            </a:r>
            <a:endParaRPr b="0" lang="en-US" sz="1600" strike="noStrike" u="none">
              <a:solidFill>
                <a:srgbClr val="000000"/>
              </a:solidFill>
              <a:effectLst/>
              <a:uFillTx/>
              <a:latin typeface="Arial"/>
            </a:endParaRPr>
          </a:p>
          <a:p>
            <a:pPr marL="343080" indent="-343080">
              <a:spcBef>
                <a:spcPts val="499"/>
              </a:spcBef>
              <a:spcAft>
                <a:spcPts val="300"/>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Transmission, Distribution, surcharges, exit fees &amp; other UDC related costs are excluded from the fixed price</a:t>
            </a:r>
            <a:endParaRPr b="0" lang="en-US" sz="1600" strike="noStrike" u="none">
              <a:solidFill>
                <a:srgbClr val="000000"/>
              </a:solidFill>
              <a:effectLst/>
              <a:uFillTx/>
              <a:latin typeface="Arial"/>
            </a:endParaRPr>
          </a:p>
        </p:txBody>
      </p:sp>
      <p:sp>
        <p:nvSpPr>
          <p:cNvPr id="36" name=""/>
          <p:cNvSpPr/>
          <p:nvPr/>
        </p:nvSpPr>
        <p:spPr>
          <a:xfrm>
            <a:off x="619200" y="5771880"/>
            <a:ext cx="7672320" cy="581400"/>
          </a:xfrm>
          <a:prstGeom prst="rect">
            <a:avLst/>
          </a:prstGeom>
          <a:solidFill>
            <a:srgbClr val="ffff66"/>
          </a:solidFill>
          <a:ln w="19080">
            <a:solidFill>
              <a:srgbClr val="000000"/>
            </a:solidFill>
            <a:miter/>
          </a:ln>
          <a:effectLst>
            <a:outerShdw dist="81185" dir="7721969" blurRad="0" rotWithShape="0">
              <a:srgbClr val="969696"/>
            </a:outerShdw>
          </a:effectLst>
        </p:spPr>
        <p:style>
          <a:lnRef idx="0"/>
          <a:fillRef idx="0"/>
          <a:effectRef idx="0"/>
          <a:fontRef idx="minor"/>
        </p:style>
        <p:txBody>
          <a:bodyPr lIns="90000" rIns="90000" tIns="46800" bIns="46800" anchor="ctr">
            <a:spAutoFit/>
          </a:bodyPr>
          <a:p>
            <a:pPr>
              <a:lnSpc>
                <a:spcPct val="100000"/>
              </a:lnSpc>
              <a:buClr>
                <a:srgbClr val="0000ff"/>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Customer Control: </a:t>
            </a:r>
            <a:r>
              <a:rPr b="0" lang="en-US" sz="1600" strike="noStrike" u="none">
                <a:solidFill>
                  <a:srgbClr val="000000"/>
                </a:solidFill>
                <a:effectLst/>
                <a:uFillTx/>
                <a:latin typeface="Arial"/>
              </a:rPr>
              <a:t>Freedom to choose electricity provider</a:t>
            </a:r>
            <a:endParaRPr b="0" lang="en-US" sz="1600" strike="noStrike" u="none">
              <a:solidFill>
                <a:srgbClr val="000000"/>
              </a:solidFill>
              <a:effectLst/>
              <a:uFillTx/>
              <a:latin typeface="Times New Roman"/>
            </a:endParaRPr>
          </a:p>
          <a:p>
            <a:pPr>
              <a:lnSpc>
                <a:spcPct val="100000"/>
              </a:lnSpc>
              <a:buClr>
                <a:srgbClr val="0000ff"/>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Lower Price:  </a:t>
            </a:r>
            <a:r>
              <a:rPr b="0" lang="en-US" sz="1600" strike="noStrike" u="none">
                <a:solidFill>
                  <a:srgbClr val="000000"/>
                </a:solidFill>
                <a:effectLst/>
                <a:uFillTx/>
                <a:latin typeface="Arial"/>
              </a:rPr>
              <a:t>Enron’s commodity price will beat the UDC generation component</a:t>
            </a:r>
            <a:endParaRPr b="0" lang="en-US" sz="1600" strike="noStrike" u="none">
              <a:solidFill>
                <a:srgbClr val="000000"/>
              </a:solidFill>
              <a:effectLst/>
              <a:uFillTx/>
              <a:latin typeface="Times New Roman"/>
            </a:endParaRPr>
          </a:p>
        </p:txBody>
      </p:sp>
      <p:sp>
        <p:nvSpPr>
          <p:cNvPr id="37" name=""/>
          <p:cNvSpPr/>
          <p:nvPr/>
        </p:nvSpPr>
        <p:spPr>
          <a:xfrm>
            <a:off x="623160" y="5306040"/>
            <a:ext cx="2644560" cy="4291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Value to Customer</a:t>
            </a:r>
            <a:endParaRPr b="0" lang="en-US" sz="22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63856304-C030-4CED-BCD1-F9B6D2F8117B}"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353880" y="151920"/>
            <a:ext cx="8377200" cy="777960"/>
          </a:xfrm>
          <a:prstGeom prst="rect">
            <a:avLst/>
          </a:prstGeom>
          <a:noFill/>
          <a:ln w="0">
            <a:noFill/>
          </a:ln>
        </p:spPr>
        <p:txBody>
          <a:bodyPr lIns="92160" rIns="92160" tIns="46080" bIns="46080" anchor="ctr">
            <a:noAutofit/>
          </a:bodyPr>
          <a:p>
            <a:pPr indent="0" algn="ctr">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8a8"/>
                </a:solidFill>
                <a:effectLst/>
                <a:uFillTx/>
                <a:latin typeface="Arial Black"/>
              </a:rPr>
              <a:t>Enron Products</a:t>
            </a:r>
            <a:endParaRPr b="0" lang="en-US" sz="2800" strike="noStrike" u="none">
              <a:solidFill>
                <a:srgbClr val="0038a8"/>
              </a:solidFill>
              <a:effectLst/>
              <a:uFillTx/>
              <a:latin typeface="Arial Black"/>
            </a:endParaRPr>
          </a:p>
        </p:txBody>
      </p:sp>
      <p:sp>
        <p:nvSpPr>
          <p:cNvPr id="39" name=""/>
          <p:cNvSpPr/>
          <p:nvPr/>
        </p:nvSpPr>
        <p:spPr>
          <a:xfrm>
            <a:off x="3062160" y="1116000"/>
            <a:ext cx="2559240" cy="641520"/>
          </a:xfrm>
          <a:prstGeom prst="rect">
            <a:avLst/>
          </a:prstGeom>
          <a:solidFill>
            <a:srgbClr val="ffff66"/>
          </a:solidFill>
          <a:ln w="19080">
            <a:solidFill>
              <a:srgbClr val="000000"/>
            </a:solidFill>
            <a:miter/>
          </a:ln>
          <a:effectLst>
            <a:outerShdw dist="89604" dir="8100000" blurRad="0" rotWithShape="0">
              <a:srgbClr val="80808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Combination with Enron Option</a:t>
            </a:r>
            <a:endParaRPr b="0" lang="en-US" sz="2000" strike="noStrike" u="none">
              <a:solidFill>
                <a:srgbClr val="000000"/>
              </a:solidFill>
              <a:effectLst/>
              <a:uFillTx/>
              <a:latin typeface="Times New Roman"/>
            </a:endParaRPr>
          </a:p>
        </p:txBody>
      </p:sp>
      <p:sp>
        <p:nvSpPr>
          <p:cNvPr id="40" name=""/>
          <p:cNvSpPr/>
          <p:nvPr/>
        </p:nvSpPr>
        <p:spPr>
          <a:xfrm>
            <a:off x="561960" y="1395360"/>
            <a:ext cx="2987640" cy="3841920"/>
          </a:xfrm>
          <a:custGeom>
            <a:avLst/>
            <a:gdLst/>
            <a:ahLst/>
            <a:rect l="l" t="t" r="r" b="b"/>
            <a:pathLst>
              <a:path w="468" h="723">
                <a:moveTo>
                  <a:pt x="36" y="0"/>
                </a:moveTo>
                <a:lnTo>
                  <a:pt x="251" y="43"/>
                </a:lnTo>
                <a:lnTo>
                  <a:pt x="204" y="256"/>
                </a:lnTo>
                <a:lnTo>
                  <a:pt x="446" y="580"/>
                </a:lnTo>
                <a:lnTo>
                  <a:pt x="468" y="621"/>
                </a:lnTo>
                <a:lnTo>
                  <a:pt x="445" y="641"/>
                </a:lnTo>
                <a:lnTo>
                  <a:pt x="430" y="677"/>
                </a:lnTo>
                <a:lnTo>
                  <a:pt x="416" y="698"/>
                </a:lnTo>
                <a:lnTo>
                  <a:pt x="431" y="717"/>
                </a:lnTo>
                <a:lnTo>
                  <a:pt x="406" y="723"/>
                </a:lnTo>
                <a:lnTo>
                  <a:pt x="264" y="718"/>
                </a:lnTo>
                <a:lnTo>
                  <a:pt x="255" y="676"/>
                </a:lnTo>
                <a:lnTo>
                  <a:pt x="230" y="645"/>
                </a:lnTo>
                <a:lnTo>
                  <a:pt x="212" y="634"/>
                </a:lnTo>
                <a:lnTo>
                  <a:pt x="207" y="612"/>
                </a:lnTo>
                <a:lnTo>
                  <a:pt x="192" y="600"/>
                </a:lnTo>
                <a:lnTo>
                  <a:pt x="177" y="585"/>
                </a:lnTo>
                <a:lnTo>
                  <a:pt x="172" y="568"/>
                </a:lnTo>
                <a:lnTo>
                  <a:pt x="158" y="557"/>
                </a:lnTo>
                <a:lnTo>
                  <a:pt x="136" y="563"/>
                </a:lnTo>
                <a:lnTo>
                  <a:pt x="111" y="554"/>
                </a:lnTo>
                <a:lnTo>
                  <a:pt x="111" y="545"/>
                </a:lnTo>
                <a:lnTo>
                  <a:pt x="110" y="525"/>
                </a:lnTo>
                <a:lnTo>
                  <a:pt x="100" y="503"/>
                </a:lnTo>
                <a:lnTo>
                  <a:pt x="99" y="485"/>
                </a:lnTo>
                <a:lnTo>
                  <a:pt x="88" y="469"/>
                </a:lnTo>
                <a:lnTo>
                  <a:pt x="91" y="454"/>
                </a:lnTo>
                <a:lnTo>
                  <a:pt x="60" y="417"/>
                </a:lnTo>
                <a:lnTo>
                  <a:pt x="60" y="396"/>
                </a:lnTo>
                <a:lnTo>
                  <a:pt x="76" y="388"/>
                </a:lnTo>
                <a:lnTo>
                  <a:pt x="76" y="375"/>
                </a:lnTo>
                <a:lnTo>
                  <a:pt x="60" y="371"/>
                </a:lnTo>
                <a:lnTo>
                  <a:pt x="53" y="351"/>
                </a:lnTo>
                <a:lnTo>
                  <a:pt x="45" y="316"/>
                </a:lnTo>
                <a:lnTo>
                  <a:pt x="68" y="335"/>
                </a:lnTo>
                <a:lnTo>
                  <a:pt x="59" y="310"/>
                </a:lnTo>
                <a:lnTo>
                  <a:pt x="76" y="310"/>
                </a:lnTo>
                <a:lnTo>
                  <a:pt x="76" y="292"/>
                </a:lnTo>
                <a:lnTo>
                  <a:pt x="59" y="280"/>
                </a:lnTo>
                <a:lnTo>
                  <a:pt x="51" y="297"/>
                </a:lnTo>
                <a:lnTo>
                  <a:pt x="36" y="291"/>
                </a:lnTo>
                <a:lnTo>
                  <a:pt x="6" y="210"/>
                </a:lnTo>
                <a:lnTo>
                  <a:pt x="14" y="152"/>
                </a:lnTo>
                <a:lnTo>
                  <a:pt x="0" y="119"/>
                </a:lnTo>
                <a:lnTo>
                  <a:pt x="7" y="94"/>
                </a:lnTo>
                <a:lnTo>
                  <a:pt x="22" y="89"/>
                </a:lnTo>
                <a:lnTo>
                  <a:pt x="36" y="49"/>
                </a:lnTo>
                <a:lnTo>
                  <a:pt x="36" y="0"/>
                </a:lnTo>
                <a:close/>
              </a:path>
            </a:pathLst>
          </a:custGeom>
          <a:solidFill>
            <a:srgbClr val="ff00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 name="PlaceHolder 2"/>
          <p:cNvSpPr>
            <a:spLocks noGrp="1"/>
          </p:cNvSpPr>
          <p:nvPr>
            <p:ph/>
          </p:nvPr>
        </p:nvSpPr>
        <p:spPr>
          <a:xfrm>
            <a:off x="3714840" y="1858680"/>
            <a:ext cx="4765680" cy="3430440"/>
          </a:xfrm>
          <a:prstGeom prst="rect">
            <a:avLst/>
          </a:prstGeom>
          <a:noFill/>
          <a:ln w="0">
            <a:noFill/>
          </a:ln>
        </p:spPr>
        <p:txBody>
          <a:bodyPr lIns="90000" rIns="90000" tIns="46800" bIns="46800" anchor="t">
            <a:normAutofit fontScale="85000" lnSpcReduction="9999"/>
          </a:bodyPr>
          <a:p>
            <a:pPr marL="343080" indent="-343080">
              <a:spcBef>
                <a:spcPts val="499"/>
              </a:spcBef>
              <a:spcAft>
                <a:spcPts val="300"/>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Enron will deliver physically or via third party, retail electricity for all accounts under contract</a:t>
            </a:r>
            <a:endParaRPr b="0" lang="en-US" sz="1600" strike="noStrike" u="none">
              <a:solidFill>
                <a:srgbClr val="000000"/>
              </a:solidFill>
              <a:effectLst/>
              <a:uFillTx/>
              <a:latin typeface="Arial"/>
            </a:endParaRPr>
          </a:p>
          <a:p>
            <a:pPr marL="343080" indent="-343080">
              <a:spcBef>
                <a:spcPts val="499"/>
              </a:spcBef>
              <a:spcAft>
                <a:spcPts val="300"/>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Customer will receive fixed priced retail generation for the balance on 2001</a:t>
            </a:r>
            <a:endParaRPr b="0" lang="en-US" sz="1600" strike="noStrike" u="none">
              <a:solidFill>
                <a:srgbClr val="000000"/>
              </a:solidFill>
              <a:effectLst/>
              <a:uFillTx/>
              <a:latin typeface="Arial"/>
            </a:endParaRPr>
          </a:p>
          <a:p>
            <a:pPr marL="343080" indent="-343080">
              <a:spcBef>
                <a:spcPts val="499"/>
              </a:spcBef>
              <a:spcAft>
                <a:spcPts val="300"/>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Enron will serve the remaining term of the agreement at a predetermined fixed basis plus either (a) a fixed energy rate or (b) the index.  The choice is Enron’s option.</a:t>
            </a:r>
            <a:endParaRPr b="0" lang="en-US" sz="1600" strike="noStrike" u="none">
              <a:solidFill>
                <a:srgbClr val="000000"/>
              </a:solidFill>
              <a:effectLst/>
              <a:uFillTx/>
              <a:latin typeface="Arial"/>
            </a:endParaRPr>
          </a:p>
          <a:p>
            <a:pPr marL="343080" indent="-343080">
              <a:spcBef>
                <a:spcPts val="499"/>
              </a:spcBef>
              <a:spcAft>
                <a:spcPts val="300"/>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Retail generation includes ancillary services, losses to UDC, congestion and ISO administration fees</a:t>
            </a:r>
            <a:endParaRPr b="0" lang="en-US" sz="1600" strike="noStrike" u="none">
              <a:solidFill>
                <a:srgbClr val="000000"/>
              </a:solidFill>
              <a:effectLst/>
              <a:uFillTx/>
              <a:latin typeface="Arial"/>
            </a:endParaRPr>
          </a:p>
          <a:p>
            <a:pPr marL="343080" indent="-343080">
              <a:spcBef>
                <a:spcPts val="499"/>
              </a:spcBef>
              <a:spcAft>
                <a:spcPts val="300"/>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Transmission, Distribution, surcharges, exit fees &amp; other UDC related costs are excluded from the fixed price</a:t>
            </a:r>
            <a:endParaRPr b="0" lang="en-US" sz="1600" strike="noStrike" u="none">
              <a:solidFill>
                <a:srgbClr val="000000"/>
              </a:solidFill>
              <a:effectLst/>
              <a:uFillTx/>
              <a:latin typeface="Arial"/>
            </a:endParaRPr>
          </a:p>
        </p:txBody>
      </p:sp>
      <p:sp>
        <p:nvSpPr>
          <p:cNvPr id="42" name=""/>
          <p:cNvSpPr/>
          <p:nvPr/>
        </p:nvSpPr>
        <p:spPr>
          <a:xfrm>
            <a:off x="619200" y="5771880"/>
            <a:ext cx="7672320" cy="581400"/>
          </a:xfrm>
          <a:prstGeom prst="rect">
            <a:avLst/>
          </a:prstGeom>
          <a:solidFill>
            <a:srgbClr val="ffff66"/>
          </a:solidFill>
          <a:ln w="19080">
            <a:solidFill>
              <a:srgbClr val="000000"/>
            </a:solidFill>
            <a:miter/>
          </a:ln>
          <a:effectLst>
            <a:outerShdw dist="81185" dir="7721969" blurRad="0" rotWithShape="0">
              <a:srgbClr val="969696"/>
            </a:outerShdw>
          </a:effectLst>
        </p:spPr>
        <p:style>
          <a:lnRef idx="0"/>
          <a:fillRef idx="0"/>
          <a:effectRef idx="0"/>
          <a:fontRef idx="minor"/>
        </p:style>
        <p:txBody>
          <a:bodyPr lIns="90000" rIns="90000" tIns="46800" bIns="46800" anchor="ctr">
            <a:spAutoFit/>
          </a:bodyPr>
          <a:p>
            <a:pPr>
              <a:lnSpc>
                <a:spcPct val="100000"/>
              </a:lnSpc>
              <a:buClr>
                <a:srgbClr val="0000ff"/>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Customer Control: </a:t>
            </a:r>
            <a:r>
              <a:rPr b="0" lang="en-US" sz="1600" strike="noStrike" u="none">
                <a:solidFill>
                  <a:srgbClr val="000000"/>
                </a:solidFill>
                <a:effectLst/>
                <a:uFillTx/>
                <a:latin typeface="Arial"/>
              </a:rPr>
              <a:t>Freedom to choose electricity provider</a:t>
            </a:r>
            <a:endParaRPr b="0" lang="en-US" sz="1600" strike="noStrike" u="none">
              <a:solidFill>
                <a:srgbClr val="000000"/>
              </a:solidFill>
              <a:effectLst/>
              <a:uFillTx/>
              <a:latin typeface="Times New Roman"/>
            </a:endParaRPr>
          </a:p>
          <a:p>
            <a:pPr>
              <a:lnSpc>
                <a:spcPct val="100000"/>
              </a:lnSpc>
              <a:buClr>
                <a:srgbClr val="0000ff"/>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Lower Price:  </a:t>
            </a:r>
            <a:r>
              <a:rPr b="0" lang="en-US" sz="1600" strike="noStrike" u="none">
                <a:solidFill>
                  <a:srgbClr val="000000"/>
                </a:solidFill>
                <a:effectLst/>
                <a:uFillTx/>
                <a:latin typeface="Arial"/>
              </a:rPr>
              <a:t>Enron’s commodity price will beat the UDC generation component</a:t>
            </a:r>
            <a:endParaRPr b="0" lang="en-US" sz="1600" strike="noStrike" u="none">
              <a:solidFill>
                <a:srgbClr val="000000"/>
              </a:solidFill>
              <a:effectLst/>
              <a:uFillTx/>
              <a:latin typeface="Times New Roman"/>
            </a:endParaRPr>
          </a:p>
        </p:txBody>
      </p:sp>
      <p:sp>
        <p:nvSpPr>
          <p:cNvPr id="43" name=""/>
          <p:cNvSpPr/>
          <p:nvPr/>
        </p:nvSpPr>
        <p:spPr>
          <a:xfrm>
            <a:off x="623160" y="5306040"/>
            <a:ext cx="2644560" cy="4291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Value to Customer</a:t>
            </a:r>
            <a:endParaRPr b="0" lang="en-US" sz="22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0228E32-D39D-45D2-A626-1F5A6D4C08AD}"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353880" y="151920"/>
            <a:ext cx="8377200" cy="777960"/>
          </a:xfrm>
          <a:prstGeom prst="rect">
            <a:avLst/>
          </a:prstGeom>
          <a:noFill/>
          <a:ln w="0">
            <a:noFill/>
          </a:ln>
        </p:spPr>
        <p:txBody>
          <a:bodyPr lIns="92160" rIns="92160" tIns="46080" bIns="46080" anchor="ctr">
            <a:noAutofit/>
          </a:bodyPr>
          <a:p>
            <a:pPr indent="0" algn="ctr">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8a8"/>
                </a:solidFill>
                <a:effectLst/>
                <a:uFillTx/>
                <a:latin typeface="Arial Black"/>
              </a:rPr>
              <a:t>Current Risks</a:t>
            </a:r>
            <a:endParaRPr b="0" lang="en-US" sz="2800" strike="noStrike" u="none">
              <a:solidFill>
                <a:srgbClr val="0038a8"/>
              </a:solidFill>
              <a:effectLst/>
              <a:uFillTx/>
              <a:latin typeface="Arial Black"/>
            </a:endParaRPr>
          </a:p>
        </p:txBody>
      </p:sp>
      <p:sp>
        <p:nvSpPr>
          <p:cNvPr id="45" name="PlaceHolder 2"/>
          <p:cNvSpPr>
            <a:spLocks noGrp="1"/>
          </p:cNvSpPr>
          <p:nvPr>
            <p:ph/>
          </p:nvPr>
        </p:nvSpPr>
        <p:spPr>
          <a:xfrm>
            <a:off x="721800" y="1650600"/>
            <a:ext cx="8069400" cy="4443480"/>
          </a:xfrm>
          <a:prstGeom prst="rect">
            <a:avLst/>
          </a:prstGeom>
          <a:noFill/>
          <a:ln w="0">
            <a:noFill/>
          </a:ln>
        </p:spPr>
        <p:txBody>
          <a:bodyPr lIns="90000" rIns="90000" tIns="46800" bIns="46800" anchor="t">
            <a:normAutofit/>
          </a:bodyPr>
          <a:p>
            <a:pPr marL="343080" indent="-343080">
              <a:lnSpc>
                <a:spcPct val="125000"/>
              </a:lnSpc>
              <a:spcBef>
                <a:spcPts val="624"/>
              </a:spcBef>
              <a:spcAft>
                <a:spcPts val="374"/>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PG&amp;E and SCE have debts that are greater than their assets.  In the event that the CPUC allows recovery of such costs, the customer would be responsible for such charges</a:t>
            </a:r>
            <a:endParaRPr b="0" lang="en-US" sz="2000" strike="noStrike" u="none">
              <a:solidFill>
                <a:srgbClr val="000000"/>
              </a:solidFill>
              <a:effectLst/>
              <a:uFillTx/>
              <a:latin typeface="Arial"/>
            </a:endParaRPr>
          </a:p>
          <a:p>
            <a:pPr marL="343080" indent="-343080">
              <a:lnSpc>
                <a:spcPct val="125000"/>
              </a:lnSpc>
              <a:spcBef>
                <a:spcPts val="624"/>
              </a:spcBef>
              <a:spcAft>
                <a:spcPts val="374"/>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ISO has incurred significant debts in the past when the DWR does not purchase the net CA short.  Any charges associated with recovery of ISO costs will pass to the customer</a:t>
            </a:r>
            <a:endParaRPr b="0" lang="en-US" sz="2000" strike="noStrike" u="none">
              <a:solidFill>
                <a:srgbClr val="000000"/>
              </a:solidFill>
              <a:effectLst/>
              <a:uFillTx/>
              <a:latin typeface="Arial"/>
            </a:endParaRPr>
          </a:p>
          <a:p>
            <a:pPr marL="343080" indent="-343080">
              <a:lnSpc>
                <a:spcPct val="125000"/>
              </a:lnSpc>
              <a:spcBef>
                <a:spcPts val="624"/>
              </a:spcBef>
              <a:spcAft>
                <a:spcPts val="374"/>
              </a:spcAft>
              <a:buClr>
                <a:srgbClr val="0052ca"/>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Known Surcharges - $10/MWh Jan 4, 2001 surcharge applies to Direct Access and Utility customers - the CPUC determined that all customers, including DA customers, should pay this surcharge.  The customer would be responsible for such surcharge</a:t>
            </a: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5911054C-885A-4EB2-AEA3-E865CE9065E2}"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7667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1999-08-10T16:53:51Z</dcterms:created>
  <dc:creator>Selena Khan</dc:creator>
  <dc:description/>
  <dc:language>en-US</dc:language>
  <cp:lastModifiedBy>Enron</cp:lastModifiedBy>
  <cp:lastPrinted>2001-06-21T14:21:44Z</cp:lastPrinted>
  <dcterms:modified xsi:type="dcterms:W3CDTF">2001-06-21T18:27:17Z</dcterms:modified>
  <cp:revision>145</cp:revision>
  <dc:subject/>
  <dc:title>Presentation to Sequa  Enron Energy Services August 1999</dc:title>
</cp:coreProperties>
</file>