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embeddings/oleObject1.bin" ContentType="application/vnd.openxmlformats-officedocument.oleObject"/>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CAB6382-4092-43B4-A806-F39A38082CF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E2343657-37B9-401B-A9F4-71700E4D4F9F}"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629040" y="76320"/>
            <a:ext cx="2590920" cy="4572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600" strike="noStrike" u="none">
                <a:solidFill>
                  <a:srgbClr val="ff3300"/>
                </a:solidFill>
                <a:effectLst/>
                <a:uFillTx/>
                <a:latin typeface="Arial Black"/>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3300"/>
                </a:solidFill>
                <a:effectLst/>
                <a:uFillTx/>
                <a:latin typeface="Arial Black"/>
              </a:rPr>
              <a:t>DRAFT- April 3, 2001</a:t>
            </a:r>
            <a:endParaRPr b="0" lang="en-US" sz="16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5" name="ENE_C_WHI" descr=""/>
          <p:cNvPicPr/>
          <p:nvPr/>
        </p:nvPicPr>
        <p:blipFill>
          <a:blip r:embed="rId2"/>
          <a:stretch/>
        </p:blipFill>
        <p:spPr>
          <a:xfrm>
            <a:off x="8534520" y="6248520"/>
            <a:ext cx="531720" cy="53316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380880" y="2057400"/>
            <a:ext cx="8458200" cy="41432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Black"/>
              </a:rPr>
              <a:t>Restructuring Proposal</a:t>
            </a:r>
            <a:br>
              <a:rPr sz="2400"/>
            </a:br>
            <a:r>
              <a:rPr b="1" lang="en-US" sz="1600" strike="noStrike" u="none">
                <a:solidFill>
                  <a:srgbClr val="000000"/>
                </a:solidFill>
                <a:effectLst/>
                <a:uFillTx/>
                <a:latin typeface="Arial Black"/>
              </a:rPr>
              <a:t>to</a:t>
            </a:r>
            <a:br>
              <a:rPr sz="2400"/>
            </a:br>
            <a:r>
              <a:rPr b="1" lang="en-US" sz="2400" strike="noStrike" u="none">
                <a:solidFill>
                  <a:srgbClr val="000000"/>
                </a:solidFill>
                <a:effectLst/>
                <a:uFillTx/>
                <a:latin typeface="Arial Black"/>
              </a:rPr>
              <a:t>Brazos Electric Power Cooperative, Inc.</a:t>
            </a:r>
            <a:br>
              <a:rPr sz="2400"/>
            </a:br>
            <a:br>
              <a:rPr sz="2400"/>
            </a:br>
            <a:r>
              <a:rPr b="1" lang="en-US" sz="2400" strike="noStrike" u="none">
                <a:solidFill>
                  <a:srgbClr val="000000"/>
                </a:solidFill>
                <a:effectLst/>
                <a:uFillTx/>
                <a:latin typeface="Arial Black"/>
              </a:rPr>
              <a:t>April 6, 2001</a:t>
            </a:r>
            <a:br>
              <a:rPr sz="2400"/>
            </a:br>
            <a:br>
              <a:rPr sz="2400"/>
            </a:br>
            <a:r>
              <a:rPr b="1" lang="en-US" sz="2000" strike="noStrike" u="none">
                <a:solidFill>
                  <a:srgbClr val="ff3300"/>
                </a:solidFill>
                <a:effectLst/>
                <a:uFillTx/>
                <a:latin typeface="Arial Black"/>
              </a:rPr>
              <a:t>This Information is CONFIDENTIAL</a:t>
            </a:r>
            <a:br>
              <a:rPr sz="2000"/>
            </a:br>
            <a:r>
              <a:rPr b="1" lang="en-US" sz="2000" strike="noStrike" u="none">
                <a:solidFill>
                  <a:srgbClr val="ff3300"/>
                </a:solidFill>
                <a:effectLst/>
                <a:uFillTx/>
                <a:latin typeface="Arial Black"/>
              </a:rPr>
              <a:t>Per Section 5 of the Facilitation Agreement</a:t>
            </a:r>
            <a:endParaRPr b="0" lang="en-US" sz="2000" strike="noStrike" u="none">
              <a:solidFill>
                <a:srgbClr val="000000"/>
              </a:solidFill>
              <a:effectLst/>
              <a:uFillTx/>
              <a:latin typeface="Times New Roman"/>
            </a:endParaRPr>
          </a:p>
        </p:txBody>
      </p:sp>
      <p:pic>
        <p:nvPicPr>
          <p:cNvPr id="9" name="ENE_C_WHI" descr=""/>
          <p:cNvPicPr/>
          <p:nvPr/>
        </p:nvPicPr>
        <p:blipFill>
          <a:blip r:embed="rId1"/>
          <a:stretch/>
        </p:blipFill>
        <p:spPr>
          <a:xfrm>
            <a:off x="7543800" y="533520"/>
            <a:ext cx="1442880" cy="1447560"/>
          </a:xfrm>
          <a:prstGeom prst="rect">
            <a:avLst/>
          </a:prstGeom>
          <a:noFill/>
          <a:ln w="0">
            <a:noFill/>
          </a:ln>
        </p:spPr>
      </p:pic>
      <p:graphicFrame>
        <p:nvGraphicFramePr>
          <p:cNvPr id="10" name=""/>
          <p:cNvGraphicFramePr/>
          <p:nvPr/>
        </p:nvGraphicFramePr>
        <p:xfrm>
          <a:off x="228600" y="681120"/>
          <a:ext cx="5221440" cy="842760"/>
        </p:xfrm>
        <a:graphic>
          <a:graphicData uri="http://schemas.openxmlformats.org/presentationml/2006/ole">
            <p:oleObj r:id="rId2" spid="">
              <p:embed/>
              <p:pic>
                <p:nvPicPr>
                  <p:cNvPr id="11" name="" descr=""/>
                  <p:cNvPicPr/>
                  <p:nvPr/>
                </p:nvPicPr>
                <p:blipFill>
                  <a:blip r:embed="rId3"/>
                  <a:stretch/>
                </p:blipFill>
                <p:spPr>
                  <a:xfrm>
                    <a:off x="228600" y="681120"/>
                    <a:ext cx="5221440" cy="842760"/>
                  </a:xfrm>
                  <a:prstGeom prst="rect">
                    <a:avLst/>
                  </a:prstGeom>
                  <a:noFill/>
                  <a:ln w="0">
                    <a:noFill/>
                  </a:ln>
                </p:spPr>
              </p:pic>
            </p:oleObj>
          </a:graphicData>
        </a:graphic>
      </p:graphicFrame>
      <p:sp>
        <p:nvSpPr>
          <p:cNvPr id="2" name="PlaceHolder 1"/>
          <p:cNvSpPr>
            <a:spLocks noGrp="1"/>
          </p:cNvSpPr>
          <p:nvPr>
            <p:ph type="sldNum" idx="3"/>
          </p:nvPr>
        </p:nvSpPr>
        <p:spPr/>
        <p:txBody>
          <a:bodyPr/>
          <a:p>
            <a:fld id="{587E5D24-2149-4274-A57F-957D879F97F1}"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228600" y="762120"/>
            <a:ext cx="8686800" cy="609588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The pricing of gas sales to Brazos set out under Section 7.12 of the PPA remains unchanged (in effect continuing a sharing of “reverse toll” benefits associated with dynamic dispatch by Brazos through 2006) </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Heat rate degradation adjustments set out under Section 9.04(g) of the PPA shall continue to apply, as it is recognized that the near-term gas/power market warrant dynamic dispatch of the Cleburne, TX facility</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p:txBody>
      </p:sp>
      <p:sp>
        <p:nvSpPr>
          <p:cNvPr id="37" name=""/>
          <p:cNvSpPr/>
          <p:nvPr/>
        </p:nvSpPr>
        <p:spPr>
          <a:xfrm>
            <a:off x="76320" y="533520"/>
            <a:ext cx="8915400" cy="75960"/>
          </a:xfrm>
          <a:prstGeom prst="rect">
            <a:avLst/>
          </a:prstGeom>
          <a:gradFill rotWithShape="0">
            <a:gsLst>
              <a:gs pos="0">
                <a:srgbClr val="0000ff"/>
              </a:gs>
              <a:gs pos="100000">
                <a:srgbClr val="000075"/>
              </a:gs>
            </a:gsLst>
            <a:lin ang="8100000"/>
          </a:gra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38" name=""/>
          <p:cNvSpPr/>
          <p:nvPr/>
        </p:nvSpPr>
        <p:spPr>
          <a:xfrm>
            <a:off x="72720" y="75240"/>
            <a:ext cx="6514560" cy="3988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Facility O&amp;M/Energy Payments - Alternative 1</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6D36FCA8-36F7-4CCC-B5CE-A44145B5E617}"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p:nvPr>
        </p:nvSpPr>
        <p:spPr>
          <a:xfrm>
            <a:off x="228600" y="761760"/>
            <a:ext cx="8686800" cy="6095880"/>
          </a:xfrm>
          <a:prstGeom prst="rect">
            <a:avLst/>
          </a:prstGeom>
          <a:noFill/>
          <a:ln w="0">
            <a:noFill/>
          </a:ln>
        </p:spPr>
        <p:txBody>
          <a:bodyPr lIns="90000" rIns="90000" tIns="46800" bIns="46800" anchor="t">
            <a:normAutofit/>
          </a:bodyPr>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Brazos will replace NAESCo for purposes of operation and maintenance of the Cleburne, TX facility</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Brazos will pay all costs incurred, if any, to remove the O&amp;M service provider from the site under the partnership’s agreement with NAESCo </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Brazos will be responsible for all decisions with respect to ongoing relationships with Siemens-Westinghouse Power Company</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Brazos will be responsible for all decisions with respect to the scheduling and timing of all outages for planned and unplanned maintenance </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In lieu of energy payments, Brazos will assume all O&amp;M cost responsibility, including the funding of fuel costs, labor, general and administrative, insurance, and other non-fuel O&amp;M (including major maintenance) and stands to benefit from all gains realized through efficient operation of the Cleburne, TX facility</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An O&amp;M adjustment shall further reduce the rate for Baseload Capacity - Block 1, reflecting avoided costs to the partnership in conjunction with O&amp;M cost responsibility assumed by Brazos</a:t>
            </a:r>
            <a:endParaRPr b="0" lang="en-US" sz="1600" strike="noStrike" u="none">
              <a:solidFill>
                <a:srgbClr val="000000"/>
              </a:solidFill>
              <a:effectLst/>
              <a:uFillTx/>
              <a:latin typeface="Times New Roman"/>
            </a:endParaRPr>
          </a:p>
        </p:txBody>
      </p:sp>
      <p:sp>
        <p:nvSpPr>
          <p:cNvPr id="40" name=""/>
          <p:cNvSpPr/>
          <p:nvPr/>
        </p:nvSpPr>
        <p:spPr>
          <a:xfrm>
            <a:off x="76320" y="533520"/>
            <a:ext cx="8915400" cy="75960"/>
          </a:xfrm>
          <a:prstGeom prst="rect">
            <a:avLst/>
          </a:prstGeom>
          <a:gradFill rotWithShape="0">
            <a:gsLst>
              <a:gs pos="0">
                <a:srgbClr val="0000ff"/>
              </a:gs>
              <a:gs pos="100000">
                <a:srgbClr val="000075"/>
              </a:gs>
            </a:gsLst>
            <a:lin ang="8100000"/>
          </a:gra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41" name=""/>
          <p:cNvSpPr/>
          <p:nvPr/>
        </p:nvSpPr>
        <p:spPr>
          <a:xfrm>
            <a:off x="72720" y="96840"/>
            <a:ext cx="65145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Facility O&amp;M/Energy Payments - Alternative 2</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D7E4DCA4-D8A4-4201-935D-527AEF3078D2}"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p:nvPr>
        </p:nvSpPr>
        <p:spPr>
          <a:xfrm>
            <a:off x="228600" y="761760"/>
            <a:ext cx="8686800" cy="6095880"/>
          </a:xfrm>
          <a:prstGeom prst="rect">
            <a:avLst/>
          </a:prstGeom>
          <a:noFill/>
          <a:ln w="0">
            <a:noFill/>
          </a:ln>
        </p:spPr>
        <p:txBody>
          <a:bodyPr lIns="90000" rIns="90000" tIns="46800" bIns="46800" anchor="t">
            <a:normAutofit/>
          </a:bodyPr>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Brazos purchases Cleburne, TX development assets for $15.0 MM</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Brazos will realize the economic benefits of any efficiencies stemming from the development of Unit 2 at the Cleburne, TX site</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3" name=""/>
          <p:cNvSpPr/>
          <p:nvPr/>
        </p:nvSpPr>
        <p:spPr>
          <a:xfrm>
            <a:off x="76320" y="533520"/>
            <a:ext cx="8915400" cy="75960"/>
          </a:xfrm>
          <a:prstGeom prst="rect">
            <a:avLst/>
          </a:prstGeom>
          <a:gradFill rotWithShape="0">
            <a:gsLst>
              <a:gs pos="0">
                <a:srgbClr val="0000ff"/>
              </a:gs>
              <a:gs pos="100000">
                <a:srgbClr val="000075"/>
              </a:gs>
            </a:gsLst>
            <a:lin ang="8100000"/>
          </a:gra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44" name=""/>
          <p:cNvSpPr/>
          <p:nvPr/>
        </p:nvSpPr>
        <p:spPr>
          <a:xfrm>
            <a:off x="76320" y="96840"/>
            <a:ext cx="30369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Development Assets</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4FAD8A30-AAD9-4520-A074-F2B1FC9C3C9B}"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p:nvPr>
        </p:nvSpPr>
        <p:spPr>
          <a:xfrm>
            <a:off x="228600" y="761760"/>
            <a:ext cx="8686800" cy="609588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Brazos agrees not to pursue legal claims against Tenaska IV Texas Partners, Ltd. and its current and previous affiliates and owners</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Restrictions as to assignment of interests under Section 14.02 the PPA shall no longer apply</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6" name=""/>
          <p:cNvSpPr/>
          <p:nvPr/>
        </p:nvSpPr>
        <p:spPr>
          <a:xfrm>
            <a:off x="76320" y="533520"/>
            <a:ext cx="8915400" cy="75960"/>
          </a:xfrm>
          <a:prstGeom prst="rect">
            <a:avLst/>
          </a:prstGeom>
          <a:gradFill rotWithShape="0">
            <a:gsLst>
              <a:gs pos="0">
                <a:srgbClr val="0000ff"/>
              </a:gs>
              <a:gs pos="100000">
                <a:srgbClr val="000075"/>
              </a:gs>
            </a:gsLst>
            <a:lin ang="8100000"/>
          </a:gra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47" name=""/>
          <p:cNvSpPr/>
          <p:nvPr/>
        </p:nvSpPr>
        <p:spPr>
          <a:xfrm>
            <a:off x="76320" y="96840"/>
            <a:ext cx="21171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Other Matters</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761AE20A-E434-47FA-9E7E-5A9B6EAAE708}" type="slidenum">
              <a:t>13</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
          <p:cNvSpPr/>
          <p:nvPr/>
        </p:nvSpPr>
        <p:spPr>
          <a:xfrm>
            <a:off x="228600" y="762120"/>
            <a:ext cx="8610480" cy="5867280"/>
          </a:xfrm>
          <a:prstGeom prst="rect">
            <a:avLst/>
          </a:prstGeom>
          <a:noFill/>
          <a:ln w="0">
            <a:noFill/>
          </a:ln>
        </p:spPr>
        <p:style>
          <a:lnRef idx="0"/>
          <a:fillRef idx="0"/>
          <a:effectRef idx="0"/>
          <a:fontRef idx="minor"/>
        </p:style>
        <p:txBody>
          <a:bodyPr lIns="90000" rIns="90000" tIns="46800" bIns="46800" anchor="t">
            <a:normAutofit fontScale="92500" lnSpcReduction="9999"/>
          </a:bodyPr>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Facility Acceptance and EWG Conversion</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Unit 1 of the Cleburne, TX facility meets all specifications set out under the current power purchase agreement (PPA)</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Unit 1 will be converted to an exempt wholesale generator (EWG) that provides service to Brazos under a modified PPA</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Capacity Payment Adjustments</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Annual capacity payments made by Brazos will be reduced to:</a:t>
            </a:r>
            <a:br>
              <a:rPr sz="1400"/>
            </a:br>
            <a:br>
              <a:rPr sz="800"/>
            </a:br>
            <a:r>
              <a:rPr b="0" lang="en-US" sz="1200" strike="noStrike" u="none">
                <a:solidFill>
                  <a:srgbClr val="000000"/>
                </a:solidFill>
                <a:effectLst/>
                <a:uFillTx/>
                <a:latin typeface="Arial Black"/>
              </a:rPr>
              <a:t>(1) Resolve disputes relating to the </a:t>
            </a:r>
            <a:r>
              <a:rPr b="0" lang="en-US" sz="1200" strike="noStrike" u="sng">
                <a:solidFill>
                  <a:srgbClr val="000000"/>
                </a:solidFill>
                <a:effectLst/>
                <a:uFillTx/>
                <a:latin typeface="Arial Black"/>
              </a:rPr>
              <a:t>interest rate adjustment</a:t>
            </a:r>
            <a:br>
              <a:rPr sz="1200"/>
            </a:br>
            <a:br>
              <a:rPr sz="800"/>
            </a:br>
            <a:r>
              <a:rPr b="0" lang="en-US" sz="1200" strike="noStrike" u="none">
                <a:solidFill>
                  <a:srgbClr val="000000"/>
                </a:solidFill>
                <a:effectLst/>
                <a:uFillTx/>
                <a:latin typeface="Arial Black"/>
              </a:rPr>
              <a:t>(2) Resolve disputes pertaining to contract </a:t>
            </a:r>
            <a:r>
              <a:rPr b="0" lang="en-US" sz="1200" strike="noStrike" u="sng">
                <a:solidFill>
                  <a:srgbClr val="000000"/>
                </a:solidFill>
                <a:effectLst/>
                <a:uFillTx/>
                <a:latin typeface="Arial Black"/>
              </a:rPr>
              <a:t>capacity units billed</a:t>
            </a:r>
            <a:br>
              <a:rPr sz="1200"/>
            </a:br>
            <a:br>
              <a:rPr sz="800"/>
            </a:br>
            <a:r>
              <a:rPr b="0" lang="en-US" sz="1200" strike="noStrike" u="none">
                <a:solidFill>
                  <a:srgbClr val="000000"/>
                </a:solidFill>
                <a:effectLst/>
                <a:uFillTx/>
                <a:latin typeface="Arial Black"/>
              </a:rPr>
              <a:t>(3) Take into account </a:t>
            </a:r>
            <a:r>
              <a:rPr b="0" lang="en-US" sz="1200" strike="noStrike" u="sng">
                <a:solidFill>
                  <a:srgbClr val="000000"/>
                </a:solidFill>
                <a:effectLst/>
                <a:uFillTx/>
                <a:latin typeface="Arial Black"/>
              </a:rPr>
              <a:t>O&amp;M cost responsibilities</a:t>
            </a:r>
            <a:r>
              <a:rPr b="0" lang="en-US" sz="1200" strike="noStrike" u="none">
                <a:solidFill>
                  <a:srgbClr val="000000"/>
                </a:solidFill>
                <a:effectLst/>
                <a:uFillTx/>
                <a:latin typeface="Arial Black"/>
              </a:rPr>
              <a:t> assumed by Brazos (i.e., Alternative 2)</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Facility Operation and Maintenance</a:t>
            </a:r>
            <a:endParaRPr b="0" lang="en-US" sz="1600" strike="noStrike" u="none">
              <a:solidFill>
                <a:srgbClr val="000000"/>
              </a:solidFill>
              <a:effectLst/>
              <a:uFillTx/>
              <a:latin typeface="Times New Roman"/>
            </a:endParaRPr>
          </a:p>
          <a:p>
            <a:pPr marL="343080" indent="-343080">
              <a:lnSpc>
                <a:spcPct val="100000"/>
              </a:lnSpc>
              <a:spcBef>
                <a:spcPts val="201"/>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Black"/>
              </a:rPr>
              <a:t>Alternative 1</a:t>
            </a:r>
            <a:r>
              <a:rPr b="0" lang="en-US" sz="1400" strike="noStrike" u="none">
                <a:solidFill>
                  <a:srgbClr val="000000"/>
                </a:solidFill>
                <a:effectLst/>
                <a:uFillTx/>
                <a:latin typeface="Arial Black"/>
              </a:rPr>
              <a:t> - Brazos will replace North American Energy Services Co. (NAESCo) as O&amp;M service provider, retaining all benefits that would otherwise accrue to NAESCo through efficient operation of the facility</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Black"/>
              </a:rPr>
              <a:t>Alternative 2</a:t>
            </a:r>
            <a:r>
              <a:rPr b="0" lang="en-US" sz="1400" strike="noStrike" u="none">
                <a:solidFill>
                  <a:srgbClr val="000000"/>
                </a:solidFill>
                <a:effectLst/>
                <a:uFillTx/>
                <a:latin typeface="Arial Black"/>
              </a:rPr>
              <a:t> - Brazos will replace NAESCo as O&amp;M service provider and will realize all efficiency gains stemming from:</a:t>
            </a:r>
            <a:br>
              <a:rPr sz="1400"/>
            </a:br>
            <a:br>
              <a:rPr sz="800"/>
            </a:br>
            <a:r>
              <a:rPr b="0" lang="en-US" sz="1200" strike="noStrike" u="none">
                <a:solidFill>
                  <a:srgbClr val="000000"/>
                </a:solidFill>
                <a:effectLst/>
                <a:uFillTx/>
                <a:latin typeface="Arial Black"/>
              </a:rPr>
              <a:t>(1) EWG conversion</a:t>
            </a:r>
            <a:br>
              <a:rPr sz="1200"/>
            </a:br>
            <a:br>
              <a:rPr sz="800"/>
            </a:br>
            <a:r>
              <a:rPr b="0" lang="en-US" sz="1200" strike="noStrike" u="none">
                <a:solidFill>
                  <a:srgbClr val="000000"/>
                </a:solidFill>
                <a:effectLst/>
                <a:uFillTx/>
                <a:latin typeface="Arial Black"/>
              </a:rPr>
              <a:t>(2) Other O&amp;M cost reduction initiatives implemented by Brazos</a:t>
            </a:r>
            <a:endParaRPr b="0" lang="en-US" sz="1200" strike="noStrike" u="none">
              <a:solidFill>
                <a:srgbClr val="000000"/>
              </a:solidFill>
              <a:effectLst/>
              <a:uFillTx/>
              <a:latin typeface="Times New Roman"/>
            </a:endParaRPr>
          </a:p>
        </p:txBody>
      </p:sp>
      <p:sp>
        <p:nvSpPr>
          <p:cNvPr id="13" name=""/>
          <p:cNvSpPr/>
          <p:nvPr/>
        </p:nvSpPr>
        <p:spPr>
          <a:xfrm>
            <a:off x="76320" y="533520"/>
            <a:ext cx="8915400" cy="75960"/>
          </a:xfrm>
          <a:prstGeom prst="rect">
            <a:avLst/>
          </a:prstGeom>
          <a:gradFill rotWithShape="0">
            <a:gsLst>
              <a:gs pos="0">
                <a:srgbClr val="0000ff"/>
              </a:gs>
              <a:gs pos="100000">
                <a:srgbClr val="000075"/>
              </a:gs>
            </a:gsLst>
            <a:lin ang="8100000"/>
          </a:gra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14" name=""/>
          <p:cNvSpPr/>
          <p:nvPr/>
        </p:nvSpPr>
        <p:spPr>
          <a:xfrm>
            <a:off x="76320" y="96840"/>
            <a:ext cx="33339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Restructuring Concept</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39270FF8-1131-4BFA-B16C-503B905291AB}"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228600" y="762120"/>
            <a:ext cx="8610480" cy="586728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Energy Payments</a:t>
            </a:r>
            <a:endParaRPr b="0" lang="en-US" sz="1600" strike="noStrike" u="none">
              <a:solidFill>
                <a:srgbClr val="000000"/>
              </a:solidFill>
              <a:effectLst/>
              <a:uFillTx/>
              <a:latin typeface="Times New Roman"/>
            </a:endParaRPr>
          </a:p>
          <a:p>
            <a:pPr marL="343080" indent="-343080">
              <a:lnSpc>
                <a:spcPct val="100000"/>
              </a:lnSpc>
              <a:spcBef>
                <a:spcPts val="201"/>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Black"/>
              </a:rPr>
              <a:t>Alternative 1 </a:t>
            </a:r>
            <a:r>
              <a:rPr b="0" lang="en-US" sz="1400" strike="noStrike" u="none">
                <a:solidFill>
                  <a:srgbClr val="000000"/>
                </a:solidFill>
                <a:effectLst/>
                <a:uFillTx/>
                <a:latin typeface="Arial Black"/>
              </a:rPr>
              <a:t>- Energy prices will be reset to reflect delivered gas costs and a sharing of heat rate benefits from the conversion of Unit 1 to EWG </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Black"/>
              </a:rPr>
              <a:t>Alternative 2</a:t>
            </a:r>
            <a:r>
              <a:rPr b="0" lang="en-US" sz="1400" strike="noStrike" u="none">
                <a:solidFill>
                  <a:srgbClr val="000000"/>
                </a:solidFill>
                <a:effectLst/>
                <a:uFillTx/>
                <a:latin typeface="Arial Black"/>
              </a:rPr>
              <a:t> - Energy payments made by Brazos will be replaced by the funding of all O&amp;M costs by Brazos, including:</a:t>
            </a:r>
            <a:br>
              <a:rPr sz="1400"/>
            </a:br>
            <a:br>
              <a:rPr sz="800"/>
            </a:br>
            <a:r>
              <a:rPr b="0" lang="en-US" sz="1200" strike="noStrike" u="none">
                <a:solidFill>
                  <a:srgbClr val="000000"/>
                </a:solidFill>
                <a:effectLst/>
                <a:uFillTx/>
                <a:latin typeface="Arial Black"/>
              </a:rPr>
              <a:t>(1) Payments to fuel service providers</a:t>
            </a:r>
            <a:br>
              <a:rPr sz="1200"/>
            </a:br>
            <a:br>
              <a:rPr sz="800"/>
            </a:br>
            <a:r>
              <a:rPr b="0" lang="en-US" sz="1200" strike="noStrike" u="none">
                <a:solidFill>
                  <a:srgbClr val="000000"/>
                </a:solidFill>
                <a:effectLst/>
                <a:uFillTx/>
                <a:latin typeface="Arial Black"/>
              </a:rPr>
              <a:t>(2) Non-fuel O&amp;M</a:t>
            </a:r>
            <a:br>
              <a:rPr sz="1200"/>
            </a:br>
            <a:br>
              <a:rPr sz="800"/>
            </a:br>
            <a:r>
              <a:rPr b="0" lang="en-US" sz="1200" strike="noStrike" u="none">
                <a:solidFill>
                  <a:srgbClr val="000000"/>
                </a:solidFill>
                <a:effectLst/>
                <a:uFillTx/>
                <a:latin typeface="Arial Black"/>
              </a:rPr>
              <a:t>(3) Major maintenance costs</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Development Assets</a:t>
            </a:r>
            <a:endParaRPr b="0" lang="en-US" sz="1600" strike="noStrike" u="none">
              <a:solidFill>
                <a:srgbClr val="000000"/>
              </a:solidFill>
              <a:effectLst/>
              <a:uFillTx/>
              <a:latin typeface="Times New Roman"/>
            </a:endParaRPr>
          </a:p>
          <a:p>
            <a:pPr marL="343080" indent="-343080">
              <a:lnSpc>
                <a:spcPct val="100000"/>
              </a:lnSpc>
              <a:spcBef>
                <a:spcPts val="201"/>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Brazos will acquire development assets that facilitate the development of Unit 2 (at Brazos’ sole discretion) at the Cleburne, TX site  </a:t>
            </a:r>
            <a:endParaRPr b="0" lang="en-US" sz="1400" strike="noStrike" u="none">
              <a:solidFill>
                <a:srgbClr val="000000"/>
              </a:solidFill>
              <a:effectLst/>
              <a:uFillTx/>
              <a:latin typeface="Times New Roman"/>
            </a:endParaRPr>
          </a:p>
        </p:txBody>
      </p:sp>
      <p:sp>
        <p:nvSpPr>
          <p:cNvPr id="16" name=""/>
          <p:cNvSpPr/>
          <p:nvPr/>
        </p:nvSpPr>
        <p:spPr>
          <a:xfrm>
            <a:off x="76320" y="533520"/>
            <a:ext cx="8915400" cy="75960"/>
          </a:xfrm>
          <a:prstGeom prst="rect">
            <a:avLst/>
          </a:prstGeom>
          <a:gradFill rotWithShape="0">
            <a:gsLst>
              <a:gs pos="0">
                <a:srgbClr val="0000ff"/>
              </a:gs>
              <a:gs pos="100000">
                <a:srgbClr val="000075"/>
              </a:gs>
            </a:gsLst>
            <a:lin ang="8100000"/>
          </a:gra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17" name=""/>
          <p:cNvSpPr/>
          <p:nvPr/>
        </p:nvSpPr>
        <p:spPr>
          <a:xfrm>
            <a:off x="76320" y="96840"/>
            <a:ext cx="33339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Restructuring Concept</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840B7A2-F7A4-4648-8B85-A8192707DF9E}"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p:nvPr>
        </p:nvSpPr>
        <p:spPr>
          <a:xfrm>
            <a:off x="228600" y="761760"/>
            <a:ext cx="8610480" cy="609588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The parties recognize that Unit 1 of the Cleburne, TX facility meets all technical specifications set out under the PPA, including (but not limited) with respect to:</a:t>
            </a:r>
            <a:endParaRPr b="0" lang="en-US" sz="1600" strike="noStrike" u="none">
              <a:solidFill>
                <a:srgbClr val="000000"/>
              </a:solidFill>
              <a:effectLst/>
              <a:uFillTx/>
              <a:latin typeface="Times New Roman"/>
            </a:endParaRPr>
          </a:p>
          <a:p>
            <a:pPr marL="343080" indent="0">
              <a:lnSpc>
                <a:spcPct val="90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AGC</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Ramp rate</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Droop response </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marL="343080" indent="-343080">
              <a:lnSpc>
                <a:spcPct val="9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The PPA will be modified to reflect the conversion of Unit 1 of the Cleburne, TX facility to EWG on a timeline that is agreed-to by the parties</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The conversion of Unit 1 is expected to result in a 3% heat rate efficiency gain</a:t>
            </a:r>
            <a:endParaRPr b="0" lang="en-US" sz="1600" strike="noStrike" u="none">
              <a:solidFill>
                <a:srgbClr val="000000"/>
              </a:solidFill>
              <a:effectLst/>
              <a:uFillTx/>
              <a:latin typeface="Times New Roman"/>
            </a:endParaRPr>
          </a:p>
          <a:p>
            <a:pPr marL="343080" indent="0">
              <a:lnSpc>
                <a:spcPct val="90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9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Brazos will receive all distillation equipment upon conversion, and shall retain any economic benefit realized through the sale of these assets</a:t>
            </a:r>
            <a:endParaRPr b="0" lang="en-US" sz="1600" strike="noStrike" u="none">
              <a:solidFill>
                <a:srgbClr val="000000"/>
              </a:solidFill>
              <a:effectLst/>
              <a:uFillTx/>
              <a:latin typeface="Times New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9" name=""/>
          <p:cNvSpPr/>
          <p:nvPr/>
        </p:nvSpPr>
        <p:spPr>
          <a:xfrm>
            <a:off x="76320" y="533520"/>
            <a:ext cx="8915400" cy="75960"/>
          </a:xfrm>
          <a:prstGeom prst="rect">
            <a:avLst/>
          </a:prstGeom>
          <a:gradFill rotWithShape="0">
            <a:gsLst>
              <a:gs pos="0">
                <a:srgbClr val="0000ff"/>
              </a:gs>
              <a:gs pos="100000">
                <a:srgbClr val="000075"/>
              </a:gs>
            </a:gsLst>
            <a:lin ang="8100000"/>
          </a:gra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0" name=""/>
          <p:cNvSpPr/>
          <p:nvPr/>
        </p:nvSpPr>
        <p:spPr>
          <a:xfrm>
            <a:off x="74520" y="96840"/>
            <a:ext cx="59360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Facility Acceptance and EWG Conversion</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6675C511-006D-4F00-BF3A-0900457C231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p:nvPr>
        </p:nvSpPr>
        <p:spPr>
          <a:xfrm>
            <a:off x="228240" y="761760"/>
            <a:ext cx="8534520" cy="6095880"/>
          </a:xfrm>
          <a:prstGeom prst="rect">
            <a:avLst/>
          </a:prstGeom>
          <a:noFill/>
          <a:ln w="0">
            <a:noFill/>
          </a:ln>
        </p:spPr>
        <p:txBody>
          <a:bodyPr lIns="90000" rIns="90000" tIns="46800" bIns="46800" anchor="t">
            <a:normAutofit/>
          </a:bodyPr>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Interest Rate Adjustment</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 modified interest rate adjustment will be used to determine the level of capacity revenue the partnership will receive for Baseload Capacity - Block 1 from the “Effective Date” forward</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1" marL="743040" indent="-285840">
              <a:lnSpc>
                <a:spcPct val="100000"/>
              </a:lnSpc>
              <a:spcBef>
                <a:spcPts val="176"/>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The modified interest rate adjustment will be determined by using the calculation originally developed by the partnership with changes to the following key variables:</a:t>
            </a:r>
            <a:br>
              <a:rPr sz="1400"/>
            </a:br>
            <a:br>
              <a:rPr sz="700"/>
            </a:b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sng">
                <a:solidFill>
                  <a:srgbClr val="000000"/>
                </a:solidFill>
                <a:effectLst/>
                <a:uFillTx/>
                <a:latin typeface="Arial Black"/>
              </a:rPr>
              <a:t>Original Interpretation</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sng">
                <a:solidFill>
                  <a:srgbClr val="000000"/>
                </a:solidFill>
                <a:effectLst/>
                <a:uFillTx/>
                <a:latin typeface="Arial Black"/>
              </a:rPr>
              <a:t>Settlement Interpretation</a:t>
            </a:r>
            <a:br>
              <a:rPr sz="1200"/>
            </a:br>
            <a:br>
              <a:rPr sz="1200"/>
            </a:b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Loan Balance</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none">
                <a:solidFill>
                  <a:srgbClr val="ff3300"/>
                </a:solidFill>
                <a:effectLst/>
                <a:uFillTx/>
                <a:latin typeface="Arial Black"/>
              </a:rPr>
              <a:t>Construction Loan</a:t>
            </a:r>
            <a:r>
              <a:rPr b="0" lang="en-US" sz="1200" strike="noStrike" u="none">
                <a:solidFill>
                  <a:srgbClr val="ff3300"/>
                </a:solidFill>
                <a:effectLst/>
                <a:uFillTx/>
                <a:latin typeface="Arial Black"/>
              </a:rPr>
              <a:t>	</a:t>
            </a:r>
            <a:r>
              <a:rPr b="0" lang="en-US" sz="1200" strike="noStrike" u="none">
                <a:solidFill>
                  <a:srgbClr val="ff3300"/>
                </a:solidFill>
                <a:effectLst/>
                <a:uFillTx/>
                <a:latin typeface="Arial Black"/>
              </a:rPr>
              <a:t>              Term Loan</a:t>
            </a:r>
            <a:br>
              <a:rPr sz="1200"/>
            </a:br>
            <a:r>
              <a:rPr b="0" lang="en-US" sz="1200" strike="noStrike" u="none">
                <a:solidFill>
                  <a:srgbClr val="ff3300"/>
                </a:solidFill>
                <a:effectLst/>
                <a:uFillTx/>
                <a:latin typeface="Arial Black"/>
              </a:rPr>
              <a:t> </a:t>
            </a:r>
            <a:r>
              <a:rPr b="0" lang="en-US" sz="1200" strike="noStrike" u="none">
                <a:solidFill>
                  <a:srgbClr val="ff3300"/>
                </a:solidFill>
                <a:effectLst/>
                <a:uFillTx/>
                <a:latin typeface="Arial Black"/>
              </a:rPr>
              <a:t>	</a:t>
            </a:r>
            <a:r>
              <a:rPr b="0" lang="en-US" sz="1200" strike="noStrike" u="none">
                <a:solidFill>
                  <a:srgbClr val="000000"/>
                </a:solidFill>
                <a:effectLst/>
                <a:uFillTx/>
                <a:latin typeface="Arial Black"/>
              </a:rPr>
              <a:t>Index Rate </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none">
                <a:solidFill>
                  <a:srgbClr val="ff3300"/>
                </a:solidFill>
                <a:effectLst/>
                <a:uFillTx/>
                <a:latin typeface="Arial Black"/>
              </a:rPr>
              <a:t>6.100%</a:t>
            </a:r>
            <a:r>
              <a:rPr b="0" lang="en-US" sz="1200" strike="noStrike" u="none">
                <a:solidFill>
                  <a:srgbClr val="ff3300"/>
                </a:solidFill>
                <a:effectLst/>
                <a:uFillTx/>
                <a:latin typeface="Arial Black"/>
              </a:rPr>
              <a:t>	</a:t>
            </a:r>
            <a:r>
              <a:rPr b="0" lang="en-US" sz="1200" strike="noStrike" u="none">
                <a:solidFill>
                  <a:srgbClr val="ff3300"/>
                </a:solidFill>
                <a:effectLst/>
                <a:uFillTx/>
                <a:latin typeface="Arial Black"/>
              </a:rPr>
              <a:t>                                   6.100%</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br>
              <a:rPr sz="1200"/>
            </a:br>
            <a:r>
              <a:rPr b="0" lang="en-US" sz="1200" strike="noStrike" u="none">
                <a:solidFill>
                  <a:srgbClr val="ff3300"/>
                </a:solidFill>
                <a:effectLst/>
                <a:uFillTx/>
                <a:latin typeface="Arial Black"/>
              </a:rPr>
              <a:t> </a:t>
            </a:r>
            <a:r>
              <a:rPr b="0" lang="en-US" sz="1200" strike="noStrike" u="none">
                <a:solidFill>
                  <a:srgbClr val="ff3300"/>
                </a:solidFill>
                <a:effectLst/>
                <a:uFillTx/>
                <a:latin typeface="Arial Black"/>
              </a:rPr>
              <a:t>	</a:t>
            </a:r>
            <a:r>
              <a:rPr b="0" lang="en-US" sz="1200" strike="noStrike" u="none">
                <a:solidFill>
                  <a:srgbClr val="000000"/>
                </a:solidFill>
                <a:effectLst/>
                <a:uFillTx/>
                <a:latin typeface="Arial Black"/>
              </a:rPr>
              <a:t>T-Bond Rate at Closing              </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none">
                <a:solidFill>
                  <a:srgbClr val="ff3300"/>
                </a:solidFill>
                <a:effectLst/>
                <a:uFillTx/>
                <a:latin typeface="Arial Black"/>
              </a:rPr>
              <a:t>7.802%                                     7.802%</a:t>
            </a:r>
            <a:br>
              <a:rPr sz="1200"/>
            </a:b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Contract Capacity</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none">
                <a:solidFill>
                  <a:srgbClr val="ff3300"/>
                </a:solidFill>
                <a:effectLst/>
                <a:uFillTx/>
                <a:latin typeface="Arial Black"/>
              </a:rPr>
              <a:t>240 MW                                    240 MW</a:t>
            </a:r>
            <a:br>
              <a:rPr sz="1200"/>
            </a:b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Coverage Ratio</a:t>
            </a:r>
            <a:r>
              <a:rPr b="0" lang="en-US" sz="1200" strike="noStrike" u="none">
                <a:solidFill>
                  <a:srgbClr val="000000"/>
                </a:solidFill>
                <a:effectLst/>
                <a:uFillTx/>
                <a:latin typeface="Arial Black"/>
              </a:rPr>
              <a:t>	</a:t>
            </a:r>
            <a:r>
              <a:rPr b="0" lang="en-US" sz="1200" strike="noStrike" u="none">
                <a:solidFill>
                  <a:srgbClr val="000000"/>
                </a:solidFill>
                <a:effectLst/>
                <a:uFillTx/>
                <a:latin typeface="Arial Black"/>
              </a:rPr>
              <a:t>                       </a:t>
            </a:r>
            <a:r>
              <a:rPr b="0" lang="en-US" sz="1200" strike="noStrike" u="none">
                <a:solidFill>
                  <a:srgbClr val="ff3300"/>
                </a:solidFill>
                <a:effectLst/>
                <a:uFillTx/>
                <a:latin typeface="Arial Black"/>
              </a:rPr>
              <a:t>1.25</a:t>
            </a:r>
            <a:r>
              <a:rPr b="0" lang="en-US" sz="1200" strike="noStrike" u="none">
                <a:solidFill>
                  <a:srgbClr val="ff3300"/>
                </a:solidFill>
                <a:effectLst/>
                <a:uFillTx/>
                <a:latin typeface="Arial Black"/>
              </a:rPr>
              <a:t>	</a:t>
            </a:r>
            <a:r>
              <a:rPr b="0" lang="en-US" sz="1200" strike="noStrike" u="none">
                <a:solidFill>
                  <a:srgbClr val="ff3300"/>
                </a:solidFill>
                <a:effectLst/>
                <a:uFillTx/>
                <a:latin typeface="Arial Black"/>
              </a:rPr>
              <a:t>                                    1.00</a:t>
            </a:r>
            <a:r>
              <a:rPr b="0" lang="en-US" sz="1200" strike="noStrike" u="none">
                <a:solidFill>
                  <a:srgbClr val="000000"/>
                </a:solidFill>
                <a:effectLst/>
                <a:uFillTx/>
                <a:latin typeface="Arial Black"/>
              </a:rPr>
              <a:t> </a:t>
            </a:r>
            <a:br>
              <a:rPr sz="1200"/>
            </a:br>
            <a:r>
              <a:rPr b="0" lang="en-US" sz="700" strike="noStrike" u="none">
                <a:solidFill>
                  <a:srgbClr val="ff3300"/>
                </a:solidFill>
                <a:effectLst/>
                <a:uFillTx/>
                <a:latin typeface="Arial Black"/>
              </a:rPr>
              <a:t> </a:t>
            </a:r>
            <a:endParaRPr b="0" lang="en-US" sz="7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The modified interest rate adjustment will be added to the capacity rates originally set out under Section 9.02(b) of the PPA, less the Apache demand charge rate adjustment, to determine a new $/kW-mo. rate</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The new $/kW-mo. rate will be applied to 240,000 kW to set a capacity “revenue target” for each year that will be used for purposes of designing new capacity rates for Baseload Capacity - Block 1</a:t>
            </a:r>
            <a:endParaRPr b="0" lang="en-US" sz="1400" strike="noStrike" u="none">
              <a:solidFill>
                <a:srgbClr val="000000"/>
              </a:solidFill>
              <a:effectLst/>
              <a:uFillTx/>
              <a:latin typeface="Times New Roman"/>
            </a:endParaRPr>
          </a:p>
        </p:txBody>
      </p:sp>
      <p:sp>
        <p:nvSpPr>
          <p:cNvPr id="22" name=""/>
          <p:cNvSpPr/>
          <p:nvPr/>
        </p:nvSpPr>
        <p:spPr>
          <a:xfrm>
            <a:off x="76320" y="533520"/>
            <a:ext cx="8915400" cy="75960"/>
          </a:xfrm>
          <a:prstGeom prst="rect">
            <a:avLst/>
          </a:prstGeom>
          <a:gradFill rotWithShape="0">
            <a:gsLst>
              <a:gs pos="0">
                <a:srgbClr val="0000ff"/>
              </a:gs>
              <a:gs pos="100000">
                <a:srgbClr val="000075"/>
              </a:gs>
            </a:gsLst>
            <a:lin ang="8100000"/>
          </a:gra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3" name=""/>
          <p:cNvSpPr/>
          <p:nvPr/>
        </p:nvSpPr>
        <p:spPr>
          <a:xfrm>
            <a:off x="75600" y="96840"/>
            <a:ext cx="454968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Capacity Payment Adjustments</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FBB9C4AE-26DE-4D6B-8A78-98816C6E8F73}"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p:nvPr>
        </p:nvSpPr>
        <p:spPr>
          <a:xfrm>
            <a:off x="228600" y="761760"/>
            <a:ext cx="8686800" cy="6095880"/>
          </a:xfrm>
          <a:prstGeom prst="rect">
            <a:avLst/>
          </a:prstGeom>
          <a:noFill/>
          <a:ln w="0">
            <a:noFill/>
          </a:ln>
        </p:spPr>
        <p:txBody>
          <a:bodyPr lIns="90000" rIns="90000" tIns="46800" bIns="46800" anchor="t">
            <a:normAutofit fontScale="92500" lnSpcReduction="9999"/>
          </a:bodyPr>
          <a:p>
            <a:pPr marL="343080" indent="-343080">
              <a:lnSpc>
                <a:spcPct val="9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Capacity Units Billed</a:t>
            </a:r>
            <a:endParaRPr b="0" lang="en-US" sz="1600" strike="noStrike" u="none">
              <a:solidFill>
                <a:srgbClr val="000000"/>
              </a:solidFill>
              <a:effectLst/>
              <a:uFillTx/>
              <a:latin typeface="Times New Roman"/>
            </a:endParaRPr>
          </a:p>
          <a:p>
            <a:pPr marL="343080" indent="0">
              <a:lnSpc>
                <a:spcPct val="90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Baseload Capacity - Block 1 (250 MW)</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The “revenue target” for each year (described on the previous slide) will be divided by 3,000,000 billing units (250,000 kW times 12 months) to determine the baseline capacity rate that will be in effect in each year from the Effective Date through 2019 for Baseload Capacity - Block 1</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Beginning in 2020, the rate for Baseload Capacity - Block 1 (263,000 kW total) will be $1.00/kW-mo.</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The rate for Baseload Capacity - Block 1 will apply to 250,000 kW per month</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Baseload Capacity - Block 2 (Next 13 MW)</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A market-based rate of $5.47/kW-mo. will apply beginning on the Effective Date</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The rate for Baseload Capacity - Block 2 will escalate on January 1, 2002 and each January 1 thereafter through 2019 at the same rate of escalation implied by the capacity rates for Baseload Capacity - Block 1</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lvl="2" marL="1143000" indent="-228600">
              <a:lnSpc>
                <a:spcPct val="90000"/>
              </a:lnSpc>
              <a:spcBef>
                <a:spcPts val="176"/>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Beginning in 2020, the rate for Baseload Capacity - Block 2 (263,000 kW total) will be $1.00/kW-mo.</a:t>
            </a:r>
            <a:br>
              <a:rPr sz="1200"/>
            </a:br>
            <a:br>
              <a:rPr sz="700"/>
            </a:br>
            <a:r>
              <a:rPr b="0" lang="en-US" sz="700" strike="noStrike" u="none">
                <a:solidFill>
                  <a:srgbClr val="000000"/>
                </a:solidFill>
                <a:effectLst/>
                <a:uFillTx/>
                <a:latin typeface="Arial Black"/>
              </a:rPr>
              <a:t> </a:t>
            </a:r>
            <a:endParaRPr b="0" lang="en-US" sz="7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The rate for Baseload Capacity - Block 2 will apply to 13,000 kW per month  </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As-Available Capacity (Next 17 MW)</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A market-based rate of $2.65/kW-mo. will apply beginning on the Effective Date</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The rate for As-Available Capacity will escalate on January 1, 2002 and each January 1 thereafter through 2019 at the same rate of escalation implied by the capacity rates for Baseload Capacity - Block 1</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The rate for As-Available Capacity will apply to 17,000 kW per month</a:t>
            </a:r>
            <a:endParaRPr b="0" lang="en-US" sz="1200" strike="noStrike" u="none">
              <a:solidFill>
                <a:srgbClr val="000000"/>
              </a:solidFill>
              <a:effectLst/>
              <a:uFillTx/>
              <a:latin typeface="Times New Roman"/>
            </a:endParaRPr>
          </a:p>
        </p:txBody>
      </p:sp>
      <p:sp>
        <p:nvSpPr>
          <p:cNvPr id="25" name=""/>
          <p:cNvSpPr/>
          <p:nvPr/>
        </p:nvSpPr>
        <p:spPr>
          <a:xfrm>
            <a:off x="76320" y="533520"/>
            <a:ext cx="8915400" cy="75960"/>
          </a:xfrm>
          <a:prstGeom prst="rect">
            <a:avLst/>
          </a:prstGeom>
          <a:gradFill rotWithShape="0">
            <a:gsLst>
              <a:gs pos="0">
                <a:srgbClr val="0000ff"/>
              </a:gs>
              <a:gs pos="100000">
                <a:srgbClr val="000075"/>
              </a:gs>
            </a:gsLst>
            <a:lin ang="8100000"/>
          </a:gra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6" name=""/>
          <p:cNvSpPr/>
          <p:nvPr/>
        </p:nvSpPr>
        <p:spPr>
          <a:xfrm>
            <a:off x="75600" y="96840"/>
            <a:ext cx="454968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Capacity Payment Adjustments</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CFC1C47B-216E-4C14-AC41-A13B6AC07AA9}"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p:nvPr>
        </p:nvSpPr>
        <p:spPr>
          <a:xfrm>
            <a:off x="228600" y="762120"/>
            <a:ext cx="8686800" cy="4952880"/>
          </a:xfrm>
          <a:prstGeom prst="rect">
            <a:avLst/>
          </a:prstGeom>
          <a:noFill/>
          <a:ln w="0">
            <a:noFill/>
          </a:ln>
        </p:spPr>
        <p:txBody>
          <a:bodyPr lIns="90000" rIns="90000" tIns="46800" bIns="46800" anchor="t">
            <a:normAutofit lnSpcReduction="9999"/>
          </a:bodyPr>
          <a:p>
            <a:pPr marL="343080" indent="-343080">
              <a:lnSpc>
                <a:spcPct val="9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Other Terms and Conditions</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Brazos may elect, at any time during the primary term of the new PPA, to make “capacity prepayments” under the following terms:</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Capacity prepayments will be amortized over the remainder of the primary term of the new PPA at an APR agreed-to by the parties and set out under the new PPA</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Annual cost reductions attributable to capacity prepayments will be divided by 3,000,000 billing units (250,000 kW times 12 months) to determine the capacity rate adjustment that will be in effect in each calendar year from the effective date of the adjustment through 2019</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Arial Black"/>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Capacity rate adjustments attributable to capacity prepayments will be applied to 250,000 kW per month, the level of capacity billed as Baseload Capacity - Block 1</a:t>
            </a:r>
            <a:br>
              <a:rPr sz="1200"/>
            </a:br>
            <a:r>
              <a:rPr b="0" lang="en-US" sz="1200" strike="noStrike" u="none">
                <a:solidFill>
                  <a:srgbClr val="000000"/>
                </a:solidFill>
                <a:effectLst/>
                <a:uFillTx/>
                <a:latin typeface="Arial Black"/>
              </a:rPr>
              <a:t> </a:t>
            </a:r>
            <a:endParaRPr b="0" lang="en-US" sz="12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Brazos may elect, prior to the end of the primary term of the new PPA, to extinguish capacity payment obligations during the secondary term by paying a lump-sum amount equal to the present value of future capacity payments at an APR agreed-to by the parties</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One or more special purpose entity(ies) will be formed for purposes of collecting/administering Brazos’ capacity payment obligations</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Capacity payments will be firm and not subject to adjustment for (among other things) unit availability </a:t>
            </a:r>
            <a:endParaRPr b="0" lang="en-US" sz="1400" strike="noStrike" u="none">
              <a:solidFill>
                <a:srgbClr val="000000"/>
              </a:solidFill>
              <a:effectLst/>
              <a:uFillTx/>
              <a:latin typeface="Times New Roman"/>
            </a:endParaRPr>
          </a:p>
        </p:txBody>
      </p:sp>
      <p:sp>
        <p:nvSpPr>
          <p:cNvPr id="28" name=""/>
          <p:cNvSpPr/>
          <p:nvPr/>
        </p:nvSpPr>
        <p:spPr>
          <a:xfrm>
            <a:off x="76320" y="533520"/>
            <a:ext cx="8915400" cy="75960"/>
          </a:xfrm>
          <a:prstGeom prst="rect">
            <a:avLst/>
          </a:prstGeom>
          <a:gradFill rotWithShape="0">
            <a:gsLst>
              <a:gs pos="0">
                <a:srgbClr val="0000ff"/>
              </a:gs>
              <a:gs pos="100000">
                <a:srgbClr val="000075"/>
              </a:gs>
            </a:gsLst>
            <a:lin ang="8100000"/>
          </a:gra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9" name=""/>
          <p:cNvSpPr/>
          <p:nvPr/>
        </p:nvSpPr>
        <p:spPr>
          <a:xfrm>
            <a:off x="75600" y="96840"/>
            <a:ext cx="454968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Capacity Payment Adjustments</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FC98FB9E-0AB3-41FD-8D5D-874FCFCF2A7E}"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p:nvPr>
        </p:nvSpPr>
        <p:spPr>
          <a:xfrm>
            <a:off x="228600" y="761760"/>
            <a:ext cx="8686800" cy="6095880"/>
          </a:xfrm>
          <a:prstGeom prst="rect">
            <a:avLst/>
          </a:prstGeom>
          <a:noFill/>
          <a:ln w="0">
            <a:noFill/>
          </a:ln>
        </p:spPr>
        <p:txBody>
          <a:bodyPr lIns="90000" rIns="90000" tIns="46800" bIns="46800" anchor="t">
            <a:normAutofit/>
          </a:bodyPr>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Brazos will step into the O&amp;M contract between the partnership and NAESCo for purposes of operation and maintenance of the Cleburne, TX facility</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Brazos will pay all costs incurred, if any, to remove the O&amp;M service provider from the site under the partnership’s agreement with NAESCo </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PPE/ENA will be responsible for all decisions with respect to ongoing relationships with Siemens-Westinghouse Power Company</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PPE/ENA will be responsible for all decisions with respect to the scheduling and timing of all outages for planned and unplanned maintenance </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Brazos will receive all incentives and profit margins paid NAESCo, which effectively serves to lower the overall cost of electricity delivered from the facility</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1" name=""/>
          <p:cNvSpPr/>
          <p:nvPr/>
        </p:nvSpPr>
        <p:spPr>
          <a:xfrm>
            <a:off x="76320" y="533520"/>
            <a:ext cx="8915400" cy="75960"/>
          </a:xfrm>
          <a:prstGeom prst="rect">
            <a:avLst/>
          </a:prstGeom>
          <a:gradFill rotWithShape="0">
            <a:gsLst>
              <a:gs pos="0">
                <a:srgbClr val="0000ff"/>
              </a:gs>
              <a:gs pos="100000">
                <a:srgbClr val="000075"/>
              </a:gs>
            </a:gsLst>
            <a:lin ang="8100000"/>
          </a:gra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32" name=""/>
          <p:cNvSpPr/>
          <p:nvPr/>
        </p:nvSpPr>
        <p:spPr>
          <a:xfrm>
            <a:off x="72720" y="96840"/>
            <a:ext cx="65145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Facility O&amp;M/Energy Payments - Alternative 1</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B071D9CB-4060-4393-BAB4-928939F4B76C}"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228600" y="762120"/>
            <a:ext cx="8686800" cy="6095880"/>
          </a:xfrm>
          <a:prstGeom prst="rect">
            <a:avLst/>
          </a:prstGeom>
          <a:noFill/>
          <a:ln w="0">
            <a:noFill/>
          </a:ln>
        </p:spPr>
        <p:style>
          <a:lnRef idx="0"/>
          <a:fillRef idx="0"/>
          <a:effectRef idx="0"/>
          <a:fontRef idx="minor"/>
        </p:style>
        <p:txBody>
          <a:bodyPr lIns="90000" rIns="90000" tIns="46800" bIns="46800" anchor="t">
            <a:normAutofit fontScale="92500" lnSpcReduction="19999"/>
          </a:bodyPr>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Energy From Baseload Capacity - Block 1 (Up to 250 MW)</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The energy rate through 2006 will be determined by multiplying (1) the average heat rate for the generation of energy from Baseload Capacity - Block 1 by (2) the delivered cost of gas associated with the generation of Baseload Capacity - Block 1, assuming a gas supply cost that is equal to 105% of the partnership’s cost of gas under its supply agreements with Apache &amp; Williams</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Brazos will receive 50% of the benefit associated with the removal of water distillation equipment, or a 1.5% heat rate improvement over the status quo </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Beginning in 2007, energy pricing provisions of the PPA under Schedule 9.03 of the PPA shall apply with a 1.5% adjustment for heat rate improvement</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a:p>
            <a:pPr marL="343080" indent="-343080">
              <a:lnSpc>
                <a:spcPct val="11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Energy From Baseload Capacity - Block 2 (Next 13 MW)</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lvl="1" marL="743040" indent="-285840">
              <a:lnSpc>
                <a:spcPct val="100000"/>
              </a:lnSpc>
              <a:spcBef>
                <a:spcPts val="201"/>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The energy rate through 2019 will be determined by multiplying (1) the average heat rate for the generation of energy from Baseload Capacity - Block 2 by (2) the delivered cost of gas associated with the generation of Baseload Capacity - Block 2, assuming market cost of gas</a:t>
            </a:r>
            <a:br>
              <a:rPr sz="1400"/>
            </a:br>
            <a:r>
              <a:rPr b="0" lang="en-US" sz="800" strike="noStrike" u="none">
                <a:solidFill>
                  <a:srgbClr val="000000"/>
                </a:solidFill>
                <a:effectLst/>
                <a:uFillTx/>
                <a:latin typeface="Arial Black"/>
              </a:rPr>
              <a:t>   </a:t>
            </a:r>
            <a:br>
              <a:rPr sz="800"/>
            </a:br>
            <a:r>
              <a:rPr b="0" lang="en-US" sz="800" strike="noStrike" u="none">
                <a:solidFill>
                  <a:srgbClr val="000000"/>
                </a:solidFill>
                <a:effectLst/>
                <a:uFillTx/>
                <a:latin typeface="Arial Black"/>
              </a:rPr>
              <a:t> </a:t>
            </a:r>
            <a:endParaRPr b="0" lang="en-US" sz="8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Energy From As-Available Capacity (Next 17 MW)</a:t>
            </a:r>
            <a:br>
              <a:rPr sz="1600"/>
            </a:b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The energy rate through 2019 will be determined by multiplying (1) the average heat rate for the generation of energy from As-Available Capacity by (2) the delivered cost of gas associated with the generation of As-Available Capacity assuming market cost of gas </a:t>
            </a:r>
            <a:br>
              <a:rPr sz="1400"/>
            </a:br>
            <a:r>
              <a:rPr b="0" lang="en-US" sz="1400" strike="noStrike" u="none">
                <a:solidFill>
                  <a:srgbClr val="000000"/>
                </a:solidFill>
                <a:effectLst/>
                <a:uFillTx/>
                <a:latin typeface="Arial Black"/>
              </a:rPr>
              <a:t> </a:t>
            </a:r>
            <a:endParaRPr b="0" lang="en-US" sz="1400" strike="noStrike" u="none">
              <a:solidFill>
                <a:srgbClr val="000000"/>
              </a:solidFill>
              <a:effectLst/>
              <a:uFillTx/>
              <a:latin typeface="Times New Roman"/>
            </a:endParaRPr>
          </a:p>
        </p:txBody>
      </p:sp>
      <p:sp>
        <p:nvSpPr>
          <p:cNvPr id="34" name=""/>
          <p:cNvSpPr/>
          <p:nvPr/>
        </p:nvSpPr>
        <p:spPr>
          <a:xfrm>
            <a:off x="76320" y="533520"/>
            <a:ext cx="8915400" cy="75960"/>
          </a:xfrm>
          <a:prstGeom prst="rect">
            <a:avLst/>
          </a:prstGeom>
          <a:gradFill rotWithShape="0">
            <a:gsLst>
              <a:gs pos="0">
                <a:srgbClr val="0000ff"/>
              </a:gs>
              <a:gs pos="100000">
                <a:srgbClr val="000075"/>
              </a:gs>
            </a:gsLst>
            <a:lin ang="8100000"/>
          </a:gra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35" name=""/>
          <p:cNvSpPr/>
          <p:nvPr/>
        </p:nvSpPr>
        <p:spPr>
          <a:xfrm>
            <a:off x="72720" y="75240"/>
            <a:ext cx="6514560" cy="3988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Facility O&amp;M/Energy Payments - Alternative 1</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4647E62-3949-43EA-BA7E-223802282DCC}"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6791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2000-01-25T19:42:41Z</dcterms:created>
  <dc:creator>ECT</dc:creator>
  <dc:description/>
  <dc:language>en-US</dc:language>
  <cp:lastModifiedBy>Rick Hill</cp:lastModifiedBy>
  <cp:lastPrinted>2001-04-03T16:42:27Z</cp:lastPrinted>
  <dcterms:modified xsi:type="dcterms:W3CDTF">2001-04-04T21:24:05Z</dcterms:modified>
  <cp:revision>53</cp:revision>
  <dc:subject/>
  <dc:title>Enron North America  Project Motown</dc:title>
</cp:coreProperties>
</file>