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_rels/notesSlide2.xml.rels" ContentType="application/vnd.openxmlformats-package.relationships+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Lst>
  <p:sldSz cx="9144000" cy="6858000"/>
  <p:notesSz cx="6778625" cy="99107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778800" cy="991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360" y="-360"/>
            <a:ext cx="2948040" cy="461880"/>
          </a:xfrm>
          <a:prstGeom prst="rect">
            <a:avLst/>
          </a:prstGeom>
          <a:noFill/>
          <a:ln w="0">
            <a:noFill/>
          </a:ln>
        </p:spPr>
        <p:txBody>
          <a:bodyPr lIns="92520" rIns="92520" tIns="46080" bIns="46080" anchor="t">
            <a:noAutofit/>
          </a:bodyPr>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4"/>
          </p:nvPr>
        </p:nvSpPr>
        <p:spPr>
          <a:xfrm>
            <a:off x="3876840" y="-360"/>
            <a:ext cx="2869920" cy="461880"/>
          </a:xfrm>
          <a:prstGeom prst="rect">
            <a:avLst/>
          </a:prstGeom>
          <a:noFill/>
          <a:ln w="0">
            <a:noFill/>
          </a:ln>
        </p:spPr>
        <p:txBody>
          <a:bodyPr lIns="92520" rIns="92520" tIns="46080" bIns="46080" anchor="t">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953640" y="768240"/>
            <a:ext cx="4916520" cy="36878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32040" y="4684680"/>
            <a:ext cx="4960800" cy="4454640"/>
          </a:xfrm>
          <a:prstGeom prst="rect">
            <a:avLst/>
          </a:prstGeom>
          <a:noFill/>
          <a:ln w="0">
            <a:noFill/>
          </a:ln>
        </p:spPr>
        <p:txBody>
          <a:bodyPr lIns="92520" rIns="9252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5"/>
          </p:nvPr>
        </p:nvSpPr>
        <p:spPr>
          <a:xfrm>
            <a:off x="-360" y="9445320"/>
            <a:ext cx="2948040" cy="461880"/>
          </a:xfrm>
          <a:prstGeom prst="rect">
            <a:avLst/>
          </a:prstGeom>
          <a:noFill/>
          <a:ln w="0">
            <a:noFill/>
          </a:ln>
        </p:spPr>
        <p:txBody>
          <a:bodyPr lIns="92520" rIns="92520" tIns="46080" bIns="46080" anchor="b">
            <a:noAutofit/>
          </a:bodyPr>
          <a:lstStyle>
            <a:lvl1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6"/>
          </p:nvPr>
        </p:nvSpPr>
        <p:spPr>
          <a:xfrm>
            <a:off x="3876840" y="9445320"/>
            <a:ext cx="2869920" cy="461880"/>
          </a:xfrm>
          <a:prstGeom prst="rect">
            <a:avLst/>
          </a:prstGeom>
          <a:noFill/>
          <a:ln w="0">
            <a:noFill/>
          </a:ln>
        </p:spPr>
        <p:txBody>
          <a:bodyPr lIns="92520" rIns="92520" tIns="46080" bIns="46080" anchor="b">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Times New Roman"/>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7E365C5D-4958-4A54-B448-30913C8CA90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 name="PlaceHolder 1"/>
          <p:cNvSpPr>
            <a:spLocks noGrp="1"/>
          </p:cNvSpPr>
          <p:nvPr>
            <p:ph type="sldImg"/>
          </p:nvPr>
        </p:nvSpPr>
        <p:spPr>
          <a:xfrm>
            <a:off x="954000" y="768240"/>
            <a:ext cx="4916520" cy="3687840"/>
          </a:xfrm>
          <a:prstGeom prst="rect">
            <a:avLst/>
          </a:prstGeom>
          <a:ln w="0">
            <a:noFill/>
          </a:ln>
        </p:spPr>
      </p:sp>
      <p:sp>
        <p:nvSpPr>
          <p:cNvPr id="31" name=""/>
          <p:cNvSpPr/>
          <p:nvPr/>
        </p:nvSpPr>
        <p:spPr>
          <a:xfrm>
            <a:off x="2774880" y="5342040"/>
            <a:ext cx="184320" cy="457200"/>
          </a:xfrm>
          <a:prstGeom prst="rect">
            <a:avLst/>
          </a:prstGeom>
          <a:noFill/>
          <a:ln w="0">
            <a:noFill/>
          </a:ln>
        </p:spPr>
        <p:style>
          <a:lnRef idx="0"/>
          <a:fillRef idx="0"/>
          <a:effectRef idx="0"/>
          <a:fontRef idx="minor"/>
        </p:style>
        <p:txBody>
          <a:bodyPr wrap="none" lIns="92160" rIns="92160" tIns="46080" bIns="46080" anchor="t">
            <a:spAutoFit/>
          </a:bodyPr>
          <a:p>
            <a:endParaRPr b="0" lang="en-US" sz="2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2AE3F3A-B610-4003-A7B6-C4B8F5FEE825}"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 name="PlaceHolder 2"/>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 name="PlaceHolder 3"/>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322B74C-00FD-496C-8563-154BA1AB538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PlaceHolder 5"/>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533520" y="533520"/>
            <a:ext cx="7772400" cy="761760"/>
          </a:xfrm>
          <a:prstGeom prst="rect">
            <a:avLst/>
          </a:prstGeom>
          <a:solidFill>
            <a:srgbClr val="ffffff"/>
          </a:solidFill>
          <a:ln w="9360">
            <a:solidFill>
              <a:srgbClr val="000000"/>
            </a:solidFill>
            <a:miter/>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33cc"/>
                </a:solidFill>
                <a:effectLst/>
                <a:uFillTx/>
                <a:latin typeface="Times New Roman"/>
              </a:rPr>
              <a:t>Response To Objectives for 2000</a:t>
            </a:r>
            <a:endParaRPr b="0" lang="en-US" sz="4000" strike="noStrike" u="none">
              <a:solidFill>
                <a:srgbClr val="000000"/>
              </a:solidFill>
              <a:effectLst/>
              <a:uFillTx/>
              <a:latin typeface="Times New Roman"/>
            </a:endParaRPr>
          </a:p>
        </p:txBody>
      </p:sp>
      <p:sp>
        <p:nvSpPr>
          <p:cNvPr id="14" name=""/>
          <p:cNvSpPr/>
          <p:nvPr/>
        </p:nvSpPr>
        <p:spPr>
          <a:xfrm>
            <a:off x="533520" y="1676520"/>
            <a:ext cx="7772400" cy="43434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[Europe]</a:t>
            </a:r>
            <a:br>
              <a:rPr sz="2000"/>
            </a:br>
            <a:br>
              <a:rPr sz="2000"/>
            </a:br>
            <a:r>
              <a:rPr b="1" lang="en-US" sz="2000" strike="noStrike" u="none">
                <a:solidFill>
                  <a:srgbClr val="000000"/>
                </a:solidFill>
                <a:effectLst/>
                <a:uFillTx/>
                <a:latin typeface="Times New Roman"/>
              </a:rPr>
              <a:t>1.  Generate at least $200m of gross margin outside of the U.K. </a:t>
            </a:r>
            <a:br>
              <a:rPr sz="2000"/>
            </a:br>
            <a:br>
              <a:rPr sz="2000"/>
            </a:br>
            <a:r>
              <a:rPr b="1" lang="en-US" sz="2000" strike="noStrike" u="none">
                <a:solidFill>
                  <a:srgbClr val="000000"/>
                </a:solidFill>
                <a:effectLst/>
                <a:uFillTx/>
                <a:latin typeface="Times New Roman"/>
              </a:rPr>
              <a:t>2.  Financially close and monetise three infrastructure projects</a:t>
            </a:r>
            <a:br>
              <a:rPr sz="2000"/>
            </a:br>
            <a:br>
              <a:rPr sz="2000"/>
            </a:br>
            <a:r>
              <a:rPr b="1" lang="en-US" sz="2000" strike="noStrike" u="none">
                <a:solidFill>
                  <a:srgbClr val="000000"/>
                </a:solidFill>
                <a:effectLst/>
                <a:uFillTx/>
                <a:latin typeface="Times New Roman"/>
              </a:rPr>
              <a:t>3.  Decrease Eastern exposure by $250m</a:t>
            </a:r>
            <a:br>
              <a:rPr sz="2000"/>
            </a:br>
            <a:br>
              <a:rPr sz="2000"/>
            </a:br>
            <a:br>
              <a:rPr sz="2000"/>
            </a:br>
            <a:r>
              <a:rPr b="0" lang="en-US" sz="2000" strike="noStrike" u="none">
                <a:solidFill>
                  <a:srgbClr val="000000"/>
                </a:solidFill>
                <a:effectLst/>
                <a:uFillTx/>
                <a:latin typeface="Times New Roman"/>
              </a:rPr>
              <a:t>[North America &amp; Europe]</a:t>
            </a:r>
            <a:br>
              <a:rPr sz="2000"/>
            </a:br>
            <a:br>
              <a:rPr sz="2000"/>
            </a:br>
            <a:r>
              <a:rPr b="1" lang="en-US" sz="2000" strike="noStrike" u="none">
                <a:solidFill>
                  <a:srgbClr val="000000"/>
                </a:solidFill>
                <a:effectLst/>
                <a:uFillTx/>
                <a:latin typeface="Times New Roman"/>
              </a:rPr>
              <a:t>4.  Execute  more commodity intermediation business via Enron Online than through traditional means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533520" y="533520"/>
            <a:ext cx="7772400" cy="761760"/>
          </a:xfrm>
          <a:prstGeom prst="rect">
            <a:avLst/>
          </a:prstGeom>
          <a:solidFill>
            <a:srgbClr val="ffffff"/>
          </a:solidFill>
          <a:ln w="9360">
            <a:solidFill>
              <a:srgbClr val="000000"/>
            </a:solidFill>
            <a:miter/>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1.   “Generate at least $200m of gross margin outside of the U.K.”</a:t>
            </a:r>
            <a:endParaRPr b="0" lang="en-US" sz="2000" strike="noStrike" u="none">
              <a:solidFill>
                <a:srgbClr val="000000"/>
              </a:solidFill>
              <a:effectLst/>
              <a:uFillTx/>
              <a:latin typeface="Times New Roman"/>
            </a:endParaRPr>
          </a:p>
        </p:txBody>
      </p:sp>
      <p:sp>
        <p:nvSpPr>
          <p:cNvPr id="16" name=""/>
          <p:cNvSpPr/>
          <p:nvPr/>
        </p:nvSpPr>
        <p:spPr>
          <a:xfrm>
            <a:off x="380880" y="1600200"/>
            <a:ext cx="8153640" cy="2379960"/>
          </a:xfrm>
          <a:prstGeom prst="rect">
            <a:avLst/>
          </a:prstGeom>
          <a:noFill/>
          <a:ln w="9360">
            <a:solidFill>
              <a:srgbClr val="3333cc"/>
            </a:solidFill>
            <a:miter/>
          </a:ln>
        </p:spPr>
        <p:style>
          <a:lnRef idx="0"/>
          <a:fillRef idx="0"/>
          <a:effectRef idx="0"/>
          <a:fontRef idx="minor"/>
        </p:style>
        <p:txBody>
          <a:bodyPr lIns="90000" rIns="90000" tIns="46800" bIns="46800" anchor="t">
            <a:spAutoFit/>
          </a:bodyPr>
          <a:p>
            <a:pPr>
              <a:lnSpc>
                <a:spcPct val="2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0" lang="en-US" sz="1500" strike="noStrike" u="none">
                <a:solidFill>
                  <a:srgbClr val="000000"/>
                </a:solidFill>
                <a:effectLst/>
                <a:uFillTx/>
                <a:latin typeface="Times New Roman"/>
              </a:rPr>
              <a:t>During 2000 Enron Europe diversified its product and geographical mix away from the original UK Power and Gas businesses.  These new areas generated $240m of Gross Margin.</a:t>
            </a:r>
            <a:endParaRPr b="0" lang="en-US" sz="1500" strike="noStrike" u="none">
              <a:solidFill>
                <a:srgbClr val="000000"/>
              </a:solidFill>
              <a:effectLst/>
              <a:uFillTx/>
              <a:latin typeface="Times New Roman"/>
            </a:endParaRPr>
          </a:p>
          <a:p>
            <a:pPr>
              <a:lnSpc>
                <a:spcPct val="2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a:t>
            </a:r>
            <a:endParaRPr b="0" lang="en-US" sz="1500" strike="noStrike" u="none">
              <a:solidFill>
                <a:srgbClr val="000000"/>
              </a:solidFill>
              <a:effectLst/>
              <a:uFillTx/>
              <a:latin typeface="Times New Roman"/>
            </a:endParaRPr>
          </a:p>
          <a:p>
            <a:pPr>
              <a:lnSpc>
                <a:spcPct val="2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Overall volumes in power and gas trading also increased during 2000 by over 100%.</a:t>
            </a:r>
            <a:r>
              <a:rPr b="0" lang="en-US" sz="1500" strike="noStrike" u="none">
                <a:solidFill>
                  <a:srgbClr val="000000"/>
                </a:solidFill>
                <a:effectLst/>
                <a:uFillTx/>
                <a:latin typeface="Arial"/>
              </a:rPr>
              <a:t>   </a:t>
            </a:r>
            <a:endParaRPr b="0" lang="en-US" sz="1500" strike="noStrike" u="none">
              <a:solidFill>
                <a:srgbClr val="000000"/>
              </a:solidFill>
              <a:effectLst/>
              <a:uFillTx/>
              <a:latin typeface="Times New Roman"/>
            </a:endParaRPr>
          </a:p>
          <a:p>
            <a:pPr>
              <a:lnSpc>
                <a:spcPct val="2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
        <p:nvSpPr>
          <p:cNvPr id="17" name=""/>
          <p:cNvSpPr/>
          <p:nvPr/>
        </p:nvSpPr>
        <p:spPr>
          <a:xfrm>
            <a:off x="533520" y="3276720"/>
            <a:ext cx="7772400" cy="76176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7086600" y="76320"/>
            <a:ext cx="19051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rPr>
              <a:t>2000 Objectives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380520"/>
            <a:ext cx="8153280" cy="762120"/>
          </a:xfrm>
          <a:prstGeom prst="rect">
            <a:avLst/>
          </a:prstGeom>
          <a:solidFill>
            <a:srgbClr val="ffffff"/>
          </a:solidFill>
          <a:ln w="9360">
            <a:solidFill>
              <a:srgbClr val="000000"/>
            </a:solidFill>
            <a:miter/>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2.   “To financially close and monetise three infrastructure projects”</a:t>
            </a:r>
            <a:endParaRPr b="0" lang="en-US" sz="2000" strike="noStrike" u="none">
              <a:solidFill>
                <a:srgbClr val="000000"/>
              </a:solidFill>
              <a:effectLst/>
              <a:uFillTx/>
              <a:latin typeface="Times New Roman"/>
            </a:endParaRPr>
          </a:p>
        </p:txBody>
      </p:sp>
      <p:sp>
        <p:nvSpPr>
          <p:cNvPr id="20" name=""/>
          <p:cNvSpPr/>
          <p:nvPr/>
        </p:nvSpPr>
        <p:spPr>
          <a:xfrm>
            <a:off x="457200" y="1177920"/>
            <a:ext cx="8153280" cy="5339160"/>
          </a:xfrm>
          <a:prstGeom prst="rect">
            <a:avLst/>
          </a:prstGeom>
          <a:noFill/>
          <a:ln w="9360">
            <a:solidFill>
              <a:srgbClr val="3333cc"/>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3333cc"/>
                </a:solidFill>
                <a:effectLst/>
                <a:uFillTx/>
                <a:latin typeface="Times New Roman"/>
              </a:rPr>
              <a:t>Infrastructure based monetisations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Sutton Bridge (April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Divestment of equity interests in Sutton Bridge power station to London Electricity in exchange for $270m cash.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National Power (June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Novation of the TPL PPA from National Power resulted in a cash receipt of $760m, and increases the possibility of future restructuring of TPL.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Poland, Turkey, Italy Powerstation Balance Sheet Restructure (July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Partial refinancing of Nowa Sarzyna, Sarlux &amp; Trakya raised $125m thereby providing liquidity to Whitewing (off balance sheet investing vehicle) and passing certain operations risks in these assets on to third parties.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ETOL</a:t>
            </a:r>
            <a:r>
              <a:rPr b="1" lang="en-US" sz="1400" strike="noStrike" u="none">
                <a:solidFill>
                  <a:srgbClr val="000000"/>
                </a:solidFill>
                <a:effectLst/>
                <a:uFillTx/>
                <a:latin typeface="Times New Roman"/>
              </a:rPr>
              <a:t> FAS 125 (November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Sale of rights to ETOL’s future dividend stream for consideration of cash $100m and loan notes $105m (also retained potential upside).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3333cc"/>
                </a:solidFill>
                <a:effectLst/>
                <a:uFillTx/>
                <a:latin typeface="Times New Roman"/>
              </a:rPr>
              <a:t>Non infrastructure based monetisations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Sale of Equity interest in Margaux which owns Sarlux, Trakya (Q4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Sale of rights to future dividend flows associated with Enron’s investment in Margaux vehicle (also retained potential upside).  Expect gain of $35m in Q4.</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Metals Balance Sheet Restructuring (Q3/4 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Sale of Metals inventory to reduce Metals balance sheet debt approx. $1.3bn. Also $100m prepay to reduce Metals related debt on Europe balance sheet.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1" name=""/>
          <p:cNvSpPr/>
          <p:nvPr/>
        </p:nvSpPr>
        <p:spPr>
          <a:xfrm>
            <a:off x="7086600" y="76320"/>
            <a:ext cx="19051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rPr>
              <a:t>2000 Objectives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380880" y="685800"/>
            <a:ext cx="7772400" cy="76212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3.   “Decrease Eastern exposure by $250m.”</a:t>
            </a:r>
            <a:endParaRPr b="0" lang="en-US" sz="2000" strike="noStrike" u="none">
              <a:solidFill>
                <a:srgbClr val="000000"/>
              </a:solidFill>
              <a:effectLst/>
              <a:uFillTx/>
              <a:latin typeface="Times New Roman"/>
            </a:endParaRPr>
          </a:p>
        </p:txBody>
      </p:sp>
      <p:sp>
        <p:nvSpPr>
          <p:cNvPr id="23" name=""/>
          <p:cNvSpPr/>
          <p:nvPr/>
        </p:nvSpPr>
        <p:spPr>
          <a:xfrm>
            <a:off x="7086600" y="76320"/>
            <a:ext cx="19051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rPr>
              <a:t>2000 Objectives</a:t>
            </a:r>
            <a:endParaRPr b="0" lang="en-US" sz="1800" strike="noStrike" u="none">
              <a:solidFill>
                <a:srgbClr val="000000"/>
              </a:solidFill>
              <a:effectLst/>
              <a:uFillTx/>
              <a:latin typeface="Times New Roman"/>
            </a:endParaRPr>
          </a:p>
        </p:txBody>
      </p:sp>
      <p:sp>
        <p:nvSpPr>
          <p:cNvPr id="24" name=""/>
          <p:cNvSpPr/>
          <p:nvPr/>
        </p:nvSpPr>
        <p:spPr>
          <a:xfrm>
            <a:off x="746280" y="171288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380880" y="685800"/>
            <a:ext cx="777240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880" y="1905120"/>
            <a:ext cx="7996320" cy="23799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Exhaustive research was carried out during 2000 to determine the most cost effective method of reducing the Eastern exposure.  This included research into Monetizations, Credit Linked Notes, Credit Derivatives, Insurance Products and a Private Placement. </a:t>
            </a: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Management decided to approach TXU Europe Group PLC directly and obtain increased guarantees  with additional covenants that will allow  Enron’s claim to be cleanly hedged.  This will not be completed until Q1 2001.</a:t>
            </a: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380880" y="380880"/>
            <a:ext cx="8153640" cy="15242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[North America &amp; Europe]</a:t>
            </a:r>
            <a:br>
              <a:rPr sz="2000"/>
            </a:br>
            <a:br>
              <a:rPr sz="2000"/>
            </a:br>
            <a:r>
              <a:rPr b="1" lang="en-US" sz="2000" strike="noStrike" u="none">
                <a:solidFill>
                  <a:srgbClr val="000000"/>
                </a:solidFill>
                <a:effectLst/>
                <a:uFillTx/>
                <a:latin typeface="Times New Roman"/>
              </a:rPr>
              <a:t>4.   “Execute  more commodity intermediation business via Enron Online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than through traditional means”</a:t>
            </a:r>
            <a:br>
              <a:rPr sz="2000"/>
            </a:br>
            <a:br>
              <a:rPr sz="2000"/>
            </a:br>
            <a:endParaRPr b="0" lang="en-US" sz="2000" strike="noStrike" u="none">
              <a:solidFill>
                <a:srgbClr val="000000"/>
              </a:solidFill>
              <a:effectLst/>
              <a:uFillTx/>
              <a:latin typeface="Times New Roman"/>
            </a:endParaRPr>
          </a:p>
        </p:txBody>
      </p:sp>
      <p:sp>
        <p:nvSpPr>
          <p:cNvPr id="28" name=""/>
          <p:cNvSpPr/>
          <p:nvPr/>
        </p:nvSpPr>
        <p:spPr>
          <a:xfrm>
            <a:off x="7086600" y="76320"/>
            <a:ext cx="19051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Times New Roman"/>
              </a:rPr>
              <a:t>2000 Objectives</a:t>
            </a:r>
            <a:endParaRPr b="0" lang="en-US" sz="1800" strike="noStrike" u="none">
              <a:solidFill>
                <a:srgbClr val="000000"/>
              </a:solidFill>
              <a:effectLst/>
              <a:uFillTx/>
              <a:latin typeface="Times New Roman"/>
            </a:endParaRPr>
          </a:p>
        </p:txBody>
      </p:sp>
      <p:sp>
        <p:nvSpPr>
          <p:cNvPr id="29" name=""/>
          <p:cNvSpPr/>
          <p:nvPr/>
        </p:nvSpPr>
        <p:spPr>
          <a:xfrm>
            <a:off x="304920" y="2395440"/>
            <a:ext cx="7924680" cy="28371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EnronOnline is currently generating approximately 52% of total transactions during 2000 compared with 25% in 1999. </a:t>
            </a:r>
            <a:endParaRPr b="0" lang="en-US" sz="15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a:t>
            </a: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In less than one year, EnronOnline has grown into the world’s largest e-commerce website surpassing the $250 billion mark in November representing over 450,000 transactions.</a:t>
            </a:r>
            <a:endParaRPr b="0" lang="en-US" sz="15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EnronOnline completes more than 3,000 transactions per day worth over $ 2.3 billion.</a:t>
            </a:r>
            <a:endParaRPr b="0" lang="en-US" sz="15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EnronOnline offers the greatest breadth of commodity products on the Internet.</a:t>
            </a:r>
            <a:endParaRPr b="0" lang="en-US" sz="15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rPr>
              <a:t> EnronOnline offers a more efficient channel for customers to transact with Enron and a simple alternative to more traditional means like the telephone.</a:t>
            </a: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1684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2000-11-23T10:28:25Z</dcterms:created>
  <dc:creator>hcook</dc:creator>
  <dc:description/>
  <dc:language>en-US</dc:language>
  <cp:lastModifiedBy>NORegan</cp:lastModifiedBy>
  <cp:lastPrinted>2000-12-05T13:33:20Z</cp:lastPrinted>
  <dcterms:modified xsi:type="dcterms:W3CDTF">2000-12-05T13:40:23Z</dcterms:modified>
  <cp:revision>40</cp:revision>
  <dc:subject/>
  <dc:title>“To financially close and monetise three infrastructure projects”</dc:title>
</cp:coreProperties>
</file>