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6858000" cy="9326563"/>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Master0">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aster0">
    <p:spTree>
      <p:nvGrpSpPr>
        <p:cNvPr id="1" name=""/>
        <p:cNvGrpSpPr/>
        <p:nvPr/>
      </p:nvGrpSpPr>
      <p:grpSpPr>
        <a:xfrm>
          <a:off x="0" y="0"/>
          <a:ext cx="0" cy="0"/>
          <a:chOff x="0" y="0"/>
          <a:chExt cx="0" cy="0"/>
        </a:xfrm>
      </p:grpSpPr>
      <p:sp>
        <p:nvSpPr>
          <p:cNvPr id="3" name="PlaceHolder 1"/>
          <p:cNvSpPr>
            <a:spLocks noGrp="1"/>
          </p:cNvSpPr>
          <p:nvPr>
            <p:ph type="title"/>
          </p:nvPr>
        </p:nvSpPr>
        <p:spPr>
          <a:xfrm>
            <a:off x="342720" y="371880"/>
            <a:ext cx="6171840" cy="1557000"/>
          </a:xfrm>
          <a:prstGeom prst="rect">
            <a:avLst/>
          </a:prstGeom>
          <a:noFill/>
          <a:ln w="0">
            <a:noFill/>
          </a:ln>
        </p:spPr>
        <p:txBody>
          <a:bodyPr lIns="0" rIns="0" tIns="0" bIns="0" anchor="ctr">
            <a:spAutoFit/>
          </a:bodyPr>
          <a:p>
            <a:pPr indent="0" algn="ctr">
              <a:buNone/>
            </a:pPr>
            <a:endParaRPr b="0" lang="en-US" sz="4400" strike="noStrike" u="none">
              <a:solidFill>
                <a:srgbClr val="000000"/>
              </a:solidFill>
              <a:effectLst/>
              <a:uFillTx/>
              <a:latin typeface="Arial"/>
            </a:endParaRPr>
          </a:p>
        </p:txBody>
      </p:sp>
      <p:sp>
        <p:nvSpPr>
          <p:cNvPr id="4" name="PlaceHolder 2"/>
          <p:cNvSpPr>
            <a:spLocks noGrp="1"/>
          </p:cNvSpPr>
          <p:nvPr>
            <p:ph type="subTitle"/>
          </p:nvPr>
        </p:nvSpPr>
        <p:spPr>
          <a:xfrm>
            <a:off x="342720" y="2182320"/>
            <a:ext cx="6171840" cy="540900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
          <p:cNvSpPr/>
          <p:nvPr/>
        </p:nvSpPr>
        <p:spPr>
          <a:xfrm>
            <a:off x="0" y="0"/>
            <a:ext cx="6858000" cy="9325080"/>
          </a:xfrm>
          <a:prstGeom prst="rect">
            <a:avLst/>
          </a:prstGeom>
          <a:solidFill>
            <a:srgbClr val="ffffff"/>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 name="PlaceHolder 1"/>
          <p:cNvSpPr>
            <a:spLocks noGrp="1"/>
          </p:cNvSpPr>
          <p:nvPr>
            <p:ph type="title"/>
          </p:nvPr>
        </p:nvSpPr>
        <p:spPr>
          <a:xfrm>
            <a:off x="342720" y="371880"/>
            <a:ext cx="6171840" cy="1557000"/>
          </a:xfrm>
          <a:prstGeom prst="rect">
            <a:avLst/>
          </a:prstGeom>
          <a:noFill/>
          <a:ln w="0">
            <a:noFill/>
          </a:ln>
        </p:spPr>
        <p:txBody>
          <a:bodyPr lIns="0" rIns="0" tIns="0" bIns="0" anchor="ctr">
            <a:noAutofit/>
          </a:bodyPr>
          <a:p>
            <a:pPr indent="0" algn="ctr">
              <a:buNone/>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2" name="PlaceHolder 2"/>
          <p:cNvSpPr>
            <a:spLocks noGrp="1"/>
          </p:cNvSpPr>
          <p:nvPr>
            <p:ph type="body"/>
          </p:nvPr>
        </p:nvSpPr>
        <p:spPr>
          <a:xfrm>
            <a:off x="342720" y="2182320"/>
            <a:ext cx="6171840" cy="5409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
          <p:cNvSpPr txBox="1"/>
          <p:nvPr/>
        </p:nvSpPr>
        <p:spPr>
          <a:xfrm>
            <a:off x="139680" y="1130400"/>
            <a:ext cx="6446880" cy="2479680"/>
          </a:xfrm>
          <a:prstGeom prst="rect">
            <a:avLst/>
          </a:prstGeom>
          <a:noFill/>
          <a:ln w="25560">
            <a:solidFill>
              <a:srgbClr val="3333cc"/>
            </a:solidFill>
            <a:round/>
          </a:ln>
        </p:spPr>
        <p:txBody>
          <a:bodyPr lIns="0" rIns="0" tIns="0" bIns="0" anchor="t">
            <a:spAutoFit/>
          </a:bodyPr>
          <a:p>
            <a:pPr>
              <a:lnSpc>
                <a:spcPct val="100000"/>
              </a:lnSpc>
            </a:pPr>
            <a:r>
              <a:rPr b="1" i="1" lang="en-US" sz="1000" strike="noStrike" u="sng">
                <a:solidFill>
                  <a:srgbClr val="000000"/>
                </a:solidFill>
                <a:effectLst/>
                <a:uFillTx/>
                <a:latin typeface="Arial"/>
                <a:ea typeface="Arial"/>
              </a:rPr>
              <a:t>Objective</a:t>
            </a:r>
            <a:endParaRPr b="0" lang="en-US" sz="1000" strike="noStrike" u="none">
              <a:solidFill>
                <a:srgbClr val="000000"/>
              </a:solidFill>
              <a:effectLst/>
              <a:uFillTx/>
              <a:latin typeface="Arial"/>
            </a:endParaRPr>
          </a:p>
          <a:p>
            <a:pPr>
              <a:lnSpc>
                <a:spcPct val="100000"/>
              </a:lnSpc>
            </a:pPr>
            <a:r>
              <a:rPr b="0" lang="en-US" sz="900" strike="noStrike" u="none">
                <a:solidFill>
                  <a:srgbClr val="000000"/>
                </a:solidFill>
                <a:effectLst/>
                <a:uFillTx/>
                <a:latin typeface="Book Antiqua"/>
                <a:ea typeface="Book Antiqua"/>
              </a:rPr>
              <a:t>Modeling risk, the risk that information derived from models is inaccurate,  is a fundamental risk that Enron faces since models are used in every facet of the company.  Models can range from large complex systems such as ERMS and EnPower to simple Excel spreadsheets used to calculate the value of an option.  For the purpose of this project, models are defined as:</a:t>
            </a:r>
            <a:endParaRPr b="0" lang="en-US" sz="900" strike="noStrike" u="none">
              <a:solidFill>
                <a:srgbClr val="000000"/>
              </a:solidFill>
              <a:effectLst/>
              <a:uFillTx/>
              <a:latin typeface="Arial"/>
            </a:endParaRPr>
          </a:p>
          <a:p>
            <a:pPr>
              <a:lnSpc>
                <a:spcPct val="100000"/>
              </a:lnSpc>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lvl="1"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those tools used for valuation purposes that have an effect on the financial statements and</a:t>
            </a:r>
            <a:endParaRPr b="0" lang="en-US" sz="900" strike="noStrike" u="none">
              <a:solidFill>
                <a:srgbClr val="000000"/>
              </a:solidFill>
              <a:effectLst/>
              <a:uFillTx/>
              <a:latin typeface="Arial"/>
            </a:endParaRPr>
          </a:p>
          <a:p>
            <a:pPr lvl="1"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those tools used to make business/pricing decisions on a frequent and recurring basis.</a:t>
            </a:r>
            <a:endParaRPr b="0" lang="en-US" sz="900" strike="noStrike" u="none">
              <a:solidFill>
                <a:srgbClr val="000000"/>
              </a:solidFill>
              <a:effectLst/>
              <a:uFillTx/>
              <a:latin typeface="Arial"/>
            </a:endParaRPr>
          </a:p>
          <a:p>
            <a:pPr lvl="1"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a:lnSpc>
                <a:spcPct val="100000"/>
              </a:lnSpc>
            </a:pPr>
            <a:r>
              <a:rPr b="0" lang="en-US" sz="900" strike="noStrike" u="none">
                <a:solidFill>
                  <a:srgbClr val="000000"/>
                </a:solidFill>
                <a:effectLst/>
                <a:uFillTx/>
                <a:latin typeface="Book Antiqua"/>
                <a:ea typeface="Book Antiqua"/>
              </a:rPr>
              <a:t>Modeling risk may occur due to the following reasons: (1) development of models by parties that do not have requisite experience or knowledge, (2) revisions to models by parties that do not have requisite experience or knowledge and (3) inappropriate application of models. The scope of our review did not include reviewing the model development and maintenance procedures for models that are supported by Enron’s IT control functions for these will be or have been covered in other  specific system and infrastructure reviews this year.   Our review did not include modeling that occurs within the Enron IT environment and those models controlled by Risk Analytics. The objectives of our review are: (1) identify those parties involved in modeling throughout Enron NA and ECM and (2) assess the current environment surrounding the development, changing, testing, and documentation of models.</a:t>
            </a:r>
            <a:endParaRPr b="0" lang="en-US" sz="900" strike="noStrike" u="none">
              <a:solidFill>
                <a:srgbClr val="000000"/>
              </a:solidFill>
              <a:effectLst/>
              <a:uFillTx/>
              <a:latin typeface="Arial"/>
            </a:endParaRPr>
          </a:p>
        </p:txBody>
      </p:sp>
      <p:sp>
        <p:nvSpPr>
          <p:cNvPr id="6" name=""/>
          <p:cNvSpPr txBox="1"/>
          <p:nvPr/>
        </p:nvSpPr>
        <p:spPr>
          <a:xfrm>
            <a:off x="228600" y="152280"/>
            <a:ext cx="6400800" cy="762120"/>
          </a:xfrm>
          <a:prstGeom prst="rect">
            <a:avLst/>
          </a:prstGeom>
          <a:noFill/>
          <a:ln w="0">
            <a:noFill/>
          </a:ln>
        </p:spPr>
        <p:txBody>
          <a:bodyPr lIns="0" rIns="0" tIns="0" bIns="0" anchor="t">
            <a:spAutoFit/>
          </a:bodyPr>
          <a:p>
            <a:pPr algn="ctr">
              <a:lnSpc>
                <a:spcPct val="100000"/>
              </a:lnSpc>
            </a:pPr>
            <a:r>
              <a:rPr b="1" i="1" lang="en-US" sz="1800" strike="noStrike" u="none">
                <a:solidFill>
                  <a:srgbClr val="000000"/>
                </a:solidFill>
                <a:effectLst/>
                <a:uFillTx/>
                <a:latin typeface="Arial"/>
                <a:ea typeface="Arial"/>
              </a:rPr>
              <a:t>ARTHUR ANDERSEN LLP               </a:t>
            </a:r>
            <a:endParaRPr b="0" lang="en-US" sz="18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                              Business Audit Review                 DRAFT</a:t>
            </a:r>
            <a:endParaRPr b="0" lang="en-US" sz="1400" strike="noStrike" u="none">
              <a:solidFill>
                <a:srgbClr val="000000"/>
              </a:solidFill>
              <a:effectLst/>
              <a:uFillTx/>
              <a:latin typeface="Arial"/>
            </a:endParaRPr>
          </a:p>
          <a:p>
            <a:pPr algn="ctr">
              <a:lnSpc>
                <a:spcPct val="100000"/>
              </a:lnSpc>
            </a:pPr>
            <a:r>
              <a:rPr b="1" i="1" lang="en-US" sz="1200" strike="noStrike" u="none">
                <a:solidFill>
                  <a:srgbClr val="000000"/>
                </a:solidFill>
                <a:effectLst/>
                <a:uFillTx/>
                <a:latin typeface="Arial"/>
                <a:ea typeface="Arial"/>
              </a:rPr>
              <a:t>Model Development</a:t>
            </a:r>
            <a:endParaRPr b="0" lang="en-US" sz="1200" strike="noStrike" u="none">
              <a:solidFill>
                <a:srgbClr val="000000"/>
              </a:solidFill>
              <a:effectLst/>
              <a:uFillTx/>
              <a:latin typeface="Arial"/>
            </a:endParaRPr>
          </a:p>
        </p:txBody>
      </p:sp>
      <p:sp>
        <p:nvSpPr>
          <p:cNvPr id="7" name=""/>
          <p:cNvSpPr txBox="1"/>
          <p:nvPr/>
        </p:nvSpPr>
        <p:spPr>
          <a:xfrm>
            <a:off x="139680" y="3720960"/>
            <a:ext cx="6446880" cy="1114560"/>
          </a:xfrm>
          <a:prstGeom prst="rect">
            <a:avLst/>
          </a:prstGeom>
          <a:noFill/>
          <a:ln w="25560">
            <a:solidFill>
              <a:srgbClr val="3333cc"/>
            </a:solidFill>
            <a:round/>
          </a:ln>
        </p:spPr>
        <p:txBody>
          <a:bodyPr lIns="0" rIns="0" tIns="0" bIns="0" anchor="t">
            <a:spAutoFit/>
          </a:bodyPr>
          <a:p>
            <a:pPr marL="228600" indent="-228600">
              <a:lnSpc>
                <a:spcPct val="100000"/>
              </a:lnSpc>
            </a:pPr>
            <a:r>
              <a:rPr b="1" i="1" lang="en-US" sz="1000" strike="noStrike" u="sng">
                <a:solidFill>
                  <a:srgbClr val="000000"/>
                </a:solidFill>
                <a:effectLst/>
                <a:uFillTx/>
                <a:latin typeface="Arial"/>
                <a:ea typeface="Arial"/>
              </a:rPr>
              <a:t>Control Strengths</a:t>
            </a:r>
            <a:endParaRPr b="0" lang="en-US" sz="10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Schedule B tracks all positions valued outside of the major commodity systems that are included in income</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Research group maintains documentation and security over the Exotic Option Library</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Transaction Approval Forms (TAFs) are created for significant structured transactions in power and gas which include documentation about the modeling methodology and major assumptions and risk factors.</a:t>
            </a:r>
            <a:endParaRPr b="0" lang="en-US" sz="900" strike="noStrike" u="none">
              <a:solidFill>
                <a:srgbClr val="000000"/>
              </a:solidFill>
              <a:effectLst/>
              <a:uFillTx/>
              <a:latin typeface="Arial"/>
            </a:endParaRPr>
          </a:p>
        </p:txBody>
      </p:sp>
      <p:sp>
        <p:nvSpPr>
          <p:cNvPr id="8" name=""/>
          <p:cNvSpPr txBox="1"/>
          <p:nvPr/>
        </p:nvSpPr>
        <p:spPr>
          <a:xfrm>
            <a:off x="139680" y="4940280"/>
            <a:ext cx="6446880" cy="4118040"/>
          </a:xfrm>
          <a:prstGeom prst="rect">
            <a:avLst/>
          </a:prstGeom>
          <a:noFill/>
          <a:ln w="25560">
            <a:solidFill>
              <a:srgbClr val="3333cc"/>
            </a:solidFill>
            <a:round/>
          </a:ln>
        </p:spPr>
        <p:txBody>
          <a:bodyPr lIns="0" rIns="0" tIns="0" bIns="0" anchor="t">
            <a:spAutoFit/>
          </a:bodyPr>
          <a:p>
            <a:pPr marL="228600" indent="-228600">
              <a:lnSpc>
                <a:spcPct val="100000"/>
              </a:lnSpc>
              <a:tabLst>
                <a:tab algn="l" pos="0"/>
              </a:tabLst>
            </a:pPr>
            <a:r>
              <a:rPr b="1" i="1" lang="en-US" sz="1000" strike="noStrike" u="sng">
                <a:solidFill>
                  <a:srgbClr val="000000"/>
                </a:solidFill>
                <a:effectLst/>
                <a:uFillTx/>
                <a:latin typeface="Arial"/>
                <a:ea typeface="Arial"/>
              </a:rPr>
              <a:t>Opportunities for Improvements</a:t>
            </a:r>
            <a:endParaRPr b="0" lang="en-US" sz="10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In order to effectively control and manage model risk,  Management should clearly define what is a model and what groups should be involved in the modeling process.  Based on these definitions, policies and procedures should be developed and implemented to ensure that all modeling is subject to adequate controls.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A review should be performed on all models.  In a recent study, Freeman (1996),  90%  of spreadsheets with over 150 rows contained at least one significant formula mistake.  Based on our review, examples of models for which there was not an independent review include NPI (JEDI Special Limited Partner Interest) ($20 million loss), Snake River ($10 million loss) and Embedded Credit Reserve.</a:t>
            </a:r>
            <a:endParaRPr b="0" lang="en-US" sz="900" strike="noStrike" u="none">
              <a:solidFill>
                <a:srgbClr val="000000"/>
              </a:solidFill>
              <a:effectLst/>
              <a:uFillTx/>
              <a:latin typeface="Arial"/>
            </a:endParaRPr>
          </a:p>
          <a:p>
            <a:pPr marL="228600" indent="-228600">
              <a:lnSpc>
                <a:spcPct val="100000"/>
              </a:lnSpc>
              <a:tabLst>
                <a:tab algn="l" pos="0"/>
              </a:tabLst>
            </a:pP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A group independent of the modeling process should be established or designated the responsibility for ensuring an independent review is performed and documented timely.  This group will determine the scope, timing, and those responsible for assisting in the independent review and will make recommendations regarding the necessity and timing of any periodic follow-up reviews.   As part of the independent review, the group should conclude on the following:</a:t>
            </a:r>
            <a:endParaRPr b="0" lang="en-US" sz="900" strike="noStrike" u="none">
              <a:solidFill>
                <a:srgbClr val="000000"/>
              </a:solidFill>
              <a:effectLst/>
              <a:uFillTx/>
              <a:latin typeface="Arial"/>
            </a:endParaRPr>
          </a:p>
          <a:p>
            <a:pPr marL="228600" indent="-228600">
              <a:lnSpc>
                <a:spcPct val="100000"/>
              </a:lnSpc>
              <a:tabLst>
                <a:tab algn="l" pos="0"/>
              </a:tabLst>
            </a:pP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appropriateness of the model methodology, </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appropriateness of the model testing (stress testing, reconciliation between model and books),</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all major risks and assumptions have been identified and documented,</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major assumptions are supported and validated and </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model accurately reflects contractual terms and conditions</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Assumptions create significant value for certain transactions.  Over time, it is important to periodically review major assumptions and assess whether those assumptions continue to be valid.  Thus, the policies and procedures should include  a process to identify transactions with significant assumptions and assess the validity of those assumptions on a periodic basis(at a minimum on an annual basis).  The group that performed the initial independent review should be responsible for ensuring this assessment occurs on a timely basis.  Based on our review, models for which the assumptions were not reviewed on a periodic basis include Snake River ($10 million loss), TVA and the Power Scalars.</a:t>
            </a:r>
            <a:endParaRPr b="0" lang="en-US" sz="900" strike="noStrike" u="none">
              <a:solidFill>
                <a:srgbClr val="000000"/>
              </a:solidFill>
              <a:effectLst/>
              <a:uFillTx/>
              <a:latin typeface="Arial"/>
            </a:endParaRPr>
          </a:p>
        </p:txBody>
      </p:sp>
      <p:sp>
        <p:nvSpPr>
          <p:cNvPr id="9" name=""/>
          <p:cNvSpPr txBox="1"/>
          <p:nvPr/>
        </p:nvSpPr>
        <p:spPr>
          <a:xfrm>
            <a:off x="2286000" y="9067680"/>
            <a:ext cx="2203560" cy="214200"/>
          </a:xfrm>
          <a:prstGeom prst="rect">
            <a:avLst/>
          </a:prstGeom>
          <a:noFill/>
          <a:ln w="0">
            <a:noFill/>
          </a:ln>
        </p:spPr>
        <p:txBody>
          <a:bodyPr lIns="0" rIns="0" tIns="0" bIns="0" anchor="t">
            <a:spAutoFit/>
          </a:bodyPr>
          <a:p>
            <a:pPr>
              <a:lnSpc>
                <a:spcPct val="100000"/>
              </a:lnSpc>
            </a:pPr>
            <a:r>
              <a:rPr b="0" lang="en-US" sz="800" strike="noStrike" u="none">
                <a:solidFill>
                  <a:srgbClr val="000000"/>
                </a:solidFill>
                <a:effectLst/>
                <a:uFillTx/>
                <a:latin typeface="Times New Roman"/>
                <a:ea typeface="Times New Roman"/>
              </a:rPr>
              <a:t>Reported at the October 1st  Controller’s Meeting</a:t>
            </a:r>
            <a:endParaRPr b="0" lang="en-US" sz="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
          <p:cNvSpPr txBox="1"/>
          <p:nvPr/>
        </p:nvSpPr>
        <p:spPr>
          <a:xfrm>
            <a:off x="228600" y="152280"/>
            <a:ext cx="6400800" cy="762120"/>
          </a:xfrm>
          <a:prstGeom prst="rect">
            <a:avLst/>
          </a:prstGeom>
          <a:noFill/>
          <a:ln w="0">
            <a:noFill/>
          </a:ln>
        </p:spPr>
        <p:txBody>
          <a:bodyPr lIns="0" rIns="0" tIns="0" bIns="0" anchor="t">
            <a:spAutoFit/>
          </a:bodyPr>
          <a:p>
            <a:pPr algn="ctr">
              <a:lnSpc>
                <a:spcPct val="100000"/>
              </a:lnSpc>
            </a:pPr>
            <a:r>
              <a:rPr b="1" i="1" lang="en-US" sz="1800" strike="noStrike" u="none">
                <a:solidFill>
                  <a:srgbClr val="000000"/>
                </a:solidFill>
                <a:effectLst/>
                <a:uFillTx/>
                <a:latin typeface="Arial"/>
                <a:ea typeface="Arial"/>
              </a:rPr>
              <a:t>ARTHUR ANDERSEN LLP               </a:t>
            </a:r>
            <a:endParaRPr b="0" lang="en-US" sz="18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                              Business Audit Review                 DRAFT</a:t>
            </a:r>
            <a:endParaRPr b="0" lang="en-US" sz="1400" strike="noStrike" u="none">
              <a:solidFill>
                <a:srgbClr val="000000"/>
              </a:solidFill>
              <a:effectLst/>
              <a:uFillTx/>
              <a:latin typeface="Arial"/>
            </a:endParaRPr>
          </a:p>
          <a:p>
            <a:pPr algn="ctr">
              <a:lnSpc>
                <a:spcPct val="100000"/>
              </a:lnSpc>
            </a:pPr>
            <a:r>
              <a:rPr b="1" i="1" lang="en-US" sz="1200" strike="noStrike" u="none">
                <a:solidFill>
                  <a:srgbClr val="000000"/>
                </a:solidFill>
                <a:effectLst/>
                <a:uFillTx/>
                <a:latin typeface="Arial"/>
                <a:ea typeface="Arial"/>
              </a:rPr>
              <a:t>Model Development</a:t>
            </a:r>
            <a:endParaRPr b="0" lang="en-US" sz="1200" strike="noStrike" u="none">
              <a:solidFill>
                <a:srgbClr val="000000"/>
              </a:solidFill>
              <a:effectLst/>
              <a:uFillTx/>
              <a:latin typeface="Arial"/>
            </a:endParaRPr>
          </a:p>
        </p:txBody>
      </p:sp>
      <p:sp>
        <p:nvSpPr>
          <p:cNvPr id="11" name=""/>
          <p:cNvSpPr txBox="1"/>
          <p:nvPr/>
        </p:nvSpPr>
        <p:spPr>
          <a:xfrm>
            <a:off x="139680" y="1130400"/>
            <a:ext cx="6446880" cy="3298680"/>
          </a:xfrm>
          <a:prstGeom prst="rect">
            <a:avLst/>
          </a:prstGeom>
          <a:noFill/>
          <a:ln w="25560">
            <a:solidFill>
              <a:srgbClr val="3333cc"/>
            </a:solidFill>
            <a:round/>
          </a:ln>
        </p:spPr>
        <p:txBody>
          <a:bodyPr lIns="0" rIns="0" tIns="0" bIns="0" anchor="t">
            <a:spAutoFit/>
          </a:bodyPr>
          <a:p>
            <a:pPr marL="228600" indent="-228600">
              <a:lnSpc>
                <a:spcPct val="100000"/>
              </a:lnSpc>
            </a:pPr>
            <a:r>
              <a:rPr b="1" i="1" lang="en-US" sz="1000" strike="noStrike" u="sng">
                <a:solidFill>
                  <a:srgbClr val="000000"/>
                </a:solidFill>
                <a:effectLst/>
                <a:uFillTx/>
                <a:latin typeface="Arial"/>
                <a:ea typeface="Arial"/>
              </a:rPr>
              <a:t>Opportunities for Improvements</a:t>
            </a:r>
            <a:endParaRPr b="0" lang="en-US" sz="10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No one group is responsible for tracking and cataloguing models created within Enron.  The policy should establish a group who is responsible for cataloguing new models and tracking any changes to existing models.   Originally, the group should focus on establishing procedures for capturing information on a go forward basis and then work to gain a listing of all models previously developed. The group should develop some medium for housing all information relating to models.</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Due to the lack of formal policies and procedures, appropriate documentation is not maintained.  As a result, significant information about a transaction’s model and assumptions may be lost due to employees changing business units or leaving Enron.  Documentation should at a minimum include the following:</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Group(s) and person(s) that developed the model</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Purpose of the model</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Users of the model</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Major or significant assumptions and sources of information for those assumptions</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Group(s) responsible for performing  independent review and the results of the review</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Results of the periodic assumption review</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Model changes</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Group responsible for maintaining a control model </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Model approval</a:t>
            </a:r>
            <a:endParaRPr b="0" lang="en-US" sz="900" strike="noStrike" u="none">
              <a:solidFill>
                <a:srgbClr val="000000"/>
              </a:solidFill>
              <a:effectLst/>
              <a:uFillTx/>
              <a:latin typeface="Arial"/>
            </a:endParaRPr>
          </a:p>
          <a:p>
            <a:pPr marL="228600" indent="-228600">
              <a:lnSpc>
                <a:spcPct val="100000"/>
              </a:lnSpc>
            </a:pP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formal approval procedures for structured transactions should incorporate model approval by the independent reviewer.</a:t>
            </a:r>
            <a:endParaRPr b="0" lang="en-US" sz="900" strike="noStrike" u="none">
              <a:solidFill>
                <a:srgbClr val="000000"/>
              </a:solidFill>
              <a:effectLst/>
              <a:uFillTx/>
              <a:latin typeface="Arial"/>
            </a:endParaRPr>
          </a:p>
        </p:txBody>
      </p:sp>
      <p:sp>
        <p:nvSpPr>
          <p:cNvPr id="12" name=""/>
          <p:cNvSpPr txBox="1"/>
          <p:nvPr/>
        </p:nvSpPr>
        <p:spPr>
          <a:xfrm>
            <a:off x="2286000" y="8915400"/>
            <a:ext cx="2203560" cy="214200"/>
          </a:xfrm>
          <a:prstGeom prst="rect">
            <a:avLst/>
          </a:prstGeom>
          <a:noFill/>
          <a:ln w="0">
            <a:noFill/>
          </a:ln>
        </p:spPr>
        <p:txBody>
          <a:bodyPr lIns="0" rIns="0" tIns="0" bIns="0" anchor="t">
            <a:spAutoFit/>
          </a:bodyPr>
          <a:p>
            <a:pPr>
              <a:lnSpc>
                <a:spcPct val="100000"/>
              </a:lnSpc>
            </a:pPr>
            <a:r>
              <a:rPr b="0" lang="en-US" sz="800" strike="noStrike" u="none">
                <a:solidFill>
                  <a:srgbClr val="000000"/>
                </a:solidFill>
                <a:effectLst/>
                <a:uFillTx/>
                <a:latin typeface="Times New Roman"/>
                <a:ea typeface="Times New Roman"/>
              </a:rPr>
              <a:t>Reported at the October 1st  Controller’s Meeting</a:t>
            </a:r>
            <a:endParaRPr b="0" lang="en-US" sz="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Jennifer Stevenson</dc:creator>
  <dc:description/>
  <dc:language>en-US</dc:language>
  <cp:lastModifiedBy>Derek B Claybrook</cp:lastModifiedBy>
  <cp:revision>0</cp:revision>
  <dc:subject/>
  <dc:title>No Slide Title</dc:title>
</cp:coreProperties>
</file>