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media/image9.wmf" ContentType="image/x-wmf"/>
  <Override PartName="/ppt/media/image15.png" ContentType="image/png"/>
  <Override PartName="/ppt/media/image3.png" ContentType="image/png"/>
  <Override PartName="/ppt/media/image14.png" ContentType="image/png"/>
  <Override PartName="/ppt/media/image5.png" ContentType="image/png"/>
  <Override PartName="/ppt/media/image6.wmf" ContentType="image/x-wmf"/>
  <Override PartName="/ppt/media/image10.wmf" ContentType="image/x-wmf"/>
  <Override PartName="/ppt/media/image1.wmf" ContentType="image/x-wmf"/>
  <Override PartName="/ppt/media/image7.wmf" ContentType="image/x-wmf"/>
  <Override PartName="/ppt/media/image2.wmf" ContentType="image/x-wmf"/>
  <Override PartName="/ppt/media/image11.wmf" ContentType="image/x-wmf"/>
  <Override PartName="/ppt/media/image8.wmf" ContentType="image/x-wmf"/>
  <Override PartName="/ppt/media/image12.wmf" ContentType="image/x-wmf"/>
  <Override PartName="/ppt/media/image13.png" ContentType="image/png"/>
  <Override PartName="/ppt/media/image4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902825" cy="6858000"/>
  <p:notesSz cx="6664325" cy="98313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0" y="0"/>
            <a:ext cx="6663600" cy="9831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sldImg"/>
          </p:nvPr>
        </p:nvSpPr>
        <p:spPr>
          <a:xfrm>
            <a:off x="684360" y="745920"/>
            <a:ext cx="5302080" cy="367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move the slide</a:t>
            </a:r>
            <a:endParaRPr b="1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ldImg"/>
          </p:nvPr>
        </p:nvSpPr>
        <p:spPr>
          <a:xfrm>
            <a:off x="684360" y="746280"/>
            <a:ext cx="5302080" cy="3671640"/>
          </a:xfrm>
          <a:prstGeom prst="rect">
            <a:avLst/>
          </a:prstGeom>
          <a:ln w="0">
            <a:noFill/>
          </a:ln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88480" y="4671720"/>
            <a:ext cx="4884840" cy="44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5240" y="69480"/>
            <a:ext cx="9572400" cy="61344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spAutoFit/>
          </a:bodyPr>
          <a:p>
            <a:pPr indent="0" algn="ctr"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endParaRPr b="1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64880" y="1065240"/>
            <a:ext cx="9489960" cy="51084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9F773B7-FBEB-4D6D-9F73-ED8294511516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5240" y="69480"/>
            <a:ext cx="9572400" cy="61344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spAutoFit/>
          </a:bodyPr>
          <a:p>
            <a:pPr indent="0" algn="ctr"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endParaRPr b="1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64880" y="1065240"/>
            <a:ext cx="9489960" cy="510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A1DC5B0-BBC8-4692-96FB-BFB8DDC21654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65240" y="11412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indent="0" algn="ctr"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1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64880" y="1065240"/>
            <a:ext cx="9489960" cy="51084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spcBef>
                <a:spcPts val="601"/>
              </a:spcBef>
              <a:buClr>
                <a:srgbClr val="362dab"/>
              </a:buClr>
              <a:buFont typeface="Times New Roman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12840" indent="-243000">
              <a:spcBef>
                <a:spcPts val="601"/>
              </a:spcBef>
              <a:buClr>
                <a:srgbClr val="000000"/>
              </a:buClr>
              <a:buFont typeface="Marlett" charset="2"/>
              <a:buChar char="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97040" indent="-243000"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182680" indent="-24444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182680" indent="-24444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182680" indent="-244440">
              <a:spcBef>
                <a:spcPts val="601"/>
              </a:spcBef>
              <a:buClr>
                <a:srgbClr val="000000"/>
              </a:buClr>
              <a:buFont typeface="Times New Roman"/>
              <a:buChar char="»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" name=""/>
          <p:cNvGraphicFramePr/>
          <p:nvPr/>
        </p:nvGraphicFramePr>
        <p:xfrm>
          <a:off x="9191520" y="6168960"/>
          <a:ext cx="649440" cy="6494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9191520" y="6168960"/>
                    <a:ext cx="649440" cy="649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>
          <a:xfrm>
            <a:off x="7097760" y="6400800"/>
            <a:ext cx="20620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016BA89-2CFE-459A-BFDA-340C6F02FCD9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"/>
          <p:cNvGraphicFramePr/>
          <p:nvPr/>
        </p:nvGraphicFramePr>
        <p:xfrm>
          <a:off x="9191520" y="6168960"/>
          <a:ext cx="649440" cy="649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91520" y="6168960"/>
                    <a:ext cx="649440" cy="649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" name=""/>
          <p:cNvSpPr/>
          <p:nvPr/>
        </p:nvSpPr>
        <p:spPr>
          <a:xfrm>
            <a:off x="533520" y="762120"/>
            <a:ext cx="8808840" cy="0"/>
          </a:xfrm>
          <a:prstGeom prst="line">
            <a:avLst/>
          </a:prstGeom>
          <a:ln w="381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609480" y="6324480"/>
            <a:ext cx="8332920" cy="0"/>
          </a:xfrm>
          <a:prstGeom prst="line">
            <a:avLst/>
          </a:prstGeom>
          <a:ln w="381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4976640" y="828720"/>
            <a:ext cx="227160" cy="6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447920" y="3200400"/>
            <a:ext cx="6858000" cy="22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520" bIns="475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Anjam S Ahmad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Presentation to Enron Europe Staff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2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Thursday 20th April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914040"/>
            <a:ext cx="8499600" cy="198108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6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The Research Group:</a:t>
            </a:r>
            <a:br>
              <a:rPr sz="3600"/>
            </a:br>
            <a:r>
              <a:rPr b="1" lang="en-US" sz="36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Quantitative Analysis the Enron Way</a:t>
            </a:r>
            <a:endParaRPr b="1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B1EBEDD-584C-497B-B4E3-F0CD560727F1}" type="slidenum">
              <a:t>1</a:t>
            </a:fld>
          </a:p>
        </p:txBody>
      </p:sp>
    </p:spTree>
  </p:cSld>
  <p:transition>
    <p:wipe dir="d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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Inflation Book: Identifying the Hidden Value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380520" y="990360"/>
            <a:ext cx="9325080" cy="518148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energy swaps often have fixed-price escalators that are linked to wholesale price inflation indices: PPI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Exposures can be hard to mark-to-market due to lack of quoted prices for PPI instruments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Idea was to build accurate PPI forward curve/forecast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Short-term model predicts PPI out to 12 months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model predicts PPI from 12 months to 15 years based on RPI curve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04A7FA5-9E9F-4F6E-BC0B-985382385688}" type="slidenum">
              <a:t>10</a:t>
            </a:fld>
          </a:p>
        </p:txBody>
      </p:sp>
    </p:spTree>
  </p:cSld>
  <p:transition>
    <p:wipe dir="d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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Error-Correcting Short-Term PPI Model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3" name=""/>
          <p:cNvGraphicFramePr/>
          <p:nvPr/>
        </p:nvGraphicFramePr>
        <p:xfrm>
          <a:off x="533520" y="857160"/>
          <a:ext cx="8915400" cy="53913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857160"/>
                    <a:ext cx="8915400" cy="539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72F58AB-DB14-44B8-8C31-8ACA9C1E6A95}" type="slidenum">
              <a:t>11</a:t>
            </a:fld>
          </a:p>
        </p:txBody>
      </p:sp>
    </p:spTree>
  </p:cSld>
  <p:transition>
    <p:wipe dir="d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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Exotic Options Library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380520" y="914400"/>
            <a:ext cx="9325080" cy="541008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Exotic options and swaps are embedded within many deals struck by traders, marketers, structurers and asset developers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Internal models offer advantages over those from external vendors:-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commercially-responsive continuous development and improvement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accountability and auditability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close to zero marginal cost for additional users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models can be fine-tuned so that they reflect our unique understanding of the underlying energy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 be included in Energydesk.com modules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0" lang="en-US" sz="2400" strike="noStrike" u="none">
                <a:solidFill>
                  <a:srgbClr val="cc0099"/>
                </a:solidFill>
                <a:effectLst/>
                <a:uFillTx/>
                <a:latin typeface="Arial"/>
              </a:rPr>
              <a:t>S:\RESEARCH\EXOTICA\EXCEL\EXOTICA.XLA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7E49E10-FDEF-499C-9757-2931F7F4AA5D}" type="slidenum">
              <a:t>12</a:t>
            </a:fld>
          </a:p>
        </p:txBody>
      </p:sp>
    </p:spTree>
  </p:cSld>
  <p:transition>
    <p:wipe dir="d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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Examples from Exotic Options Library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380880" y="914400"/>
            <a:ext cx="9144000" cy="495288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EURO: European option (exercisable at expiry)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AMER: American option (exercisable any time)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ASV or ASVGC: Asian option (payoff depends on average)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SPREADOPT: Spread option (payoff depends on difference)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TURKISH: mainly Asian, but with a slight European flavour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0">
              <a:lnSpc>
                <a:spcPct val="110000"/>
              </a:lnSpc>
              <a:spcBef>
                <a:spcPts val="601"/>
              </a:spcBef>
              <a:buNone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0">
              <a:lnSpc>
                <a:spcPct val="110000"/>
              </a:lnSpc>
              <a:spcBef>
                <a:spcPts val="601"/>
              </a:spcBef>
              <a:buNone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0">
              <a:lnSpc>
                <a:spcPct val="110000"/>
              </a:lnSpc>
              <a:spcBef>
                <a:spcPts val="601"/>
              </a:spcBef>
              <a:buNone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E05828D-D513-402F-B1F5-02C4D3310CE8}" type="slidenum">
              <a:t>13</a:t>
            </a:fld>
          </a:p>
        </p:txBody>
      </p:sp>
    </p:spTree>
  </p:cSld>
  <p:transition>
    <p:wipe dir="d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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Power Volatility Curves and Option Pricing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380520" y="914400"/>
            <a:ext cx="9194760" cy="50292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UK: Idea is to be able to price short and long-term options on EFA months (baseload) or blocks of EFA slots or half-hour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NETA may lead to financial penalties for generators that fail to deliver promised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 increase demand for short-term electricity 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 curve generator tool developed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0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Nordpool volatility curve generator under construction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0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Useful for valuing power stations (real and virtual)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9EF13F2-A9FD-43CB-9998-A13E9E12C85A}" type="slidenum">
              <a:t>14</a:t>
            </a:fld>
          </a:p>
        </p:txBody>
      </p:sp>
    </p:spTree>
  </p:cSld>
  <p:transition>
    <p:wipe dir="d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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Vol Curves: Gold at the end of the Rainbow?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2" name=""/>
          <p:cNvGraphicFramePr/>
          <p:nvPr/>
        </p:nvGraphicFramePr>
        <p:xfrm>
          <a:off x="533520" y="838080"/>
          <a:ext cx="8878680" cy="53834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838080"/>
                    <a:ext cx="8878680" cy="538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FF65ACD-8A98-4A3F-9E0C-545503568246}" type="slidenum">
              <a:t>15</a:t>
            </a:fld>
          </a:p>
        </p:txBody>
      </p:sp>
    </p:spTree>
  </p:cSld>
  <p:transition>
    <p:wipe dir="d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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Time Series for Weekday Half Hour #38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5" name=""/>
          <p:cNvGraphicFramePr/>
          <p:nvPr/>
        </p:nvGraphicFramePr>
        <p:xfrm>
          <a:off x="457200" y="762120"/>
          <a:ext cx="8947080" cy="5545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762120"/>
                    <a:ext cx="8947080" cy="5545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32540B0-C01F-4AA3-AFB8-8FA18C064C70}" type="slidenum">
              <a:t>16</a:t>
            </a:fld>
          </a:p>
        </p:txBody>
      </p:sp>
    </p:spTree>
  </p:cSld>
  <p:transition>
    <p:wipe dir="d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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Weather Derivatives &amp; Insurance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380880" y="914040"/>
            <a:ext cx="9144000" cy="518148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0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for products from energy and non-energy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0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a diversified portfolio of deals in order to ensure success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0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diversification through time, geography and underlying variable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0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watch out for trends (e.g. global warming)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0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Norway Dry Reservoir Insurance Product (“DRIP”)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0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idea to provide hydro plant owners with insurance against “</a:t>
            </a:r>
            <a:r>
              <a:rPr b="0" lang="en-GB" sz="20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dry years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0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 pays out a fixed cash amount if triggered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0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areas: insurance on unscheduled outages and transmission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0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 actuarial pricing (e.g. extreme value theory)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8677073-1A6C-4231-BFC2-7DEBBFA70E28}" type="slidenum">
              <a:t>17</a:t>
            </a:fld>
          </a:p>
        </p:txBody>
      </p:sp>
    </p:spTree>
  </p:cSld>
  <p:transition>
    <p:wipe dir="d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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DRIP Pricing: Singing in the Rain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444600" y="723960"/>
          <a:ext cx="9013680" cy="5411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4600" y="723960"/>
                    <a:ext cx="9013680" cy="5411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3F4A97E-E7B7-4FF0-A905-FBC01BC93F10}" type="slidenum">
              <a:t>18</a:t>
            </a:fld>
          </a:p>
        </p:txBody>
      </p:sp>
    </p:spTree>
  </p:cSld>
  <p:transition>
    <p:wipe dir="d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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Supporting Energydesk.com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380520" y="914400"/>
            <a:ext cx="9194760" cy="50292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Huge demand for trading, risk management and back-office systems amongst energy market players as markets deregulate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Energydesk.com is in a strong position to take advantage with good IT, quantitative and business knowledge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Curve generators and supporting models are designed to keep customers happy whilst maintaining confidentiality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 help bring more players to the European energy-trading poker table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F5D1846-DCB2-43AA-9A61-781580887BE0}" type="slidenum">
              <a:t>19</a:t>
            </a:fld>
          </a:p>
        </p:txBody>
      </p:sp>
    </p:spTree>
  </p:cSld>
  <p:transition>
    <p:wipe dir="d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5240" y="30456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Background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80880" y="990360"/>
            <a:ext cx="9274320" cy="510516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9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2120760"/>
                <a:tab algn="l" pos="3035160"/>
                <a:tab algn="l" pos="548640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Europe...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9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2120760"/>
                <a:tab algn="l" pos="3035160"/>
                <a:tab algn="l" pos="548640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Aggressive growth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9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2120760"/>
                <a:tab algn="l" pos="3035160"/>
                <a:tab algn="l" pos="548640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 amounts of data to be analyzed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9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2120760"/>
                <a:tab algn="l" pos="3035160"/>
                <a:tab algn="l" pos="548640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Many novel and complex swap and option deals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9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2120760"/>
                <a:tab algn="l" pos="3035160"/>
                <a:tab algn="l" pos="548640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Senior management views development of new businesses as real options (= unlimited opportunity)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9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2120760"/>
                <a:tab algn="l" pos="3035160"/>
                <a:tab algn="l" pos="548640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Quantitative analytical skills are critical to ensuring a competitive advantage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2120760"/>
                <a:tab algn="l" pos="3035160"/>
                <a:tab algn="l" pos="548640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EEF44CA-E029-4074-92F8-111CB269992B}" type="slidenum">
              <a:t>2</a:t>
            </a:fld>
          </a:p>
        </p:txBody>
      </p:sp>
    </p:spTree>
  </p:cSld>
  <p:transition>
    <p:wipe dir="d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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EnergyDesk.com: Smoothly Does it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5" name=""/>
          <p:cNvGraphicFramePr/>
          <p:nvPr/>
        </p:nvGraphicFramePr>
        <p:xfrm>
          <a:off x="380880" y="838080"/>
          <a:ext cx="9136080" cy="53913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838080"/>
                    <a:ext cx="9136080" cy="539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5CDA036-BBFD-4A2F-90F7-4C931308D4A4}" type="slidenum">
              <a:t>20</a:t>
            </a:fld>
          </a:p>
        </p:txBody>
      </p:sp>
    </p:spTree>
  </p:cSld>
  <p:transition>
    <p:wipe dir="d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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Continental Power Markets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80520" y="914400"/>
            <a:ext cx="9194760" cy="510552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Rapid growth in Continental European electricity markets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Emerging electricity markets are uncertain and therefore volatile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Understanding the future uncertainty is key to forward, future and option trading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tools that give us </a:t>
            </a:r>
            <a:r>
              <a:rPr b="0" lang="en-US" sz="24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confidence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 trading new products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parameterized volatility estimates from arbitrary distribution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 Monte Carlo sampling from the arbitrary distribution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Japan: same method for developing volatility curves for position risk limits and option pricing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A6896D-FA1D-4053-A5BA-7690D571A5C9}" type="slidenum">
              <a:t>21</a:t>
            </a:fld>
          </a:p>
        </p:txBody>
      </p:sp>
    </p:spTree>
  </p:cSld>
  <p:transition>
    <p:wipe dir="d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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Are You Gonna Go My Way?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0" name=""/>
          <p:cNvGraphicFramePr/>
          <p:nvPr/>
        </p:nvGraphicFramePr>
        <p:xfrm>
          <a:off x="609480" y="762120"/>
          <a:ext cx="8726760" cy="5440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762120"/>
                    <a:ext cx="8726760" cy="5440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9BE468C-1986-4B0D-A49A-93FF05D5AF2B}" type="slidenum">
              <a:t>22</a:t>
            </a:fld>
          </a:p>
        </p:txBody>
      </p:sp>
    </p:spTree>
  </p:cSld>
  <p:transition>
    <p:wipe dir="d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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Real Options: Let’s Keep it Real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380520" y="914400"/>
            <a:ext cx="9194760" cy="510552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options approach improves on the DCF approach allowing managers to optimize resource allocation e.g.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to defer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time-to-build option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to alter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abandonment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Sun Tze: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“Opportunities multiply as they are seized”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6ECCE49-6C61-431B-8926-82DA6C5677D2}" type="slidenum">
              <a:t>23</a:t>
            </a:fld>
          </a:p>
        </p:txBody>
      </p:sp>
    </p:spTree>
  </p:cSld>
  <p:transition>
    <p:wipe dir="d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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Enron Broadband Services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380520" y="914040"/>
            <a:ext cx="9194760" cy="5257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Broadband Services (EBS) is developing the Enron Intelligent Network (EIN)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Delivering the platform for the emerging Internet economy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 traffic doubling every year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 for the bandwidth you need, when you need it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Optimized to transport rich media and high-bandwidth delay-sensitive content: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live television programming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videoconferencing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centres in major cities along network: allow LSPs and ISPs to house their interconnect equipment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06EB301-73B7-4874-A9FD-9AF4BD3F8275}" type="slidenum">
              <a:t>24</a:t>
            </a:fld>
          </a:p>
        </p:txBody>
      </p:sp>
    </p:spTree>
  </p:cSld>
  <p:transition>
    <p:wipe dir="d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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From NY to LA: the Enron Intelligent Network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7" name=""/>
          <p:cNvGraphicFramePr/>
          <p:nvPr/>
        </p:nvGraphicFramePr>
        <p:xfrm>
          <a:off x="457200" y="1066680"/>
          <a:ext cx="8991720" cy="4950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066680"/>
                    <a:ext cx="8991720" cy="4950000"/>
                  </a:xfrm>
                  <a:prstGeom prst="rect">
                    <a:avLst/>
                  </a:prstGeom>
                  <a:noFill/>
                  <a:ln w="1260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0197E14-B35B-41C1-8EA5-E4BBAB39463A}" type="slidenum">
              <a:t>25</a:t>
            </a:fld>
          </a:p>
        </p:txBody>
      </p:sp>
    </p:spTree>
  </p:cSld>
  <p:transition>
    <p:wipe dir="d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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Houston to Miami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" name=""/>
          <p:cNvGraphicFramePr/>
          <p:nvPr/>
        </p:nvGraphicFramePr>
        <p:xfrm>
          <a:off x="762120" y="990720"/>
          <a:ext cx="8381880" cy="5149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990720"/>
                    <a:ext cx="8381880" cy="5149800"/>
                  </a:xfrm>
                  <a:prstGeom prst="rect">
                    <a:avLst/>
                  </a:prstGeom>
                  <a:noFill/>
                  <a:ln w="1260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5A15F95-63BD-459A-812E-B2B8086079D0}" type="slidenum">
              <a:t>26</a:t>
            </a:fld>
          </a:p>
        </p:txBody>
      </p:sp>
    </p:spTree>
  </p:cSld>
  <p:transition>
    <p:wipe dir="d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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Bandwidth Trading/Optimization Software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380520" y="914400"/>
            <a:ext cx="9194760" cy="510552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 lnSpcReduction="9999"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Pure IP</a:t>
            </a:r>
            <a:r>
              <a:rPr b="0" lang="en-US" sz="1600" strike="noStrike" u="none" baseline="60000">
                <a:solidFill>
                  <a:srgbClr val="000000"/>
                </a:solidFill>
                <a:effectLst/>
                <a:uFillTx/>
                <a:latin typeface="Arial"/>
              </a:rPr>
              <a:t>TM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Enron Intelligent Network made up of: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optical fibre back-bone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Cisco Systems Gigabit Routers - determine the path for IP bits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OneHop Sun Microsystems Enterprise distributed servers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Ciena Dense Wave Division Multiplexors (DWDM) - creates the optical circuits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EBS InterAgent</a:t>
            </a:r>
            <a:r>
              <a:rPr b="0" lang="en-US" sz="2000" strike="noStrike" u="none" baseline="40000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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software on every server - ensures digital content is routed efficiently and reliably to a server only “one-hop” from end user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12840" indent="-243000">
              <a:lnSpc>
                <a:spcPct val="110000"/>
              </a:lnSpc>
              <a:spcBef>
                <a:spcPts val="451"/>
              </a:spcBef>
              <a:buClr>
                <a:srgbClr val="000000"/>
              </a:buClr>
              <a:buFont typeface="Marlett" charset="2"/>
              <a:buChar char=""/>
              <a:tabLst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demand-balancing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12840" indent="-243000">
              <a:lnSpc>
                <a:spcPct val="110000"/>
              </a:lnSpc>
              <a:spcBef>
                <a:spcPts val="451"/>
              </a:spcBef>
              <a:buClr>
                <a:srgbClr val="000000"/>
              </a:buClr>
              <a:buFont typeface="Marlett" charset="2"/>
              <a:buChar char=""/>
              <a:tabLst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scheduling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12840" indent="-243000">
              <a:lnSpc>
                <a:spcPct val="110000"/>
              </a:lnSpc>
              <a:spcBef>
                <a:spcPts val="451"/>
              </a:spcBef>
              <a:buClr>
                <a:srgbClr val="000000"/>
              </a:buClr>
              <a:buFont typeface="Marlett" charset="2"/>
              <a:buChar char=""/>
              <a:tabLst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usage metering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Research Group will be involved in the software development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Also in valuation of partner internet companies for JVs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D10E2A7-A0EA-4E6E-928C-D246D585BA38}" type="slidenum">
              <a:t>27</a:t>
            </a:fld>
          </a:p>
        </p:txBody>
      </p:sp>
    </p:spTree>
  </p:cSld>
  <p:transition>
    <p:wipe dir="d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If You WAN-na get Connected...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5" name=""/>
          <p:cNvGraphicFramePr/>
          <p:nvPr/>
        </p:nvGraphicFramePr>
        <p:xfrm>
          <a:off x="1295280" y="1066680"/>
          <a:ext cx="7391520" cy="4943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95280" y="1066680"/>
                    <a:ext cx="7391520" cy="494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4F13520-CD8D-491F-99F5-A4D2FDF81747}" type="slidenum">
              <a:t>28</a:t>
            </a:fld>
          </a:p>
        </p:txBody>
      </p:sp>
    </p:spTree>
  </p:cSld>
  <p:transition>
    <p:wipe dir="d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… to More Info on Quantitative Analysis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380520" y="914040"/>
            <a:ext cx="9194760" cy="518148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Books:-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0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</a:t>
            </a:r>
            <a:r>
              <a:rPr b="0" lang="en-GB" sz="20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Derivatives: The Theory and Practice of Financial Engineering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” by Paul Wilmott, John Wiley &amp; Sons, 1st Edition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0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</a:t>
            </a:r>
            <a:r>
              <a:rPr b="0" lang="en-GB" sz="20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Quantitative Methods in Finance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” by T. Watsham, Thomson Press, 1st Edition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0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</a:t>
            </a:r>
            <a:r>
              <a:rPr b="0" lang="en-GB" sz="20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Managing Energy Price Risk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”, RISK Publications &amp; 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0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</a:t>
            </a:r>
            <a:r>
              <a:rPr b="0" lang="en-GB" sz="20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Managing Energy Price Risk II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”, RISK Publications &amp; 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Research Group Intranet site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contains tutorials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links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Contact details: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Anjam Ahmad (ext. 35383)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floor, Enron House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DF988A1-0F24-4108-9639-031CF50B5916}" type="slidenum">
              <a:t>29</a:t>
            </a:fld>
          </a:p>
        </p:txBody>
      </p:sp>
    </p:spTree>
  </p:cSld>
  <p:transition>
    <p:wipe dir="d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About the [Quantitative] Research Group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380880" y="914040"/>
            <a:ext cx="9274320" cy="5257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Research Group function:-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 for the modelling of energy prices, demand and weather data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develop and support value-at-risk and credit risk/trading models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provide traditional quantitative analysis of swaps and exotic options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decision-support tools created in response to commercial groups’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never blue-sky but instead </a:t>
            </a:r>
            <a:r>
              <a:rPr b="0" lang="en-US" sz="2000" strike="noStrike" u="sng">
                <a:solidFill>
                  <a:srgbClr val="0000cc"/>
                </a:solidFill>
                <a:effectLst/>
                <a:uFillTx/>
                <a:latin typeface="Arial"/>
              </a:rPr>
              <a:t>a</a:t>
            </a:r>
            <a:r>
              <a:rPr b="0" lang="en-US" sz="2000" strike="noStrike" u="sng">
                <a:solidFill>
                  <a:srgbClr val="0000ff"/>
                </a:solidFill>
                <a:effectLst/>
                <a:uFillTx/>
                <a:latin typeface="Arial"/>
              </a:rPr>
              <a:t>p</a:t>
            </a:r>
            <a:r>
              <a:rPr b="0" lang="en-US" sz="2000" strike="noStrike" u="sng">
                <a:solidFill>
                  <a:srgbClr val="0066ff"/>
                </a:solidFill>
                <a:effectLst/>
                <a:uFillTx/>
                <a:latin typeface="Arial"/>
              </a:rPr>
              <a:t>p</a:t>
            </a:r>
            <a:r>
              <a:rPr b="0" lang="en-US" sz="2000" strike="noStrike" u="sng">
                <a:solidFill>
                  <a:srgbClr val="3399ff"/>
                </a:solidFill>
                <a:effectLst/>
                <a:uFillTx/>
                <a:latin typeface="Arial"/>
              </a:rPr>
              <a:t>l</a:t>
            </a:r>
            <a:r>
              <a:rPr b="0" lang="en-US" sz="2000" strike="noStrike" u="sng">
                <a:solidFill>
                  <a:srgbClr val="66ccff"/>
                </a:solidFill>
                <a:effectLst/>
                <a:uFillTx/>
                <a:latin typeface="Arial"/>
              </a:rPr>
              <a:t>i</a:t>
            </a:r>
            <a:r>
              <a:rPr b="0" lang="en-US" sz="2000" strike="noStrike" u="sng">
                <a:solidFill>
                  <a:srgbClr val="00ffcc"/>
                </a:solidFill>
                <a:effectLst/>
                <a:uFillTx/>
                <a:latin typeface="Arial"/>
              </a:rPr>
              <a:t>e</a:t>
            </a:r>
            <a:r>
              <a:rPr b="0" lang="en-US" sz="2000" strike="noStrike" u="sng">
                <a:solidFill>
                  <a:srgbClr val="00cc99"/>
                </a:solidFill>
                <a:effectLst/>
                <a:uFillTx/>
                <a:latin typeface="Arial"/>
              </a:rPr>
              <a:t>d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sng">
                <a:solidFill>
                  <a:srgbClr val="800000"/>
                </a:solidFill>
                <a:effectLst/>
                <a:uFillTx/>
                <a:latin typeface="Arial"/>
              </a:rPr>
              <a:t>q</a:t>
            </a:r>
            <a:r>
              <a:rPr b="0" lang="en-US" sz="2000" strike="noStrike" u="sng">
                <a:solidFill>
                  <a:srgbClr val="990000"/>
                </a:solidFill>
                <a:effectLst/>
                <a:uFillTx/>
                <a:latin typeface="Arial"/>
              </a:rPr>
              <a:t>u</a:t>
            </a:r>
            <a:r>
              <a:rPr b="0" lang="en-US" sz="20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a</a:t>
            </a:r>
            <a:r>
              <a:rPr b="0" lang="en-US" sz="2000" strike="noStrike" u="sng">
                <a:solidFill>
                  <a:srgbClr val="ff5050"/>
                </a:solidFill>
                <a:effectLst/>
                <a:uFillTx/>
                <a:latin typeface="Arial"/>
              </a:rPr>
              <a:t>n</a:t>
            </a:r>
            <a:r>
              <a:rPr b="0" lang="en-US" sz="2000" strike="noStrike" u="sng">
                <a:solidFill>
                  <a:srgbClr val="ff0066"/>
                </a:solidFill>
                <a:effectLst/>
                <a:uFillTx/>
                <a:latin typeface="Arial"/>
              </a:rPr>
              <a:t>t</a:t>
            </a:r>
            <a:r>
              <a:rPr b="0" lang="en-US" sz="2000" strike="noStrike" u="sng">
                <a:solidFill>
                  <a:srgbClr val="ff3399"/>
                </a:solidFill>
                <a:effectLst/>
                <a:uFillTx/>
                <a:latin typeface="Arial"/>
              </a:rPr>
              <a:t>i</a:t>
            </a:r>
            <a:r>
              <a:rPr b="0" lang="en-US" sz="2000" strike="noStrike" u="sng">
                <a:solidFill>
                  <a:srgbClr val="ff00ff"/>
                </a:solidFill>
                <a:effectLst/>
                <a:uFillTx/>
                <a:latin typeface="Arial"/>
              </a:rPr>
              <a:t>t</a:t>
            </a:r>
            <a:r>
              <a:rPr b="0" lang="en-US" sz="2000" strike="noStrike" u="sng">
                <a:solidFill>
                  <a:srgbClr val="cc66ff"/>
                </a:solidFill>
                <a:effectLst/>
                <a:uFillTx/>
                <a:latin typeface="Arial"/>
              </a:rPr>
              <a:t>a</a:t>
            </a:r>
            <a:r>
              <a:rPr b="0" lang="en-US" sz="2000" strike="noStrike" u="sng">
                <a:solidFill>
                  <a:srgbClr val="9966ff"/>
                </a:solidFill>
                <a:effectLst/>
                <a:uFillTx/>
                <a:latin typeface="Arial"/>
              </a:rPr>
              <a:t>t</a:t>
            </a:r>
            <a:r>
              <a:rPr b="0" lang="en-US" sz="2000" strike="noStrike" u="sng">
                <a:solidFill>
                  <a:srgbClr val="6666ff"/>
                </a:solidFill>
                <a:effectLst/>
                <a:uFillTx/>
                <a:latin typeface="Arial"/>
              </a:rPr>
              <a:t>i</a:t>
            </a:r>
            <a:r>
              <a:rPr b="0" lang="en-US" sz="2000" strike="noStrike" u="sng">
                <a:solidFill>
                  <a:srgbClr val="3366ff"/>
                </a:solidFill>
                <a:effectLst/>
                <a:uFillTx/>
                <a:latin typeface="Arial"/>
              </a:rPr>
              <a:t>v</a:t>
            </a:r>
            <a:r>
              <a:rPr b="0" lang="en-US" sz="2000" strike="noStrike" u="sng">
                <a:solidFill>
                  <a:srgbClr val="0000ff"/>
                </a:solidFill>
                <a:effectLst/>
                <a:uFillTx/>
                <a:latin typeface="Arial"/>
              </a:rPr>
              <a:t>e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sng">
                <a:solidFill>
                  <a:srgbClr val="336600"/>
                </a:solidFill>
                <a:effectLst/>
                <a:uFillTx/>
                <a:latin typeface="Arial"/>
              </a:rPr>
              <a:t>r</a:t>
            </a:r>
            <a:r>
              <a:rPr b="0" lang="en-US" sz="2000" strike="noStrike" u="sng">
                <a:solidFill>
                  <a:srgbClr val="008000"/>
                </a:solidFill>
                <a:effectLst/>
                <a:uFillTx/>
                <a:latin typeface="Arial"/>
              </a:rPr>
              <a:t>e</a:t>
            </a:r>
            <a:r>
              <a:rPr b="0" lang="en-US" sz="2000" strike="noStrike" u="sng">
                <a:solidFill>
                  <a:srgbClr val="00cc00"/>
                </a:solidFill>
                <a:effectLst/>
                <a:uFillTx/>
                <a:latin typeface="Arial"/>
              </a:rPr>
              <a:t>s</a:t>
            </a:r>
            <a:r>
              <a:rPr b="0" lang="en-US" sz="2000" strike="noStrike" u="sng">
                <a:solidFill>
                  <a:srgbClr val="00cc66"/>
                </a:solidFill>
                <a:effectLst/>
                <a:uFillTx/>
                <a:latin typeface="Arial"/>
              </a:rPr>
              <a:t>e</a:t>
            </a:r>
            <a:r>
              <a:rPr b="0" lang="en-US" sz="2000" strike="noStrike" u="sng">
                <a:solidFill>
                  <a:srgbClr val="00cc99"/>
                </a:solidFill>
                <a:effectLst/>
                <a:uFillTx/>
                <a:latin typeface="Arial"/>
              </a:rPr>
              <a:t>a</a:t>
            </a:r>
            <a:r>
              <a:rPr b="0" lang="en-US" sz="2000" strike="noStrike" u="sng">
                <a:solidFill>
                  <a:srgbClr val="009999"/>
                </a:solidFill>
                <a:effectLst/>
                <a:uFillTx/>
                <a:latin typeface="Arial"/>
              </a:rPr>
              <a:t>r</a:t>
            </a:r>
            <a:r>
              <a:rPr b="0" lang="en-US" sz="2000" strike="noStrike" u="sng">
                <a:solidFill>
                  <a:srgbClr val="006699"/>
                </a:solidFill>
                <a:effectLst/>
                <a:uFillTx/>
                <a:latin typeface="Arial"/>
              </a:rPr>
              <a:t>c</a:t>
            </a:r>
            <a:r>
              <a:rPr b="0" lang="en-US" sz="2000" strike="noStrike" u="sng">
                <a:solidFill>
                  <a:srgbClr val="003366"/>
                </a:solidFill>
                <a:effectLst/>
                <a:uFillTx/>
                <a:latin typeface="Arial"/>
              </a:rPr>
              <a:t>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problem-solving involves thinking “outside the box”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Albert Einstein: “The important thing is not to stop questioning”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A753FAC-E2F5-476E-9C26-6488623DD918}" type="slidenum">
              <a:t>3</a:t>
            </a:fld>
          </a:p>
        </p:txBody>
      </p:sp>
    </p:spTree>
  </p:cSld>
  <p:transition>
    <p:wipe dir="d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5240" y="30456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GB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Recognizing the Research Group Member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3276720" y="1219320"/>
            <a:ext cx="2819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Before joining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" name=""/>
          <p:cNvGraphicFramePr/>
          <p:nvPr/>
        </p:nvGraphicFramePr>
        <p:xfrm>
          <a:off x="3352680" y="1676520"/>
          <a:ext cx="2818080" cy="4190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52680" y="1676520"/>
                    <a:ext cx="2818080" cy="4190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E440B74-D980-468F-BBE5-FF369FCE542C}" type="slidenum">
              <a:t>4</a:t>
            </a:fld>
          </a:p>
        </p:txBody>
      </p:sp>
    </p:spTree>
  </p:cSld>
  <p:transition>
    <p:wipe dir="d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5240" y="30456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GB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Recognizing the Research Group Member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3048120" y="1219320"/>
            <a:ext cx="3276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After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9" name=""/>
          <p:cNvGraphicFramePr/>
          <p:nvPr/>
        </p:nvGraphicFramePr>
        <p:xfrm>
          <a:off x="2286000" y="1828800"/>
          <a:ext cx="5029200" cy="3592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86000" y="1828800"/>
                    <a:ext cx="5029200" cy="359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8941BB2-BDE4-4D6D-BDFD-8D2FDE95E14C}" type="slidenum">
              <a:t>5</a:t>
            </a:fld>
          </a:p>
        </p:txBody>
      </p:sp>
    </p:spTree>
  </p:cSld>
  <p:transition>
    <p:wipe dir="d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Why Quantitative Research Matters to Enron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80520" y="914040"/>
            <a:ext cx="9325080" cy="5257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76d024"/>
              </a:buClr>
              <a:buSzPct val="75000"/>
              <a:buFont typeface="Monotype Sorts" charset="2"/>
              <a:buChar char="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markets: unique characteristics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76d024"/>
              </a:buClr>
              <a:buSzPct val="75000"/>
              <a:buFont typeface="Monotype Sorts" charset="2"/>
              <a:buChar char="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Inflation book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76d024"/>
              </a:buClr>
              <a:buSzPct val="75000"/>
              <a:buFont typeface="Monotype Sorts" charset="2"/>
              <a:buChar char="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Exotic options library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76d024"/>
              </a:buClr>
              <a:buSzPct val="75000"/>
              <a:buFont typeface="Monotype Sorts" charset="2"/>
              <a:buChar char="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volatility curves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76d024"/>
              </a:buClr>
              <a:buSzPct val="75000"/>
              <a:buFont typeface="Monotype Sorts" charset="2"/>
              <a:buChar char="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derivatives and insurance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76d024"/>
              </a:buClr>
              <a:buSzPct val="75000"/>
              <a:buFont typeface="Monotype Sorts" charset="2"/>
              <a:buChar char="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Energydesk.com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76d024"/>
              </a:buClr>
              <a:buSzPct val="75000"/>
              <a:buFont typeface="Monotype Sorts" charset="2"/>
              <a:buChar char="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Continental European emerging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76d024"/>
              </a:buClr>
              <a:buSzPct val="75000"/>
              <a:buFont typeface="Monotype Sorts" charset="2"/>
              <a:buChar char="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76d024"/>
              </a:buClr>
              <a:buSzPct val="75000"/>
              <a:buFont typeface="Monotype Sorts" charset="2"/>
              <a:buChar char="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Trading decision-support tools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F3F599D-192F-4D8B-BCEF-419B66CC1B8B}" type="slidenum">
              <a:t>6</a:t>
            </a:fld>
          </a:p>
        </p:txBody>
      </p:sp>
    </p:spTree>
  </p:cSld>
  <p:transition>
    <p:wipe dir="d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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Unique  Characteristics of Energy Markets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380520" y="914040"/>
            <a:ext cx="9325080" cy="5257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t">
            <a:normAutofit/>
          </a:bodyPr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Traditional derivative pricing models make assumptions that do not hold for energy commodities which exhibit: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mean or trend-reversion as well as seasonality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dramatic volatility that humbles even the liveliest of internet stocks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jumps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63600" indent="-363600">
              <a:lnSpc>
                <a:spcPct val="110000"/>
              </a:lnSpc>
              <a:spcBef>
                <a:spcPts val="601"/>
              </a:spcBef>
              <a:buClr>
                <a:srgbClr val="d3253a"/>
              </a:buClr>
              <a:buSzPct val="75000"/>
              <a:buFont typeface="Monotype Sorts" charset="2"/>
              <a:buChar char="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and credit risk management therefore difficult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87320" indent="-303120">
              <a:lnSpc>
                <a:spcPct val="110000"/>
              </a:lnSpc>
              <a:spcBef>
                <a:spcPts val="499"/>
              </a:spcBef>
              <a:buClr>
                <a:srgbClr val="362dab"/>
              </a:buClr>
              <a:buFont typeface="Arial"/>
              <a:buChar char="•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June 25 1998, US mid-west power that had been selling for between $50 and $100 per megawatt hour traded at $7,500 per hour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11F29F9-6BD7-4C6E-8DAF-54F3031DE4EE}" type="slidenum">
              <a:t>7</a:t>
            </a:fld>
          </a:p>
        </p:txBody>
      </p:sp>
    </p:spTree>
  </p:cSld>
  <p:transition>
    <p:wipe dir="d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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US Mid-West Power Price Spikes 98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152280" y="838080"/>
            <a:ext cx="9601200" cy="5334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3EBD233-7109-4AF8-9669-84C61B5A2C80}" type="slidenum">
              <a:t>8</a:t>
            </a:fld>
          </a:p>
        </p:txBody>
      </p:sp>
    </p:spTree>
  </p:cSld>
  <p:transition>
    <p:wipe dir="d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65240" y="228240"/>
            <a:ext cx="9572400" cy="523800"/>
          </a:xfrm>
          <a:prstGeom prst="rect">
            <a:avLst/>
          </a:prstGeom>
          <a:noFill/>
          <a:ln w="0">
            <a:noFill/>
          </a:ln>
        </p:spPr>
        <p:txBody>
          <a:bodyPr lIns="95400" rIns="95400" tIns="47520" bIns="47520" anchor="ctr">
            <a:noAutofit/>
          </a:bodyPr>
          <a:p>
            <a:pPr algn="ctr">
              <a:lnSpc>
                <a:spcPct val="100000"/>
              </a:lnSpc>
              <a:buClr>
                <a:srgbClr val="76d024"/>
              </a:buClr>
              <a:buFont typeface="Monotype Sorts" charset="2"/>
              <a:buChar char=""/>
              <a:tabLst>
                <a:tab algn="l" pos="969840"/>
                <a:tab algn="l" pos="1940040"/>
                <a:tab algn="l" pos="2909880"/>
                <a:tab algn="l" pos="3879720"/>
                <a:tab algn="l" pos="4849920"/>
                <a:tab algn="l" pos="5819760"/>
                <a:tab algn="l" pos="6789600"/>
                <a:tab algn="l" pos="7759800"/>
                <a:tab algn="l" pos="8729640"/>
                <a:tab algn="l" pos="9699480"/>
                <a:tab algn="l" pos="1066968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Energy Commodity Prices: Voltage Spike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8" name=""/>
          <p:cNvGraphicFramePr/>
          <p:nvPr/>
        </p:nvGraphicFramePr>
        <p:xfrm>
          <a:off x="457200" y="762120"/>
          <a:ext cx="8975880" cy="54878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762120"/>
                    <a:ext cx="8975880" cy="5487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336D6B1-D2FA-4061-8B8A-2A85049298E8}" type="slidenum">
              <a:t>9</a:t>
            </a:fld>
          </a:p>
        </p:txBody>
      </p:sp>
    </p:spTree>
  </p:cSld>
  <p:transition>
    <p:wipe dir="d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1998-02-12T12:01:49Z</dcterms:created>
  <dc:creator>bbarred</dc:creator>
  <dc:description/>
  <dc:language>en-US</dc:language>
  <cp:lastModifiedBy>aahmad</cp:lastModifiedBy>
  <cp:lastPrinted>2000-04-16T17:23:33Z</cp:lastPrinted>
  <dcterms:modified xsi:type="dcterms:W3CDTF">2000-04-20T07:49:50Z</dcterms:modified>
  <cp:revision>300</cp:revision>
  <dc:subject/>
  <dc:title>No Slide Title</dc:title>
</cp:coreProperties>
</file>