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2.xml.rels" ContentType="application/vnd.openxmlformats-package.relationships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_rels/presentation.xml.rels" ContentType="application/vnd.openxmlformats-package.relationships+xml"/>
  <Override PartName="/ppt/embeddings/oleObject1.bin" ContentType="application/vnd.openxmlformats-officedocument.oleObject"/>
  <Override PartName="/ppt/embeddings/oleObject1.xlsx" ContentType="application/vnd.openxmlformats-officedocument.spreadsheetml.sheet"/>
  <Override PartName="/ppt/media/image1.wmf" ContentType="image/x-wmf"/>
  <Override PartName="/ppt/media/image2.wmf" ContentType="image/x-wmf"/>
  <Override PartName="/ppt/media/image3.wmf" ContentType="image/x-wmf"/>
  <Override PartName="/ppt/slides/slide1.xml" ContentType="application/vnd.openxmlformats-officedocument.presentationml.slide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</p:sldIdLst>
  <p:sldSz cx="9144000" cy="6858000"/>
  <p:notesSz cx="6858000" cy="9197975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<Relationship Id="rId2" Type="http://schemas.openxmlformats.org/officeDocument/2006/relationships/oleObject" Target="../embeddings/oleObject1.bin"/><Relationship Id="rId3" Type="http://schemas.openxmlformats.org/officeDocument/2006/relationships/image" Target="../media/image1.wmf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" name=""/>
          <p:cNvSpPr/>
          <p:nvPr/>
        </p:nvSpPr>
        <p:spPr>
          <a:xfrm>
            <a:off x="990720" y="6324480"/>
            <a:ext cx="7086600" cy="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2"/>
          <p:cNvSpPr>
            <a:spLocks noGrp="1"/>
          </p:cNvSpPr>
          <p:nvPr>
            <p:ph type="body"/>
          </p:nvPr>
        </p:nvSpPr>
        <p:spPr>
          <a:xfrm>
            <a:off x="685800" y="91404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882600" y="6324480"/>
            <a:ext cx="2010600" cy="5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PRIVILEGED AND CONFIDENTIAL</a:t>
            </a:r>
            <a:br>
              <a:rPr sz="900"/>
            </a:b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67D6133F-5DED-49EF-BE13-99A6E96CEDC2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4" name=""/>
          <p:cNvGrpSpPr/>
          <p:nvPr/>
        </p:nvGrpSpPr>
        <p:grpSpPr>
          <a:xfrm>
            <a:off x="8153280" y="6019920"/>
            <a:ext cx="745920" cy="617400"/>
            <a:chOff x="8153280" y="6019920"/>
            <a:chExt cx="745920" cy="617400"/>
          </a:xfrm>
        </p:grpSpPr>
        <p:graphicFrame>
          <p:nvGraphicFramePr>
            <p:cNvPr id="5" name=""/>
            <p:cNvGraphicFramePr/>
            <p:nvPr/>
          </p:nvGraphicFramePr>
          <p:xfrm>
            <a:off x="8153280" y="6019920"/>
            <a:ext cx="618480" cy="61740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6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8153280" y="6019920"/>
                      <a:ext cx="618480" cy="617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" name=""/>
            <p:cNvSpPr/>
            <p:nvPr/>
          </p:nvSpPr>
          <p:spPr>
            <a:xfrm>
              <a:off x="8643240" y="634788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7466040" y="228600"/>
            <a:ext cx="9126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4/25/00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685800" y="2286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143000" y="228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2286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Energy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685800" y="9144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Default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609480" y="456840"/>
            <a:ext cx="7772400" cy="60948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ctr">
            <a:noAutofit/>
          </a:bodyPr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Click to edit the title text format</a:t>
            </a:r>
            <a:endParaRPr b="1" lang="en-US" sz="2200" strike="noStrike" u="none">
              <a:solidFill>
                <a:srgbClr val="0000ff"/>
              </a:solidFill>
              <a:effectLst/>
              <a:uFillTx/>
              <a:latin typeface="Arial"/>
            </a:endParaRPr>
          </a:p>
        </p:txBody>
      </p:sp>
      <p:sp>
        <p:nvSpPr>
          <p:cNvPr id="14" name=""/>
          <p:cNvSpPr/>
          <p:nvPr/>
        </p:nvSpPr>
        <p:spPr>
          <a:xfrm>
            <a:off x="990720" y="6324480"/>
            <a:ext cx="7086600" cy="0"/>
          </a:xfrm>
          <a:prstGeom prst="line">
            <a:avLst/>
          </a:prstGeom>
          <a:ln w="12600">
            <a:solidFill>
              <a:srgbClr val="ff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85800" y="914040"/>
            <a:ext cx="7772400" cy="5334120"/>
          </a:xfrm>
          <a:prstGeom prst="rect">
            <a:avLst/>
          </a:prstGeom>
          <a:noFill/>
          <a:ln w="0">
            <a:noFill/>
          </a:ln>
        </p:spPr>
        <p:txBody>
          <a:bodyPr lIns="90360" rIns="90360" tIns="44280" bIns="44280" anchor="t">
            <a:normAutofit/>
          </a:bodyPr>
          <a:p>
            <a:pPr marL="343080" indent="-34308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Click to edit the outline text format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1" marL="743040" indent="-28584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Second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2" marL="10857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Third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3" marL="142884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Fourth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4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Fifth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5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Sixth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  <a:p>
            <a:pPr lvl="6" marL="1771560" indent="-228600">
              <a:spcBef>
                <a:spcPts val="60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Seventh Outline Level</a:t>
            </a:r>
            <a:endParaRPr b="0" lang="en-US" sz="2400" strike="noStrike" u="none">
              <a:solidFill>
                <a:srgbClr val="000000"/>
              </a:solidFill>
              <a:effectLst/>
              <a:uFillTx/>
              <a:latin typeface="Arial"/>
            </a:endParaRPr>
          </a:p>
        </p:txBody>
      </p:sp>
      <p:sp>
        <p:nvSpPr>
          <p:cNvPr id="3" name=""/>
          <p:cNvSpPr/>
          <p:nvPr/>
        </p:nvSpPr>
        <p:spPr>
          <a:xfrm>
            <a:off x="3882600" y="6324480"/>
            <a:ext cx="2010600" cy="501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 indent="0" algn="ctr">
              <a:lnSpc>
                <a:spcPct val="100000"/>
              </a:lnSpc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900" strike="noStrike" u="none">
                <a:solidFill>
                  <a:srgbClr val="ff0000"/>
                </a:solidFill>
                <a:effectLst/>
                <a:uFillTx/>
                <a:latin typeface="Arial"/>
              </a:rPr>
              <a:t>PRIVILEGED AND CONFIDENTIAL</a:t>
            </a:r>
            <a:br>
              <a:rPr sz="900"/>
            </a:br>
            <a:br>
              <a:rPr sz="900"/>
            </a:br>
            <a:r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Page </a:t>
            </a:r>
            <a:fld id="{05EA249A-522E-4B2C-BBDA-AAB668268B7F}" type="slidenum">
              <a:rPr b="0" lang="en-US" sz="9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&lt;number&gt;</a:t>
            </a:fld>
            <a:endParaRPr b="0" lang="en-US" sz="9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grpSp>
        <p:nvGrpSpPr>
          <p:cNvPr id="16" name=""/>
          <p:cNvGrpSpPr/>
          <p:nvPr/>
        </p:nvGrpSpPr>
        <p:grpSpPr>
          <a:xfrm>
            <a:off x="8153280" y="6019920"/>
            <a:ext cx="745920" cy="617400"/>
            <a:chOff x="8153280" y="6019920"/>
            <a:chExt cx="745920" cy="617400"/>
          </a:xfrm>
        </p:grpSpPr>
        <p:graphicFrame>
          <p:nvGraphicFramePr>
            <p:cNvPr id="17" name=""/>
            <p:cNvGraphicFramePr/>
            <p:nvPr/>
          </p:nvGraphicFramePr>
          <p:xfrm>
            <a:off x="8153280" y="6019920"/>
            <a:ext cx="618480" cy="617400"/>
          </p:xfrm>
          <a:graphic>
            <a:graphicData uri="http://schemas.openxmlformats.org/presentationml/2006/ole">
              <p:oleObj r:id="rId2" spid="">
                <p:embed/>
                <p:pic>
                  <p:nvPicPr>
                    <p:cNvPr id="18" name="" descr=""/>
                    <p:cNvPicPr/>
                    <p:nvPr/>
                  </p:nvPicPr>
                  <p:blipFill>
                    <a:blip r:embed="rId3"/>
                    <a:stretch/>
                  </p:blipFill>
                  <p:spPr>
                    <a:xfrm>
                      <a:off x="8153280" y="6019920"/>
                      <a:ext cx="618480" cy="617400"/>
                    </a:xfrm>
                    <a:prstGeom prst="rect">
                      <a:avLst/>
                    </a:prstGeom>
                    <a:noFill/>
                    <a:ln w="0">
                      <a:noFill/>
                    </a:ln>
                  </p:spPr>
                </p:pic>
              </p:oleObj>
            </a:graphicData>
          </a:graphic>
        </p:graphicFrame>
        <p:sp>
          <p:nvSpPr>
            <p:cNvPr id="7" name=""/>
            <p:cNvSpPr/>
            <p:nvPr/>
          </p:nvSpPr>
          <p:spPr>
            <a:xfrm>
              <a:off x="8643240" y="6347880"/>
              <a:ext cx="255960" cy="215640"/>
            </a:xfrm>
            <a:prstGeom prst="rect">
              <a:avLst/>
            </a:prstGeom>
            <a:noFill/>
            <a:ln w="0">
              <a:noFill/>
            </a:ln>
          </p:spPr>
          <p:style>
            <a:lnRef idx="0"/>
            <a:fillRef idx="0"/>
            <a:effectRef idx="0"/>
            <a:fontRef idx="minor"/>
          </p:style>
          <p:txBody>
            <a:bodyPr wrap="none" lIns="90000" rIns="90000" tIns="46800" bIns="46800" anchor="t">
              <a:spAutoFit/>
            </a:bodyPr>
            <a:p>
              <a:pPr>
                <a:lnSpc>
                  <a:spcPct val="100000"/>
                </a:lnSpc>
                <a:tabLst>
                  <a:tab algn="l" pos="0"/>
                  <a:tab algn="l" pos="914400"/>
                  <a:tab algn="l" pos="1828800"/>
                  <a:tab algn="l" pos="2743200"/>
                  <a:tab algn="l" pos="3657600"/>
                  <a:tab algn="l" pos="4572000"/>
                  <a:tab algn="l" pos="5486400"/>
                  <a:tab algn="l" pos="6400800"/>
                  <a:tab algn="l" pos="7315200"/>
                  <a:tab algn="l" pos="8229600"/>
                  <a:tab algn="l" pos="9144000"/>
                  <a:tab algn="l" pos="10058400"/>
                </a:tabLst>
              </a:pPr>
              <a:r>
                <a:rPr b="0" lang="en-US" sz="800" strike="noStrike" u="none">
                  <a:solidFill>
                    <a:srgbClr val="0091ff"/>
                  </a:solidFill>
                  <a:effectLst/>
                  <a:uFillTx/>
                  <a:latin typeface="Arial"/>
                </a:rPr>
                <a:t>®</a:t>
              </a:r>
              <a:endParaRPr b="0" lang="en-US" sz="800" strike="noStrike" u="none">
                <a:solidFill>
                  <a:srgbClr val="000000"/>
                </a:solidFill>
                <a:effectLst/>
                <a:uFillTx/>
                <a:latin typeface="Times New Roman"/>
              </a:endParaRPr>
            </a:p>
          </p:txBody>
        </p:sp>
      </p:grpSp>
      <p:sp>
        <p:nvSpPr>
          <p:cNvPr id="8" name=""/>
          <p:cNvSpPr/>
          <p:nvPr/>
        </p:nvSpPr>
        <p:spPr>
          <a:xfrm>
            <a:off x="7466040" y="228600"/>
            <a:ext cx="912600" cy="2415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360" rIns="90360" tIns="44280" bIns="4428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Draft 4/25/00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685800" y="2286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1143000" y="228600"/>
            <a:ext cx="1981080" cy="0"/>
          </a:xfrm>
          <a:prstGeom prst="line">
            <a:avLst/>
          </a:prstGeom>
          <a:ln w="63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066680" y="228600"/>
            <a:ext cx="556272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Reliant Energy Inc.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685800" y="914400"/>
            <a:ext cx="7772400" cy="0"/>
          </a:xfrm>
          <a:prstGeom prst="line">
            <a:avLst/>
          </a:prstGeom>
          <a:ln w="9360">
            <a:solidFill>
              <a:srgbClr val="3333cc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  <p:sldLayoutId id="2147483650" r:id="rId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package" Target="../embeddings/oleObject1.xlsx"/><Relationship Id="rId2" Type="http://schemas.openxmlformats.org/officeDocument/2006/relationships/image" Target="../media/image2.wmf"/><Relationship Id="rId3" Type="http://schemas.openxmlformats.org/officeDocument/2006/relationships/slideLayout" Target="../slideLayouts/slideLayout2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oleObject" Target="../embeddings/oleObject1.bin"/><Relationship Id="rId2" Type="http://schemas.openxmlformats.org/officeDocument/2006/relationships/image" Target="../media/image3.wmf"/><Relationship Id="rId3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2" name=""/>
          <p:cNvGraphicFramePr/>
          <p:nvPr/>
        </p:nvGraphicFramePr>
        <p:xfrm>
          <a:off x="609480" y="1681200"/>
          <a:ext cx="7658280" cy="5351400"/>
        </p:xfrm>
        <a:graphic>
          <a:graphicData uri="http://schemas.openxmlformats.org/presentationml/2006/ole">
            <p:oleObj progId="Excel.Sheet.12" r:id="rId1" spid="">
              <p:embed/>
              <p:pic>
                <p:nvPicPr>
                  <p:cNvPr id="23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609480" y="1681200"/>
                    <a:ext cx="7658280" cy="535140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24" name=""/>
          <p:cNvSpPr/>
          <p:nvPr/>
        </p:nvSpPr>
        <p:spPr>
          <a:xfrm>
            <a:off x="914400" y="993600"/>
            <a:ext cx="6934320" cy="381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20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Stock Performance Comparisons </a:t>
            </a:r>
            <a:r>
              <a:rPr b="0" lang="en-US" sz="11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(As of April 7, 2000)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1758960" y="1830240"/>
            <a:ext cx="3657600" cy="1446480"/>
          </a:xfrm>
          <a:prstGeom prst="rect">
            <a:avLst/>
          </a:prstGeom>
          <a:solidFill>
            <a:srgbClr val="ffffff"/>
          </a:solidFill>
          <a:ln cap="rnd" w="9360">
            <a:solidFill>
              <a:srgbClr val="000000"/>
            </a:solidFill>
            <a:custDash>
              <a:ds d="100000" sp="1000"/>
            </a:custDash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1828800" y="1905120"/>
            <a:ext cx="3505320" cy="138996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Current P/E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Forward P/E*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Calpine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48.48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37.87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AES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61.60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26.89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Enron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56.30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50.87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751"/>
              </a:spcBef>
              <a:tabLst>
                <a:tab algn="l" pos="0"/>
                <a:tab algn="l" pos="1084320"/>
                <a:tab algn="l" pos="22860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PSEG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8.95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1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8.76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914400" y="5943600"/>
            <a:ext cx="2514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spcBef>
                <a:spcPts val="624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i="1" lang="en-US" sz="10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* Source: Bloomberg as of April 25, 2000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8" name=""/>
          <p:cNvGraphicFramePr/>
          <p:nvPr/>
        </p:nvGraphicFramePr>
        <p:xfrm>
          <a:off x="1143000" y="1219320"/>
          <a:ext cx="6362640" cy="4265640"/>
        </p:xfrm>
        <a:graphic>
          <a:graphicData uri="http://schemas.openxmlformats.org/presentationml/2006/ole">
            <p:oleObj r:id="rId1" spid="">
              <p:embed/>
              <p:pic>
                <p:nvPicPr>
                  <p:cNvPr id="29" name="" descr=""/>
                  <p:cNvPicPr/>
                  <p:nvPr/>
                </p:nvPicPr>
                <p:blipFill>
                  <a:blip r:embed="rId2"/>
                  <a:stretch/>
                </p:blipFill>
                <p:spPr>
                  <a:xfrm>
                    <a:off x="1143000" y="1219320"/>
                    <a:ext cx="6362640" cy="4265640"/>
                  </a:xfrm>
                  <a:prstGeom prst="rect">
                    <a:avLst/>
                  </a:prstGeom>
                  <a:noFill/>
                  <a:ln w="0">
                    <a:noFill/>
                  </a:ln>
                </p:spPr>
              </p:pic>
            </p:oleObj>
          </a:graphicData>
        </a:graphic>
      </p:graphicFrame>
      <p:sp>
        <p:nvSpPr>
          <p:cNvPr id="30" name=""/>
          <p:cNvSpPr/>
          <p:nvPr/>
        </p:nvSpPr>
        <p:spPr>
          <a:xfrm>
            <a:off x="609480" y="457200"/>
            <a:ext cx="7772400" cy="60948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360" rIns="90360" tIns="44280" bIns="44280" anchor="ctr">
            <a:no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200" strike="noStrike" u="none">
                <a:solidFill>
                  <a:srgbClr val="0000ff"/>
                </a:solidFill>
                <a:effectLst/>
                <a:uFillTx/>
                <a:latin typeface="Arial"/>
              </a:rPr>
              <a:t>Portfolio Comparison</a:t>
            </a:r>
            <a:endParaRPr b="0" lang="en-US" sz="2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43933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1998-02-23T12:05:06Z</dcterms:created>
  <dc:creator>gkrause</dc:creator>
  <dc:description/>
  <dc:language>en-US</dc:language>
  <cp:lastModifiedBy>Richard Park</cp:lastModifiedBy>
  <cp:lastPrinted>2000-03-06T19:40:38Z</cp:lastPrinted>
  <dcterms:modified xsi:type="dcterms:W3CDTF">2000-04-25T23:26:22Z</dcterms:modified>
  <cp:revision>328</cp:revision>
  <dc:subject/>
  <dc:title>Enron International</dc:title>
</cp:coreProperties>
</file>