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2E2B2D2-E95C-4B9E-BAD3-1CEC2BF2FE40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8EB72A-E0E7-4833-8026-6704B7F6777F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8594640" y="6324120"/>
            <a:ext cx="54936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CE545B-B856-4354-9B33-E4E1C91C26A4}" type="slidenum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" descr=""/>
          <p:cNvPicPr/>
          <p:nvPr/>
        </p:nvPicPr>
        <p:blipFill>
          <a:blip r:embed="rId2"/>
          <a:srcRect l="3459" t="0" r="0" b="2390"/>
          <a:stretch/>
        </p:blipFill>
        <p:spPr>
          <a:xfrm>
            <a:off x="57240" y="0"/>
            <a:ext cx="1349280" cy="680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"/>
          <p:cNvSpPr/>
          <p:nvPr/>
        </p:nvSpPr>
        <p:spPr>
          <a:xfrm>
            <a:off x="7391520" y="152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0000"/>
                </a:solidFill>
                <a:effectLst/>
                <a:uFillTx/>
                <a:latin typeface="Times New Roman"/>
                <a:ea typeface="MS PGothic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71600" y="6324480"/>
            <a:ext cx="7238880" cy="381240"/>
          </a:xfrm>
          <a:prstGeom prst="roundRect">
            <a:avLst>
              <a:gd name="adj" fmla="val 16667"/>
            </a:avLst>
          </a:prstGeom>
          <a:solidFill>
            <a:srgbClr val="0d80f3"/>
          </a:solidFill>
          <a:ln w="9360">
            <a:solidFill>
              <a:srgbClr val="0d80f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371600" y="64008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867280" y="64008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  <a:ea typeface="MS PGothic"/>
              </a:rPr>
              <a:t>Transmission and Permitting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0880" y="5791320"/>
            <a:ext cx="609840" cy="685800"/>
          </a:xfrm>
          <a:prstGeom prst="diamond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" Target="slide3.xml"/><Relationship Id="rId2" Type="http://schemas.openxmlformats.org/officeDocument/2006/relationships/slide" Target="slide5.xml"/><Relationship Id="rId3" Type="http://schemas.openxmlformats.org/officeDocument/2006/relationships/slide" Target="slide6.xml"/><Relationship Id="rId4" Type="http://schemas.openxmlformats.org/officeDocument/2006/relationships/slide" Target="slide7.xml"/><Relationship Id="rId5" Type="http://schemas.openxmlformats.org/officeDocument/2006/relationships/slide" Target="slide8.xml"/><Relationship Id="rId6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" Target="slide8.xml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" Target="slide8.xml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" Target="slide8.xml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" Target="slide8.xml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" Target="slide9.xml"/><Relationship Id="rId2" Type="http://schemas.openxmlformats.org/officeDocument/2006/relationships/slide" Target="slide10.xml"/><Relationship Id="rId3" Type="http://schemas.openxmlformats.org/officeDocument/2006/relationships/slide" Target="slide12.xml"/><Relationship Id="rId4" Type="http://schemas.openxmlformats.org/officeDocument/2006/relationships/slide" Target="slide13.xml"/><Relationship Id="rId5" Type="http://schemas.openxmlformats.org/officeDocument/2006/relationships/slide" Target="slide14.xml"/><Relationship Id="rId6" Type="http://schemas.openxmlformats.org/officeDocument/2006/relationships/slide" Target="slide16.xml"/><Relationship Id="rId7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4038480" y="2666880"/>
            <a:ext cx="2071080" cy="2051280"/>
            <a:chOff x="4038480" y="2666880"/>
            <a:chExt cx="2071080" cy="2051280"/>
          </a:xfrm>
        </p:grpSpPr>
        <p:pic>
          <p:nvPicPr>
            <p:cNvPr id="13" name="ENE_C_WHI" descr=""/>
            <p:cNvPicPr/>
            <p:nvPr/>
          </p:nvPicPr>
          <p:blipFill>
            <a:blip r:embed="rId1"/>
            <a:stretch/>
          </p:blipFill>
          <p:spPr>
            <a:xfrm>
              <a:off x="4038480" y="2666880"/>
              <a:ext cx="1951560" cy="2051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" name=""/>
            <p:cNvSpPr/>
            <p:nvPr/>
          </p:nvSpPr>
          <p:spPr>
            <a:xfrm>
              <a:off x="5816520" y="373824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"/>
          <p:cNvSpPr/>
          <p:nvPr/>
        </p:nvSpPr>
        <p:spPr>
          <a:xfrm>
            <a:off x="2971800" y="4952880"/>
            <a:ext cx="4149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Enron Public Affairs, Japan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13 August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371600" y="990720"/>
            <a:ext cx="739152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Government and Regulatory Update of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EPower and Electricity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Market Issues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5C80D6-2A6A-4949-86DA-A823CDDB2EE0}" type="slidenum">
              <a:t>1</a:t>
            </a:fld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1447920" y="457200"/>
            <a:ext cx="7086600" cy="60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Timing of Review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523880" y="1066680"/>
            <a:ext cx="693432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METI’s schedule has slipped from early Summer to Autumn. No announcement yet. September or October is likely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factor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METI criticized publicly in Spring for being too close to 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Incumbent utilities reluctant to come to 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METI change of tack from promotion of competition to focus on measures to cope with changing demand and supply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Selecting council members is taking time.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new entrant (Ennet) likely to have seat on committee. Enron’s direct representation too controversial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>
            <a:hlinkClick r:id="rId1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8E4F219-B745-4F43-9FB8-2EC46126DC59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METI Concerns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23880" y="1447920"/>
            <a:ext cx="693432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18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liberalization will not necessarily lead immediately to greater market entry.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Concerns about incumbents postponing plant development plans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Unbundling debate will be difficult without strong support from new entrants and academics.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8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on policies to encourage new entry into small and medium-sized plant development: METI strategy or compromise with utilities?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>
            <a:hlinkClick r:id="rId1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E801A7-FB0E-4E7E-9FB3-A12339A812D5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Provisional Schedule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523880" y="1447920"/>
            <a:ext cx="701064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September to December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Confirmation of positions of stakeholders and discussion of basic policy direction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Times New Roman"/>
              </a:rPr>
              <a:t>January to June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Discussion of basic framework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Times New Roman"/>
              </a:rPr>
              <a:t>July to December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Detailed design of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Times New Roman"/>
              </a:rPr>
              <a:t>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d80f3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Probable Implementation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50000"/>
              </a:lnSpc>
              <a:buClr>
                <a:srgbClr val="0d80f3"/>
              </a:buClr>
              <a:buFont typeface="Times New Roman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>
            <a:hlinkClick r:id="rId1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F5E34B-3C4A-499A-B5F1-45ADF251407D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600200" y="1523880"/>
            <a:ext cx="6553080" cy="190512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Utilities Seeking Initiative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447920" y="3581280"/>
            <a:ext cx="6933960" cy="23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1199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by Spring 2001 that Enron had the initiative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seeking now to regain initiative and using political influence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199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METI’s confidence to implement reforms diminished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752480" y="1676520"/>
            <a:ext cx="6477120" cy="167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the electric utilities that create energy policy and announce it in the name of  the Government.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TEPCO CEO and FEPC Chair, May 2001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>
            <a:hlinkClick r:id="rId1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472811-C6C1-435F-8D95-F7E829448772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447920" y="1371600"/>
            <a:ext cx="693396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METI intentions and ability to push through reforms without support of utilities doubtful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 whether six months allowed for detailed system design is sufficient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METI currently has no plans to engage external consultants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Non-discrimination in operation of system for grid access and use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given responsibility for large-scale plant development?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where nuclear and base-load plant dispatched first: still limited use of available interconnects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Expectations of Review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>
            <a:hlinkClick r:id="rId1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8541975-495F-498B-856D-6B0F71E02FB3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Review of Plant Siting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523880" y="1219320"/>
            <a:ext cx="693432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 July 2001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Regulatory Reform Council recommends review of siting process with emphasis on Environmental Impact Assessment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375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Motivation for review linked to global warming. Purposes are: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To promote new entry in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To support use of natural gas for power plant fuel to mitigate global warming. Questions about promotion of natural gas over other fuels, in particular coal and oil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375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Review is separate from market structure review.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375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Implementation likely to be similar to market review but coordination between Council and METI still undecided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>
            <a:hlinkClick r:id="rId1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DC997C-2A28-4661-86A7-DCF9C238F626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1447920" y="838080"/>
            <a:ext cx="7315200" cy="5029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447920" y="914400"/>
            <a:ext cx="6781680" cy="34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MS PGothic"/>
              </a:rPr>
              <a:t>Transmission and Permitting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MS PGothic"/>
              </a:rPr>
              <a:t>Transmission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Early Approach Essential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General Issues for Large-scale Plant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Understand and Test Reality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MS PGothic"/>
              </a:rPr>
              <a:t>Plant Permitting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>
            <a:hlinkClick r:id="rId1" action="ppaction://hlinksldjump"/>
          </p:cNvPr>
          <p:cNvSpPr/>
          <p:nvPr/>
        </p:nvSpPr>
        <p:spPr>
          <a:xfrm>
            <a:off x="5867280" y="64008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Transmission and Permitting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BC5CF88-2CC6-42B3-A0A0-2C982ABC6501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1450080" y="685800"/>
            <a:ext cx="489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Early Approach Essential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523880" y="1295280"/>
            <a:ext cx="693432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Owing to utility control and lack of clarity about grid expansion responsibility, significant regulatory risk is involved in obtaining access to transmission for large-scale plant.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access and long-term transmission capability are essential to EPower’s projects.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Rigorous assessment of transmission feasibility from early stages is essential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Informal discussions should be attempted at an early stage with utilities. Utilities are generally aware of projects from early stages.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discussion should include  potential of cooperative approach to grid expansion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>
            <a:hlinkClick r:id="rId1" action="ppaction://hlinksldjump"/>
          </p:cNvPr>
          <p:cNvSpPr/>
          <p:nvPr/>
        </p:nvSpPr>
        <p:spPr>
          <a:xfrm>
            <a:off x="5867280" y="64008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Transmission and Permitting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FE6992B-3F42-4670-A7E9-20EC9B748745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1371600" y="3808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General Issues for Large-scale Plant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23880" y="990720"/>
            <a:ext cx="693432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not designed for trading. Nobody expected large-scale plant development. Utilities granted </a:t>
            </a: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responsibility for electricity supply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leaves important network decisions to them.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METI: Responsibility for grid expansion undefined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Grid expansion for new entrant capacity is not included in regulation (local grid and interconnects)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Speak to utilities first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. METI can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assist in fair trade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Rules written by utilities with METI’s approval: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Access is by no means guaranteed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 wholesale market, prevention of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Utilities are granted discretion in interpretation of rules (within fair trade limits)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 incentive to expand system for use by new entrants: only provide use of current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>
            <a:hlinkClick r:id="rId1" action="ppaction://hlinksldjump"/>
          </p:cNvPr>
          <p:cNvSpPr/>
          <p:nvPr/>
        </p:nvSpPr>
        <p:spPr>
          <a:xfrm>
            <a:off x="5867280" y="64008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Transmission and Permitting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D7D52FD-A6E7-4B1C-8A1F-C6BC64AD25AF}" type="slidenum">
              <a:t>18</a:t>
            </a:fld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Understand and Test Reality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523880" y="1219320"/>
            <a:ext cx="693432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 to date has been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1. Wheeling application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2. Clarification of response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3. Challenge through METI and FTC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Clarification needed on what is possible in the system.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Carry out rigorous in-house load study of transmission grid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Seek information from utilities’ to understand interpretation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METI interpretation will determine Fair Trade Commission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Clarify METI interpretation, support to: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Advance discussions with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Ascertain legal position regarding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>
            <a:hlinkClick r:id="rId1" action="ppaction://hlinksldjump"/>
          </p:cNvPr>
          <p:cNvSpPr/>
          <p:nvPr/>
        </p:nvSpPr>
        <p:spPr>
          <a:xfrm>
            <a:off x="5867280" y="64008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Transmission and Permitting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A3A944-DCFC-479C-B2E3-903C68F8EF6E}" type="slidenum">
              <a:t>19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1447920" y="1066680"/>
            <a:ext cx="7315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447920" y="1143000"/>
            <a:ext cx="7315200" cy="41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8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21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1" action="ppaction://hlinksldjump"/>
              </a:rPr>
              <a:t>Further Acceleration of Market Deregulation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21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Further Acceleration of Permitting Review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21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2" action="ppaction://hlinksldjump"/>
              </a:rPr>
              <a:t>Update on Government Affairs Action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21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3" action="ppaction://hlinksldjump"/>
              </a:rPr>
              <a:t>General EPower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21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4" action="ppaction://hlinksldjump"/>
              </a:rPr>
              <a:t>Early Assessment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>
            <a:hlinkClick r:id="rId5" action="ppaction://hlinksldjump"/>
          </p:cNvPr>
          <p:cNvSpPr/>
          <p:nvPr/>
        </p:nvSpPr>
        <p:spPr>
          <a:xfrm>
            <a:off x="1371600" y="64008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3BD489-5B1E-45A4-9AB4-89C314E7FC1C}" type="slidenum">
              <a:t>2</a:t>
            </a:fld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523880" y="1295280"/>
            <a:ext cx="693432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2449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Comprehensive early assessment is essential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49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pre-development issues need to be recognized in feasibility and development time assessment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49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Proactive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446120" y="609480"/>
            <a:ext cx="664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4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Plant Permitting Needs Early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>
            <a:hlinkClick r:id="rId1" action="ppaction://hlinksldjump"/>
          </p:cNvPr>
          <p:cNvSpPr/>
          <p:nvPr/>
        </p:nvSpPr>
        <p:spPr>
          <a:xfrm>
            <a:off x="5867280" y="64008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Transmission and Permitting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C33DED-3494-4981-BBB9-501B04C7DB1F}" type="slidenum">
              <a:t>20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1676520" y="1371600"/>
            <a:ext cx="6476760" cy="121932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371600" y="533520"/>
            <a:ext cx="7086600" cy="60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Further Acceleration of Market Deregulation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447920"/>
            <a:ext cx="693432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 algn="ctr">
              <a:spcBef>
                <a:spcPts val="700"/>
              </a:spcBef>
              <a:tabLst>
                <a:tab algn="l" pos="0"/>
                <a:tab algn="l" pos="450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Further acceleration of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tabLst>
                <a:tab algn="l" pos="0"/>
                <a:tab algn="l" pos="450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deregulation timetable is unrealistic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00"/>
              </a:spcBef>
              <a:buClr>
                <a:srgbClr val="0d80f3"/>
              </a:buClr>
              <a:buFont typeface="Times New Roman"/>
              <a:buAutoNum type="arabicPeriod"/>
              <a:tabLst>
                <a:tab algn="l" pos="450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450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Market review already brought forward amid opposition. One and a half years is reasonable. Focus must now be on scope of deregulation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500"/>
              </a:spcBef>
              <a:buClr>
                <a:srgbClr val="0d80f3"/>
              </a:buClr>
              <a:buFont typeface="Times New Roman"/>
              <a:buChar char="•"/>
              <a:tabLst>
                <a:tab algn="l" pos="450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needs now to be involved in the deregulation process to prevent a shift towards further ineffective reforms and take advantage of incremental reforms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>
            <a:hlinkClick r:id="rId1" action="ppaction://hlinksldjump"/>
          </p:cNvPr>
          <p:cNvSpPr/>
          <p:nvPr/>
        </p:nvSpPr>
        <p:spPr>
          <a:xfrm>
            <a:off x="1371600" y="64008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76280" y="1428840"/>
            <a:ext cx="290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EDE5D7-8821-424A-A2D9-C7CF39B69A8B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1676520" y="1219320"/>
            <a:ext cx="6476760" cy="121896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371600" y="457200"/>
            <a:ext cx="7467480" cy="76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Further Acceleration of Permitting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523880" y="1219320"/>
            <a:ext cx="693432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Further acceleration of the review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of plant permitting is unlikely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624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5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Plant siting review needs expansion. Focus must be on its scope and implementation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15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needs now to be involved in the process to ensure implementation and expand scope.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371600" y="64008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45F495-2CD0-44DD-8CDF-5F95C538BD9D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Update on Government Affairs Action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23880" y="1295280"/>
            <a:ext cx="6934320" cy="449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steps to gain Government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relationships in LDP: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Yamasaki, LDP Secretary General, and others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relationship with INES think tank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Kondo, former Economic Planning and Labor Minister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opposition party links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40000"/>
              </a:lnSpc>
              <a:buClr>
                <a:srgbClr val="0d80f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neutral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US input into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ACCJ Energy Committee by end  of August 2001 and act as a chair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direct support to new Energy secretariat in US Embassy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>
            <a:hlinkClick r:id="rId1" action="ppaction://hlinksldjump"/>
          </p:cNvPr>
          <p:cNvSpPr/>
          <p:nvPr/>
        </p:nvSpPr>
        <p:spPr>
          <a:xfrm>
            <a:off x="1371600" y="64008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A8F46A-1933-4C76-87A5-3F3C1544A0C0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1600200" y="1600200"/>
            <a:ext cx="6553080" cy="152388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General EPower Approach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523880" y="1219320"/>
            <a:ext cx="693432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Coordination between commercial and regulatory staff is essential but currently requires more work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0d80f3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Ensure team approach between regulatory and commercial staff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0d80f3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0d80f3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Involve regulatory staff in everyday processes on regulatory issues for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just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>
            <a:hlinkClick r:id="rId1" action="ppaction://hlinksldjump"/>
          </p:cNvPr>
          <p:cNvSpPr/>
          <p:nvPr/>
        </p:nvSpPr>
        <p:spPr>
          <a:xfrm>
            <a:off x="1371600" y="64008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D0AC5A8-4219-41DD-9960-DD1FA8506D46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600200" y="1600200"/>
            <a:ext cx="6553080" cy="152388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37160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Early Assessment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23880" y="1219320"/>
            <a:ext cx="693432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Large number of regulations and utilities’ discretion over transmission require early action to assess risks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Transmission issues are central to project feasibility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601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Project feasibility and schedules need to fully reflect these risks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just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>
            <a:hlinkClick r:id="rId1" action="ppaction://hlinksldjump"/>
          </p:cNvPr>
          <p:cNvSpPr/>
          <p:nvPr/>
        </p:nvSpPr>
        <p:spPr>
          <a:xfrm>
            <a:off x="1371600" y="64008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Regulatory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8016A6-8631-406A-ADD6-C67735330E07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1447920" y="762120"/>
            <a:ext cx="7315200" cy="5410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447920" y="838080"/>
            <a:ext cx="6019560" cy="50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8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MS PGothic"/>
              </a:rPr>
              <a:t>Electricity Market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1" action="ppaction://hlinksldjump"/>
              </a:rPr>
              <a:t>Acceleration of Review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2" action="ppaction://hlinksldjump"/>
              </a:rPr>
              <a:t>Review Timing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METI Concerns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3" action="ppaction://hlinksldjump"/>
              </a:rPr>
              <a:t>Provisional Schedule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4" action="ppaction://hlinksldjump"/>
              </a:rPr>
              <a:t>Utilities Seeking Initiative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  <a:hlinkClick r:id="rId5" action="ppaction://hlinksldjump"/>
              </a:rPr>
              <a:t>Expectations of Review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3399"/>
                </a:solidFill>
                <a:effectLst/>
                <a:uFillTx/>
                <a:latin typeface="Times New Roman"/>
                <a:ea typeface="MS PGothic"/>
              </a:rPr>
              <a:t>Plant Siting Review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>
            <a:hlinkClick r:id="rId6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C8E7FC-A9FC-45E7-928C-3C72BE3271AD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371240" y="609480"/>
            <a:ext cx="708660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  <a:ea typeface="MS PGothic"/>
              </a:rPr>
              <a:t>Acceleration of Review Process 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523880" y="1447920"/>
            <a:ext cx="69343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d80f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originally planned for March 2003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46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2000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Recommendation by Deregulation Committee for interim review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46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Spring 2001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METI says review process to begin in Summer 2001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46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29 June 2001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METI Minister orders concrete action to start review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>
            <a:hlinkClick r:id="rId1" action="ppaction://hlinksldjump"/>
          </p:cNvPr>
          <p:cNvSpPr/>
          <p:nvPr/>
        </p:nvSpPr>
        <p:spPr>
          <a:xfrm>
            <a:off x="3429000" y="6400800"/>
            <a:ext cx="274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MS PGothic"/>
              </a:rPr>
              <a:t>Review of Regulation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1AE178-C6E0-4B84-B17A-22600ECC56EA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2001-04-22T21:42:07Z</dcterms:created>
  <dc:creator>lhughes2</dc:creator>
  <dc:description/>
  <dc:language>en-US</dc:language>
  <cp:lastModifiedBy>Mark Crowther</cp:lastModifiedBy>
  <dcterms:modified xsi:type="dcterms:W3CDTF">2001-08-11T00:20:24Z</dcterms:modified>
  <cp:revision>75</cp:revision>
  <dc:subject/>
  <dc:title>PowerPoint Presentation</dc:title>
</cp:coreProperties>
</file>