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9194800" cy="70342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808000"/>
              </a:solidFill>
              <a:effectLst/>
              <a:uFillTx/>
              <a:latin typeface="Times New Roman"/>
            </a:endParaRPr>
          </a:p>
        </p:txBody>
      </p:sp>
      <p:sp>
        <p:nvSpPr>
          <p:cNvPr id="11"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AB724B2-6227-4EB6-A8AF-A9ED2D54476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A72B5EC-29CC-41AF-B9EF-892CC75F41E3}"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914400" y="6095880"/>
            <a:ext cx="23623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r>
              <a:rPr b="1" lang="en-US" sz="1400" strike="noStrike" u="none">
                <a:solidFill>
                  <a:srgbClr val="800000"/>
                </a:solidFill>
                <a:effectLst/>
                <a:uFillTx/>
                <a:latin typeface="Times New Roman"/>
              </a:rPr>
              <a:t>Feb 14,</a:t>
            </a:r>
            <a:r>
              <a:rPr b="1" lang="en-US" sz="1400" strike="noStrike" u="none">
                <a:solidFill>
                  <a:srgbClr val="000000"/>
                </a:solidFill>
                <a:effectLst/>
                <a:uFillTx/>
                <a:latin typeface="Times New Roman"/>
              </a:rPr>
              <a:t> </a:t>
            </a:r>
            <a:r>
              <a:rPr b="1" lang="en-US" sz="1400" strike="noStrike" u="none">
                <a:solidFill>
                  <a:srgbClr val="800000"/>
                </a:solidFill>
                <a:effectLst/>
                <a:uFillTx/>
                <a:latin typeface="Times New Roman"/>
              </a:rPr>
              <a:t> 2001</a:t>
            </a:r>
            <a:endParaRPr b="0" lang="en-US" sz="14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 name="PlaceHolder 2"/>
          <p:cNvSpPr>
            <a:spLocks noGrp="1"/>
          </p:cNvSpPr>
          <p:nvPr>
            <p:ph type="ftr" idx="2"/>
          </p:nvPr>
        </p:nvSpPr>
        <p:spPr>
          <a:xfrm>
            <a:off x="3200040" y="6095880"/>
            <a:ext cx="289548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 name="PlaceHolder 3"/>
          <p:cNvSpPr>
            <a:spLocks noGrp="1"/>
          </p:cNvSpPr>
          <p:nvPr>
            <p:ph type="sldNum" idx="3"/>
          </p:nvPr>
        </p:nvSpPr>
        <p:spPr>
          <a:xfrm>
            <a:off x="6933960" y="6095880"/>
            <a:ext cx="190476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1BB8BDF-380E-4B66-83D2-91744A34DC1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3" name=""/>
          <p:cNvGraphicFramePr/>
          <p:nvPr/>
        </p:nvGraphicFramePr>
        <p:xfrm>
          <a:off x="152280" y="6248520"/>
          <a:ext cx="533520" cy="533160"/>
        </p:xfrm>
        <a:graphic>
          <a:graphicData uri="http://schemas.openxmlformats.org/presentationml/2006/ole">
            <p:oleObj r:id="rId2" spid="">
              <p:embed/>
              <p:pic>
                <p:nvPicPr>
                  <p:cNvPr id="4" name="" descr=""/>
                  <p:cNvPicPr/>
                  <p:nvPr/>
                </p:nvPicPr>
                <p:blipFill>
                  <a:blip r:embed="rId3"/>
                  <a:stretch/>
                </p:blipFill>
                <p:spPr>
                  <a:xfrm>
                    <a:off x="152280" y="6248520"/>
                    <a:ext cx="533520" cy="533160"/>
                  </a:xfrm>
                  <a:prstGeom prst="rect">
                    <a:avLst/>
                  </a:prstGeom>
                  <a:noFill/>
                  <a:ln w="0">
                    <a:noFill/>
                  </a:ln>
                </p:spPr>
              </p:pic>
            </p:oleObj>
          </a:graphicData>
        </a:graphic>
      </p:graphicFrame>
      <p:sp>
        <p:nvSpPr>
          <p:cNvPr id="5" name=""/>
          <p:cNvSpPr/>
          <p:nvPr/>
        </p:nvSpPr>
        <p:spPr>
          <a:xfrm>
            <a:off x="762120" y="6477120"/>
            <a:ext cx="8305560" cy="0"/>
          </a:xfrm>
          <a:prstGeom prst="line">
            <a:avLst/>
          </a:prstGeom>
          <a:ln w="19080">
            <a:solidFill>
              <a:srgbClr val="66ff66"/>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304920" y="685800"/>
            <a:ext cx="8381880" cy="76320"/>
          </a:xfrm>
          <a:prstGeom prst="rect">
            <a:avLst/>
          </a:prstGeom>
          <a:gradFill rotWithShape="0">
            <a:gsLst>
              <a:gs pos="0">
                <a:srgbClr val="3333cc"/>
              </a:gs>
              <a:gs pos="100000">
                <a:srgbClr val="66ff66"/>
              </a:gs>
            </a:gsLst>
            <a:lin ang="10800000"/>
          </a:gradFill>
          <a:ln w="0">
            <a:noFill/>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 name=""/>
          <p:cNvSpPr/>
          <p:nvPr/>
        </p:nvSpPr>
        <p:spPr>
          <a:xfrm>
            <a:off x="460800" y="152280"/>
            <a:ext cx="35330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800000"/>
                </a:solidFill>
                <a:effectLst/>
                <a:uFillTx/>
                <a:latin typeface="Impact"/>
              </a:rPr>
              <a:t>Cuiaba I Integrated Project</a:t>
            </a:r>
            <a:endParaRPr b="0" lang="en-US" sz="2400" strike="noStrike" u="none">
              <a:solidFill>
                <a:srgbClr val="000000"/>
              </a:solidFill>
              <a:effectLst/>
              <a:uFillTx/>
              <a:latin typeface="Times New Roman"/>
            </a:endParaRPr>
          </a:p>
        </p:txBody>
      </p:sp>
      <p:sp>
        <p:nvSpPr>
          <p:cNvPr id="8" name="PlaceHolder 4"/>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808000"/>
                </a:solidFill>
                <a:effectLst/>
                <a:uFillTx/>
                <a:latin typeface="Times New Roman"/>
              </a:rPr>
              <a:t>Click to edit the title text format</a:t>
            </a:r>
            <a:endParaRPr b="0" lang="en-US" sz="2400" strike="noStrike" u="none">
              <a:solidFill>
                <a:srgbClr val="808000"/>
              </a:solidFill>
              <a:effectLst/>
              <a:uFillTx/>
              <a:latin typeface="Times New Roman"/>
            </a:endParaRPr>
          </a:p>
        </p:txBody>
      </p:sp>
      <p:sp>
        <p:nvSpPr>
          <p:cNvPr id="9"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2" name=""/>
          <p:cNvSpPr/>
          <p:nvPr/>
        </p:nvSpPr>
        <p:spPr>
          <a:xfrm>
            <a:off x="2667600" y="2057400"/>
            <a:ext cx="307512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800000"/>
                </a:solidFill>
                <a:effectLst/>
                <a:uFillTx/>
                <a:latin typeface="Impact"/>
              </a:rPr>
              <a:t>Financing Update</a:t>
            </a:r>
            <a:endParaRPr b="0" lang="en-US" sz="3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2178DBE-CCE2-417F-A885-F14936458722}"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3" name="PlaceHolder 1"/>
          <p:cNvSpPr>
            <a:spLocks noGrp="1"/>
          </p:cNvSpPr>
          <p:nvPr>
            <p:ph type="subTitle"/>
          </p:nvPr>
        </p:nvSpPr>
        <p:spPr>
          <a:xfrm>
            <a:off x="685800" y="1294920"/>
            <a:ext cx="7772400" cy="4419720"/>
          </a:xfrm>
          <a:prstGeom prst="rect">
            <a:avLst/>
          </a:prstGeom>
          <a:noFill/>
          <a:ln w="0">
            <a:noFill/>
          </a:ln>
        </p:spPr>
        <p:txBody>
          <a:bodyPr lIns="90000" rIns="90000" tIns="46800" bIns="46800" anchor="t">
            <a:noAutofit/>
          </a:bodyPr>
          <a:p>
            <a:pPr marL="345960" indent="-34596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Monthly Progress</a:t>
            </a:r>
            <a:endParaRPr b="0" lang="en-US" sz="1400" strike="noStrike" u="none">
              <a:solidFill>
                <a:srgbClr val="000000"/>
              </a:solidFill>
              <a:effectLst/>
              <a:uFillTx/>
              <a:latin typeface="Times New Roman"/>
            </a:endParaRPr>
          </a:p>
          <a:p>
            <a:pPr marL="345960" indent="-34596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Shut down Lender’s counsel until CP’s can be delivered as package</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Received Lender go ahead of Siemens EPC &amp; TAA contract revisions </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Obtained Lender’s go ahead on revising GSA</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Progressed on getting Lenders to consider alternatives to the Furnas Consent</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Lenders agreed that they would not unreasonably withhold right to sell down 100% of EPE subject to review of new sponsor’s credit and integrity</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C2DC756E-D983-4262-B154-DE19C2B6308D}"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4" name="PlaceHolder 1"/>
          <p:cNvSpPr>
            <a:spLocks noGrp="1"/>
          </p:cNvSpPr>
          <p:nvPr>
            <p:ph type="subTitle"/>
          </p:nvPr>
        </p:nvSpPr>
        <p:spPr>
          <a:xfrm>
            <a:off x="685800" y="1294920"/>
            <a:ext cx="7772400" cy="4419720"/>
          </a:xfrm>
          <a:prstGeom prst="rect">
            <a:avLst/>
          </a:prstGeom>
          <a:noFill/>
          <a:ln w="0">
            <a:noFill/>
          </a:ln>
        </p:spPr>
        <p:txBody>
          <a:bodyPr lIns="90000" rIns="90000" tIns="46800" bIns="46800" anchor="t">
            <a:noAutofit/>
          </a:bodyPr>
          <a:p>
            <a:pPr marL="345960" indent="-34596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Status of CP’s</a:t>
            </a:r>
            <a:endParaRPr b="0" lang="en-US" sz="1400" strike="noStrike" u="none">
              <a:solidFill>
                <a:srgbClr val="000000"/>
              </a:solidFill>
              <a:effectLst/>
              <a:uFillTx/>
              <a:latin typeface="Times New Roman"/>
            </a:endParaRPr>
          </a:p>
          <a:p>
            <a:pPr marL="345960" indent="-34596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Obtain Furnas Consent</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Validate Eletrobras Guarantee</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SzPct val="1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Revise Siemens EPC to maintain performance test standards on Gas and TAA</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Finalize Budget and Model  </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Action Plan for Ridges </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SzPct val="1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Obtain Petrobras consent </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SzPct val="1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SIRESE approval of Andina transportation capacity Assignment</a:t>
            </a:r>
            <a:endParaRPr b="0" lang="en-US" sz="1400" strike="noStrike" u="none">
              <a:solidFill>
                <a:srgbClr val="000000"/>
              </a:solidFill>
              <a:effectLst/>
              <a:uFillTx/>
              <a:latin typeface="Times New Roman"/>
            </a:endParaRPr>
          </a:p>
          <a:p>
            <a:pPr marL="345960" indent="-34596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Tozzini Briefing on Interconnection Agreement liability</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0C2D64AB-1DC8-40FD-B04F-5DDB73F0A5FC}"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5" name="PlaceHolder 1"/>
          <p:cNvSpPr>
            <a:spLocks noGrp="1"/>
          </p:cNvSpPr>
          <p:nvPr>
            <p:ph type="subTitle"/>
          </p:nvPr>
        </p:nvSpPr>
        <p:spPr>
          <a:xfrm>
            <a:off x="685800" y="1294920"/>
            <a:ext cx="7772400" cy="4419720"/>
          </a:xfrm>
          <a:prstGeom prst="rect">
            <a:avLst/>
          </a:prstGeom>
          <a:noFill/>
          <a:ln w="0">
            <a:noFill/>
          </a:ln>
        </p:spPr>
        <p:txBody>
          <a:bodyPr lIns="90000" rIns="90000" tIns="46800" bIns="46800" anchor="t">
            <a:noAutofit/>
          </a:bodyPr>
          <a:p>
            <a:pPr marL="228600" indent="-22860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Furnas/Eletrabras Issue - New Lender Proposals</a:t>
            </a:r>
            <a:endParaRPr b="0" lang="en-US" sz="1400" strike="noStrike" u="none">
              <a:solidFill>
                <a:srgbClr val="000000"/>
              </a:solidFill>
              <a:effectLst/>
              <a:uFillTx/>
              <a:latin typeface="Times New Roman"/>
            </a:endParaRPr>
          </a:p>
          <a:p>
            <a:pPr marL="228600" indent="-22860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Proposal 1 - </a:t>
            </a:r>
            <a:r>
              <a:rPr b="1" i="1" lang="en-US" sz="1400" strike="noStrike" u="sng">
                <a:solidFill>
                  <a:srgbClr val="800000"/>
                </a:solidFill>
                <a:effectLst/>
                <a:uFillTx/>
                <a:latin typeface="Arial"/>
              </a:rPr>
              <a:t>With </a:t>
            </a:r>
            <a:r>
              <a:rPr b="1" i="1" lang="en-US" sz="1400" strike="noStrike" u="none">
                <a:solidFill>
                  <a:srgbClr val="800000"/>
                </a:solidFill>
                <a:effectLst/>
                <a:uFillTx/>
                <a:latin typeface="Arial"/>
              </a:rPr>
              <a:t> </a:t>
            </a:r>
            <a:r>
              <a:rPr b="1" i="1" lang="en-US" sz="1400" strike="noStrike" u="none">
                <a:solidFill>
                  <a:srgbClr val="000000"/>
                </a:solidFill>
                <a:effectLst/>
                <a:uFillTx/>
                <a:latin typeface="Arial"/>
              </a:rPr>
              <a:t>Eletrobras Cooperation</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Obtain Eletrobras consent and opinion of enforceability from counsel (perhaps broaden their guarantee somewhat) </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Rely on strong Furnas obligation to sign original Consent from Assumption Agreement and Eletrobras performance guarantee under Clause 41 of PPA and Sections 6 &amp; 7 of the Assumption Agreement</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Utilize legal process involving registered notification to Furnas of lender consent required for EPE to revise documents and Golden Quota in lieu of Consent</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2F2E470A-4709-4D79-B8A0-AB2937EE4B43}"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6" name="PlaceHolder 1"/>
          <p:cNvSpPr>
            <a:spLocks noGrp="1"/>
          </p:cNvSpPr>
          <p:nvPr>
            <p:ph type="subTitle"/>
          </p:nvPr>
        </p:nvSpPr>
        <p:spPr>
          <a:xfrm>
            <a:off x="685800" y="1294920"/>
            <a:ext cx="7772400" cy="4419720"/>
          </a:xfrm>
          <a:prstGeom prst="rect">
            <a:avLst/>
          </a:prstGeom>
          <a:noFill/>
          <a:ln w="0">
            <a:noFill/>
          </a:ln>
        </p:spPr>
        <p:txBody>
          <a:bodyPr lIns="90000" rIns="90000" tIns="46800" bIns="46800" anchor="t">
            <a:noAutofit/>
          </a:bodyPr>
          <a:p>
            <a:pPr marL="228600" indent="-22860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Furnas/Eletrabras Issue - New Lender Proposals</a:t>
            </a:r>
            <a:endParaRPr b="0" lang="en-US" sz="1400" strike="noStrike" u="none">
              <a:solidFill>
                <a:srgbClr val="000000"/>
              </a:solidFill>
              <a:effectLst/>
              <a:uFillTx/>
              <a:latin typeface="Times New Roman"/>
            </a:endParaRPr>
          </a:p>
          <a:p>
            <a:pPr marL="228600" indent="-22860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Proposal 2 -</a:t>
            </a:r>
            <a:r>
              <a:rPr b="1" i="1" lang="en-US" sz="1400" strike="noStrike" u="sng">
                <a:solidFill>
                  <a:srgbClr val="800000"/>
                </a:solidFill>
                <a:effectLst/>
                <a:uFillTx/>
                <a:latin typeface="Arial"/>
              </a:rPr>
              <a:t> Without  </a:t>
            </a:r>
            <a:r>
              <a:rPr b="1" i="1" lang="en-US" sz="1400" strike="noStrike" u="none">
                <a:solidFill>
                  <a:srgbClr val="000000"/>
                </a:solidFill>
                <a:effectLst/>
                <a:uFillTx/>
                <a:latin typeface="Arial"/>
              </a:rPr>
              <a:t>Eletrobras Cooperation</a:t>
            </a:r>
            <a:endParaRPr b="0" lang="en-US" sz="1400" strike="noStrike" u="none">
              <a:solidFill>
                <a:srgbClr val="000000"/>
              </a:solidFill>
              <a:effectLst/>
              <a:uFillTx/>
              <a:latin typeface="Times New Roman"/>
            </a:endParaRPr>
          </a:p>
          <a:p>
            <a:pPr marL="228600" indent="-22860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Consider  “Expert” 3rd Party Legal Brief for Eletrobras Obligations (review similarities of situation for EXIM &amp; IADB in Mexico)</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Rely on strong Furnas obligation to sign original Consent from Assumption Agreement and Eletrobras performance guarantee under Clause 41 of PPA and Sections 6 &amp; 7 of the Assumption Agreement</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Utilize legal process involving registered notification to Furnas of lender consent required for EPE to revise documents and Golden Quota in lieu of Consent</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489235B1-567C-43C4-BC5D-71DB9F797BF4}"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7" name="PlaceHolder 1"/>
          <p:cNvSpPr>
            <a:spLocks noGrp="1"/>
          </p:cNvSpPr>
          <p:nvPr>
            <p:ph type="subTitle"/>
          </p:nvPr>
        </p:nvSpPr>
        <p:spPr>
          <a:xfrm>
            <a:off x="685800" y="1294920"/>
            <a:ext cx="7772400" cy="4419720"/>
          </a:xfrm>
          <a:prstGeom prst="rect">
            <a:avLst/>
          </a:prstGeom>
          <a:noFill/>
          <a:ln w="0">
            <a:noFill/>
          </a:ln>
        </p:spPr>
        <p:txBody>
          <a:bodyPr lIns="90000" rIns="90000" tIns="46800" bIns="46800" anchor="t">
            <a:noAutofit/>
          </a:bodyPr>
          <a:p>
            <a:pPr marL="228600" indent="-22860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Reason for Lenders to Consider New Proposals</a:t>
            </a:r>
            <a:endParaRPr b="0" lang="en-US" sz="1400" strike="noStrike" u="none">
              <a:solidFill>
                <a:srgbClr val="000000"/>
              </a:solidFill>
              <a:effectLst/>
              <a:uFillTx/>
              <a:latin typeface="Times New Roman"/>
            </a:endParaRPr>
          </a:p>
          <a:p>
            <a:pPr marL="228600" indent="-22860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Failure of the Lenders to consider alternatives will force us to pursue litigation or arbitration to resolve the conflict with consequent delay and acrimony</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Forcing Furnas to sign through arbitration and litigation would only provide Lenders with the signature of an unwilling party</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Tozzini does not feel that our right to a Furnas Consent under the Assumption Agreement have been altered by the negotiations and alternate versions</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Furnas is using the consent as leverage to pursue its own agenda</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re-negotiation Furnas desires would introduce new liabilities to the project which would be unacceptable to the Lenders</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OPIC’s mandate to provide an advantage for US Sponsors</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Lenders are essentially imposing additional requirements on borrower because of concerns about off-taker</a:t>
            </a:r>
            <a:endParaRPr b="0" lang="en-US" sz="1400" strike="noStrike" u="none">
              <a:solidFill>
                <a:srgbClr val="000000"/>
              </a:solidFill>
              <a:effectLst/>
              <a:uFillTx/>
              <a:latin typeface="Times New Roman"/>
            </a:endParaRPr>
          </a:p>
          <a:p>
            <a:pPr marL="228600" indent="-22860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Eletrobras clearly provides guarantee for payment so if all situations which concern the lenders can be crystallized into damages then we would always have Eletrobras on the hook (problem is 90 days grace period)</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85623044-4ACD-42B8-A33B-1DC16FFF6218}"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8" name="PlaceHolder 1"/>
          <p:cNvSpPr>
            <a:spLocks noGrp="1"/>
          </p:cNvSpPr>
          <p:nvPr>
            <p:ph type="subTitle"/>
          </p:nvPr>
        </p:nvSpPr>
        <p:spPr>
          <a:xfrm>
            <a:off x="609480" y="990720"/>
            <a:ext cx="7772400" cy="4419360"/>
          </a:xfrm>
          <a:prstGeom prst="rect">
            <a:avLst/>
          </a:prstGeom>
          <a:noFill/>
          <a:ln w="0">
            <a:noFill/>
          </a:ln>
        </p:spPr>
        <p:txBody>
          <a:bodyPr lIns="90000" rIns="90000" tIns="46800" bIns="46800" anchor="t">
            <a:noAutofit/>
          </a:bodyPr>
          <a:p>
            <a:pPr marL="114480" indent="-1144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Structure of Enron Back-up Fuel Supply Agreement, put to Enron (“Agreement and Guarantee”), and Replacement Fuel Contract.</a:t>
            </a:r>
            <a:endParaRPr b="0" lang="en-US" sz="1400" strike="noStrike" u="none">
              <a:solidFill>
                <a:srgbClr val="000000"/>
              </a:solidFill>
              <a:effectLst/>
              <a:uFillTx/>
              <a:latin typeface="Times New Roman"/>
            </a:endParaRPr>
          </a:p>
          <a:p>
            <a:pPr marL="114480" indent="-1144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the YPF contract is terminated Enron will be the interim fuel supplier under the “Back-up Agreement” from the Funding Date until March 31, 2002. This is a financial obligation and no demonstration of physical reserves or delivery capability is required. However, Enron pays LD’s for failure to provide gas with virtually identical performance terms to the YPF contract except Non-cover LD’s increased to US$12MM max (vs only $4MM under the YPF contract).</a:t>
            </a:r>
            <a:endParaRPr b="0" lang="en-US" sz="1400" strike="noStrike" u="none">
              <a:solidFill>
                <a:srgbClr val="000000"/>
              </a:solidFill>
              <a:effectLst/>
              <a:uFillTx/>
              <a:latin typeface="Times New Roman"/>
            </a:endParaRPr>
          </a:p>
          <a:p>
            <a:pPr marL="114480" indent="-1144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Jan 1, 2002 – Enron required to submit documentation evidencing satisfactory arrangement for physical delivery under a “Replacement Fuel Agreement” including details of reserves, transportation, and supplier creditworthiness.   This is essentially an obligation to establish a new long-term gas supply arrangement similar to the YPF arrangement.</a:t>
            </a:r>
            <a:endParaRPr b="0" lang="en-US" sz="1400" strike="noStrike" u="none">
              <a:solidFill>
                <a:srgbClr val="000000"/>
              </a:solidFill>
              <a:effectLst/>
              <a:uFillTx/>
              <a:latin typeface="Times New Roman"/>
            </a:endParaRPr>
          </a:p>
          <a:p>
            <a:pPr marL="114480" indent="-1144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By March 31, 2002 Lenders to complete evaluation of Replacement arrangements and indicate acceptance or rejection.</a:t>
            </a:r>
            <a:endParaRPr b="0" lang="en-US" sz="1400" strike="noStrike" u="none">
              <a:solidFill>
                <a:srgbClr val="000000"/>
              </a:solidFill>
              <a:effectLst/>
              <a:uFillTx/>
              <a:latin typeface="Times New Roman"/>
            </a:endParaRPr>
          </a:p>
          <a:p>
            <a:pPr marL="114480" indent="-1144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Replacement arrangements rejected, Enron debt guarantee is triggered and if acceptable Replacement arrangements not developed and submitted by Jan 1, 2003, then the Lenders may put the debt to Enron on March 31, 2003.</a:t>
            </a:r>
            <a:endParaRPr b="0" lang="en-US" sz="1400" strike="noStrike" u="none">
              <a:solidFill>
                <a:srgbClr val="000000"/>
              </a:solidFill>
              <a:effectLst/>
              <a:uFillTx/>
              <a:latin typeface="Times New Roman"/>
            </a:endParaRPr>
          </a:p>
          <a:p>
            <a:pPr marL="114480" indent="-1144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CDC2E48C-C45A-4F29-9004-80A2FBBE724B}" type="slidenum">
              <a:t>7</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2114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1999-09-22T20:29:08Z</dcterms:created>
  <dc:creator>EI</dc:creator>
  <dc:description/>
  <dc:language>en-US</dc:language>
  <cp:lastModifiedBy>Enron Technology</cp:lastModifiedBy>
  <cp:lastPrinted>2001-01-22T17:32:44Z</cp:lastPrinted>
  <dcterms:modified xsi:type="dcterms:W3CDTF">2001-02-13T15:25:08Z</dcterms:modified>
  <cp:revision>145</cp:revision>
  <dc:subject/>
  <dc:title>Cuiabá Integrated Energy Project</dc:title>
</cp:coreProperties>
</file>