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emf" ContentType="image/x-emf"/>
  <Override PartName="/ppt/media/image3.emf" ContentType="image/x-emf"/>
  <Override PartName="/ppt/media/image4.emf" ContentType="image/x-emf"/>
  <Override PartName="/ppt/media/image5.emf" ContentType="image/x-emf"/>
  <Override PartName="/ppt/media/image6.emf" ContentType="image/x-e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notesSlides/notesSlide16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_rels/notesSlide17.xml.rels" ContentType="application/vnd.openxmlformats-package.relationships+xml"/>
  <Override PartName="/ppt/notesSlides/_rels/notesSlide4.xml.rels" ContentType="application/vnd.openxmlformats-package.relationships+xml"/>
  <Override PartName="/ppt/notesSlides/_rels/notesSlide18.xml.rels" ContentType="application/vnd.openxmlformats-package.relationships+xml"/>
  <Override PartName="/ppt/notesSlides/_rels/notesSlide20.xml.rels" ContentType="application/vnd.openxmlformats-package.relationships+xml"/>
  <Override PartName="/ppt/notesSlides/_rels/notesSlide5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21.xml.rels" ContentType="application/vnd.openxmlformats-package.relationships+xml"/>
  <Override PartName="/ppt/notesSlides/_rels/notesSlide6.xml.rels" ContentType="application/vnd.openxmlformats-package.relationships+xml"/>
  <Override PartName="/ppt/notesSlides/_rels/notesSlide22.xml.rels" ContentType="application/vnd.openxmlformats-package.relationships+xml"/>
  <Override PartName="/ppt/notesSlides/_rels/notesSlide7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27.xml.rels" ContentType="application/vnd.openxmlformats-package.relationships+xml"/>
  <Override PartName="/ppt/notesSlides/_rels/notesSlide23.xml.rels" ContentType="application/vnd.openxmlformats-package.relationships+xml"/>
  <Override PartName="/ppt/notesSlides/_rels/notesSlide8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26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25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9.xml.rels" ContentType="application/vnd.openxmlformats-package.relationships+xml"/>
  <Override PartName="/ppt/notesSlides/_rels/notesSlide24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10.xml.rels" ContentType="application/vnd.openxmlformats-package.relationships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0" y="0"/>
            <a:ext cx="7124400" cy="9410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sldImg"/>
          </p:nvPr>
        </p:nvSpPr>
        <p:spPr>
          <a:xfrm>
            <a:off x="1193400" y="685800"/>
            <a:ext cx="4775400" cy="3581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_rels/notesSlide22.xml.rels><?xml version="1.0" encoding="UTF-8"?>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
</Relationships>
</file>

<file path=ppt/notesSlides/_rels/notesSlide23.xml.rels><?xml version="1.0" encoding="UTF-8"?>
<Relationships xmlns="http://schemas.openxmlformats.org/package/2006/relationships"><Relationship Id="rId1" Type="http://schemas.openxmlformats.org/officeDocument/2006/relationships/slide" Target="../slides/slide23.xml"/><Relationship Id="rId2" Type="http://schemas.openxmlformats.org/officeDocument/2006/relationships/notesMaster" Target="../notesMasters/notesMaster1.xml"/>
</Relationships>
</file>

<file path=ppt/notesSlides/_rels/notesSlide24.xml.rels><?xml version="1.0" encoding="UTF-8"?>
<Relationships xmlns="http://schemas.openxmlformats.org/package/2006/relationships"><Relationship Id="rId1" Type="http://schemas.openxmlformats.org/officeDocument/2006/relationships/slide" Target="../slides/slide24.xml"/><Relationship Id="rId2" Type="http://schemas.openxmlformats.org/officeDocument/2006/relationships/notesMaster" Target="../notesMasters/notesMaster1.xml"/>
</Relationships>
</file>

<file path=ppt/notesSlides/_rels/notesSlide25.xml.rels><?xml version="1.0" encoding="UTF-8"?>
<Relationships xmlns="http://schemas.openxmlformats.org/package/2006/relationships"><Relationship Id="rId1" Type="http://schemas.openxmlformats.org/officeDocument/2006/relationships/slide" Target="../slides/slide25.xml"/><Relationship Id="rId2" Type="http://schemas.openxmlformats.org/officeDocument/2006/relationships/notesMaster" Target="../notesMasters/notesMaster1.xml"/>
</Relationships>
</file>

<file path=ppt/notesSlides/_rels/notesSlide26.xml.rels><?xml version="1.0" encoding="UTF-8"?>
<Relationships xmlns="http://schemas.openxmlformats.org/package/2006/relationships"><Relationship Id="rId1" Type="http://schemas.openxmlformats.org/officeDocument/2006/relationships/slide" Target="../slides/slide26.xml"/><Relationship Id="rId2" Type="http://schemas.openxmlformats.org/officeDocument/2006/relationships/notesMaster" Target="../notesMasters/notesMaster1.xml"/>
</Relationships>
</file>

<file path=ppt/notesSlides/_rels/notesSlide27.xml.rels><?xml version="1.0" encoding="UTF-8"?>
<Relationships xmlns="http://schemas.openxmlformats.org/package/2006/relationships"><Relationship Id="rId1" Type="http://schemas.openxmlformats.org/officeDocument/2006/relationships/slide" Target="../slides/slide27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15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20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25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30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35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40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45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50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55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60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65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70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75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80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85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90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95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300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190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195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05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10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4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4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4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684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4268880" y="6470280"/>
            <a:ext cx="598320" cy="21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A8F9C0E-AB9C-4D86-9D6A-EECC4F102410}" type="slidenum"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" descr=""/>
          <p:cNvPicPr/>
          <p:nvPr/>
        </p:nvPicPr>
        <p:blipFill>
          <a:blip r:embed="rId2"/>
          <a:stretch/>
        </p:blipFill>
        <p:spPr>
          <a:xfrm>
            <a:off x="8178840" y="5902200"/>
            <a:ext cx="757080" cy="7574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12800" y="798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 idx="3"/>
          </p:nvPr>
        </p:nvSpPr>
        <p:spPr>
          <a:xfrm>
            <a:off x="1271160" y="6093000"/>
            <a:ext cx="22179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sldNum" idx="4"/>
          </p:nvPr>
        </p:nvSpPr>
        <p:spPr>
          <a:xfrm>
            <a:off x="4343040" y="6113520"/>
            <a:ext cx="4316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ECD993E-F216-4BE0-A9BD-0A567961764E}" type="slidenum"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tretch/>
        </p:blipFill>
        <p:spPr>
          <a:xfrm>
            <a:off x="8178840" y="5902200"/>
            <a:ext cx="757080" cy="757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algn="ctr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 algn="ctr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indent="-57240" algn="ctr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371600" indent="-171360" algn="ctr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828800" indent="-285840" algn="ctr">
              <a:spcBef>
                <a:spcPts val="499"/>
              </a:spcBef>
              <a:buClr>
                <a:srgbClr val="ffffff"/>
              </a:buClr>
              <a:buFont typeface="Arial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1828800" indent="-285840">
              <a:spcBef>
                <a:spcPts val="4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1828800" indent="-285840">
              <a:spcBef>
                <a:spcPts val="4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2.emf"/><Relationship Id="rId2" Type="http://schemas.openxmlformats.org/officeDocument/2006/relationships/image" Target="../media/image3.emf"/><Relationship Id="rId3" Type="http://schemas.openxmlformats.org/officeDocument/2006/relationships/image" Target="../media/image4.emf"/><Relationship Id="rId4" Type="http://schemas.openxmlformats.org/officeDocument/2006/relationships/image" Target="../media/image5.emf"/><Relationship Id="rId5" Type="http://schemas.openxmlformats.org/officeDocument/2006/relationships/image" Target="../media/image6.emf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860120" y="234720"/>
            <a:ext cx="5437080" cy="15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spcBef>
                <a:spcPts val="1250"/>
              </a:spcBef>
              <a:buNone/>
              <a:tabLst>
                <a:tab algn="l" pos="0"/>
                <a:tab algn="l" pos="25700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Introduction to Real Options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1360440" y="2711160"/>
            <a:ext cx="6502320" cy="3343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99ff99"/>
                </a:solidFill>
                <a:effectLst/>
                <a:uFillTx/>
                <a:latin typeface="Arial"/>
              </a:rPr>
              <a:t>Presented by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ff99"/>
                </a:solidFill>
                <a:effectLst/>
                <a:uFillTx/>
                <a:latin typeface="Arial"/>
              </a:rPr>
              <a:t>Zimin Lu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99ff99"/>
                </a:solidFill>
                <a:effectLst/>
                <a:uFillTx/>
                <a:latin typeface="Arial"/>
              </a:rPr>
              <a:t>Enron Research Group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Houston, Texas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November 13, 2000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5" name="" descr=""/>
          <p:cNvPicPr/>
          <p:nvPr/>
        </p:nvPicPr>
        <p:blipFill>
          <a:blip r:embed="rId1"/>
          <a:stretch/>
        </p:blipFill>
        <p:spPr>
          <a:xfrm>
            <a:off x="7832880" y="5808600"/>
            <a:ext cx="792000" cy="611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240840" y="269640"/>
            <a:ext cx="8697960" cy="687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Examples: Operating Decisions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844200" y="1512720"/>
            <a:ext cx="7458120" cy="4741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Power Plant Operation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operating revenue from a power plant is the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same as the payoff of a call option on the spark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spread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option may be minute-by-minute, hourly, or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9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daily, depending on the plant type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Due to ramp time and cost, the spark spread calls generated by a power plant are interacting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value and optimal exercise depend on whether the facility is currently up or down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Additional exercise constraints: availability of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Necessary generating fuel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Transmission rights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Pollution permits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638280" y="109548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AD85A20-B78F-4AB6-A843-2246DEE0D3B2}" type="slidenum">
              <a:t>10</a:t>
            </a:fld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98160" y="157320"/>
            <a:ext cx="8340840" cy="723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Examples: Investment Decisions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91760" y="1163520"/>
            <a:ext cx="75121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287280" indent="-2872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466560"/>
                <a:tab algn="l" pos="700200"/>
                <a:tab algn="l" pos="933480"/>
                <a:tab algn="l" pos="1166760"/>
                <a:tab algn="l" pos="1400040"/>
                <a:tab algn="l" pos="1633680"/>
                <a:tab algn="l" pos="1866960"/>
                <a:tab algn="l" pos="2100240"/>
                <a:tab algn="l" pos="2333520"/>
                <a:tab algn="l" pos="2567160"/>
                <a:tab algn="l" pos="2800440"/>
                <a:tab algn="l" pos="3033720"/>
                <a:tab algn="l" pos="3267000"/>
                <a:tab algn="l" pos="3500280"/>
                <a:tab algn="l" pos="3733920"/>
                <a:tab algn="l" pos="3967200"/>
                <a:tab algn="l" pos="4200480"/>
                <a:tab algn="l" pos="4433760"/>
                <a:tab algn="l" pos="4667400"/>
                <a:tab algn="l" pos="49006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Gas Storage Facility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5240" indent="-3934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33480"/>
                <a:tab algn="l" pos="1166760"/>
                <a:tab algn="l" pos="1400040"/>
                <a:tab algn="l" pos="1633680"/>
                <a:tab algn="l" pos="1866960"/>
                <a:tab algn="l" pos="2100240"/>
                <a:tab algn="l" pos="2333520"/>
                <a:tab algn="l" pos="2567160"/>
                <a:tab algn="l" pos="2800440"/>
                <a:tab algn="l" pos="3033720"/>
                <a:tab algn="l" pos="3267000"/>
                <a:tab algn="l" pos="3500280"/>
                <a:tab algn="l" pos="3733920"/>
                <a:tab algn="l" pos="3967200"/>
                <a:tab algn="l" pos="4200480"/>
                <a:tab algn="l" pos="4433760"/>
                <a:tab algn="l" pos="4667400"/>
                <a:tab algn="l" pos="4900680"/>
                <a:tab algn="l" pos="5133960"/>
                <a:tab algn="l" pos="53672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Operating value is the sum of the value of operating options considered above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5240" indent="-3934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33480"/>
                <a:tab algn="l" pos="1166760"/>
                <a:tab algn="l" pos="1400040"/>
                <a:tab algn="l" pos="1633680"/>
                <a:tab algn="l" pos="1866960"/>
                <a:tab algn="l" pos="2100240"/>
                <a:tab algn="l" pos="2333520"/>
                <a:tab algn="l" pos="2567160"/>
                <a:tab algn="l" pos="2800440"/>
                <a:tab algn="l" pos="3033720"/>
                <a:tab algn="l" pos="3267000"/>
                <a:tab algn="l" pos="3500280"/>
                <a:tab algn="l" pos="3733920"/>
                <a:tab algn="l" pos="3967200"/>
                <a:tab algn="l" pos="4200480"/>
                <a:tab algn="l" pos="4433760"/>
                <a:tab algn="l" pos="4667400"/>
                <a:tab algn="l" pos="4900680"/>
                <a:tab algn="l" pos="5133960"/>
                <a:tab algn="l" pos="53672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Valuing these options over the investment horizon requires a long term model of gas prices at facility location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5240" indent="-3934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33480"/>
                <a:tab algn="l" pos="1166760"/>
                <a:tab algn="l" pos="1400040"/>
                <a:tab algn="l" pos="1633680"/>
                <a:tab algn="l" pos="1866960"/>
                <a:tab algn="l" pos="2100240"/>
                <a:tab algn="l" pos="2333520"/>
                <a:tab algn="l" pos="2567160"/>
                <a:tab algn="l" pos="2800440"/>
                <a:tab algn="l" pos="3033720"/>
                <a:tab algn="l" pos="3267000"/>
                <a:tab algn="l" pos="3500280"/>
                <a:tab algn="l" pos="3733920"/>
                <a:tab algn="l" pos="3967200"/>
                <a:tab algn="l" pos="4200480"/>
                <a:tab algn="l" pos="4433760"/>
                <a:tab algn="l" pos="4667400"/>
                <a:tab algn="l" pos="4900680"/>
                <a:tab algn="l" pos="5133960"/>
                <a:tab algn="l" pos="53672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Role of complementary assets in valuation: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5240" indent="-3934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33480"/>
                <a:tab algn="l" pos="1166760"/>
                <a:tab algn="l" pos="1400040"/>
                <a:tab algn="l" pos="1633680"/>
                <a:tab algn="l" pos="1866960"/>
                <a:tab algn="l" pos="2100240"/>
                <a:tab algn="l" pos="2333520"/>
                <a:tab algn="l" pos="2567160"/>
                <a:tab algn="l" pos="2800440"/>
                <a:tab algn="l" pos="3033720"/>
                <a:tab algn="l" pos="3267000"/>
                <a:tab algn="l" pos="3500280"/>
                <a:tab algn="l" pos="3733920"/>
                <a:tab algn="l" pos="3967200"/>
                <a:tab algn="l" pos="4200480"/>
                <a:tab algn="l" pos="4433760"/>
                <a:tab algn="l" pos="4667400"/>
                <a:tab algn="l" pos="4900680"/>
                <a:tab algn="l" pos="5133960"/>
                <a:tab algn="l" pos="53672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price of gas at facility location depends on: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5240" indent="-3934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33480"/>
                <a:tab algn="l" pos="1166760"/>
                <a:tab algn="l" pos="1400040"/>
                <a:tab algn="l" pos="1633680"/>
                <a:tab algn="l" pos="1866960"/>
                <a:tab algn="l" pos="2100240"/>
                <a:tab algn="l" pos="2333520"/>
                <a:tab algn="l" pos="2567160"/>
                <a:tab algn="l" pos="2800440"/>
                <a:tab algn="l" pos="3033720"/>
                <a:tab algn="l" pos="3267000"/>
                <a:tab algn="l" pos="3500280"/>
                <a:tab algn="l" pos="3733920"/>
                <a:tab algn="l" pos="3967200"/>
                <a:tab algn="l" pos="4200480"/>
                <a:tab algn="l" pos="4433760"/>
                <a:tab algn="l" pos="4667400"/>
                <a:tab algn="l" pos="4900680"/>
                <a:tab algn="l" pos="5133960"/>
                <a:tab algn="l" pos="53672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Number and type of existing and future gas storage facilities in the region, and who owns them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5240" indent="-3934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33480"/>
                <a:tab algn="l" pos="1166760"/>
                <a:tab algn="l" pos="1400040"/>
                <a:tab algn="l" pos="1633680"/>
                <a:tab algn="l" pos="1866960"/>
                <a:tab algn="l" pos="2100240"/>
                <a:tab algn="l" pos="2333520"/>
                <a:tab algn="l" pos="2567160"/>
                <a:tab algn="l" pos="2800440"/>
                <a:tab algn="l" pos="3033720"/>
                <a:tab algn="l" pos="3267000"/>
                <a:tab algn="l" pos="3500280"/>
                <a:tab algn="l" pos="3733920"/>
                <a:tab algn="l" pos="3967200"/>
                <a:tab algn="l" pos="4200480"/>
                <a:tab algn="l" pos="4433760"/>
                <a:tab algn="l" pos="4667400"/>
                <a:tab algn="l" pos="4900680"/>
                <a:tab algn="l" pos="5133960"/>
                <a:tab algn="l" pos="53672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Existing and future amount of pipeline capacity to and from region, and who owns it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5240" indent="-3934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33480"/>
                <a:tab algn="l" pos="1166760"/>
                <a:tab algn="l" pos="1400040"/>
                <a:tab algn="l" pos="1633680"/>
                <a:tab algn="l" pos="1866960"/>
                <a:tab algn="l" pos="2100240"/>
                <a:tab algn="l" pos="2333520"/>
                <a:tab algn="l" pos="2567160"/>
                <a:tab algn="l" pos="2800440"/>
                <a:tab algn="l" pos="3033720"/>
                <a:tab algn="l" pos="3267000"/>
                <a:tab algn="l" pos="3500280"/>
                <a:tab algn="l" pos="3733920"/>
                <a:tab algn="l" pos="3967200"/>
                <a:tab algn="l" pos="4200480"/>
                <a:tab algn="l" pos="4433760"/>
                <a:tab algn="l" pos="4667400"/>
                <a:tab algn="l" pos="4900680"/>
                <a:tab algn="l" pos="5133960"/>
                <a:tab algn="l" pos="53672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Demand growth in region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5240" indent="-393480">
              <a:spcBef>
                <a:spcPts val="499"/>
              </a:spcBef>
              <a:buNone/>
              <a:tabLst>
                <a:tab algn="l" pos="0"/>
                <a:tab algn="l" pos="933480"/>
                <a:tab algn="l" pos="1166760"/>
                <a:tab algn="l" pos="1400040"/>
                <a:tab algn="l" pos="1633680"/>
                <a:tab algn="l" pos="1866960"/>
                <a:tab algn="l" pos="2100240"/>
                <a:tab algn="l" pos="2333520"/>
                <a:tab algn="l" pos="2567160"/>
                <a:tab algn="l" pos="2800440"/>
                <a:tab algn="l" pos="3033720"/>
                <a:tab algn="l" pos="3267000"/>
                <a:tab algn="l" pos="3500280"/>
                <a:tab algn="l" pos="3733920"/>
                <a:tab algn="l" pos="3967200"/>
                <a:tab algn="l" pos="4200480"/>
                <a:tab algn="l" pos="4433760"/>
                <a:tab algn="l" pos="4667400"/>
                <a:tab algn="l" pos="4900680"/>
                <a:tab algn="l" pos="5133960"/>
                <a:tab algn="l" pos="53672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“who owns it” considerations make the value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 the facility owner-dependent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573120" y="92376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D27BF9D-B3F4-44AA-8DE7-46F0D7B6AB8E}" type="slidenum">
              <a:t>11</a:t>
            </a:fld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22440" y="210960"/>
            <a:ext cx="7772400" cy="611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Examples: Investment Decisions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824040" y="1060560"/>
            <a:ext cx="748008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147680"/>
                <a:tab algn="l" pos="153972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Power Plant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1147680"/>
                <a:tab algn="l" pos="153972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Operating value is the sum of the value of operating options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147680"/>
                <a:tab algn="l" pos="153972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Valuing these options over the investment horizon requires long term models of regional fuel and electricity prices 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1147680"/>
                <a:tab algn="l" pos="153972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Role of complementary assets in valuation: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1147680"/>
                <a:tab algn="l" pos="153972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Fuel and electricity prices at facility location depend on: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None/>
              <a:tabLst>
                <a:tab algn="l" pos="0"/>
                <a:tab algn="l" pos="1147680"/>
                <a:tab algn="l" pos="153972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Number and type of existing and future 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None/>
              <a:tabLst>
                <a:tab algn="l" pos="0"/>
                <a:tab algn="l" pos="1147680"/>
                <a:tab algn="l" pos="153972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»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assets in region (and who owns them)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None/>
              <a:tabLst>
                <a:tab algn="l" pos="0"/>
                <a:tab algn="l" pos="1147680"/>
                <a:tab algn="l" pos="153972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»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transmission assets to and from the region (and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 owns them) 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None/>
              <a:tabLst>
                <a:tab algn="l" pos="0"/>
                <a:tab algn="l" pos="1147680"/>
                <a:tab algn="l" pos="153972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»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assets in neighboring regions (and who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owns them)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None/>
              <a:tabLst>
                <a:tab algn="l" pos="0"/>
                <a:tab algn="l" pos="1147680"/>
                <a:tab algn="l" pos="153972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Regulatory change in the region and neighboring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regions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None/>
              <a:tabLst>
                <a:tab algn="l" pos="0"/>
                <a:tab algn="l" pos="1147680"/>
                <a:tab algn="l" pos="153972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Demand growth and fuel availability in region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1147680"/>
                <a:tab algn="l" pos="153972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Again, due to complementary assets, value of the facility is owner-dependent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585720" y="87156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C40817E-D925-4EE2-96BC-5D3F0CF3AAE0}" type="slidenum">
              <a:t>12</a:t>
            </a:fld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790200" y="189000"/>
            <a:ext cx="7667640" cy="738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Replication Example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1155240" y="1530000"/>
            <a:ext cx="7016760" cy="2306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Call option on Enron stock, with strike price of 60, that expires in one year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Assume: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stock is worth 60 now, and in one year will be worth either 50 or 80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one-year risk free rate is 10%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914040" y="4572000"/>
            <a:ext cx="66744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Now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3276720" y="4572000"/>
            <a:ext cx="141264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One year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V="1">
            <a:off x="1677960" y="5182920"/>
            <a:ext cx="1827360" cy="45540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677960" y="5640480"/>
            <a:ext cx="1827360" cy="5317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990360" y="5410080"/>
            <a:ext cx="43920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581280" y="5029200"/>
            <a:ext cx="5335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581280" y="5943600"/>
            <a:ext cx="68580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204920" y="4127400"/>
            <a:ext cx="274176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Enron Stock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333760" y="4562640"/>
            <a:ext cx="66744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Now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238880" y="4562640"/>
            <a:ext cx="15145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One year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486040" y="5095800"/>
            <a:ext cx="3121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7543800" y="5095800"/>
            <a:ext cx="5335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1.1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410080" y="4119480"/>
            <a:ext cx="325116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Risk Free Investment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945040" y="5248440"/>
            <a:ext cx="152244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73120" y="105408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F7D439D-D6F5-4EE2-896D-73D6D393E501}" type="slidenum">
              <a:t>13</a:t>
            </a:fld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98400" y="574560"/>
            <a:ext cx="7772400" cy="673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Valuation of Call Option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1117080" y="1929960"/>
            <a:ext cx="6828120" cy="1498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Call option pays max[P-60,0] at the end of the year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either 80-60 = 20 or 0 at the end of the year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Replicate this payoff distribution by taking a position in Enron stock and the risk free asset: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2976480" y="3600360"/>
            <a:ext cx="3048120" cy="101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cc99"/>
                </a:solidFill>
                <a:effectLst/>
                <a:uFillTx/>
                <a:latin typeface="Arial"/>
              </a:rPr>
              <a:t>X*50 + Y*1.1 = 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cc99"/>
                </a:solidFill>
                <a:effectLst/>
                <a:uFillTx/>
                <a:latin typeface="Arial"/>
              </a:rPr>
              <a:t>X*80 + Y*1.1 = 20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282680" y="4819680"/>
            <a:ext cx="643572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Solution: X = 2/3, Y = -30.30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85920" y="5505480"/>
            <a:ext cx="822960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9999"/>
                </a:solidFill>
                <a:effectLst/>
                <a:uFillTx/>
                <a:latin typeface="Arial"/>
              </a:rPr>
              <a:t>Value of option V = X*60 + Y*1 = 2*60/3 - 30.30 = 9.7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60520" y="134136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B95010B-35BB-4D34-91E0-06BA35B02AEF}" type="slidenum">
              <a:t>14</a:t>
            </a:fld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712800" y="287280"/>
            <a:ext cx="7772400" cy="843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Link between Investments and Black-Scholes Inputs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673200" y="1562040"/>
            <a:ext cx="3238560" cy="83664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PV of the project’s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Free cash flow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665280" y="2819520"/>
            <a:ext cx="3263760" cy="703800"/>
          </a:xfrm>
          <a:prstGeom prst="rect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Expenditure required to acquire project assets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81120" y="3778200"/>
            <a:ext cx="3274920" cy="703800"/>
          </a:xfrm>
          <a:prstGeom prst="rect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Length of time the decision may be deferred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69960" y="4842000"/>
            <a:ext cx="3251160" cy="398880"/>
          </a:xfrm>
          <a:prstGeom prst="rect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 value of money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687240" y="5538960"/>
            <a:ext cx="3348360" cy="703800"/>
          </a:xfrm>
          <a:prstGeom prst="rect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Riskiness of project assets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021200" y="2252520"/>
            <a:ext cx="1792080" cy="0"/>
          </a:xfrm>
          <a:prstGeom prst="line">
            <a:avLst/>
          </a:prstGeom>
          <a:ln w="7632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084560" y="3481560"/>
            <a:ext cx="1768680" cy="12600"/>
          </a:xfrm>
          <a:prstGeom prst="line">
            <a:avLst/>
          </a:prstGeom>
          <a:ln w="7632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4038480" y="4350960"/>
            <a:ext cx="1744920" cy="12600"/>
          </a:xfrm>
          <a:prstGeom prst="line">
            <a:avLst/>
          </a:prstGeom>
          <a:ln w="7632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030560" y="5180040"/>
            <a:ext cx="1781280" cy="0"/>
          </a:xfrm>
          <a:prstGeom prst="line">
            <a:avLst/>
          </a:prstGeom>
          <a:ln w="7632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4044960" y="6028920"/>
            <a:ext cx="1781280" cy="12600"/>
          </a:xfrm>
          <a:prstGeom prst="line">
            <a:avLst/>
          </a:prstGeom>
          <a:ln w="7632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5979960" y="3805200"/>
            <a:ext cx="2295720" cy="76032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 to maturity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972040" y="2859120"/>
            <a:ext cx="2295720" cy="76032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Strike price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937120" y="1700280"/>
            <a:ext cx="2295720" cy="76032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Stock price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5979960" y="5673600"/>
            <a:ext cx="2270160" cy="52560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5996160" y="4875120"/>
            <a:ext cx="2282760" cy="43812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Risk-free rate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12" name=""/>
              <p:cNvSpPr txBox="1"/>
              <p:nvPr/>
            </p:nvSpPr>
            <p:spPr>
              <a:xfrm>
                <a:off x="4572000" y="1565280"/>
                <a:ext cx="492120" cy="619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S</m:t>
                    </m:r>
                  </m:oMath>
                </a14:m>
              </a:p>
            </p:txBody>
          </p:sp>
        </mc:Choice>
        <mc:Fallback>
          <p:sp>
            <p:nvSpPr>
              <p:cNvPr id="112" name=""/>
              <p:cNvSpPr txBox="1"/>
              <p:nvPr/>
            </p:nvSpPr>
            <p:spPr>
              <a:xfrm>
                <a:off x="4572000" y="1565280"/>
                <a:ext cx="492120" cy="61920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113" name=""/>
              <p:cNvSpPr txBox="1"/>
              <p:nvPr/>
            </p:nvSpPr>
            <p:spPr>
              <a:xfrm>
                <a:off x="4516560" y="2919240"/>
                <a:ext cx="484200" cy="509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X</m:t>
                    </m:r>
                  </m:oMath>
                </a14:m>
              </a:p>
            </p:txBody>
          </p:sp>
        </mc:Choice>
        <mc:Fallback>
          <p:sp>
            <p:nvSpPr>
              <p:cNvPr id="113" name=""/>
              <p:cNvSpPr txBox="1"/>
              <p:nvPr/>
            </p:nvSpPr>
            <p:spPr>
              <a:xfrm>
                <a:off x="4516560" y="2919240"/>
                <a:ext cx="484200" cy="5097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114" name=""/>
              <p:cNvSpPr txBox="1"/>
              <p:nvPr/>
            </p:nvSpPr>
            <p:spPr>
              <a:xfrm>
                <a:off x="4603680" y="3736800"/>
                <a:ext cx="513000" cy="5781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T</m:t>
                    </m:r>
                  </m:oMath>
                </a14:m>
              </a:p>
            </p:txBody>
          </p:sp>
        </mc:Choice>
        <mc:Fallback>
          <p:sp>
            <p:nvSpPr>
              <p:cNvPr id="114" name=""/>
              <p:cNvSpPr txBox="1"/>
              <p:nvPr/>
            </p:nvSpPr>
            <p:spPr>
              <a:xfrm>
                <a:off x="4603680" y="3736800"/>
                <a:ext cx="513000" cy="5781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115" name=""/>
              <p:cNvSpPr txBox="1"/>
              <p:nvPr/>
            </p:nvSpPr>
            <p:spPr>
              <a:xfrm>
                <a:off x="4584600" y="4452840"/>
                <a:ext cx="582840" cy="736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R</m:t>
                        </m:r>
                      </m:e>
                      <m:sub>
                        <m:r>
                          <m:t xml:space="preserve">f</m:t>
                        </m:r>
                      </m:sub>
                    </m:sSub>
                  </m:oMath>
                </a14:m>
              </a:p>
            </p:txBody>
          </p:sp>
        </mc:Choice>
        <mc:Fallback>
          <p:sp>
            <p:nvSpPr>
              <p:cNvPr id="115" name=""/>
              <p:cNvSpPr txBox="1"/>
              <p:nvPr/>
            </p:nvSpPr>
            <p:spPr>
              <a:xfrm>
                <a:off x="4584600" y="4452840"/>
                <a:ext cx="582840" cy="73656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116" name=""/>
              <p:cNvSpPr txBox="1"/>
              <p:nvPr/>
            </p:nvSpPr>
            <p:spPr>
              <a:xfrm>
                <a:off x="4630680" y="5475240"/>
                <a:ext cx="538200" cy="4986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σ</m:t>
                    </m:r>
                  </m:oMath>
                </a14:m>
              </a:p>
            </p:txBody>
          </p:sp>
        </mc:Choice>
        <mc:Fallback>
          <p:sp>
            <p:nvSpPr>
              <p:cNvPr id="116" name=""/>
              <p:cNvSpPr txBox="1"/>
              <p:nvPr/>
            </p:nvSpPr>
            <p:spPr>
              <a:xfrm>
                <a:off x="4630680" y="5475240"/>
                <a:ext cx="538200" cy="4986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</p:sp>
        </mc:Fallback>
      </mc:AlternateContent>
      <p:sp>
        <p:nvSpPr>
          <p:cNvPr id="117" name=""/>
          <p:cNvSpPr/>
          <p:nvPr/>
        </p:nvSpPr>
        <p:spPr>
          <a:xfrm>
            <a:off x="690480" y="135252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EDC61C1-7329-45C9-AB4A-7B15187F6855}" type="slidenum">
              <a:t>15</a:t>
            </a:fld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673200" y="367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Where is the Real Options Approach Being Used?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/>
          </p:nvPr>
        </p:nvSpPr>
        <p:spPr>
          <a:xfrm>
            <a:off x="1244520" y="2338200"/>
            <a:ext cx="6680160" cy="3958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Success stories in practice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Spark spread based evaluation of power assets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Crack spread based evaluation of refineries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Oil and gas field development decisions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Mine operation and expansion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Drug development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Semiconductor manufacturing capacity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Contracts with component suppliers and contract manufacturers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Enron widely viewed as an industry leader: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peaker power plant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534960" y="177480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0B10A85-D98A-4703-9BF2-9B416C9B9B13}" type="slidenum">
              <a:t>16</a:t>
            </a:fld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19040" y="227160"/>
            <a:ext cx="8269200" cy="777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Current Status of Real Options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1357200" y="1666800"/>
            <a:ext cx="6515280" cy="4470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406440" indent="-40644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practice, lots of interest, lots of questions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1640" indent="-4510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Consulting firms seek to build the capability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1640" indent="-4510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Decision makers interested, but seek compelling examples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6440" indent="-40644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Growing recognition of need to: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1640" indent="-4510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Find optimal balance between complexity and accuracy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1640" indent="-4510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Deal more effectively with risks that cannot be replicated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314360" indent="-2286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risk is only replicable if it can be perfectly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hedged on cost efficient terms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314360" indent="-2286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Many interesting risks clearly fail this test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598320" y="1165320"/>
            <a:ext cx="792036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978B619-2F41-4A06-83F7-37284370F2D2}" type="slidenum">
              <a:t>17</a:t>
            </a:fld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66280" y="250920"/>
            <a:ext cx="8021880" cy="768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Real Options vs. Financial Options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1709640" y="1368360"/>
            <a:ext cx="5732640" cy="4937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options: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Are paper (or electronic) assets written on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(or defined in terms of) other assets that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have an independent existence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Hence the term “derivative”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Yield dollars when exercised, and leave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world otherwise unchanged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Real options: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Are business decisions which change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business (the underlying asset) they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are “written on”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Real options are “controllers,” rather than derivatives, of the underlying asset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Exercise yields a new or somehow changed business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636480" y="111456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2667B03-41A6-47BC-870F-B3D4DFB75A45}" type="slidenum">
              <a:t>18</a:t>
            </a:fld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609120" y="317520"/>
            <a:ext cx="8007480" cy="603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Real Options vs. Financial Options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1200240" y="1309680"/>
            <a:ext cx="6686640" cy="4950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7776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options: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7760" indent="-4060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7776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Are paper (or electronic) assets written on (or defined in terms of) other assets that have an independent existence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7760" indent="-406080">
              <a:spcBef>
                <a:spcPts val="499"/>
              </a:spcBef>
              <a:buNone/>
              <a:tabLst>
                <a:tab algn="l" pos="0"/>
                <a:tab algn="l" pos="97776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Hence the term “derivative”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7760" indent="-4060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7776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Yield dollars when exercised, and leave the world otherwise unchanged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7776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Real options: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7760" indent="-4060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7776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Are business decisions which change the business  (the underlying asset) they are “written on”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7760" indent="-406080">
              <a:spcBef>
                <a:spcPts val="499"/>
              </a:spcBef>
              <a:buNone/>
              <a:tabLst>
                <a:tab algn="l" pos="0"/>
                <a:tab algn="l" pos="97776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Real options are “controllers,” rather than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derivatives, of the underlying asset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7760" indent="-4060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7776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Exercise yields a new or somehow changed business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598320" y="1038240"/>
            <a:ext cx="792036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DD884C2-8531-41F8-AC89-6CBA5F60A7DE}" type="slidenum">
              <a:t>19</a:t>
            </a:fld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77360" y="556920"/>
            <a:ext cx="8217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Real Options and</a:t>
            </a:r>
            <a:br>
              <a:rPr sz="4000"/>
            </a:b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Other Valuation Techniques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025640" y="2727360"/>
            <a:ext cx="7037280" cy="2838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Real option approach grew out of frustration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with other valuation techniques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Discounted Cash Flow (DCF)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Modifications of DCF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probabilistic perturbation of inputs to a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deterministic DCF model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“swap + option” project decomposition approach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1017720" y="2022480"/>
            <a:ext cx="714996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46C8C26-EDE5-418C-B7BC-AA5DF87B9069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5328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Real vs. Financial Options</a:t>
            </a: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 </a:t>
            </a:r>
            <a:r>
              <a:rPr b="0" lang="en-US" sz="28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(Continued)</a:t>
            </a:r>
            <a:endParaRPr b="0" lang="en-US" sz="28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1128240" y="1468440"/>
            <a:ext cx="6885000" cy="4781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457200" indent="-45720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800280"/>
                <a:tab algn="l" pos="114300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similarities: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800280"/>
                <a:tab algn="l" pos="114300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Payoffs that depend on the outcome of an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uncertain event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800280"/>
                <a:tab algn="l" pos="114300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ability to delay or condition a decision on the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arrival of more information about the event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800280"/>
                <a:tab algn="l" pos="114300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Implications: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800280"/>
                <a:tab algn="l" pos="114300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 is still good: 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800280"/>
                <a:tab algn="l" pos="114300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more upside potential, can walk away from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downside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800280"/>
                <a:tab algn="l" pos="114300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Optimal exercise policies still apply: 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800280"/>
                <a:tab algn="l" pos="114300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balance cost of keeping option open against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risk of committing resources too early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800280"/>
                <a:tab algn="l" pos="114300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Hedging and risk management tools and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concepts still apply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800280"/>
                <a:tab algn="l" pos="114300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 and Gamma hedging concepts, cor-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related instruments as hedging vehicles, etc.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0">
              <a:spcBef>
                <a:spcPts val="451"/>
              </a:spcBef>
              <a:buNone/>
              <a:tabLst>
                <a:tab algn="l" pos="800280"/>
                <a:tab algn="l" pos="114300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674640" y="136836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D85D2BD-4461-4D6B-8F89-C0D3D5BCEBDC}" type="slidenum">
              <a:t>20</a:t>
            </a:fld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609480" y="22860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Real vs. Financial Options</a:t>
            </a:r>
            <a:r>
              <a:rPr b="0" lang="en-US" sz="3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 (Continued)</a:t>
            </a:r>
            <a:endParaRPr b="0" lang="en-US" sz="3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812880" y="1511280"/>
            <a:ext cx="759456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685800"/>
                <a:tab algn="l" pos="102888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differences: 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685800"/>
                <a:tab algn="l" pos="102888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Anyone can write a financial derivative: 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685800"/>
                <a:tab algn="l" pos="102888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financial derivative is simply an agreement to pay an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amount of money that depends on an exogenous event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685800"/>
                <a:tab algn="l" pos="102888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Real options are held only by those that own or control the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assets they are written on: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685800"/>
                <a:tab algn="l" pos="102888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Many real options are proprietary - only the management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 a single company or a small group of companies may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exercise them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685800"/>
                <a:tab algn="l" pos="102888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Specialized assets, resources, or skills are required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685800"/>
                <a:tab algn="l" pos="102888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assets don’t change the assets they are written on: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685800"/>
                <a:tab algn="l" pos="102888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e.g.  calls on IBM stock don’t change IBM’s business or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stock price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685800"/>
                <a:tab algn="l" pos="102888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Real options do: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685800"/>
                <a:tab algn="l" pos="102888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e.g. IBM’s decision to enter a new market do change its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business and stock price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611280" y="138096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F947D48-C072-4762-A048-E0F80B615527}" type="slidenum">
              <a:t>21</a:t>
            </a:fld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457200" y="30456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Implications for Real Options Solution Steps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/>
          </p:nvPr>
        </p:nvSpPr>
        <p:spPr>
          <a:xfrm>
            <a:off x="875880" y="1815840"/>
            <a:ext cx="7317000" cy="447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749160"/>
                <a:tab algn="l" pos="888840"/>
                <a:tab algn="l" pos="1066680"/>
                <a:tab algn="l" pos="1244520"/>
                <a:tab algn="l" pos="1422360"/>
                <a:tab algn="l" pos="1600200"/>
                <a:tab algn="l" pos="1778040"/>
                <a:tab algn="l" pos="1955880"/>
                <a:tab algn="l" pos="2133720"/>
                <a:tab algn="l" pos="2311560"/>
                <a:tab algn="l" pos="2489040"/>
                <a:tab algn="l" pos="2666880"/>
                <a:tab algn="l" pos="2844720"/>
                <a:tab algn="l" pos="3022560"/>
                <a:tab algn="l" pos="3200400"/>
                <a:tab algn="l" pos="3378240"/>
                <a:tab algn="l" pos="3556080"/>
                <a:tab algn="l" pos="3733920"/>
                <a:tab algn="l" pos="3911760"/>
                <a:tab algn="l" pos="4089240"/>
                <a:tab algn="l" pos="42670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Steps: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749160"/>
                <a:tab algn="l" pos="888840"/>
                <a:tab algn="l" pos="1066680"/>
                <a:tab algn="l" pos="1244520"/>
                <a:tab algn="l" pos="1422360"/>
                <a:tab algn="l" pos="1600200"/>
                <a:tab algn="l" pos="1778040"/>
                <a:tab algn="l" pos="1955880"/>
                <a:tab algn="l" pos="2133720"/>
                <a:tab algn="l" pos="2311560"/>
                <a:tab algn="l" pos="2489040"/>
                <a:tab algn="l" pos="2666880"/>
                <a:tab algn="l" pos="2844720"/>
                <a:tab algn="l" pos="3022560"/>
                <a:tab algn="l" pos="3200400"/>
                <a:tab algn="l" pos="3378240"/>
                <a:tab algn="l" pos="3556080"/>
                <a:tab algn="l" pos="3733920"/>
                <a:tab algn="l" pos="3911760"/>
                <a:tab algn="l" pos="4089240"/>
                <a:tab algn="l" pos="42670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Frame business problem as an options problem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749160"/>
                <a:tab algn="l" pos="888840"/>
                <a:tab algn="l" pos="1066680"/>
                <a:tab algn="l" pos="1244520"/>
                <a:tab algn="l" pos="1422360"/>
                <a:tab algn="l" pos="1600200"/>
                <a:tab algn="l" pos="1778040"/>
                <a:tab algn="l" pos="1955880"/>
                <a:tab algn="l" pos="2133720"/>
                <a:tab algn="l" pos="2311560"/>
                <a:tab algn="l" pos="2489040"/>
                <a:tab algn="l" pos="2666880"/>
                <a:tab algn="l" pos="2844720"/>
                <a:tab algn="l" pos="3022560"/>
                <a:tab algn="l" pos="3200400"/>
                <a:tab algn="l" pos="3378240"/>
                <a:tab algn="l" pos="3556080"/>
                <a:tab algn="l" pos="3733920"/>
                <a:tab algn="l" pos="3911760"/>
                <a:tab algn="l" pos="4089240"/>
                <a:tab algn="l" pos="42670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Identify the optimal exercise policy for the option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749160"/>
                <a:tab algn="l" pos="888840"/>
                <a:tab algn="l" pos="1066680"/>
                <a:tab algn="l" pos="1244520"/>
                <a:tab algn="l" pos="1422360"/>
                <a:tab algn="l" pos="1600200"/>
                <a:tab algn="l" pos="1778040"/>
                <a:tab algn="l" pos="1955880"/>
                <a:tab algn="l" pos="2133720"/>
                <a:tab algn="l" pos="2311560"/>
                <a:tab algn="l" pos="2489040"/>
                <a:tab algn="l" pos="2666880"/>
                <a:tab algn="l" pos="2844720"/>
                <a:tab algn="l" pos="3022560"/>
                <a:tab algn="l" pos="3200400"/>
                <a:tab algn="l" pos="3378240"/>
                <a:tab algn="l" pos="3556080"/>
                <a:tab algn="l" pos="3733920"/>
                <a:tab algn="l" pos="3911760"/>
                <a:tab algn="l" pos="4089240"/>
                <a:tab algn="l" pos="42670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Solve for the option’s value given that the optimal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exercise policy is followed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749160"/>
                <a:tab algn="l" pos="888840"/>
                <a:tab algn="l" pos="1066680"/>
                <a:tab algn="l" pos="1244520"/>
                <a:tab algn="l" pos="1422360"/>
                <a:tab algn="l" pos="1600200"/>
                <a:tab algn="l" pos="1778040"/>
                <a:tab algn="l" pos="1955880"/>
                <a:tab algn="l" pos="2133720"/>
                <a:tab algn="l" pos="2311560"/>
                <a:tab algn="l" pos="2489040"/>
                <a:tab algn="l" pos="2666880"/>
                <a:tab algn="l" pos="2844720"/>
                <a:tab algn="l" pos="3022560"/>
                <a:tab algn="l" pos="3200400"/>
                <a:tab algn="l" pos="3378240"/>
                <a:tab algn="l" pos="3556080"/>
                <a:tab algn="l" pos="3733920"/>
                <a:tab algn="l" pos="3911760"/>
                <a:tab algn="l" pos="4089240"/>
                <a:tab algn="l" pos="42670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Challenging step: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749160"/>
                <a:tab algn="l" pos="888840"/>
                <a:tab algn="l" pos="1066680"/>
                <a:tab algn="l" pos="1244520"/>
                <a:tab algn="l" pos="1422360"/>
                <a:tab algn="l" pos="1600200"/>
                <a:tab algn="l" pos="1778040"/>
                <a:tab algn="l" pos="1955880"/>
                <a:tab algn="l" pos="2133720"/>
                <a:tab algn="l" pos="2311560"/>
                <a:tab algn="l" pos="2489040"/>
                <a:tab algn="l" pos="2666880"/>
                <a:tab algn="l" pos="2844720"/>
                <a:tab algn="l" pos="3022560"/>
                <a:tab algn="l" pos="3200400"/>
                <a:tab algn="l" pos="3378240"/>
                <a:tab algn="l" pos="3556080"/>
                <a:tab algn="l" pos="3733920"/>
                <a:tab algn="l" pos="3911760"/>
                <a:tab algn="l" pos="4089240"/>
                <a:tab algn="l" pos="42670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What probability distribution will the asset that the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is written on - which is the value of the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underlying business opportunity - follow over time?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749160"/>
                <a:tab algn="l" pos="888840"/>
                <a:tab algn="l" pos="1066680"/>
                <a:tab algn="l" pos="1244520"/>
                <a:tab algn="l" pos="1422360"/>
                <a:tab algn="l" pos="1600200"/>
                <a:tab algn="l" pos="1778040"/>
                <a:tab algn="l" pos="1955880"/>
                <a:tab algn="l" pos="2133720"/>
                <a:tab algn="l" pos="2311560"/>
                <a:tab algn="l" pos="2489040"/>
                <a:tab algn="l" pos="2666880"/>
                <a:tab algn="l" pos="2844720"/>
                <a:tab algn="l" pos="3022560"/>
                <a:tab algn="l" pos="3200400"/>
                <a:tab algn="l" pos="3378240"/>
                <a:tab algn="l" pos="3556080"/>
                <a:tab algn="l" pos="3733920"/>
                <a:tab algn="l" pos="3911760"/>
                <a:tab algn="l" pos="4089240"/>
                <a:tab algn="l" pos="42670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financial options this distribution can be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estimated from market data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749160"/>
                <a:tab algn="l" pos="888840"/>
                <a:tab algn="l" pos="1066680"/>
                <a:tab algn="l" pos="1244520"/>
                <a:tab algn="l" pos="1422360"/>
                <a:tab algn="l" pos="1600200"/>
                <a:tab algn="l" pos="1778040"/>
                <a:tab algn="l" pos="1955880"/>
                <a:tab algn="l" pos="2133720"/>
                <a:tab algn="l" pos="2311560"/>
                <a:tab algn="l" pos="2489040"/>
                <a:tab algn="l" pos="2666880"/>
                <a:tab algn="l" pos="2844720"/>
                <a:tab algn="l" pos="3022560"/>
                <a:tab algn="l" pos="3200400"/>
                <a:tab algn="l" pos="3378240"/>
                <a:tab algn="l" pos="3556080"/>
                <a:tab algn="l" pos="3733920"/>
                <a:tab algn="l" pos="3911760"/>
                <a:tab algn="l" pos="4089240"/>
                <a:tab algn="l" pos="42670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real options it must be derived from business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fundamentals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611280" y="162252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C33AE98-554C-4A9D-9C71-D24CC5A217B1}" type="slidenum">
              <a:t>22</a:t>
            </a:fld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685440" y="38052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Deriving the Probability Distribution for the Value of the Underlying Business Opportunity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/>
          </p:nvPr>
        </p:nvSpPr>
        <p:spPr>
          <a:xfrm>
            <a:off x="838080" y="2017440"/>
            <a:ext cx="7429680" cy="29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12574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Step 1:  Estimate value of opportunity now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00280" indent="-3430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2574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Estimate will be a function of current status of uncertainties on which the opportunity’s value depends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12574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Step 2:  Estimate distribution of value of opportunity at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next time step / decision point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00280" indent="-3430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2574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Estimate will be a function of future status of uncertainties on which the opportunity’s value depends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/>
          <p:nvPr/>
        </p:nvSpPr>
        <p:spPr>
          <a:xfrm>
            <a:off x="1208160" y="5178600"/>
            <a:ext cx="6705360" cy="1007280"/>
          </a:xfrm>
          <a:prstGeom prst="rect">
            <a:avLst/>
          </a:prstGeom>
          <a:solidFill>
            <a:srgbClr val="ffcc99"/>
          </a:solidFill>
          <a:ln w="0">
            <a:noFill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9900ff"/>
                </a:solidFill>
                <a:effectLst/>
                <a:uFillTx/>
                <a:latin typeface="Arial"/>
              </a:rPr>
              <a:t>The joint distribution of these uncertainties at the relevant future date will determine the distribution of value of the opportunity at that date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712800" y="176220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2E5215F-20B6-4CD8-B93D-585AA160DC95}" type="slidenum">
              <a:t>23</a:t>
            </a:fld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762120" y="3297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Real Options Starting Checklist</a:t>
            </a:r>
            <a:endParaRPr b="0" lang="en-US" sz="3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/>
          </p:nvPr>
        </p:nvSpPr>
        <p:spPr>
          <a:xfrm>
            <a:off x="952200" y="1561680"/>
            <a:ext cx="7251480" cy="4660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Invest/Grow Options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A)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Scale up  - to response business growth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B)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Switch up - switch products, process, or plants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given a shift in underlying price or demand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C)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Scope up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Delay/Learn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Study/start wait before investing. The ability to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wait allows for reduction in uncertainty, and can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 valuable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Disinvest/Shrink Options  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Scale down:  ramp down during the off peak-hours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Scope down:  abandon or limited based on poor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conditions and some residual value.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>
            <a:off x="750960" y="113976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8EF544E-3D37-4C0A-BFB0-2FF3450C575C}" type="slidenum">
              <a:t>24</a:t>
            </a:fld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72396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Delay Option Example</a:t>
            </a:r>
            <a:endParaRPr b="0" lang="en-US" sz="3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/>
          </p:nvPr>
        </p:nvSpPr>
        <p:spPr>
          <a:xfrm>
            <a:off x="1041480" y="1625400"/>
            <a:ext cx="7099200" cy="1981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91960" indent="-29196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If product X is launched today, estimates are: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unit sales of 10,000, price of $10, costs of $75,000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91960" indent="-29196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If launched next quarter, with equal probability: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unit sales of 8,000, price of $7, costs of $60,000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unit sales of 12,000, price of $13, costs of $80,000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1206360" y="3683160"/>
            <a:ext cx="665496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marL="114480" indent="-114480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99ff66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99ff66"/>
                </a:solidFill>
                <a:effectLst/>
                <a:uFillTx/>
                <a:latin typeface="Arial"/>
              </a:rPr>
              <a:t>Value if launch today:   $10*10,000 - $75,000 = $25,000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774720" y="4267080"/>
            <a:ext cx="7504200" cy="155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marL="571680" indent="-571680">
              <a:lnSpc>
                <a:spcPct val="75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99ff66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99ff66"/>
                </a:solidFill>
                <a:effectLst/>
                <a:uFillTx/>
                <a:latin typeface="Arial"/>
              </a:rPr>
              <a:t>Value if launch next quarter: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1680" indent="-571680">
              <a:lnSpc>
                <a:spcPct val="75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99ff66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99ff66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99ff66"/>
                </a:solidFill>
                <a:effectLst/>
                <a:uFillTx/>
                <a:latin typeface="Arial"/>
              </a:rPr>
              <a:t>Bad market: $7*8,000 - $60,000 = -4,000 -&gt; don’t launch -&gt; 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1680" indent="-571680">
              <a:lnSpc>
                <a:spcPct val="75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99ff66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99ff66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99ff66"/>
                </a:solidFill>
                <a:effectLst/>
                <a:uFillTx/>
                <a:latin typeface="Arial"/>
              </a:rPr>
              <a:t>Good market: $13*12,000 - $80,000 = $76,000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1680" indent="-571680">
              <a:lnSpc>
                <a:spcPct val="75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66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66ff"/>
                </a:solidFill>
                <a:effectLst/>
                <a:uFillTx/>
                <a:latin typeface="Arial"/>
              </a:rPr>
              <a:t>Expected present value: 0.5[0 + $76,000]/1.04 = $36,538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636480" y="116532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71B1A7F-6552-41A1-B11C-37EF5068228D}" type="slidenum">
              <a:t>25</a:t>
            </a:fld>
          </a:p>
        </p:txBody>
      </p:sp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698400" y="393840"/>
            <a:ext cx="7772400" cy="768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Relevant “Exotic” Options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/>
          </p:nvPr>
        </p:nvSpPr>
        <p:spPr>
          <a:xfrm>
            <a:off x="968040" y="2041560"/>
            <a:ext cx="7302600" cy="384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406440" indent="-40644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Compound options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6440" indent="-406440">
              <a:spcBef>
                <a:spcPts val="499"/>
              </a:spcBef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Exercise yields both an immediate payoff and one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 more additional options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499"/>
              </a:spcBef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e.g.  Option to buy oil lease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6440" indent="-40644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Spread options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6440" indent="-406440">
              <a:spcBef>
                <a:spcPts val="499"/>
              </a:spcBef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Pay (the positive part of) the difference in value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between two assets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499"/>
              </a:spcBef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e.g. Power plant: spark spread options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6440" indent="-40644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Options on the maximum of several assets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6440" indent="-406440">
              <a:spcBef>
                <a:spcPts val="499"/>
              </a:spcBef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Exercise yields the most valuable of the assets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499"/>
              </a:spcBef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e.g. pipeline delivery options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6440" indent="0">
              <a:spcBef>
                <a:spcPts val="499"/>
              </a:spcBef>
              <a:buNone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674640" y="133020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9C927AE-6524-4696-8DAE-E3C444BF4824}" type="slidenum">
              <a:t>26</a:t>
            </a:fld>
          </a:p>
        </p:txBody>
      </p:sp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647640" y="406080"/>
            <a:ext cx="7772400" cy="96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Real Options Analysis Applies to More than Just Valuation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/>
          </p:nvPr>
        </p:nvSpPr>
        <p:spPr>
          <a:xfrm>
            <a:off x="1104840" y="2614320"/>
            <a:ext cx="6997680" cy="3049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range of application of the real options tool set and approach is large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4400" indent="-34272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Like financial derivatives, its sphere of influence and application will continue to grow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Sample applications: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4400" indent="-34272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Structuring transaction ownership and financing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4400" indent="-34272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Designing and negotiating contracts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4400" indent="-34272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Structuring incentive based compensation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0" name=""/>
          <p:cNvSpPr/>
          <p:nvPr/>
        </p:nvSpPr>
        <p:spPr>
          <a:xfrm>
            <a:off x="611280" y="162252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8C079FE-DEB4-42E1-9BEA-D6B5DA896F06}" type="slidenum">
              <a:t>27</a:t>
            </a:fld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74640" y="546120"/>
            <a:ext cx="7772400" cy="620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DCF Valuation </a:t>
            </a:r>
            <a:endParaRPr b="0" lang="en-US" sz="3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707760" y="2116080"/>
            <a:ext cx="7724520" cy="369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457200" indent="-457200">
              <a:spcBef>
                <a:spcPts val="499"/>
              </a:spcBef>
              <a:buClr>
                <a:srgbClr val="ffff00"/>
              </a:buClr>
              <a:buFont typeface="Marlett" charset="2"/>
              <a:buChar char=""/>
              <a:tabLst>
                <a:tab algn="l" pos="860400"/>
                <a:tab algn="l" pos="1720800"/>
                <a:tab algn="l" pos="2581200"/>
                <a:tab algn="l" pos="3441600"/>
                <a:tab algn="l" pos="4302000"/>
                <a:tab algn="l" pos="5162400"/>
                <a:tab algn="l" pos="6022800"/>
                <a:tab algn="l" pos="6883560"/>
                <a:tab algn="l" pos="7743960"/>
                <a:tab algn="l" pos="8604360"/>
                <a:tab algn="l" pos="9464760"/>
                <a:tab algn="l" pos="103251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NPV:   The value of the project is the PV of the future cash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860400"/>
                <a:tab algn="l" pos="1720800"/>
                <a:tab algn="l" pos="2581200"/>
                <a:tab algn="l" pos="3441600"/>
                <a:tab algn="l" pos="4302000"/>
                <a:tab algn="l" pos="5162400"/>
                <a:tab algn="l" pos="6022800"/>
                <a:tab algn="l" pos="6883560"/>
                <a:tab algn="l" pos="7743960"/>
                <a:tab algn="l" pos="8604360"/>
                <a:tab algn="l" pos="9464760"/>
                <a:tab algn="l" pos="103251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flow minus the initial investment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Clr>
                <a:srgbClr val="ffff00"/>
              </a:buClr>
              <a:buFont typeface="Marlett" charset="2"/>
              <a:buChar char=""/>
              <a:tabLst>
                <a:tab algn="l" pos="860400"/>
                <a:tab algn="l" pos="1720800"/>
                <a:tab algn="l" pos="2581200"/>
                <a:tab algn="l" pos="3441600"/>
                <a:tab algn="l" pos="4302000"/>
                <a:tab algn="l" pos="5162400"/>
                <a:tab algn="l" pos="6022800"/>
                <a:tab algn="l" pos="6883560"/>
                <a:tab algn="l" pos="7743960"/>
                <a:tab algn="l" pos="8604360"/>
                <a:tab algn="l" pos="9464760"/>
                <a:tab algn="l" pos="103251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Advantage: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simplicity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860400"/>
                <a:tab algn="l" pos="1720800"/>
                <a:tab algn="l" pos="2581200"/>
                <a:tab algn="l" pos="3441600"/>
                <a:tab algn="l" pos="4302000"/>
                <a:tab algn="l" pos="5162400"/>
                <a:tab algn="l" pos="6022800"/>
                <a:tab algn="l" pos="6883560"/>
                <a:tab algn="l" pos="7743960"/>
                <a:tab algn="l" pos="8604360"/>
                <a:tab algn="l" pos="9464760"/>
                <a:tab algn="l" pos="103251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Weakness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:  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860400"/>
                <a:tab algn="l" pos="1720800"/>
                <a:tab algn="l" pos="2581200"/>
                <a:tab algn="l" pos="3441600"/>
                <a:tab algn="l" pos="4302000"/>
                <a:tab algn="l" pos="5162400"/>
                <a:tab algn="l" pos="6022800"/>
                <a:tab algn="l" pos="6883560"/>
                <a:tab algn="l" pos="7743960"/>
                <a:tab algn="l" pos="8604360"/>
                <a:tab algn="l" pos="9464760"/>
                <a:tab algn="l" pos="1032516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1) 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future cash flows are uncertain due to price fluctuation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860400"/>
                <a:tab algn="l" pos="1720800"/>
                <a:tab algn="l" pos="2581200"/>
                <a:tab algn="l" pos="3441600"/>
                <a:tab algn="l" pos="4302000"/>
                <a:tab algn="l" pos="5162400"/>
                <a:tab algn="l" pos="6022800"/>
                <a:tab algn="l" pos="6883560"/>
                <a:tab algn="l" pos="7743960"/>
                <a:tab algn="l" pos="8604360"/>
                <a:tab algn="l" pos="9464760"/>
                <a:tab algn="l" pos="1032516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2) 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ignore the flexibility available in a typical project option to 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postpone investment, abandon a project if prices are too low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860400"/>
                <a:tab algn="l" pos="1720800"/>
                <a:tab algn="l" pos="2581200"/>
                <a:tab algn="l" pos="3441600"/>
                <a:tab algn="l" pos="4302000"/>
                <a:tab algn="l" pos="5162400"/>
                <a:tab algn="l" pos="6022800"/>
                <a:tab algn="l" pos="6883560"/>
                <a:tab algn="l" pos="7743960"/>
                <a:tab algn="l" pos="8604360"/>
                <a:tab algn="l" pos="9464760"/>
                <a:tab algn="l" pos="1032516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3) 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hard to estimate the discount rate which reflects the risks of 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cash flows. it should take into account operating 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leverage of the project and its flexibility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0">
              <a:spcBef>
                <a:spcPts val="451"/>
              </a:spcBef>
              <a:buNone/>
              <a:tabLst>
                <a:tab algn="l" pos="860400"/>
                <a:tab algn="l" pos="1720800"/>
                <a:tab algn="l" pos="2581200"/>
                <a:tab algn="l" pos="3441600"/>
                <a:tab algn="l" pos="4302000"/>
                <a:tab algn="l" pos="5162400"/>
                <a:tab algn="l" pos="6022800"/>
                <a:tab algn="l" pos="6883560"/>
                <a:tab algn="l" pos="7743960"/>
                <a:tab algn="l" pos="8604360"/>
                <a:tab algn="l" pos="9464760"/>
                <a:tab algn="l" pos="1032516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1030320" y="1384200"/>
            <a:ext cx="714996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5EF4F07-41F5-4299-8C7A-5E4074739D30}" type="slidenum">
              <a:t>3</a:t>
            </a:fld>
          </a:p>
        </p:txBody>
      </p:sp>
    </p:spTree>
  </p:cSld>
  <p:transition>
    <p:wipe dir="r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077480" y="172800"/>
            <a:ext cx="703764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Defining the</a:t>
            </a:r>
            <a:br>
              <a:rPr sz="4000"/>
            </a:b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Real Options Approach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574280" y="1661760"/>
            <a:ext cx="6007320" cy="472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457200" indent="-45720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real options approach uses: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2960" indent="-34128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Derivatives pricing tools and concepts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2960" indent="-34128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Information from financial markets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enable rigorous analysis of complex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decisions in uncertain environments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2960" indent="-34128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operating decisions: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2960" indent="-341280">
              <a:spcBef>
                <a:spcPts val="451"/>
              </a:spcBef>
              <a:buNone/>
              <a:tabLst>
                <a:tab algn="l" pos="0"/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Valuing and capitalizing on operating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5084640" indent="-3943080">
              <a:spcBef>
                <a:spcPts val="451"/>
              </a:spcBef>
              <a:buNone/>
              <a:tabLst>
                <a:tab algn="l" pos="0"/>
                <a:tab algn="l" pos="912960"/>
                <a:tab algn="l" pos="13176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flexibilities and rigidities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2960" indent="-34128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investment decisions: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2960" indent="-341280">
              <a:spcBef>
                <a:spcPts val="451"/>
              </a:spcBef>
              <a:buNone/>
              <a:tabLst>
                <a:tab algn="l" pos="0"/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Quantifying the value of 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2960" indent="-341280">
              <a:spcBef>
                <a:spcPts val="451"/>
              </a:spcBef>
              <a:buNone/>
              <a:tabLst>
                <a:tab algn="l" pos="0"/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Embedded options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2960" indent="-341280">
              <a:spcBef>
                <a:spcPts val="451"/>
              </a:spcBef>
              <a:buNone/>
              <a:tabLst>
                <a:tab algn="l" pos="0"/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Interactions with a firm’s other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2960" indent="-341280">
              <a:spcBef>
                <a:spcPts val="451"/>
              </a:spcBef>
              <a:buNone/>
              <a:tabLst>
                <a:tab algn="l" pos="0"/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investments, or those of its competitors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2960" indent="-341280">
              <a:spcBef>
                <a:spcPts val="451"/>
              </a:spcBef>
              <a:buNone/>
              <a:tabLst>
                <a:tab algn="l" pos="0"/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Follow-on investment opportunities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5084640" indent="-3943080">
              <a:spcBef>
                <a:spcPts val="499"/>
              </a:spcBef>
              <a:buNone/>
              <a:tabLst>
                <a:tab algn="l" pos="0"/>
                <a:tab algn="l" pos="912960"/>
                <a:tab algn="l" pos="13176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0">
              <a:spcBef>
                <a:spcPts val="499"/>
              </a:spcBef>
              <a:buNone/>
              <a:tabLst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1004760" y="1407960"/>
            <a:ext cx="715032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041BECF-6F7A-4435-9F19-107C9115325F}" type="slidenum">
              <a:t>4</a:t>
            </a:fld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736560" y="452520"/>
            <a:ext cx="7772400" cy="882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The Real Options Process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711000" y="2098440"/>
            <a:ext cx="7792920" cy="3827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404640" indent="-40464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Frame business decision as option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0496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may be exotic: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04960" indent="-285840">
              <a:spcBef>
                <a:spcPts val="451"/>
              </a:spcBef>
              <a:buNone/>
              <a:tabLst>
                <a:tab algn="l" pos="0"/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Compound, spread, maximum of several assets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4640" indent="-40464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Analyze option using tools from finance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0496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Determine optimal exercise policy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7680" indent="-228600"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Policy specifies optimal business decisions over time conditional on evolution of key sources of uncertainty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0496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Determine option value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7680" indent="-228600"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today if optimal exercise policy is followed in future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7680" indent="-228600"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Valuation is based on information from financial markets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09640" indent="-509400">
              <a:spcBef>
                <a:spcPts val="451"/>
              </a:spcBef>
              <a:buClr>
                <a:srgbClr val="ffffff"/>
              </a:buClr>
              <a:buSzPct val="75000"/>
              <a:buFont typeface="Arial"/>
              <a:buChar char="–"/>
              <a:tabLst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Commodity prices, market prices of risk, etc.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1017720" y="1447920"/>
            <a:ext cx="714996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39B738C-99A5-4C74-AD8D-3CA0511B52C2}" type="slidenum">
              <a:t>5</a:t>
            </a:fld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725400" y="334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Real Option Example</a:t>
            </a:r>
            <a:br>
              <a:rPr sz="4000"/>
            </a:b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Valuation of Oil Lease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1117080" y="2373480"/>
            <a:ext cx="6983640" cy="337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404640" indent="-404640">
              <a:spcBef>
                <a:spcPts val="499"/>
              </a:spcBef>
              <a:buClr>
                <a:srgbClr val="ffff00"/>
              </a:buClr>
              <a:buFont typeface="Marlett" charset="2"/>
              <a:buChar char=""/>
              <a:tabLst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project is considered as an option on the underlying cash flows and optimal criteria for investment (cf. NPV&gt;0) is the optimal exercise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4640" indent="-404640">
              <a:buNone/>
              <a:tabLst>
                <a:tab algn="l" pos="0"/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 the option.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4640" indent="0">
              <a:spcBef>
                <a:spcPts val="499"/>
              </a:spcBef>
              <a:buNone/>
              <a:tabLst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4640" indent="-404640">
              <a:spcBef>
                <a:spcPts val="499"/>
              </a:spcBef>
              <a:buClr>
                <a:srgbClr val="ffff00"/>
              </a:buClr>
              <a:buFont typeface="Marlett" charset="2"/>
              <a:buChar char=""/>
              <a:tabLst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 assumption is needed about the future path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4640" indent="-404640">
              <a:buNone/>
              <a:tabLst>
                <a:tab algn="l" pos="0"/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 oil prices, instead futures prices are used;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4640" indent="0">
              <a:spcBef>
                <a:spcPts val="499"/>
              </a:spcBef>
              <a:buNone/>
              <a:tabLst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4640" indent="-404640">
              <a:spcBef>
                <a:spcPts val="499"/>
              </a:spcBef>
              <a:buClr>
                <a:srgbClr val="ffff00"/>
              </a:buClr>
              <a:buFont typeface="Marlett" charset="2"/>
              <a:buChar char=""/>
              <a:tabLst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 need to calculate a risk adjusted discount rate since options are evaluated using the risk-free rate.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977760" y="1630440"/>
            <a:ext cx="715032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9DBADF0-B568-490C-AA54-5F582E2EFF86}" type="slidenum">
              <a:t>6</a:t>
            </a:fld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282240"/>
            <a:ext cx="7772400" cy="803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Benefits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1001520" y="1641600"/>
            <a:ext cx="7135560" cy="4440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52560" indent="-5256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457200"/>
                <a:tab algn="l" pos="795240"/>
                <a:tab algn="l" pos="873000"/>
                <a:tab algn="l" pos="1047600"/>
                <a:tab algn="l" pos="1222200"/>
                <a:tab algn="l" pos="1397160"/>
                <a:tab algn="l" pos="1571760"/>
                <a:tab algn="l" pos="1746360"/>
                <a:tab algn="l" pos="1920960"/>
                <a:tab algn="l" pos="2095560"/>
                <a:tab algn="l" pos="2270160"/>
                <a:tab algn="l" pos="2444760"/>
                <a:tab algn="l" pos="2619360"/>
                <a:tab algn="l" pos="2793960"/>
                <a:tab algn="l" pos="2968560"/>
                <a:tab algn="l" pos="3143160"/>
                <a:tab algn="l" pos="3317760"/>
                <a:tab algn="l" pos="3492360"/>
                <a:tab algn="l" pos="3666960"/>
                <a:tab algn="l" pos="3841920"/>
                <a:tab algn="l" pos="4016520"/>
                <a:tab algn="l" pos="419112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powerful set of tools and concepts designed to: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2560" indent="-52560">
              <a:spcBef>
                <a:spcPts val="451"/>
              </a:spcBef>
              <a:buNone/>
              <a:tabLst>
                <a:tab algn="l" pos="0"/>
                <a:tab algn="l" pos="457200"/>
                <a:tab algn="l" pos="795240"/>
                <a:tab algn="l" pos="873000"/>
                <a:tab algn="l" pos="1047600"/>
                <a:tab algn="l" pos="1222200"/>
                <a:tab algn="l" pos="1397160"/>
                <a:tab algn="l" pos="1571760"/>
                <a:tab algn="l" pos="1746360"/>
                <a:tab algn="l" pos="1920960"/>
                <a:tab algn="l" pos="2095560"/>
                <a:tab algn="l" pos="2270160"/>
                <a:tab algn="l" pos="2444760"/>
                <a:tab algn="l" pos="2619360"/>
                <a:tab algn="l" pos="2793960"/>
                <a:tab algn="l" pos="2968560"/>
                <a:tab algn="l" pos="3143160"/>
                <a:tab algn="l" pos="3317760"/>
                <a:tab algn="l" pos="3492360"/>
                <a:tab algn="l" pos="3666960"/>
                <a:tab algn="l" pos="3841920"/>
                <a:tab algn="l" pos="4016520"/>
                <a:tab algn="l" pos="419112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Address uncertainty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2560" indent="-52560">
              <a:spcBef>
                <a:spcPts val="451"/>
              </a:spcBef>
              <a:buNone/>
              <a:tabLst>
                <a:tab algn="l" pos="0"/>
                <a:tab algn="l" pos="457200"/>
                <a:tab algn="l" pos="795240"/>
                <a:tab algn="l" pos="873000"/>
                <a:tab algn="l" pos="1047600"/>
                <a:tab algn="l" pos="1222200"/>
                <a:tab algn="l" pos="1397160"/>
                <a:tab algn="l" pos="1571760"/>
                <a:tab algn="l" pos="1746360"/>
                <a:tab algn="l" pos="1920960"/>
                <a:tab algn="l" pos="2095560"/>
                <a:tab algn="l" pos="2270160"/>
                <a:tab algn="l" pos="2444760"/>
                <a:tab algn="l" pos="2619360"/>
                <a:tab algn="l" pos="2793960"/>
                <a:tab algn="l" pos="2968560"/>
                <a:tab algn="l" pos="3143160"/>
                <a:tab algn="l" pos="3317760"/>
                <a:tab algn="l" pos="3492360"/>
                <a:tab algn="l" pos="3666960"/>
                <a:tab algn="l" pos="3841920"/>
                <a:tab algn="l" pos="4016520"/>
                <a:tab algn="l" pos="419112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Maximize market value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2560" indent="-52560">
              <a:spcBef>
                <a:spcPts val="451"/>
              </a:spcBef>
              <a:buNone/>
              <a:tabLst>
                <a:tab algn="l" pos="0"/>
                <a:tab algn="l" pos="457200"/>
                <a:tab algn="l" pos="795240"/>
                <a:tab algn="l" pos="873000"/>
                <a:tab algn="l" pos="1047600"/>
                <a:tab algn="l" pos="1222200"/>
                <a:tab algn="l" pos="1397160"/>
                <a:tab algn="l" pos="1571760"/>
                <a:tab algn="l" pos="1746360"/>
                <a:tab algn="l" pos="1920960"/>
                <a:tab algn="l" pos="2095560"/>
                <a:tab algn="l" pos="2270160"/>
                <a:tab algn="l" pos="2444760"/>
                <a:tab algn="l" pos="2619360"/>
                <a:tab algn="l" pos="2793960"/>
                <a:tab algn="l" pos="2968560"/>
                <a:tab algn="l" pos="3143160"/>
                <a:tab algn="l" pos="3317760"/>
                <a:tab algn="l" pos="3492360"/>
                <a:tab algn="l" pos="3666960"/>
                <a:tab algn="l" pos="3841920"/>
                <a:tab algn="l" pos="4016520"/>
                <a:tab algn="l" pos="419112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Facilitate risk assessment and management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2560" indent="-5256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457200"/>
                <a:tab algn="l" pos="795240"/>
                <a:tab algn="l" pos="873000"/>
                <a:tab algn="l" pos="1047600"/>
                <a:tab algn="l" pos="1222200"/>
                <a:tab algn="l" pos="1397160"/>
                <a:tab algn="l" pos="1571760"/>
                <a:tab algn="l" pos="1746360"/>
                <a:tab algn="l" pos="1920960"/>
                <a:tab algn="l" pos="2095560"/>
                <a:tab algn="l" pos="2270160"/>
                <a:tab algn="l" pos="2444760"/>
                <a:tab algn="l" pos="2619360"/>
                <a:tab algn="l" pos="2793960"/>
                <a:tab algn="l" pos="2968560"/>
                <a:tab algn="l" pos="3143160"/>
                <a:tab algn="l" pos="3317760"/>
                <a:tab algn="l" pos="3492360"/>
                <a:tab algn="l" pos="3666960"/>
                <a:tab algn="l" pos="3841920"/>
                <a:tab algn="l" pos="4016520"/>
                <a:tab algn="l" pos="419112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Analytical techniques allow quantification of: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2560" indent="-52560">
              <a:spcBef>
                <a:spcPts val="451"/>
              </a:spcBef>
              <a:buNone/>
              <a:tabLst>
                <a:tab algn="l" pos="0"/>
                <a:tab algn="l" pos="457200"/>
                <a:tab algn="l" pos="795240"/>
                <a:tab algn="l" pos="873000"/>
                <a:tab algn="l" pos="1047600"/>
                <a:tab algn="l" pos="1222200"/>
                <a:tab algn="l" pos="1397160"/>
                <a:tab algn="l" pos="1571760"/>
                <a:tab algn="l" pos="1746360"/>
                <a:tab algn="l" pos="1920960"/>
                <a:tab algn="l" pos="2095560"/>
                <a:tab algn="l" pos="2270160"/>
                <a:tab algn="l" pos="2444760"/>
                <a:tab algn="l" pos="2619360"/>
                <a:tab algn="l" pos="2793960"/>
                <a:tab algn="l" pos="2968560"/>
                <a:tab algn="l" pos="3143160"/>
                <a:tab algn="l" pos="3317760"/>
                <a:tab algn="l" pos="3492360"/>
                <a:tab algn="l" pos="3666960"/>
                <a:tab algn="l" pos="3841920"/>
                <a:tab algn="l" pos="4016520"/>
                <a:tab algn="l" pos="419112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best decision policy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692280" indent="-241560">
              <a:spcBef>
                <a:spcPts val="451"/>
              </a:spcBef>
              <a:buNone/>
              <a:tabLst>
                <a:tab algn="l" pos="0"/>
                <a:tab algn="l" pos="457200"/>
                <a:tab algn="l" pos="795240"/>
                <a:tab algn="l" pos="873000"/>
                <a:tab algn="l" pos="1047600"/>
                <a:tab algn="l" pos="1222200"/>
                <a:tab algn="l" pos="1397160"/>
                <a:tab algn="l" pos="1571760"/>
                <a:tab algn="l" pos="1746360"/>
                <a:tab algn="l" pos="1920960"/>
                <a:tab algn="l" pos="2095560"/>
                <a:tab algn="l" pos="2270160"/>
                <a:tab algn="l" pos="2444760"/>
                <a:tab algn="l" pos="2619360"/>
                <a:tab algn="l" pos="2793960"/>
                <a:tab algn="l" pos="2968560"/>
                <a:tab algn="l" pos="3143160"/>
                <a:tab algn="l" pos="3317760"/>
                <a:tab algn="l" pos="3492360"/>
                <a:tab algn="l" pos="3666960"/>
                <a:tab algn="l" pos="3841920"/>
                <a:tab algn="l" pos="4016520"/>
                <a:tab algn="l" pos="419112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Conditional on “state of the world” as it evolves over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692280" indent="-241560">
              <a:spcBef>
                <a:spcPts val="451"/>
              </a:spcBef>
              <a:buNone/>
              <a:tabLst>
                <a:tab algn="l" pos="0"/>
                <a:tab algn="l" pos="457200"/>
                <a:tab algn="l" pos="795240"/>
                <a:tab algn="l" pos="873000"/>
                <a:tab algn="l" pos="1047600"/>
                <a:tab algn="l" pos="1222200"/>
                <a:tab algn="l" pos="1397160"/>
                <a:tab algn="l" pos="1571760"/>
                <a:tab algn="l" pos="1746360"/>
                <a:tab algn="l" pos="1920960"/>
                <a:tab algn="l" pos="2095560"/>
                <a:tab algn="l" pos="2270160"/>
                <a:tab algn="l" pos="2444760"/>
                <a:tab algn="l" pos="2619360"/>
                <a:tab algn="l" pos="2793960"/>
                <a:tab algn="l" pos="2968560"/>
                <a:tab algn="l" pos="3143160"/>
                <a:tab algn="l" pos="3317760"/>
                <a:tab algn="l" pos="3492360"/>
                <a:tab algn="l" pos="3666960"/>
                <a:tab algn="l" pos="3841920"/>
                <a:tab algn="l" pos="4016520"/>
                <a:tab algn="l" pos="419112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consequences: 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692280" indent="-241560">
              <a:spcBef>
                <a:spcPts val="451"/>
              </a:spcBef>
              <a:buNone/>
              <a:tabLst>
                <a:tab algn="l" pos="0"/>
                <a:tab algn="l" pos="457200"/>
                <a:tab algn="l" pos="795240"/>
                <a:tab algn="l" pos="873000"/>
                <a:tab algn="l" pos="1047600"/>
                <a:tab algn="l" pos="1222200"/>
                <a:tab algn="l" pos="1397160"/>
                <a:tab algn="l" pos="1571760"/>
                <a:tab algn="l" pos="1746360"/>
                <a:tab algn="l" pos="1920960"/>
                <a:tab algn="l" pos="2095560"/>
                <a:tab algn="l" pos="2270160"/>
                <a:tab algn="l" pos="2444760"/>
                <a:tab algn="l" pos="2619360"/>
                <a:tab algn="l" pos="2793960"/>
                <a:tab algn="l" pos="2968560"/>
                <a:tab algn="l" pos="3143160"/>
                <a:tab algn="l" pos="3317760"/>
                <a:tab algn="l" pos="3492360"/>
                <a:tab algn="l" pos="3666960"/>
                <a:tab algn="l" pos="3841920"/>
                <a:tab algn="l" pos="4016520"/>
                <a:tab algn="l" pos="419112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Expected market value and its distribution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692280" indent="-241560">
              <a:spcBef>
                <a:spcPts val="451"/>
              </a:spcBef>
              <a:buNone/>
              <a:tabLst>
                <a:tab algn="l" pos="0"/>
                <a:tab algn="l" pos="457200"/>
                <a:tab algn="l" pos="795240"/>
                <a:tab algn="l" pos="873000"/>
                <a:tab algn="l" pos="1047600"/>
                <a:tab algn="l" pos="1222200"/>
                <a:tab algn="l" pos="1397160"/>
                <a:tab algn="l" pos="1571760"/>
                <a:tab algn="l" pos="1746360"/>
                <a:tab algn="l" pos="1920960"/>
                <a:tab algn="l" pos="2095560"/>
                <a:tab algn="l" pos="2270160"/>
                <a:tab algn="l" pos="2444760"/>
                <a:tab algn="l" pos="2619360"/>
                <a:tab algn="l" pos="2793960"/>
                <a:tab algn="l" pos="2968560"/>
                <a:tab algn="l" pos="3143160"/>
                <a:tab algn="l" pos="3317760"/>
                <a:tab algn="l" pos="3492360"/>
                <a:tab algn="l" pos="3666960"/>
                <a:tab algn="l" pos="3841920"/>
                <a:tab algn="l" pos="4016520"/>
                <a:tab algn="l" pos="419112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Maps to balance sheet and risk to balance sheet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692280" indent="-241560">
              <a:spcBef>
                <a:spcPts val="451"/>
              </a:spcBef>
              <a:buNone/>
              <a:tabLst>
                <a:tab algn="l" pos="0"/>
                <a:tab algn="l" pos="457200"/>
                <a:tab algn="l" pos="795240"/>
                <a:tab algn="l" pos="873000"/>
                <a:tab algn="l" pos="1047600"/>
                <a:tab algn="l" pos="1222200"/>
                <a:tab algn="l" pos="1397160"/>
                <a:tab algn="l" pos="1571760"/>
                <a:tab algn="l" pos="1746360"/>
                <a:tab algn="l" pos="1920960"/>
                <a:tab algn="l" pos="2095560"/>
                <a:tab algn="l" pos="2270160"/>
                <a:tab algn="l" pos="2444760"/>
                <a:tab algn="l" pos="2619360"/>
                <a:tab algn="l" pos="2793960"/>
                <a:tab algn="l" pos="2968560"/>
                <a:tab algn="l" pos="3143160"/>
                <a:tab algn="l" pos="3317760"/>
                <a:tab algn="l" pos="3492360"/>
                <a:tab algn="l" pos="3666960"/>
                <a:tab algn="l" pos="3841920"/>
                <a:tab algn="l" pos="4016520"/>
                <a:tab algn="l" pos="419112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Cashflow consequences: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692280" indent="-241560">
              <a:spcBef>
                <a:spcPts val="451"/>
              </a:spcBef>
              <a:buNone/>
              <a:tabLst>
                <a:tab algn="l" pos="0"/>
                <a:tab algn="l" pos="457200"/>
                <a:tab algn="l" pos="795240"/>
                <a:tab algn="l" pos="873000"/>
                <a:tab algn="l" pos="1047600"/>
                <a:tab algn="l" pos="1222200"/>
                <a:tab algn="l" pos="1397160"/>
                <a:tab algn="l" pos="1571760"/>
                <a:tab algn="l" pos="1746360"/>
                <a:tab algn="l" pos="1920960"/>
                <a:tab algn="l" pos="2095560"/>
                <a:tab algn="l" pos="2270160"/>
                <a:tab algn="l" pos="2444760"/>
                <a:tab algn="l" pos="2619360"/>
                <a:tab algn="l" pos="2793960"/>
                <a:tab algn="l" pos="2968560"/>
                <a:tab algn="l" pos="3143160"/>
                <a:tab algn="l" pos="3317760"/>
                <a:tab algn="l" pos="3492360"/>
                <a:tab algn="l" pos="3666960"/>
                <a:tab algn="l" pos="3841920"/>
                <a:tab algn="l" pos="4016520"/>
                <a:tab algn="l" pos="419112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Expected cashflows over time and their distribution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692280" indent="-241560">
              <a:spcBef>
                <a:spcPts val="451"/>
              </a:spcBef>
              <a:buNone/>
              <a:tabLst>
                <a:tab algn="l" pos="0"/>
                <a:tab algn="l" pos="457200"/>
                <a:tab algn="l" pos="795240"/>
                <a:tab algn="l" pos="873000"/>
                <a:tab algn="l" pos="1047600"/>
                <a:tab algn="l" pos="1222200"/>
                <a:tab algn="l" pos="1397160"/>
                <a:tab algn="l" pos="1571760"/>
                <a:tab algn="l" pos="1746360"/>
                <a:tab algn="l" pos="1920960"/>
                <a:tab algn="l" pos="2095560"/>
                <a:tab algn="l" pos="2270160"/>
                <a:tab algn="l" pos="2444760"/>
                <a:tab algn="l" pos="2619360"/>
                <a:tab algn="l" pos="2793960"/>
                <a:tab algn="l" pos="2968560"/>
                <a:tab algn="l" pos="3143160"/>
                <a:tab algn="l" pos="3317760"/>
                <a:tab algn="l" pos="3492360"/>
                <a:tab algn="l" pos="3666960"/>
                <a:tab algn="l" pos="3841920"/>
                <a:tab algn="l" pos="4016520"/>
                <a:tab algn="l" pos="419112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Maps to income statement and risk to income statement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977760" y="1187280"/>
            <a:ext cx="715032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732BCB2-1DE1-47C5-A3A1-1CDBAEED1F9B}" type="slidenum">
              <a:t>7</a:t>
            </a:fld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298440" y="380520"/>
            <a:ext cx="8516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Real Options vs. Risk Management:</a:t>
            </a:r>
            <a:br>
              <a:rPr sz="3200"/>
            </a:br>
            <a:r>
              <a:rPr b="0" lang="en-US" sz="21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Two Complementary Approaches to Uncertainty</a:t>
            </a:r>
            <a:endParaRPr b="0" lang="en-US" sz="21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519120" y="2007720"/>
            <a:ext cx="8021520" cy="3821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2960"/>
                <a:tab algn="l" pos="1252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aversion and risk management: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2960"/>
                <a:tab algn="l" pos="1252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Some possible outcomes have negative consequences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2960"/>
                <a:tab algn="l" pos="1252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 we reduce: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2960"/>
                <a:tab algn="l" pos="1252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probabilities of these outcomes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2960"/>
                <a:tab algn="l" pos="1252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magnitude of their consequences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2960"/>
                <a:tab algn="l" pos="1252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Options and opportunity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2960"/>
                <a:tab algn="l" pos="1252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Some possible outcomes have positive consequences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2960"/>
                <a:tab algn="l" pos="1252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 we: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2960"/>
                <a:tab algn="l" pos="1252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Create an exposure primarily to these outcomes?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2960"/>
                <a:tab algn="l" pos="1252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Increase the magnitude of  their consequences?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0">
              <a:spcBef>
                <a:spcPts val="499"/>
              </a:spcBef>
              <a:buNone/>
              <a:tabLst>
                <a:tab algn="l" pos="912960"/>
                <a:tab algn="l" pos="1252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560520" y="159084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2EAE5DA-0B82-4128-BBE2-61E018675D9D}" type="slidenum">
              <a:t>8</a:t>
            </a:fld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30280" y="295200"/>
            <a:ext cx="8097840" cy="882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Examples: Operating Decisions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884160" y="1593360"/>
            <a:ext cx="7407360" cy="4859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Optimal gas storage facility operation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When to put gas in, and when to take it out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These are interacting, compound options: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Putting gas in costs money but creates the option to sell gas later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Taking gas out returns money and creates the option to store gas again later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value and optimal exercise policy of these options interact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exercise price: 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of gas plus cost of storing or removing gas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exercise constraints: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How fast, and how frequently, can gas be put in or taken out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451"/>
              </a:spcBef>
              <a:buClr>
                <a:srgbClr val="ff66ff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66ff"/>
                </a:solidFill>
                <a:effectLst/>
                <a:uFillTx/>
                <a:latin typeface="Arial"/>
              </a:rPr>
              <a:t>Example: salt dome vs. acquirer storage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625320" y="1212840"/>
            <a:ext cx="792036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CCC500A-8AE6-4A34-8E0B-04F8F4199D36}" type="slidenum">
              <a:t>9</a:t>
            </a:fld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1998-10-11T22:03:19Z</dcterms:created>
  <dc:creator>vkamins</dc:creator>
  <dc:description/>
  <dc:language>en-US</dc:language>
  <cp:lastModifiedBy>adupont</cp:lastModifiedBy>
  <cp:lastPrinted>2000-11-09T13:39:36Z</cp:lastPrinted>
  <dcterms:modified xsi:type="dcterms:W3CDTF">2000-11-09T13:52:49Z</dcterms:modified>
  <cp:revision>53</cp:revision>
  <dc:subject/>
  <dc:title>REAL OPTIONS SEMINAR OUTLINE </dc:title>
</cp:coreProperties>
</file>