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emf" ContentType="image/x-emf"/>
  <Override PartName="/ppt/media/image3.emf" ContentType="image/x-emf"/>
  <Override PartName="/ppt/media/image4.emf" ContentType="image/x-emf"/>
  <Override PartName="/ppt/media/image5.emf" ContentType="image/x-emf"/>
  <Override PartName="/ppt/media/image6.emf" ContentType="image/x-e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_rels/notesSlide1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9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sldImg"/>
          </p:nvPr>
        </p:nvSpPr>
        <p:spPr>
          <a:xfrm>
            <a:off x="1193400" y="685800"/>
            <a:ext cx="4775400" cy="3581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30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306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318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324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4037040" y="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037040" y="8939160"/>
            <a:ext cx="308592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4680" rIns="94680" tIns="47160" bIns="47160" anchor="b">
            <a:noAutofit/>
          </a:bodyPr>
          <a:p>
            <a:pPr algn="r">
              <a:tabLst>
                <a:tab algn="l" pos="0"/>
                <a:tab algn="l" pos="939960"/>
                <a:tab algn="l" pos="1879560"/>
                <a:tab algn="l" pos="2819520"/>
                <a:tab algn="l" pos="3759120"/>
                <a:tab algn="l" pos="4699080"/>
                <a:tab algn="l" pos="5638680"/>
                <a:tab algn="l" pos="6578640"/>
                <a:tab algn="l" pos="7518240"/>
                <a:tab algn="l" pos="8458200"/>
                <a:tab algn="l" pos="9398160"/>
                <a:tab algn="l" pos="103377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0" y="893916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0" y="0"/>
            <a:ext cx="3086280" cy="4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1"/>
          <p:cNvSpPr>
            <a:spLocks noGrp="1"/>
          </p:cNvSpPr>
          <p:nvPr>
            <p:ph type="sldImg"/>
          </p:nvPr>
        </p:nvSpPr>
        <p:spPr>
          <a:xfrm>
            <a:off x="1193760" y="685800"/>
            <a:ext cx="4775400" cy="3581280"/>
          </a:xfrm>
          <a:prstGeom prst="rect">
            <a:avLst/>
          </a:prstGeom>
          <a:ln w="0">
            <a:noFill/>
          </a:ln>
        </p:spPr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914040" y="4495680"/>
            <a:ext cx="5257800" cy="419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84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268880" y="6470280"/>
            <a:ext cx="598320" cy="21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50E725-2F12-42F3-8384-161894583339}" type="slidenum"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8178840" y="5902200"/>
            <a:ext cx="757080" cy="757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12800" y="798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3"/>
          </p:nvPr>
        </p:nvSpPr>
        <p:spPr>
          <a:xfrm>
            <a:off x="1271160" y="6093000"/>
            <a:ext cx="22179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4"/>
          </p:nvPr>
        </p:nvSpPr>
        <p:spPr>
          <a:xfrm>
            <a:off x="4343040" y="6113520"/>
            <a:ext cx="431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6E6D79-5C3A-4CA4-911B-732A7297A04F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8178840" y="5902200"/>
            <a:ext cx="757080" cy="7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57240" algn="ctr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indent="-17136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indent="-285840" algn="ctr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 indent="-28584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 indent="-28584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860120" y="234720"/>
            <a:ext cx="5437080" cy="15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25700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Introduction to Real Options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60440" y="2711160"/>
            <a:ext cx="6502320" cy="334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Presented by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Zimin Lu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ff99"/>
                </a:solidFill>
                <a:effectLst/>
                <a:uFillTx/>
                <a:latin typeface="Arial"/>
              </a:rPr>
              <a:t>Enron Research Group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 13, 2000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7832880" y="5808600"/>
            <a:ext cx="792000" cy="611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40840" y="269640"/>
            <a:ext cx="8697960" cy="687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Operating Decisions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844200" y="1512720"/>
            <a:ext cx="7458120" cy="4741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Power Plant Operation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operating revenue from a power plant is the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same as the payoff of a call option on the spark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 may be minute-by-minute, hourly, or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daily, depending on the plant type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to ramp time and cost, the spark spread calls generated by a power plant are interacting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value and optimal exercise depend on whether the facility is currently up or down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Additional exercise constraints: availability of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Necessary generating fuel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 rights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Pollution permits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38280" y="109548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1EC17B-D4FA-4070-AA92-66399C8E1947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98160" y="157320"/>
            <a:ext cx="8340840" cy="723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Investment Decisions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91760" y="1163520"/>
            <a:ext cx="75121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287280" indent="-2872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466560"/>
                <a:tab algn="l" pos="70020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Gas Storage Facility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value is the sum of the value of operating options considered above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Valuing these options over the investment horizon requires a long term model of gas prices at facility location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Role of complementary assets in valuation: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price of gas at facility location depends on: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Number and type of existing and future gas storage facilities in the region, and who owns them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Existing and future amount of pipeline capacity to and from region, and who owns it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growth in region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5240" indent="-393480">
              <a:spcBef>
                <a:spcPts val="499"/>
              </a:spcBef>
              <a:buNone/>
              <a:tabLst>
                <a:tab algn="l" pos="0"/>
                <a:tab algn="l" pos="933480"/>
                <a:tab algn="l" pos="1166760"/>
                <a:tab algn="l" pos="1400040"/>
                <a:tab algn="l" pos="1633680"/>
                <a:tab algn="l" pos="1866960"/>
                <a:tab algn="l" pos="2100240"/>
                <a:tab algn="l" pos="2333520"/>
                <a:tab algn="l" pos="2567160"/>
                <a:tab algn="l" pos="2800440"/>
                <a:tab algn="l" pos="3033720"/>
                <a:tab algn="l" pos="3267000"/>
                <a:tab algn="l" pos="3500280"/>
                <a:tab algn="l" pos="3733920"/>
                <a:tab algn="l" pos="3967200"/>
                <a:tab algn="l" pos="4200480"/>
                <a:tab algn="l" pos="4433760"/>
                <a:tab algn="l" pos="4667400"/>
                <a:tab algn="l" pos="4900680"/>
                <a:tab algn="l" pos="5133960"/>
                <a:tab algn="l" pos="53672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“who owns it” considerations make the value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the facility owner-dependent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573120" y="9237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CF3C85-BE02-4C01-B181-5A758534E440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22440" y="210960"/>
            <a:ext cx="7772400" cy="61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Investment Decisions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24040" y="1060560"/>
            <a:ext cx="748008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Power Plant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value is the sum of the value of operating options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Valuing these options over the investment horizon requires long term models of regional fuel and electricity prices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Role of complementary assets in valuation: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 and electricity prices at facility location depend 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Number and type of existing and future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»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assets in region (and who owns them)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»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transmission assets to and from the region (and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 owns them)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»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assets in neighboring regions (and who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owns them)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change in the region and neighboring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None/>
              <a:tabLst>
                <a:tab algn="l" pos="0"/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growth and fuel availability in region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53972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Again, due to complementary assets, value of the facility is owner-dependent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585720" y="8715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BECC7E-4D0D-4B2E-BEEC-077F40983A31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90200" y="189000"/>
            <a:ext cx="7667640" cy="738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Replication 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155240" y="1530000"/>
            <a:ext cx="7016760" cy="2306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option on Enron stock, with strike price of 60, that expires in one year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stock is worth 60 now, and in one year will be worth either 50 or 80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one-year risk free rate is 10%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914040" y="4572000"/>
            <a:ext cx="6674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Now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276720" y="4572000"/>
            <a:ext cx="14126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One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677960" y="5182920"/>
            <a:ext cx="1827360" cy="4554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677960" y="5640480"/>
            <a:ext cx="1827360" cy="5317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90360" y="5410080"/>
            <a:ext cx="4392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81280" y="5029200"/>
            <a:ext cx="5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81280" y="5943600"/>
            <a:ext cx="6858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04920" y="4127400"/>
            <a:ext cx="27417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Enron Stock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333760" y="4562640"/>
            <a:ext cx="6674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Now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238880" y="4562640"/>
            <a:ext cx="1514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One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86040" y="5095800"/>
            <a:ext cx="312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543800" y="5095800"/>
            <a:ext cx="5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410080" y="4119480"/>
            <a:ext cx="32511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Risk Free Investment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945040" y="5248440"/>
            <a:ext cx="15224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73120" y="105408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CB7791-BD95-40B3-B650-DC35B7D54ECC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98400" y="574560"/>
            <a:ext cx="7772400" cy="673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Valuation of Call Option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117080" y="1929960"/>
            <a:ext cx="6828120" cy="1498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option pays max[P-60,0] at the end of the year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either 80-60 = 20 or 0 at the end of the year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Replicate this payoff distribution by taking a position in Enron stock and the risk free asset: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2976480" y="3600360"/>
            <a:ext cx="3048120" cy="10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X*50 + Y*1.1 = 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99"/>
                </a:solidFill>
                <a:effectLst/>
                <a:uFillTx/>
                <a:latin typeface="Arial"/>
              </a:rPr>
              <a:t>X*80 + Y*1.1 = 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82680" y="4819680"/>
            <a:ext cx="643572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Solution: X = 2/3, Y = -30.30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85920" y="5505480"/>
            <a:ext cx="82296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99"/>
                </a:solidFill>
                <a:effectLst/>
                <a:uFillTx/>
                <a:latin typeface="Arial"/>
              </a:rPr>
              <a:t>Value of option V = X*60 + Y*1 = 2*60/3 - 30.30 = 9.7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60520" y="13413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2F0848-85B2-4218-BAD3-761A6139E4D0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12800" y="287280"/>
            <a:ext cx="7772400" cy="843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Link between Investments and Black-Scholes Inputs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73200" y="1562040"/>
            <a:ext cx="3238560" cy="83664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the project’s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cash flow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665280" y="2819520"/>
            <a:ext cx="3263760" cy="7038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Expenditure required to acquire project assets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81120" y="3778200"/>
            <a:ext cx="3274920" cy="7038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Length of time the decision may be deferred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69960" y="4842000"/>
            <a:ext cx="3251160" cy="39888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value of money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87240" y="5538960"/>
            <a:ext cx="3348360" cy="7038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Riskiness of project assets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021200" y="2252520"/>
            <a:ext cx="1792080" cy="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084560" y="3481560"/>
            <a:ext cx="1768680" cy="1260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4038480" y="4350960"/>
            <a:ext cx="1744920" cy="1260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030560" y="5180040"/>
            <a:ext cx="1781280" cy="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4044960" y="6028920"/>
            <a:ext cx="1781280" cy="1260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979960" y="3805200"/>
            <a:ext cx="2295720" cy="760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maturity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972040" y="2859120"/>
            <a:ext cx="2295720" cy="760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937120" y="1700280"/>
            <a:ext cx="2295720" cy="760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979960" y="5673600"/>
            <a:ext cx="2270160" cy="52560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996160" y="4875120"/>
            <a:ext cx="2282760" cy="4381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Risk-free rate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12" name=""/>
              <p:cNvSpPr txBox="1"/>
              <p:nvPr/>
            </p:nvSpPr>
            <p:spPr>
              <a:xfrm>
                <a:off x="4572000" y="1565280"/>
                <a:ext cx="492120" cy="619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S</m:t>
                    </m:r>
                  </m:oMath>
                </a14:m>
              </a:p>
            </p:txBody>
          </p:sp>
        </mc:Choice>
        <mc:Fallback>
          <p:sp>
            <p:nvSpPr>
              <p:cNvPr id="112" name=""/>
              <p:cNvSpPr txBox="1"/>
              <p:nvPr/>
            </p:nvSpPr>
            <p:spPr>
              <a:xfrm>
                <a:off x="4572000" y="1565280"/>
                <a:ext cx="492120" cy="6192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3" name=""/>
              <p:cNvSpPr txBox="1"/>
              <p:nvPr/>
            </p:nvSpPr>
            <p:spPr>
              <a:xfrm>
                <a:off x="4516560" y="2919240"/>
                <a:ext cx="484200" cy="509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X</m:t>
                    </m:r>
                  </m:oMath>
                </a14:m>
              </a:p>
            </p:txBody>
          </p:sp>
        </mc:Choice>
        <mc:Fallback>
          <p:sp>
            <p:nvSpPr>
              <p:cNvPr id="113" name=""/>
              <p:cNvSpPr txBox="1"/>
              <p:nvPr/>
            </p:nvSpPr>
            <p:spPr>
              <a:xfrm>
                <a:off x="4516560" y="2919240"/>
                <a:ext cx="484200" cy="5097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4" name=""/>
              <p:cNvSpPr txBox="1"/>
              <p:nvPr/>
            </p:nvSpPr>
            <p:spPr>
              <a:xfrm>
                <a:off x="4603680" y="3736800"/>
                <a:ext cx="513000" cy="578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T</m:t>
                    </m:r>
                  </m:oMath>
                </a14:m>
              </a:p>
            </p:txBody>
          </p:sp>
        </mc:Choice>
        <mc:Fallback>
          <p:sp>
            <p:nvSpPr>
              <p:cNvPr id="114" name=""/>
              <p:cNvSpPr txBox="1"/>
              <p:nvPr/>
            </p:nvSpPr>
            <p:spPr>
              <a:xfrm>
                <a:off x="4603680" y="3736800"/>
                <a:ext cx="513000" cy="5781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5" name=""/>
              <p:cNvSpPr txBox="1"/>
              <p:nvPr/>
            </p:nvSpPr>
            <p:spPr>
              <a:xfrm>
                <a:off x="4584600" y="4452840"/>
                <a:ext cx="582840" cy="736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R</m:t>
                        </m:r>
                      </m:e>
                      <m:sub>
                        <m:r>
                          <m:t xml:space="preserve">f</m:t>
                        </m:r>
                      </m:sub>
                    </m:sSub>
                  </m:oMath>
                </a14:m>
              </a:p>
            </p:txBody>
          </p:sp>
        </mc:Choice>
        <mc:Fallback>
          <p:sp>
            <p:nvSpPr>
              <p:cNvPr id="115" name=""/>
              <p:cNvSpPr txBox="1"/>
              <p:nvPr/>
            </p:nvSpPr>
            <p:spPr>
              <a:xfrm>
                <a:off x="4584600" y="4452840"/>
                <a:ext cx="582840" cy="7365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16" name=""/>
              <p:cNvSpPr txBox="1"/>
              <p:nvPr/>
            </p:nvSpPr>
            <p:spPr>
              <a:xfrm>
                <a:off x="4630680" y="5475240"/>
                <a:ext cx="538200" cy="498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</m:oMath>
                </a14:m>
              </a:p>
            </p:txBody>
          </p:sp>
        </mc:Choice>
        <mc:Fallback>
          <p:sp>
            <p:nvSpPr>
              <p:cNvPr id="116" name=""/>
              <p:cNvSpPr txBox="1"/>
              <p:nvPr/>
            </p:nvSpPr>
            <p:spPr>
              <a:xfrm>
                <a:off x="4630680" y="5475240"/>
                <a:ext cx="538200" cy="4986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  <p:sp>
        <p:nvSpPr>
          <p:cNvPr id="117" name=""/>
          <p:cNvSpPr/>
          <p:nvPr/>
        </p:nvSpPr>
        <p:spPr>
          <a:xfrm>
            <a:off x="690480" y="13525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1672B1-0A35-40DF-9007-0049F02B59A7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732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Where is the Real Options Approach Being Used?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244520" y="2338200"/>
            <a:ext cx="6680160" cy="3958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Success stories in practice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Spark spread based evaluation of power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Crack spread based evaluation of refineries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 and gas field development decisions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Mine operation and expansion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Drug development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Semiconductor manufacturing capacity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 with component suppliers and contract manufacturers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Enron widely viewed as an industry leader: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peaker power plant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34960" y="177480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FE7CD7-C8D0-4B35-A71F-2E4E1AE3AFC7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19040" y="227160"/>
            <a:ext cx="8269200" cy="77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Current Status of Real Options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357200" y="1666800"/>
            <a:ext cx="6515280" cy="4470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practice, lots of interest, lots of questions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Consulting firms seek to build the capability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Decision makers interested, but seek compelling examples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Growing recognition of need to: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Find optimal balance between complexity and accuracy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1640" indent="-451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more effectively with risks that cannot be replicated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3143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risk is only replicable if it can be perfectly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hedged on cost efficient terms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31436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Many interesting risks clearly fail this test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98320" y="1165320"/>
            <a:ext cx="79203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6664CA-1E0B-4379-A95F-D629B847D67E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66280" y="250920"/>
            <a:ext cx="8021880" cy="768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vs. Financial Options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1709640" y="1368360"/>
            <a:ext cx="5732640" cy="493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options: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paper (or electronic) assets written 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(or defined in terms of) other assets that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have an independent existence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Hence the term “derivative”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 dollars when exercised, and leave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world otherwise unchanged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Real options: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business decisions which change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business (the underlying asset) they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“written on”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are “controllers,” rather than derivatives, of the underlying asset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a new or somehow changed business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36480" y="11145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004E73-3038-48D5-B331-6775EA3D190D}" type="slidenum">
              <a:t>18</a:t>
            </a:fld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120" y="317520"/>
            <a:ext cx="8007480" cy="603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vs. Financial Options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1200240" y="1309680"/>
            <a:ext cx="6686640" cy="4950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options: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paper (or electronic) assets written on (or defined in terms of) other assets that have an independent existence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Hence the term “derivative”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 dollars when exercised, and leave the world otherwise unchanged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 business decisions which change the business  (the underlying asset) they are “written on”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None/>
              <a:tabLst>
                <a:tab algn="l" pos="0"/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are “controllers,” rather than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derivatives, of the underlying asset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7776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a new or somehow changed business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98320" y="1038240"/>
            <a:ext cx="79203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7805F5-9F99-4758-9702-F9BA0687F416}" type="slidenum">
              <a:t>19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77360" y="556920"/>
            <a:ext cx="8217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and</a:t>
            </a:r>
            <a:br>
              <a:rPr sz="4000"/>
            </a:b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Other Valuation Techniques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025640" y="2727360"/>
            <a:ext cx="7037280" cy="2838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 approach grew out of frustration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other valuation techniques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Discounted Cash Flow (DCF)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Modifications of DCF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probabilistic perturbation of inputs to 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deterministic DCF model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“swap + option” project decomposition approach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017720" y="2022480"/>
            <a:ext cx="71499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D04F71-18A1-43D8-8041-8968C4B58F1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vs. Financial Options</a:t>
            </a: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</a:t>
            </a: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(Continued)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128240" y="1468440"/>
            <a:ext cx="6885000" cy="4781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similarities: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Payoffs that depend on the outcome of an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uncertain event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ability to delay or condition a decision on the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arrival of more information about the event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Implications: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is still good: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 upside potential, can walk away from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downside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Optimal exercise policies still apply: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balance cost of keeping option open against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risk of committing resources too early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and risk management tools and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concepts still apply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and Gamma hedging concepts, cor-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related instruments as hedging vehicles, etc.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51"/>
              </a:spcBef>
              <a:buNone/>
              <a:tabLst>
                <a:tab algn="l" pos="800280"/>
                <a:tab algn="l" pos="114300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74640" y="13683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4D1AC4-C061-4FE1-A1E1-511C425FFFD9}" type="slidenum">
              <a:t>20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vs. Financial Options</a:t>
            </a: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(Continued)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812880" y="1511280"/>
            <a:ext cx="759456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differences: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Anyone can write a financial derivative: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financial derivative is simply an agreement to pay an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amount of money that depends on an exogenous event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are held only by those that own or control the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assets they are written 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Many real options are proprietary - only the management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a single company or a small group of companies may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them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Specialized assets, resources, or skills are required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assets don’t change the assets they are written on: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 calls on IBM stock don’t change IBM’s business or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 price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options do: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685800"/>
                <a:tab algn="l" pos="102888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IBM’s decision to enter a new market do change its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and stock price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11280" y="13809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E479762-D2E5-4EE0-AEF3-71909AA46029}" type="slidenum">
              <a:t>21</a:t>
            </a:fld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Implications for Real Options Solution Steps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875880" y="1815840"/>
            <a:ext cx="7317000" cy="447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Steps: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Frame business problem as an options problem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the optimal exercise policy for the option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Solve for the option’s value given that the optimal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policy is followed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Challenging step: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probability distribution will the asset that the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is written on - which is the value of the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business opportunity - follow over time?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financial options this distribution can be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estimated from market data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7491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  <a:tab algn="l" pos="3733920"/>
                <a:tab algn="l" pos="3911760"/>
                <a:tab algn="l" pos="4089240"/>
                <a:tab algn="l" pos="42670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real options it must be derived from business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fundamentals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611280" y="16225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1A2DE8-6F67-414E-80F7-31310581E1E6}" type="slidenum">
              <a:t>22</a:t>
            </a:fld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440" y="3805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Deriving the Probability Distribution for the Value of the Underlying Business Opportunity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838080" y="2017440"/>
            <a:ext cx="7429680" cy="29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Step 1:  Estimate value of opportunity now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 will be a function of current status of uncertainties on which the opportunity’s value depends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Step 2:  Estimate distribution of value of opportunity at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next time step / decision point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257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 will be a function of future status of uncertainties on which the opportunity’s value depends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208160" y="5178600"/>
            <a:ext cx="6705360" cy="1007280"/>
          </a:xfrm>
          <a:prstGeom prst="rect">
            <a:avLst/>
          </a:prstGeom>
          <a:solidFill>
            <a:srgbClr val="ffcc99"/>
          </a:solidFill>
          <a:ln w="0">
            <a:noFill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The joint distribution of these uncertainties at the relevant future date will determine the distribution of value of the opportunity at that date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12800" y="176220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EBF9EA-DBB1-4DF6-AE07-E35C1185E000}" type="slidenum">
              <a:t>23</a:t>
            </a:fld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762120" y="3297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Starting Checklist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952200" y="1561680"/>
            <a:ext cx="7251480" cy="466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Invest/Grow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Scale up  - to response business growth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Switch up - switch products, process, or plants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given a shift in underlying price or demand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Scope up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Delay/Learn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Study/start wait before investing. The ability to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wait allows for reduction in uncertainty, and can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 valuable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Disinvest/Shrink Options  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Scale down:  ramp down during the off peak-hours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Scope down:  abandon or limited based on poor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conditions and some residual value.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750960" y="113976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C1835D0-9543-4A7B-9EB2-BF7342C4AF00}" type="slidenum">
              <a:t>24</a:t>
            </a:fld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72396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Delay Option Example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1041480" y="1625400"/>
            <a:ext cx="7099200" cy="1981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product X is launched today, estimates are: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sales of 10,000, price of $10, costs of $75,000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launched next quarter, with equal probability: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sales of 8,000, price of $7, costs of $60,000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 sales of 12,000, price of $13, costs of $80,000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1206360" y="3683160"/>
            <a:ext cx="6654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114480" indent="-11448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Value if launch today:   $10*10,000 - $75,000 = $25,000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74720" y="4267080"/>
            <a:ext cx="7504200" cy="15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Value if launch next quarter: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Bad market: $7*8,000 - $60,000 = -4,000 -&gt; don’t launch -&gt; 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99ff66"/>
                </a:solidFill>
                <a:effectLst/>
                <a:uFillTx/>
                <a:latin typeface="Arial"/>
              </a:rPr>
              <a:t>Good market: $13*12,000 - $80,000 = $76,000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571680" indent="-571680">
              <a:lnSpc>
                <a:spcPct val="7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66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66ff"/>
                </a:solidFill>
                <a:effectLst/>
                <a:uFillTx/>
                <a:latin typeface="Arial"/>
              </a:rPr>
              <a:t>Expected present value: 0.5[0 + $76,000]/1.04 = $36,538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36480" y="11653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176C44-8263-470B-B374-1C422BD74B7B}" type="slidenum">
              <a:t>25</a:t>
            </a:fld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98400" y="393840"/>
            <a:ext cx="7772400" cy="768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Relevant “Exotic” Options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968040" y="2041560"/>
            <a:ext cx="7302600" cy="384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Compound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both an immediate payoff and one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more additional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e.g.  Option to buy oil lease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Spread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 (the positive part of) the difference in value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two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e.g. Power plant: spark spread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on the maximum of several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-40644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Exercise yields the most valuable of the assets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499"/>
              </a:spcBef>
              <a:buNone/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pipeline delivery options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6440" indent="0">
              <a:spcBef>
                <a:spcPts val="499"/>
              </a:spcBef>
              <a:buNone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674640" y="133020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5C346E-6532-4F56-B8DD-425AA26A672E}" type="slidenum">
              <a:t>26</a:t>
            </a:fld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47640" y="406080"/>
            <a:ext cx="7772400" cy="96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Analysis Applies to More than Just Valuation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104840" y="2614320"/>
            <a:ext cx="6997680" cy="3049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range of application of the real options tool set and approach is large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 financial derivatives, its sphere of influence and application will continue to grow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Sample applications: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Structuring transaction ownership and financing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Designing and negotiating contracts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4400" indent="-34272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Structuring incentive based compensation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611280" y="162252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FA5A9C-5BE4-4642-B024-0235741543A1}" type="slidenum">
              <a:t>27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74640" y="546120"/>
            <a:ext cx="7772400" cy="62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DCF Valuation </a:t>
            </a:r>
            <a:endParaRPr b="0" lang="en-US" sz="3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07760" y="2116080"/>
            <a:ext cx="7724520" cy="369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NPV:   The value of the project is the PV of the future cash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flow minus the initial investment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Advantage: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simplicity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Weakness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1)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cash flows are uncertain due to price fluctuation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2)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ignore the flexibility available in a typical project option to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postpone investment, abandon a project if prices are too low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3)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hard to estimate the discount rate which reflects the risks of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cash flows. it should take into account operating 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leverage of the project and its flexibility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51"/>
              </a:spcBef>
              <a:buNone/>
              <a:tabLst>
                <a:tab algn="l" pos="860400"/>
                <a:tab algn="l" pos="1720800"/>
                <a:tab algn="l" pos="2581200"/>
                <a:tab algn="l" pos="3441600"/>
                <a:tab algn="l" pos="4302000"/>
                <a:tab algn="l" pos="5162400"/>
                <a:tab algn="l" pos="6022800"/>
                <a:tab algn="l" pos="6883560"/>
                <a:tab algn="l" pos="7743960"/>
                <a:tab algn="l" pos="8604360"/>
                <a:tab algn="l" pos="9464760"/>
                <a:tab algn="l" pos="1032516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030320" y="1384200"/>
            <a:ext cx="71499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881747-5A40-42A8-8B97-805AF22C25BB}" type="slidenum">
              <a:t>3</a:t>
            </a:fld>
          </a:p>
        </p:txBody>
      </p:sp>
    </p:spTree>
  </p:cSld>
  <p:transition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77480" y="172800"/>
            <a:ext cx="703764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Defining the</a:t>
            </a:r>
            <a:br>
              <a:rPr sz="4000"/>
            </a:b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Approach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74280" y="1661760"/>
            <a:ext cx="6007320" cy="472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457200" indent="-45720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real options approach uses: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Derivatives pricing tools and concepts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Information from financial markets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enable rigorous analysis of complex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decisions in uncertain environments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operating decisions: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Valuing and capitalizing on operating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5084640" indent="-39430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flexibilities and rigidities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investment decisions: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Quantifying the value of 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Embedded options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Interactions with a firm’s other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investments, or those of its competitors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12960" indent="-341280">
              <a:spcBef>
                <a:spcPts val="451"/>
              </a:spcBef>
              <a:buNone/>
              <a:tabLst>
                <a:tab algn="l" pos="0"/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Follow-on investment opportunities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5084640" indent="-3943080">
              <a:spcBef>
                <a:spcPts val="499"/>
              </a:spcBef>
              <a:buNone/>
              <a:tabLst>
                <a:tab algn="l" pos="0"/>
                <a:tab algn="l" pos="912960"/>
                <a:tab algn="l" pos="1317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99"/>
              </a:spcBef>
              <a:buNone/>
              <a:tabLst>
                <a:tab algn="l" pos="912960"/>
                <a:tab algn="l" pos="1317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004760" y="1407960"/>
            <a:ext cx="715032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8B5BBB-3590-4E41-9ACA-E83A2E1F527B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36560" y="452520"/>
            <a:ext cx="7772400" cy="88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The Real Options Process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11000" y="2098440"/>
            <a:ext cx="7792920" cy="3827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04640" indent="-40464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Frame business decision as option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may be exotic: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Compound, spread, maximum of several assets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Analyze option using tools from finance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Determine optimal exercise policy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768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Policy specifies optimal business decisions over time conditional on evolution of key sources of uncertainty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0496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Determine option value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768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today if optimal exercise policy is followed in future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768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 is based on information from financial markets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09640" indent="-509400">
              <a:spcBef>
                <a:spcPts val="451"/>
              </a:spcBef>
              <a:buClr>
                <a:srgbClr val="ffffff"/>
              </a:buClr>
              <a:buSzPct val="75000"/>
              <a:buFont typeface="Arial"/>
              <a:buChar char="–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 prices, market prices of risk, etc.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017720" y="1447920"/>
            <a:ext cx="71499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46AD4B-454C-49D4-AD2A-BBC812F7805F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25400" y="334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 Example</a:t>
            </a:r>
            <a:br>
              <a:rPr sz="4000"/>
            </a:b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Valuation of Oil Lease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117080" y="2373480"/>
            <a:ext cx="6983640" cy="337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04640" indent="-40464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project is considered as an option on the underlying cash flows and optimal criteria for investment (cf. NPV&gt;0) is the optimal exercise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the option.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0">
              <a:spcBef>
                <a:spcPts val="499"/>
              </a:spcBef>
              <a:buNone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assumption is needed about the future path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buNone/>
              <a:tabLst>
                <a:tab algn="l" pos="0"/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oil prices, instead futures prices are used;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0">
              <a:spcBef>
                <a:spcPts val="499"/>
              </a:spcBef>
              <a:buNone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04640" indent="-404640">
              <a:spcBef>
                <a:spcPts val="499"/>
              </a:spcBef>
              <a:buClr>
                <a:srgbClr val="ffff00"/>
              </a:buClr>
              <a:buFont typeface="Marlett" charset="2"/>
              <a:buChar char=""/>
              <a:tabLst>
                <a:tab algn="l" pos="1147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need to calculate a risk adjusted discount rate since options are evaluated using the risk-free rate.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77760" y="1630440"/>
            <a:ext cx="715032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875A88-F7E4-410D-A97C-39FAB3379CC8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282240"/>
            <a:ext cx="7772400" cy="803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Benefits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001520" y="1641600"/>
            <a:ext cx="7135560" cy="4440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52560" indent="-5256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powerful set of tools and concepts designed to: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Address uncertainty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Maximize market value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Facilitate risk assessment and management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Analytical techniques allow quantification of: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2560" indent="-52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best decision policy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Conditional on “state of the world” as it evolves over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consequences: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market value and its distribution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Maps to balance sheet and risk to balance sheet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Cashflow consequences: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cashflows over time and their distribution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92280" indent="-241560">
              <a:spcBef>
                <a:spcPts val="451"/>
              </a:spcBef>
              <a:buNone/>
              <a:tabLst>
                <a:tab algn="l" pos="0"/>
                <a:tab algn="l" pos="457200"/>
                <a:tab algn="l" pos="795240"/>
                <a:tab algn="l" pos="873000"/>
                <a:tab algn="l" pos="1047600"/>
                <a:tab algn="l" pos="1222200"/>
                <a:tab algn="l" pos="1397160"/>
                <a:tab algn="l" pos="1571760"/>
                <a:tab algn="l" pos="1746360"/>
                <a:tab algn="l" pos="1920960"/>
                <a:tab algn="l" pos="2095560"/>
                <a:tab algn="l" pos="2270160"/>
                <a:tab algn="l" pos="2444760"/>
                <a:tab algn="l" pos="2619360"/>
                <a:tab algn="l" pos="2793960"/>
                <a:tab algn="l" pos="2968560"/>
                <a:tab algn="l" pos="3143160"/>
                <a:tab algn="l" pos="3317760"/>
                <a:tab algn="l" pos="3492360"/>
                <a:tab algn="l" pos="3666960"/>
                <a:tab algn="l" pos="3841920"/>
                <a:tab algn="l" pos="4016520"/>
                <a:tab algn="l" pos="419112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Maps to income statement and risk to income statement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977760" y="1187280"/>
            <a:ext cx="715032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8F97F2-D9E4-4454-B1D7-4E02A8303159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98440" y="380520"/>
            <a:ext cx="8516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Real Options vs. Risk Management:</a:t>
            </a:r>
            <a:br>
              <a:rPr sz="3200"/>
            </a:br>
            <a:r>
              <a:rPr b="0" lang="en-US" sz="21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Two Complementary Approaches to Uncertainty</a:t>
            </a:r>
            <a:endParaRPr b="0" lang="en-US" sz="21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19120" y="2007720"/>
            <a:ext cx="8021520" cy="3821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aversion and risk management: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possible outcomes have negative consequences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we reduce: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probabilities of these outcomes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magnitude of their consequences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and opportunity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possible outcomes have positive consequences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we: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an exposure primarily to these outcomes?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499"/>
              </a:spcBef>
              <a:buNone/>
              <a:tabLst>
                <a:tab algn="l" pos="0"/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•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 the magnitude of  their consequences?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499"/>
              </a:spcBef>
              <a:buNone/>
              <a:tabLst>
                <a:tab algn="l" pos="912960"/>
                <a:tab algn="l" pos="1252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60520" y="1590840"/>
            <a:ext cx="792000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39BD34-3171-45DA-A915-6BEE8E33D394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30280" y="295200"/>
            <a:ext cx="8097840" cy="88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Examples: Operating Decisions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884160" y="1593360"/>
            <a:ext cx="7407360" cy="4859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Optimal gas storage facility operation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When to put gas in, and when to take it out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These are interacting, compound options: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Putting gas in costs money but creates the option to sell gas later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Taking gas out returns money and creates the option to store gas again later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value and optimal exercise policy of these options interact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exercise price: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 gas plus cost of storing or removing gas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exercise constraints: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fast, and how frequently, can gas be put in or taken out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51"/>
              </a:spcBef>
              <a:buClr>
                <a:srgbClr val="ff66ff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66ff"/>
                </a:solidFill>
                <a:effectLst/>
                <a:uFillTx/>
                <a:latin typeface="Arial"/>
              </a:rPr>
              <a:t>Example: salt dome vs. acquirer storage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625320" y="1212840"/>
            <a:ext cx="7920360" cy="0"/>
          </a:xfrm>
          <a:prstGeom prst="line">
            <a:avLst/>
          </a:prstGeom>
          <a:ln w="28440">
            <a:solidFill>
              <a:srgbClr val="99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Real Options - Introduction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E983C2-9A84-48AC-873D-C336080708E6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1998-10-11T22:03:19Z</dcterms:created>
  <dc:creator>vkamins</dc:creator>
  <dc:description/>
  <dc:language>en-US</dc:language>
  <cp:lastModifiedBy>adupont</cp:lastModifiedBy>
  <cp:lastPrinted>2000-11-09T13:08:57Z</cp:lastPrinted>
  <dcterms:modified xsi:type="dcterms:W3CDTF">2000-11-09T13:26:37Z</dcterms:modified>
  <cp:revision>52</cp:revision>
  <dc:subject/>
  <dc:title>REAL OPTIONS SEMINAR OUTLINE </dc:title>
</cp:coreProperties>
</file>