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wmf" ContentType="image/x-wmf"/>
  <Override PartName="/ppt/media/image2.png" ContentType="image/png"/>
  <Override PartName="/ppt/media/image3.wmf" ContentType="image/x-wmf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-122760" y="6502320"/>
            <a:ext cx="12283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©1999 BR-9120227-</a:t>
            </a:r>
            <a:fld id="{952F0F9C-2D53-4AAA-A92C-F13EE2462911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" name=""/>
          <p:cNvGraphicFramePr/>
          <p:nvPr/>
        </p:nvGraphicFramePr>
        <p:xfrm>
          <a:off x="8077320" y="5877000"/>
          <a:ext cx="825480" cy="825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077320" y="5877000"/>
                    <a:ext cx="825480" cy="82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" name=""/>
          <p:cNvSpPr/>
          <p:nvPr/>
        </p:nvSpPr>
        <p:spPr>
          <a:xfrm>
            <a:off x="6095880" y="6324480"/>
            <a:ext cx="19051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3D06CF1-928E-473D-A6B8-398464EE202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440" y="3200040"/>
            <a:ext cx="7620120" cy="1981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Rating Agency Discussion</a:t>
            </a:r>
            <a:br>
              <a:rPr sz="2300"/>
            </a:b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Merchant Plant Price Risk Proposal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371600" y="4876920"/>
            <a:ext cx="6400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January 2000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" name="ENE_C_WHI" descr=""/>
          <p:cNvPicPr/>
          <p:nvPr/>
        </p:nvPicPr>
        <p:blipFill>
          <a:blip r:embed="rId1"/>
          <a:stretch/>
        </p:blipFill>
        <p:spPr>
          <a:xfrm>
            <a:off x="3149640" y="380880"/>
            <a:ext cx="2852640" cy="2863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 Allocation of Project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914040" y="1066320"/>
            <a:ext cx="80010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takes merchant price risk.  This is mostly due to the susceptibility of the financial-sell contract to lower prices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 than expected commodity prices will likely bring pressure on Projects ability to make payments to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Risks not covered by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Risk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Mitigant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completion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EPC contractor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 operation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 and equity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Explosion, fire, etc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interruption insurance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 availability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based LD insurance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of the risks not covered by Enron are typically covered in the normal course of business for merchant generators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 rot="18900000">
            <a:off x="761760" y="1180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rot="18900000">
            <a:off x="761760" y="27172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rot="18900000">
            <a:off x="761760" y="50288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Risk Management Strategy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914400" y="144792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needs to manage its risk position as if we were the senior lender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needs to have the option of assuming the senior position if we have to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must have the right to purchase the outstanding senior bonds when project is in distress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party creditors (i.e. market based LDs) must be subordinate to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Hedging strategy from Enron’s perspective: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Collateral value + market based hedge values &gt;= par amount of senior creditors + other amounts owed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 rot="18900000">
            <a:off x="761760" y="15998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rot="18900000">
            <a:off x="761760" y="25142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rot="18900000">
            <a:off x="761760" y="40381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rot="18900000">
            <a:off x="761760" y="49525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876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Example:  Simple Cycle Peaker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development cost: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$500/kw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 amount of bonds covered by Enron: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$375/kw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75% leverage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Typical leverage under merchant scenario: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$250/kw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50% leverage or less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Financing details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Rating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Term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I-Rate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 product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BBB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20-yrs.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 + 175-200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B-BB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10-15 yrs.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 + 350-500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Incremental equity returns of Enron’s concept vs. merchant is in the range of 5% - 10% against pro-forma future commodity prices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 rot="18900000">
            <a:off x="761760" y="11426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 rot="18900000">
            <a:off x="761760" y="1904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 rot="18900000">
            <a:off x="761760" y="28191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 rot="18900000">
            <a:off x="761760" y="38095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 rot="18900000">
            <a:off x="761760" y="51811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Example: Simple Cycle Peaker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830592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 = $375/kW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$40/kW-year (20-years at 8.5%)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Demand charge for both financial-buy and financial-sell = $40/kW-year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O&amp;M Expenses = $9/kW-year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 service schedule ($/kW per year)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Measure of Enron collateral value exposure is the market value of the plant versus its liabilities: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Year: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Outstanding par amount:    $375      $340       $276      $180        $37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 rot="18900000">
            <a:off x="533160" y="14475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rot="18900000">
            <a:off x="533160" y="3047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rot="18900000">
            <a:off x="533160" y="36572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Example: Simple Cycle Peaker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685800" y="4038120"/>
            <a:ext cx="7772400" cy="2210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Scenarios 3,6,9 - In each case, the net loss equals the financial-sell demand charge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long as the financial-buy contract is kept current, there will be revenues sufficient to pay debt service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long as the financial-sell contract is in place, there will be financial energy revenues sufficient to keep the financial-buy contract current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energy payments only arise when the Project enjoyed intrinsic value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 rot="18900000">
            <a:off x="533160" y="4114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 rot="18900000">
            <a:off x="533160" y="4647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rot="18900000">
            <a:off x="533160" y="51811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rot="18900000">
            <a:off x="533160" y="57146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6" name=""/>
          <p:cNvGraphicFramePr/>
          <p:nvPr/>
        </p:nvGraphicFramePr>
        <p:xfrm>
          <a:off x="990720" y="914400"/>
          <a:ext cx="7269120" cy="2924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0720" y="914400"/>
                    <a:ext cx="7269120" cy="2924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Key Credit Points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81532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the Project has zero intrinsic value, Enron will continue to make demand charge payments under financial-buy because the contract is current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energy payments offset each other.  However, even if the financial-sell contract is terminated, the Project should be able to generate the energy revenues to keep the financial-buy contract current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During periods of distress, the MTM value of the financial-buy combined with collateral value of the Project should be at least as large as the par amount of bonds outstanding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Minimize risk of Enron accelerating bonds through exercising its our mortgage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 rot="18900000">
            <a:off x="533160" y="1828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 rot="18900000">
            <a:off x="533160" y="2971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 rot="18900000">
            <a:off x="533160" y="4190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Summary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914040" y="914400"/>
            <a:ext cx="800100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financial-buy contract assures a minimum commodity market price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structure protects the zero intrinsic value case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structure eliminates systemic risk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principal credit feature of the two contract structure is their respective positions in the flow of funds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long as Enron makes payments under the financial-buy contract, bondholders are being paid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Project has to keep the financial-buy contract current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There are risks relating to incompetence or some other counter party default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 the elimination of systemic risk enough to achieve an investment grade rating if other risks are covered by credit worthy counter parties?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 rot="18900000">
            <a:off x="761760" y="9903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rot="18900000">
            <a:off x="761760" y="15998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 rot="18900000">
            <a:off x="761760" y="21333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 rot="18900000">
            <a:off x="761760" y="28191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rot="18900000">
            <a:off x="761760" y="35809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 rot="18900000">
            <a:off x="761760" y="5257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Overview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914400" y="99072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generators face significant financial hurdles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credit ratings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coverage requirements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leverage ratios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is particularly true for mid-merit and peaking units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financial community seems fixated on intrinsic value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Profits from energy sales dominate the analysis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Minimal consideration for extrinsic value (optionality)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Possible reasons for this include: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familiarity with underlying commodity markets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conviction around modeled future price lines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Uncertainty with collateral valuations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 rot="18900000">
            <a:off x="761760" y="10918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 rot="18900000">
            <a:off x="761760" y="27684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rot="18900000">
            <a:off x="761760" y="34286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rot="18900000">
            <a:off x="761760" y="47494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Perspective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Unlike other lenders, Enron can: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 the commodity price risk position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Take possession of and operate the collateral to our best commercial advantage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 more creative with debtor restructurings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can consider other commodity and geographic alternatives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overall objective is to protect MTM earnings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represents an obvious commercial opportunity for Enron to earn fees assisting merchant generators to access lower cost of capital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Absorb some merchant price line risk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Concept is only valuable to merchant generators if we can accomplish an investment grade rating or at a minimum higher leverage at project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 rot="18900000">
            <a:off x="761760" y="12060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rot="18900000">
            <a:off x="761760" y="40636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rot="18900000">
            <a:off x="761760" y="5333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Business Deal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914400" y="1066680"/>
            <a:ext cx="7772400" cy="5181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will enter into commodity price risk management contracts designed to provide a minimum  amount of commodity revenues sufficient to meet at least 1.0x debt service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 a par amount of bonds we will specify in advance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Our obligations must not be considered a guarantee of debt or hit Enron’s credit or balance sheet on any basis other than a commodity price risk management contract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owed Enron under any contract will be secured by a second mortgage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Subordinate only to senior bonds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Exercisable after fairly short cure period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ultimate hammer over equity is the mortgage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 rot="18900000">
            <a:off x="761760" y="1180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rot="18900000">
            <a:off x="761760" y="27046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rot="18900000">
            <a:off x="761760" y="39366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rot="18900000">
            <a:off x="761760" y="55494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Contract Features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23888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two contracts require performance regardless of the operable status of the power plant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two contracts are not linked to each other as to performance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of the two contracts can be terminated due to non-performance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required under the two contracts will exactly offset each other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two contracts are non-invasive on plant operations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only, no physical elements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effect on dispatch of plant, no consumption of environmental permit capacity, or influence on the marketing of capacity, energy and ancillary services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 rot="18900000">
            <a:off x="761760" y="1180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rot="18900000">
            <a:off x="761760" y="2107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rot="18900000">
            <a:off x="761760" y="27810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rot="18900000">
            <a:off x="761760" y="37335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rot="18900000">
            <a:off x="761760" y="4647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4186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Contract Diagram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9" name=""/>
          <p:cNvSpPr/>
          <p:nvPr/>
        </p:nvSpPr>
        <p:spPr>
          <a:xfrm>
            <a:off x="609480" y="1523880"/>
            <a:ext cx="1676520" cy="762120"/>
          </a:xfrm>
          <a:prstGeom prst="rect">
            <a:avLst/>
          </a:prstGeom>
          <a:gradFill rotWithShape="0">
            <a:gsLst>
              <a:gs pos="0">
                <a:srgbClr val="00f008"/>
              </a:gs>
              <a:gs pos="50000">
                <a:srgbClr val="a8f8ab"/>
              </a:gs>
              <a:gs pos="100000">
                <a:srgbClr val="00f00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Buy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33520" y="2971800"/>
            <a:ext cx="1673280" cy="758880"/>
          </a:xfrm>
          <a:prstGeom prst="rect">
            <a:avLst/>
          </a:prstGeom>
          <a:gradFill rotWithShape="0">
            <a:gsLst>
              <a:gs pos="0">
                <a:srgbClr val="00f008"/>
              </a:gs>
              <a:gs pos="50000">
                <a:srgbClr val="a8f8ab"/>
              </a:gs>
              <a:gs pos="100000">
                <a:srgbClr val="00f00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Sell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334120" y="1600200"/>
            <a:ext cx="1828800" cy="2057400"/>
          </a:xfrm>
          <a:prstGeom prst="rect">
            <a:avLst/>
          </a:prstGeom>
          <a:gradFill rotWithShape="0">
            <a:gsLst>
              <a:gs pos="0">
                <a:srgbClr val="00f008"/>
              </a:gs>
              <a:gs pos="50000">
                <a:srgbClr val="a8f8ab"/>
              </a:gs>
              <a:gs pos="100000">
                <a:srgbClr val="00f00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362320" y="1752480"/>
            <a:ext cx="2895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H="1">
            <a:off x="2361960" y="2133720"/>
            <a:ext cx="2895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H="1">
            <a:off x="2361960" y="3124080"/>
            <a:ext cx="2895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200400" y="1523880"/>
            <a:ext cx="1066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895480" y="1905120"/>
            <a:ext cx="1600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floating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124080" y="2895480"/>
            <a:ext cx="14479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floating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276720" y="3200400"/>
            <a:ext cx="76176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33520" y="3886200"/>
            <a:ext cx="5943600" cy="136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Financial contracts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Payor: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D/S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Receivor: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Formula floating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positive difference, if any, between a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based index and a strike price = Fuel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* heat rate + VOM.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7391520" y="2362320"/>
            <a:ext cx="1752480" cy="86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Revenues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Energy, capacity, ancillaries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Insurance proceeds, LD pmts. And all other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flipH="1">
            <a:off x="2361960" y="3505320"/>
            <a:ext cx="28191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33520" y="5715000"/>
            <a:ext cx="761976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Based on continuing legal and regulatory work, the contracts may be written to the Project LLC, the Trustee for the debt or an intermediary SPV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Flow of Funds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914040" y="1371600"/>
            <a:ext cx="792468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Revenues: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Revenues from commercial activities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Insurance proceeds, LD payments and other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Order of expenditures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 Debt service and net payments under financial-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contracts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 Payments under financial-sell contract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 Repayment of any other monies owed to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  O&amp;M expenses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  Replenishment of reserves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  Equity distributions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 rot="18900000">
            <a:off x="761760" y="15235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rot="18900000">
            <a:off x="761760" y="2971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85800" y="4186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Mechanics of the Two Contracts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914040" y="1066320"/>
            <a:ext cx="746748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contribution to project credit is in the respective positions of the two contracts in the flow of funds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payments under financial-buy are on parity with debt service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under financial-sell are after debt service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Both financial-buy and financial-sell contracts are terminable for non-performance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Non-payment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Bondholders are looking to financial-buy for minimum revenues to meet debt service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Parity is not an issue since performance is necessary to assure a demand charge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 rot="18900000">
            <a:off x="761760" y="1218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rot="18900000">
            <a:off x="761760" y="3047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rot="18900000">
            <a:off x="761760" y="43430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Mechanics of the Two Contracts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MTM value of the two contracts will move in tandem and inverse to each other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one contract is “in the money”, the other contract will be “out of the money”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 deficiencies will likely appear under the financial-sell contract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market prices are low, the financial-sell contract will be out of the money to the Project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 deficiencies will show up as a payment default of the demand charge owed back to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energy payments as calculated by the two contracts will always arise when the Project is in merit relative to market prices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 rot="18900000">
            <a:off x="533160" y="14475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rot="18900000">
            <a:off x="533160" y="2971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rot="18900000">
            <a:off x="533160" y="51051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1999-12-15T18:02:30Z</dcterms:created>
  <dc:creator>Donald M. Black</dc:creator>
  <dc:description/>
  <dc:language>en-US</dc:language>
  <cp:lastModifiedBy>Ben Rogers</cp:lastModifiedBy>
  <cp:lastPrinted>2000-01-04T22:31:43Z</cp:lastPrinted>
  <dcterms:modified xsi:type="dcterms:W3CDTF">2000-01-04T22:49:08Z</dcterms:modified>
  <cp:revision>49</cp:revision>
  <dc:subject/>
  <dc:title>Overview</dc:title>
</cp:coreProperties>
</file>