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2797C7AE-B79E-419C-8235-A158F9A86B59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8FB7DF-4E0D-4352-84E2-F8F5E4AAB35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 Agency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Price Risk Proposal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80010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than expected commodity prices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the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7617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761760" y="4038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761760" y="4952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product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equity returns of Enron’s concept vs. merchant is in the range of 5% - 10% against pro-forma future commodity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761760" y="1142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761760" y="3809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830592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= 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$40/kW-year (20-years at 8.5%)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charge for both financial-buy and financial-sell = $40/kW-year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 = $9/kW-year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 schedule ($/kW per year)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of Enron collateral value exposure is the market value of the plant versus its liabilities: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Outstanding par amount:    $375      $340       $276      $180        $37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4038120"/>
            <a:ext cx="7772400" cy="22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 3,6,9 - In each case, the net loss equals the financial-sell demand charge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financial-buy contract is kept current, there will be revenues sufficient to pay debt service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financial-sell contract is in place, there will be financial energy revenues sufficient to keep the financial-buy contract current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only arise when the Project enjoyed intrinsic value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5714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990720" y="914400"/>
          <a:ext cx="7269120" cy="29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14400"/>
                    <a:ext cx="7269120" cy="29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Credit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has zero intrinsic value, Enron will continue to make demand charge payments under financial-buy because the contract is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offset each other.  However, even if the financial-sell contract is terminated, the Project should be able to generate the energy revenues to keep the financial-buy contract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periods of distress, the MTM value of the financial-buy combined with collateral value of the Project should be at least as large as the par amount of bonds outstanding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risk of Enron accelerating bonds through exercising its our mortgage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18900000">
            <a:off x="5331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14040" y="914400"/>
            <a:ext cx="8001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financial-buy contract assures a minimum commodity market price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protects the zero intrinsic value case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eliminates systemic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principal credit feature of the two contract structure is their respective positions in the flow of funds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Enron makes payments under the financial-buy contract, bondholders are being paid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Project has to keep the financial-buy contract current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risks relating to incompetence or some other counter party default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elimination of systemic risk enough to achieve an investment grade rating if other risks are covered by credit worthy counter parties?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8900000">
            <a:off x="761760" y="990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18900000">
            <a:off x="761760" y="2133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8900000">
            <a:off x="761760" y="5257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consider other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overall objective is to protect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than a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520" y="3886200"/>
            <a:ext cx="5943600" cy="136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391520" y="236232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5715000"/>
            <a:ext cx="7619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continuing legal and regulatory work, the contracts may be written to the Project LLC, the Trustee for the debt or an intermediary SPV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of Funds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7924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commercial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payments and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of expenditures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and net payments under financial-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contracts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Payments under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Repayment of any other monies owed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 expenses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Replenishment of reserves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74674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 to project credit is in the respective positions of the two contracts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payments under financial-buy are on parity with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under financial-sell are after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financial-buy and financial-sell contracts are terminable for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Non-payment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 are looking to financial-buy for minimum revenues to meet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Parity is not an issue since performance is necessary to assure a demand charge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MTM value of the two contracts will move in tandem and inverse to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one contract is “in the money”, the other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likely appear under the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low, the financial-sell contract will be out of the money to the Project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show up as a payment default of the demand charge owed back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as calculated by the two contracts will always arise when the Project is in merit relative to market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533160" y="5105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2000-01-04T21:43:23Z</cp:lastPrinted>
  <dcterms:modified xsi:type="dcterms:W3CDTF">2000-01-04T21:47:47Z</dcterms:modified>
  <cp:revision>49</cp:revision>
  <dc:subject/>
  <dc:title>Overview</dc:title>
</cp:coreProperties>
</file>