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E371CE60-1B52-43EE-8C06-1F1C8FBC3E88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6095880" y="6324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AE73E0-A46F-4843-84A7-5A271534024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3200040"/>
            <a:ext cx="762012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 Agency Discussion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Merchant Plant Price Risk Proposal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2000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80010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takes merchant price risk.  This is mostly due to the susceptibility of the financial-sell contract to lower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then expected commodity prices will likely bring pressure on Projects ability to make payments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not covered by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completion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operation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and equity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Explosion, fire, etc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interruption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availability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LD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of the risks not covered by Enron are typically covered in the normal course of business for merchant generators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8900000">
            <a:off x="761760" y="27172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18900000">
            <a:off x="761760" y="5028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 Management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manage its risk position as if we were the senior lender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have the option of assuming the senior position if we have 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have the right to purchase the outstanding senior bonds when project is in distress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creditors (i.e. market based LDs) must be subordinate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strategy from Enron’s perspective: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value + market based hedge values &gt;= par amount of senior creditors + other amounts owed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7617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761760" y="4038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8900000">
            <a:off x="761760" y="4952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7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 cost: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covered by Enron: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leverage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leverage under merchant scenario: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leverage or less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details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Rating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I-Rate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product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+ 175-200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B-BB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10-15 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+ 350-500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equity returns of Enron’s concept vs. merchant is in the range of 5% - 10% against pro-forma future commodity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rot="18900000">
            <a:off x="761760" y="1142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8900000">
            <a:off x="7617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8900000">
            <a:off x="761760" y="2819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8900000">
            <a:off x="761760" y="3809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8900000">
            <a:off x="7617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830592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= 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$40/kW-year (20-years at 8.5%)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charge for both financial-buy and financial-sell = $40/kW-year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Expenses = $9/kW-year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service schedule ($/kW per year)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 of Enron collateral value exposure is the market value of the plant versus its liabilities: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Outstanding par amount:    $375      $340       $276      $180        $37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5331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5331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5331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85800" y="4038120"/>
            <a:ext cx="7772400" cy="221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Scenarios 3,6,9 - In each case, the net loss equals the financial-sell demand charge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financial-buy contract is kept current, there will be revenues sufficient to pay debt service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financial-sell contract is in place, there will be financial energy revenues sufficient to keep the financial-buy contract current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only arise when the Project enjoyed intrinsic value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 rot="18900000">
            <a:off x="5331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5331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533160" y="5714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6" name=""/>
          <p:cNvGraphicFramePr/>
          <p:nvPr/>
        </p:nvGraphicFramePr>
        <p:xfrm>
          <a:off x="990720" y="914400"/>
          <a:ext cx="7269120" cy="29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914400"/>
                    <a:ext cx="7269120" cy="29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Credit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Project has zero intrinsic value, Enron will continue to make demand charge payments under financial-buy because the contract is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offset each other.  However, even if the financial-sell contract is terminated, the Project should be able to generate the energy revenues to keep the financial-buy contract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periods of distress, the MTM value of the financial-buy combined with collateral value of the Project should be at least as large as the par amount of bonds outstanding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risk of Enron accelerating bonds through exercising its our mortgage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 rot="18900000">
            <a:off x="5331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rot="18900000">
            <a:off x="5331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914040" y="914400"/>
            <a:ext cx="80010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financial-buy contract assures a minimum commodity market price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protects the zero intrinsic value case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eliminates systemic risk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principal credit feature of the two contract structure is their respective positions in the flow of funds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Enron makes payments under the financial-buy contract, bondholders are being paid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Project has to keep the financial-buy contract current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risks relating to incompetence or some other counter party default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elimination of systemic risk enough to achieve an investment grade rating if other risks are covered by credit worthy counter parties?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rot="18900000">
            <a:off x="761760" y="990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rot="18900000">
            <a:off x="761760" y="2133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rot="18900000">
            <a:off x="761760" y="2819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18900000">
            <a:off x="761760" y="3580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18900000">
            <a:off x="761760" y="5257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 dominate the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collateral valuations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can consider other commodity and geographic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overall objective is to protect MTM earnings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assisting merchant generators to access lower cost of capital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4063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144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obligations must not be considered a guarantee of debt or hit Enron’s credit or balance sheet on any basis other then a commodity price risk management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any contract will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2704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39366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5549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Contract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1523880"/>
            <a:ext cx="1676520" cy="76212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2971800"/>
            <a:ext cx="1673280" cy="75888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334120" y="160020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362320" y="17524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2361960" y="21337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361960" y="31240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00400" y="152388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95480" y="1905120"/>
            <a:ext cx="1600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24080" y="289548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76720" y="3200400"/>
            <a:ext cx="761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3520" y="3886200"/>
            <a:ext cx="5943600" cy="136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contracts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floating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391520" y="2362320"/>
            <a:ext cx="175248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361960" y="3505320"/>
            <a:ext cx="2819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520" y="5715000"/>
            <a:ext cx="7619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continuing legal and regulatory work, the contracts may be written to the Project LLC, the Trustee for the debt or an intermediary SPV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of Funds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792468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 from commercial activities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payments and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of expenditures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Debt service and net payments under financial-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contracts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Payments under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Repayment of any other monies owed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O&amp;M expenses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Replenishment of reserves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Equity distributions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 rot="18900000">
            <a:off x="761760" y="1523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rot="18900000">
            <a:off x="7617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74674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contribution to project credit is in the respective positions of the two contracts in the flow of funds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payments under financial-buy are on parity with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under financial-sell are after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financial-buy and financial-sell contracts are terminable for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Non-payment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Bondholders are looking to financial-buy for minimum revenues to meet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Parity is not an issue since performance is necessary to assure a demand charge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rot="18900000">
            <a:off x="7617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MTM value of the two contracts will move in tandem and inverse to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one contract is “in the money”, the other contract will be “out of the money”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likely appear under the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market prices are low, the financial-sell contract will be out of the money to the Project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show up as a payment default of the demand charge owed back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as calculated by the two contracts will always arise when the Project is in merit relative to market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rot="18900000">
            <a:off x="5331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18900000">
            <a:off x="533160" y="5105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2000-01-04T21:00:48Z</cp:lastPrinted>
  <dcterms:modified xsi:type="dcterms:W3CDTF">2000-01-04T21:36:46Z</dcterms:modified>
  <cp:revision>48</cp:revision>
  <dc:subject/>
  <dc:title>Overview</dc:title>
</cp:coreProperties>
</file>