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55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Click to edit the title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55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55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550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" name=""/>
          <p:cNvSpPr/>
          <p:nvPr/>
        </p:nvSpPr>
        <p:spPr>
          <a:xfrm>
            <a:off x="-122760" y="6502320"/>
            <a:ext cx="122832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©1999 BR-9120227-</a:t>
            </a:r>
            <a:fld id="{3ECCA682-AE04-41DD-B37B-B76898C7848D}" type="slidenum">
              <a:rPr b="0" lang="en-US" sz="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4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" name=""/>
          <p:cNvSpPr/>
          <p:nvPr/>
        </p:nvSpPr>
        <p:spPr>
          <a:xfrm>
            <a:off x="6095880" y="6324480"/>
            <a:ext cx="1905120" cy="304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6761A3-8CD4-4264-8B16-852936FC217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440" y="3200040"/>
            <a:ext cx="7620120" cy="1981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 Agency Discussion</a:t>
            </a:r>
            <a:br>
              <a:rPr sz="2300"/>
            </a:br>
            <a:r>
              <a:rPr b="0" lang="en-US" sz="23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Merchant Plant Price Risk Proposal</a:t>
            </a:r>
            <a:endParaRPr b="0" lang="en-US" sz="23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1371600" y="4876920"/>
            <a:ext cx="640080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algn="ctr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January 2000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13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80010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takes merchant price risk.  This is mostly due to the susceptibility of the financial-sell contract to lower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Lower then expected markets will likely bring pressure on Projects ability to make payments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Risks not covered by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Risk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Mitigant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completion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EPC contractor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operation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Operator and equity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Explosion, fire, etc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interruption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Unit availability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LD insurance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Most of the risks not covered by Enron are typically covered in the normal course of business for merchant generators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 rot="18900000">
            <a:off x="761760" y="27172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rot="18900000">
            <a:off x="761760" y="5028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Risk Management Strategy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40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manage its risk position as if we were the senior lender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needs to have the option of assuming the senior position if we have to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must have the right to purchase the outstanding senior bonds when project is in distress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party creditors (i.e. market based LDs) must be subordinate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Hedging strategy from Enron’s perspective: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Collateral value + market based hedge values &gt;= par amount of senior creditors + other amounts owed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4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 rot="18900000">
            <a:off x="7617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 rot="18900000">
            <a:off x="761760" y="4038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 rot="18900000">
            <a:off x="761760" y="4952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685800" y="304920"/>
            <a:ext cx="7772400" cy="876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 development cost: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 amount of bonds covered by Enron: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75% leverage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Typical leverage under merchant scenario: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$250/kw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50% leverage or less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Financing details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Rating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Term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I-Rate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 product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20-yrs.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+ 175-200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B-BB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10-15 yrs.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 + 350-500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3197160"/>
                <a:tab algn="l" pos="4567320"/>
                <a:tab algn="l" pos="595008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Incremental equity returns of Enron’s concept vs. merchant is in the range of 5% - 10% against pro-forma future commodity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0" name=""/>
          <p:cNvSpPr/>
          <p:nvPr/>
        </p:nvSpPr>
        <p:spPr>
          <a:xfrm rot="18900000">
            <a:off x="761760" y="1142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 rot="18900000">
            <a:off x="761760" y="1904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8900000">
            <a:off x="761760" y="3809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86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830592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= $375/kW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$40/kW-year (20-years at 8.5%)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Demand charge for both financial-buy and financial-sell = $40/kW-year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O&amp;M Expenses = $9/kW-year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Debt service schedule ($/kW per year)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Measure of Enron collateral value exposure is the market value of the plant versus its liabilities: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Year: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1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2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3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4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5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Outstanding par amount:    $375      $340       $276      $180        $37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5331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3657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2282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Example: Simple Cycle Peaker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85800" y="4038120"/>
            <a:ext cx="7772400" cy="2210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Scenarios 3,6,9 - In each case, the net loss equals the financial-sell demand charge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financial-buy contract is kept current, there will be revenues sufficient to pay debt service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the financial-sell contract is in place, there will be financial energy revenues sufficient to keep the financial-buy contract current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only arise when the Project enjoyed intrinsic value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2" name=""/>
          <p:cNvSpPr/>
          <p:nvPr/>
        </p:nvSpPr>
        <p:spPr>
          <a:xfrm rot="18900000">
            <a:off x="533160" y="4114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5331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5331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5714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6" name=""/>
          <p:cNvGraphicFramePr/>
          <p:nvPr/>
        </p:nvGraphicFramePr>
        <p:xfrm>
          <a:off x="990720" y="914400"/>
          <a:ext cx="7269120" cy="2924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9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914400"/>
                    <a:ext cx="7269120" cy="2924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Key Credit Points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8153280" cy="4572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If the Project has zero intrinsic value, Enron will continue to make demand charge payments under financial-buy because the contract is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offset each other.  However, even if the financial-sell contract is terminated, the Project should be able to generate the energy revenues to keep the financial-buy contract current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During periods of distress, the MTM value of the financial-buy combined with collateral value of the Project should be at least as large as the par amount of bonds outstanding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Minimize risk of Enron accelerating bonds through exercising its our mortgage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0" name=""/>
          <p:cNvSpPr/>
          <p:nvPr/>
        </p:nvSpPr>
        <p:spPr>
          <a:xfrm rot="18900000">
            <a:off x="533160" y="1828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 rot="18900000">
            <a:off x="5331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Summary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04" name="PlaceHolder 2"/>
          <p:cNvSpPr>
            <a:spLocks noGrp="1"/>
          </p:cNvSpPr>
          <p:nvPr>
            <p:ph/>
          </p:nvPr>
        </p:nvSpPr>
        <p:spPr>
          <a:xfrm>
            <a:off x="914040" y="914400"/>
            <a:ext cx="8001000" cy="510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financial-buy contract assures a minimum commodity market price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protects the zero intrinsic value case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structure eliminates systemic risk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principal credit feature of the two contract structure is their respective positions in the flow of funds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 long as Enron makes payments under the financial-buy contract, bondholders are being paid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Project has to keep the financial-buy contract current 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00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risks relating to incompetence or some other counter party default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the elimination of systemic risk enough to achieve an investment grade rating if other risks are covered by credit worthy counter parties?</a:t>
            </a: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5" name=""/>
          <p:cNvSpPr/>
          <p:nvPr/>
        </p:nvSpPr>
        <p:spPr>
          <a:xfrm rot="18900000">
            <a:off x="761760" y="990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 rot="18900000">
            <a:off x="761760" y="1599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 rot="18900000">
            <a:off x="761760" y="2133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 rot="18900000">
            <a:off x="761760" y="2819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 rot="18900000">
            <a:off x="761760" y="3580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 rot="18900000">
            <a:off x="761760" y="5257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Merchant generators face significant financial hurdles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credit ratings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High coverage requirements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Low leverage ratios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is particularly true for mid-merit and peaking units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financial community seems fixated on intrinsic value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Profits from energy sales dominate the analysis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Minimal consideration for extrinsic value (optionality)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Possible reasons for this include: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familiarity with underlying commodity markets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Lack of conviction around modeled future price lines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Uncertainty with collateral valuations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 rot="18900000">
            <a:off x="761760" y="2768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 rot="18900000">
            <a:off x="761760" y="3428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47494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Unlike other lenders, Enron can: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 the commodity price risk position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Take possession of and operate the collateral to our best commercial advantage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 more creative with debtor restructurings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can consider other commodity and geographic alternatives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overall objective is to protect MTM earnings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This represents an obvious commercial opportunity for Enron to earn fees assisting merchant generators to access lower cost of capital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Absorb some merchant price line risk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Concept is only valuable to merchant generators if we can accomplish an investment grade rating or at a minimum higher leverage at project level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 rot="18900000">
            <a:off x="761760" y="4063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rot="18900000">
            <a:off x="761760" y="5333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will enter into commodity price risk management contracts designed to provide a minimum  amount of commodity revenues sufficient to meet at least 1.0x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On a par amount of bonds we will specify in advance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Our obligations must not be considered a guarantee of debt or hit Enron’s credit or balance sheet on any basis other then a commodity price risk management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owed Enron under any contract will secured by a second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Subordinate only to senior bonds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Exercisable after fairly short cure period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ultimate hammer over equity is the mortgage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 rot="18900000">
            <a:off x="761760" y="27046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rot="18900000">
            <a:off x="761760" y="39366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55494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Contract Features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2388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require performance regardless of the operable status of the power plant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not linked to each other as to 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Each of the two contracts can be terminated due to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required under the two contracts will exactly offset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two contracts are non-invasive on plant operations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only, no physical elements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effect on dispatch of plant, no consumption of environmental permit capacity, or influence on the marketing of capacity, energy and ancillary services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2107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rot="18900000">
            <a:off x="761760" y="2781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rot="18900000">
            <a:off x="761760" y="3733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rot="18900000">
            <a:off x="761760" y="4647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Contract Diagram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39" name=""/>
          <p:cNvSpPr/>
          <p:nvPr/>
        </p:nvSpPr>
        <p:spPr>
          <a:xfrm>
            <a:off x="609480" y="1523880"/>
            <a:ext cx="1676520" cy="76212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Buy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533520" y="2971800"/>
            <a:ext cx="1673280" cy="75888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EPMI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- Sell Contract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5334120" y="1600200"/>
            <a:ext cx="1828800" cy="2057400"/>
          </a:xfrm>
          <a:prstGeom prst="rect">
            <a:avLst/>
          </a:prstGeom>
          <a:gradFill rotWithShape="0">
            <a:gsLst>
              <a:gs pos="0">
                <a:srgbClr val="00f008"/>
              </a:gs>
              <a:gs pos="50000">
                <a:srgbClr val="a8f8ab"/>
              </a:gs>
              <a:gs pos="100000">
                <a:srgbClr val="00f008"/>
              </a:gs>
            </a:gsLst>
            <a:lin ang="54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2362320" y="17524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2361960" y="213372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2361960" y="3124080"/>
            <a:ext cx="2895480" cy="0"/>
          </a:xfrm>
          <a:prstGeom prst="line">
            <a:avLst/>
          </a:prstGeom>
          <a:ln w="936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200400" y="1523880"/>
            <a:ext cx="106668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2895480" y="1905120"/>
            <a:ext cx="160020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124080" y="2895480"/>
            <a:ext cx="144792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Formula floating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3276720" y="3200400"/>
            <a:ext cx="761760" cy="26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 Fixed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533520" y="3886200"/>
            <a:ext cx="5943600" cy="1362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Financial contracts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Fixed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D/S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74800" indent="-1774800"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Receivor: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Formula floating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positive difference, if any, between a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based index and a strike price = Fuel 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Price * heat rate + VOM.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391520" y="2362320"/>
            <a:ext cx="175248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Revenues</a:t>
            </a: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Energy, capacity, ancillaries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75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pmts. And all other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H="1">
            <a:off x="2361960" y="3505320"/>
            <a:ext cx="281916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533520" y="5715000"/>
            <a:ext cx="7619760" cy="42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89"/>
              </a:spcBef>
              <a:tabLst>
                <a:tab algn="l" pos="0"/>
                <a:tab algn="l" pos="69228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Based on continuing legal and regulatory work, the contracts may be written to the Project LLC, the Trustee for the debt or an intermediary SPV 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of Funds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/>
          </p:nvPr>
        </p:nvSpPr>
        <p:spPr>
          <a:xfrm>
            <a:off x="914040" y="1371600"/>
            <a:ext cx="792468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Revenues:</a:t>
            </a: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Revenues from commercial activities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Insurance proceeds, LD payments and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55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Order of expenditures</a:t>
            </a: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:</a:t>
            </a:r>
            <a:endParaRPr b="1" lang="en-US" sz="2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1.  Debt service and net payments under financial-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buy contracts 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  Payments under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  Repayment of any other monies owed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  O&amp;M expenses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  Replenishment of reserves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  Equity distributions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"/>
          <p:cNvSpPr/>
          <p:nvPr/>
        </p:nvSpPr>
        <p:spPr>
          <a:xfrm rot="18900000">
            <a:off x="761760" y="1523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85800" y="4186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14040" y="1066320"/>
            <a:ext cx="746748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Enron’s contribution to project credit is in the respective positions of the two contracts in the flow of funds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payments under financial-buy are on parity with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Payments under financial-sell are after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financial-buy and financial-sell contracts are terminable for non-performance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Non-payment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Bondholders are looking to financial-buy for minimum revenues to meet debt service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Parity is not an issue since performance is necessary to assure a demand charge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"/>
          <p:cNvSpPr/>
          <p:nvPr/>
        </p:nvSpPr>
        <p:spPr>
          <a:xfrm rot="18900000">
            <a:off x="761760" y="1218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 rot="18900000">
            <a:off x="761760" y="3047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685800" y="38052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Mechanics of the Two 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Arial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MTM value of the two contracts will move in tandem and inverse to each other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one contract is “in the money”, the other contract will be “out of the money”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likely appear under the financial-sell contract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When market prices are low, the financial-sell contract will be out of the money to the Project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Revenue deficiencies will show up as a payment default of the demand charge owed back to Enron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energy payments as calculated by the two contracts will always arise when the Project is in merit relative to market prices</a:t>
            </a:r>
            <a:endParaRPr b="1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"/>
          <p:cNvSpPr/>
          <p:nvPr/>
        </p:nvSpPr>
        <p:spPr>
          <a:xfrm rot="18900000">
            <a:off x="5331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 rot="18900000">
            <a:off x="5331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rot="18900000">
            <a:off x="533160" y="5105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2081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1999-12-15T18:02:30Z</dcterms:created>
  <dc:creator>Donald M. Black</dc:creator>
  <dc:description/>
  <dc:language>en-US</dc:language>
  <cp:lastModifiedBy>Ben Rogers</cp:lastModifiedBy>
  <cp:lastPrinted>2000-01-04T21:00:48Z</cp:lastPrinted>
  <dcterms:modified xsi:type="dcterms:W3CDTF">2000-01-04T21:08:15Z</dcterms:modified>
  <cp:revision>47</cp:revision>
  <dc:subject/>
  <dc:title>Overview</dc:title>
</cp:coreProperties>
</file>