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docx" ContentType="application/vnd.openxmlformats-officedocument.wordprocessingml.documen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74F5F1-D73C-44BA-B445-93714E07AA1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5F9BBD-4340-43D5-BB43-C6DCF0D93D4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923933-BB8E-49FC-8AA9-AD8E292C2B3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933960" y="228240"/>
            <a:ext cx="190476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12/16/99 11:53 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24120"/>
            <a:ext cx="289584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A95BC87-202E-49E6-9CEC-C477A651CDA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2412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NE34CLR" descr=""/>
          <p:cNvPicPr/>
          <p:nvPr/>
        </p:nvPicPr>
        <p:blipFill>
          <a:blip r:embed="rId2"/>
          <a:stretch/>
        </p:blipFill>
        <p:spPr>
          <a:xfrm>
            <a:off x="380880" y="5867280"/>
            <a:ext cx="712800" cy="7128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440" y="3200040"/>
            <a:ext cx="7620120" cy="198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Rating Agency Discussion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 Price Uncertainty Products (“PUPs”)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4876920"/>
            <a:ext cx="6400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20, 1999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3581280" y="1066680"/>
          <a:ext cx="1981440" cy="19256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81280" y="1066680"/>
                    <a:ext cx="1981440" cy="192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5" name="ENE34CLR" descr=""/>
          <p:cNvPicPr/>
          <p:nvPr/>
        </p:nvPicPr>
        <p:blipFill>
          <a:blip r:embed="rId3"/>
          <a:stretch/>
        </p:blipFill>
        <p:spPr>
          <a:xfrm>
            <a:off x="457200" y="5791320"/>
            <a:ext cx="712800" cy="71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Allocation of Project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takes merchant price risk.  This is mostly due to the susceptibility of the financial-sell contract to lower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Lower then expected revenues will likely bring pressure on projects ability to make payments to 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Risks not covered by 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Risk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Mitigant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Construction completion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EPC contractor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 operation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Operator and equity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Explosion, fire, etc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interruption insurance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 availability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based LD insurance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of the risks not covered by Enron are typically covered in the normal course of business for merchant generators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Risk Management Strategy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needs to manage its risk position as if we were senior lender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needs to have the option of assuming the senior creditor position if we have to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must have the right to purchase the outstanding senior bonds when project is in distress so that we may assume the senior creditor position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party creditors (i.e. market based LDs) must be subordinate to 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strategy from Enron’s perspective: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Collateral value + market based hedge values &gt;= par amount of senior creditors + other amounts owed 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Example:  Simple Cycle Peaker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development cost: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$500/kw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 amount of bonds covered by Enron: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$375/kw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75% leverage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Typical leverage under merchant scenario: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$250/kw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 leverage or less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Financing details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Rating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Term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I-Rate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PUPs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BBB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20-yrs.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 + 175-200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Merchant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B-BB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10-15 yrs.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 + 350-500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returns differential of PUPS vs. merchant is in the range of 5% - 10% against pro-forma future commodity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PUPs eliminate merchant price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principal credit feature of the two contract structure is the respective positions in the flow of funds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long as Enron makes payments under the financial-buy contract, bondholders are being paid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Merchant price risk should be rated at Baa2/BBB+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principal source of security is our mortgage and our market based risk management activity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order for PUPs to be valuable to equity, the rating agencies must rate merchant generation projects at Enron’s rating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comments?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 for Today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 PUPs concept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Solicit feedback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 ideas for further product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Merchant generators face significant financial hurdles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credit ratings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coverage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leverage ratios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particularly true for mid-merit and peaking units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financial community seems fixated on intrinsic value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Profits from energy sales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Minimal consideration for extrinsic value (optionality)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Possible reasons for this include: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familiarity with underlying commodity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Lack of conviction around modeled future price lines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Uncertainty with what to do with collateral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Perspective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Unlike other lenders, Enron can: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the commodity price risk position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possession of and operate the collateral to our best commercial advantage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 more creative with debtor restructuring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Creditors can offer Enron commodity and geographic alternatives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 is to protect Enron MTM earnings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represents an obvious commercial opportunity for Enron to earn fees helping merchant generators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Absorb some merchant price line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Concept is only valuable to merchant generators if we can accomplish an investment grade rating, or at a minimum higher leverage at project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Business Deal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enter into commodity price risk management contracts designed to provide a minimum  amount of commodity revenues sufficient to meet at least 1.0x debt service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a par amount of bonds we will specify in advance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Our obligations must not be considered a guarantee of debt or hit Enron’s credit or balance sheet on any basis other then commodity price risk management contract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 owed Enron under any contract will secured by a second mortgage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Subordinate only to senior bonds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Exercisable after fairly short cure period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ultimate hammer over equity is the mortgage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Features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two contracts require performance regardless of the operable status of the power plant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two contracts are not linked to each other as to performance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 required under the two contracts will exactly offset each other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Each of the two contracts can be terminated due to non-performance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two contracts are non-invasive on plant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only, no physical elements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effect on dispatch of plant, no consumption of environmental permit capacity, or influence on the marketing of capacity, energy and ancillary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Diagram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57200" y="2362320"/>
            <a:ext cx="160020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57200" y="3733920"/>
            <a:ext cx="160020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105520" y="2362320"/>
            <a:ext cx="1828800" cy="20574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LLC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133720" y="251460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2133360" y="28954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H="1">
            <a:off x="2133360" y="388620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76720" y="228600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971800" y="2666880"/>
            <a:ext cx="1295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95480" y="365760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048120" y="3962520"/>
            <a:ext cx="7617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066680" y="4648320"/>
            <a:ext cx="3962520" cy="195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Financial contracts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Payor: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Receivor: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Formula floating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positive difference, if any, between a market based index and a strike price = Fuel 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162920" y="3124080"/>
            <a:ext cx="175248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fin. 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Energy, capacity, 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proceeds, LD pmts. And all 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2133360" y="4267080"/>
            <a:ext cx="2819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 of Funds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 under Enron financial-buy 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 from commercial activities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proceeds, LD payments and other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Order of expenditures: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1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expenses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3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 owed Enron under financial-sell 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4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Repayment of any other monies owed to 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5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Replenishment of reserves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6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sweeps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Mechanics of the Two Contracts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contribution to project credit is in the respective positions of the two contracts in the flow of funds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 from Enron under financial-buy count as revenues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 to Enron under financial-sell are after debt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 coverage will be at a minimum 1.0x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MTM value of the two contracts will move in tandem and inverse to each other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 one contract is “in the money”, the other contract will be “out of the money”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Monies owed to Enron will likely accrue under the financial-sell contract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 market prices are low, the financial-sell contract will be “out of the money”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1999-12-15T18:02:30Z</dcterms:created>
  <dc:creator>Donald M. Black</dc:creator>
  <dc:description/>
  <dc:language>en-US</dc:language>
  <cp:lastModifiedBy>Ben Rogers</cp:lastModifiedBy>
  <cp:lastPrinted>1999-12-16T19:10:52Z</cp:lastPrinted>
  <dcterms:modified xsi:type="dcterms:W3CDTF">1999-12-16T21:08:55Z</dcterms:modified>
  <cp:revision>28</cp:revision>
  <dc:subject/>
  <dc:title>Overview</dc:title>
</cp:coreProperties>
</file>