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  <Override PartName="/ppt/media/image2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3808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8A89AD4-54B5-44CD-BEB3-02120AE9727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3808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2193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CB0F33A-53F6-42F1-9093-87460AD71EC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3808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2193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F900839-4234-4486-82BF-7A50086BF51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3808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193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SzPct val="90000"/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7720" y="6324120"/>
            <a:ext cx="175284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24120"/>
            <a:ext cx="289584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086600" y="6400440"/>
            <a:ext cx="190512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7390124-C555-4D54-92E9-EE53B849936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838080"/>
            <a:ext cx="9142560" cy="76320"/>
          </a:xfrm>
          <a:prstGeom prst="rect">
            <a:avLst/>
          </a:prstGeom>
          <a:gradFill rotWithShape="0">
            <a:gsLst>
              <a:gs pos="0">
                <a:srgbClr val="6b8dfb"/>
              </a:gs>
              <a:gs pos="100000">
                <a:srgbClr val="031759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38080" y="6172200"/>
            <a:ext cx="8305920" cy="76320"/>
          </a:xfrm>
          <a:prstGeom prst="rect">
            <a:avLst/>
          </a:prstGeom>
          <a:gradFill rotWithShape="0">
            <a:gsLst>
              <a:gs pos="0">
                <a:srgbClr val="6b8dfb"/>
              </a:gs>
              <a:gs pos="100000">
                <a:srgbClr val="031759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" name=""/>
          <p:cNvGraphicFramePr/>
          <p:nvPr/>
        </p:nvGraphicFramePr>
        <p:xfrm>
          <a:off x="152280" y="5994360"/>
          <a:ext cx="609840" cy="6350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5994360"/>
                    <a:ext cx="609840" cy="63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62120" y="3200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Revolving Credit Facility</a:t>
            </a:r>
            <a:br>
              <a:rPr sz="32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Northern Natural Gas and Transwestern Pipeline Co.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371600" y="4114800"/>
            <a:ext cx="64008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29,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3618000" y="1066680"/>
          <a:ext cx="1904760" cy="1828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618000" y="1066680"/>
                    <a:ext cx="190476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04560" y="380880"/>
            <a:ext cx="84582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Revolving Credit Facilities -  Summary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440" y="1066680"/>
            <a:ext cx="84582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Two separate Revolving Credit Facilities totaling up to $1.2 Billion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364-day facilities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Guaranteed by Enron Corp.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Used for loans to Enron pursuant to the  unsecured, subordinated Note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Closing date:  On or before November 9,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Co-Arranged by Salomon Smith Barney Inc. and J.P. Morgan Securities Inc.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F36C7A-F2F3-4B28-9695-B016A2827CAC}" type="slidenum">
              <a:t>2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804DE28-0907-49CD-895F-F301EBE722E9}" type="datetime8">
              <a:rPr lang="en-US"/>
              <a:t>09/27/25 12:44 AM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3808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Security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2193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first priority perfected security interest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Secures the obligations under the Facility and the Guaranties in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(i) the capital stock of Transwestern or Northern Natural pledged by a bankruptcy-remote special purpose entity,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(ii) an unsecured subordinated note of Enron, and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(iii) all other assets of Transwestern or Northern Natural, subject to agreed exceptions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C41F4E-A716-4F0F-A99C-C319808C7863}" type="slidenum">
              <a:t>3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B03378CD-B5A4-459C-9215-F3A380A0A1BC}" type="datetime8">
              <a:rPr lang="en-US"/>
              <a:t>09/27/25 12:44 AM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"/>
          <p:cNvGrpSpPr/>
          <p:nvPr/>
        </p:nvGrpSpPr>
        <p:grpSpPr>
          <a:xfrm>
            <a:off x="1822320" y="952560"/>
            <a:ext cx="5873400" cy="4978800"/>
            <a:chOff x="1822320" y="952560"/>
            <a:chExt cx="5873400" cy="4978800"/>
          </a:xfrm>
        </p:grpSpPr>
        <p:sp>
          <p:nvSpPr>
            <p:cNvPr id="23" name=""/>
            <p:cNvSpPr/>
            <p:nvPr/>
          </p:nvSpPr>
          <p:spPr>
            <a:xfrm>
              <a:off x="2087640" y="1173240"/>
              <a:ext cx="1306440" cy="4543200"/>
            </a:xfrm>
            <a:custGeom>
              <a:avLst/>
              <a:gdLst/>
              <a:ahLst/>
              <a:rect l="l" t="t" r="r" b="b"/>
              <a:pathLst>
                <a:path w="594" h="3150">
                  <a:moveTo>
                    <a:pt x="594" y="3150"/>
                  </a:moveTo>
                  <a:lnTo>
                    <a:pt x="0" y="3150"/>
                  </a:lnTo>
                  <a:lnTo>
                    <a:pt x="0" y="0"/>
                  </a:lnTo>
                  <a:lnTo>
                    <a:pt x="522" y="0"/>
                  </a:lnTo>
                </a:path>
              </a:pathLst>
            </a:custGeom>
            <a:noFill/>
            <a:ln w="936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437560" y="1511280"/>
              <a:ext cx="1470960" cy="3867120"/>
            </a:xfrm>
            <a:custGeom>
              <a:avLst/>
              <a:gdLst/>
              <a:ahLst/>
              <a:rect l="l" t="t" r="r" b="b"/>
              <a:pathLst>
                <a:path w="468" h="2646">
                  <a:moveTo>
                    <a:pt x="468" y="0"/>
                  </a:moveTo>
                  <a:lnTo>
                    <a:pt x="0" y="0"/>
                  </a:lnTo>
                  <a:lnTo>
                    <a:pt x="0" y="2646"/>
                  </a:lnTo>
                  <a:lnTo>
                    <a:pt x="270" y="2646"/>
                  </a:lnTo>
                </a:path>
              </a:pathLst>
            </a:custGeom>
            <a:noFill/>
            <a:ln w="936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4792320" y="5684760"/>
              <a:ext cx="13078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 flipH="1">
              <a:off x="4924800" y="5400720"/>
              <a:ext cx="14007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4112640" y="1433520"/>
              <a:ext cx="0" cy="41781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3330360" y="2378160"/>
              <a:ext cx="1563480" cy="804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330360" y="3740040"/>
              <a:ext cx="1563480" cy="80496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3330360" y="5102280"/>
              <a:ext cx="1563480" cy="80316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6131880" y="5102280"/>
              <a:ext cx="1563840" cy="80316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2" name=""/>
            <p:cNvGrpSpPr/>
            <p:nvPr/>
          </p:nvGrpSpPr>
          <p:grpSpPr>
            <a:xfrm>
              <a:off x="3330360" y="952560"/>
              <a:ext cx="1563480" cy="804960"/>
              <a:chOff x="3330360" y="952560"/>
              <a:chExt cx="1563480" cy="804960"/>
            </a:xfrm>
          </p:grpSpPr>
          <p:sp>
            <p:nvSpPr>
              <p:cNvPr id="33" name=""/>
              <p:cNvSpPr/>
              <p:nvPr/>
            </p:nvSpPr>
            <p:spPr>
              <a:xfrm>
                <a:off x="3330360" y="952560"/>
                <a:ext cx="1563480" cy="80496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3602520" y="1217520"/>
                <a:ext cx="101880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Enron Corp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5" name=""/>
            <p:cNvSpPr/>
            <p:nvPr/>
          </p:nvSpPr>
          <p:spPr>
            <a:xfrm>
              <a:off x="3244680" y="2573280"/>
              <a:ext cx="17384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Transportation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Services Company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3869640" y="4016520"/>
              <a:ext cx="4856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SPE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3854520" y="5295960"/>
              <a:ext cx="5194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NNG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TPC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3540240" y="5504040"/>
              <a:ext cx="11437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6228000" y="5295960"/>
              <a:ext cx="13917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Revolving Credit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Facility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1822320" y="3349800"/>
              <a:ext cx="2509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2466720" y="3209760"/>
              <a:ext cx="1150560" cy="55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Unsecured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Unsubordinated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Note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5371560" y="5165640"/>
              <a:ext cx="2509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5302080" y="5684760"/>
              <a:ext cx="3916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P&amp;I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4129200" y="2000160"/>
              <a:ext cx="9961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100% Indirect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4129560" y="3349800"/>
              <a:ext cx="5043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100%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4129560" y="4699080"/>
              <a:ext cx="5043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100%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3808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 Diagram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2B07EF7-0DF5-4121-855C-68C9C409EA7E}" type="slidenum">
              <a:t>4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A4EDB10-051B-4F06-8664-DEA834441519}" type="datetime8">
              <a:rPr lang="en-US"/>
              <a:t>09/27/25 12:44 AM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1998-09-29T15:15:01Z</dcterms:created>
  <dc:creator>David Martin</dc:creator>
  <dc:description/>
  <dc:language>en-US</dc:language>
  <cp:lastModifiedBy>Wmitch2</cp:lastModifiedBy>
  <cp:lastPrinted>1998-11-03T12:15:02Z</cp:lastPrinted>
  <dcterms:modified xsi:type="dcterms:W3CDTF">2001-10-29T22:52:44Z</dcterms:modified>
  <cp:revision>50</cp:revision>
  <dc:subject/>
  <dc:title>Petrodrill Offshore Inc.</dc:title>
</cp:coreProperties>
</file>