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embeddings/oleObject1.xlsx" ContentType="application/vnd.openxmlformats-officedocument.spreadsheetml.sheet"/>
  <Override PartName="/ppt/embeddings/oleObject1.docx" ContentType="application/vnd.openxmlformats-officedocument.wordprocessingml.documen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24.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36.xml" ContentType="application/vnd.openxmlformats-officedocument.presentationml.slide+xml"/>
  <Override PartName="/ppt/slides/slide25.xml" ContentType="application/vnd.openxmlformats-officedocument.presentationml.slide+xml"/>
  <Override PartName="/ppt/slides/slide37.xml" ContentType="application/vnd.openxmlformats-officedocument.presentationml.slide+xml"/>
  <Override PartName="/ppt/slides/_rels/slide8.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7.xml.rels" ContentType="application/vnd.openxmlformats-package.relationships+xml"/>
  <Override PartName="/ppt/slides/_rels/slide2.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1.xml.rels" ContentType="application/vnd.openxmlformats-package.relationships+xml"/>
  <Override PartName="/ppt/slides/_rels/slide12.xml.rels" ContentType="application/vnd.openxmlformats-package.relationships+xml"/>
  <Override PartName="/ppt/slides/slide38.xml" ContentType="application/vnd.openxmlformats-officedocument.presentationml.slide+xml"/>
  <Override PartName="/ppt/slides/slide39.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4F5DE01-8900-41FD-9D11-34E19B8E222F}"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1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A05CBF0-6B8E-4106-860B-660CD27D16D2}"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0B3F9D1F-37B5-48A5-B732-75213AF259D4}"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Click to edit the title text format</a:t>
            </a:r>
            <a:endParaRPr b="1" lang="en-US" sz="2800" strike="noStrike" u="none">
              <a:solidFill>
                <a:srgbClr val="008240"/>
              </a:solidFill>
              <a:effectLst/>
              <a:uFillTx/>
              <a:latin typeface="Arial"/>
            </a:endParaRPr>
          </a:p>
        </p:txBody>
      </p:sp>
      <p:sp>
        <p:nvSpPr>
          <p:cNvPr id="1" name="PlaceHolder 2"/>
          <p:cNvSpPr>
            <a:spLocks noGrp="1"/>
          </p:cNvSpPr>
          <p:nvPr>
            <p:ph type="body"/>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798480" indent="-17316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084320" indent="-17136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368360" indent="-16992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457200" y="0"/>
            <a:ext cx="0" cy="6858000"/>
          </a:xfrm>
          <a:prstGeom prst="line">
            <a:avLst/>
          </a:prstGeom>
          <a:ln w="9360">
            <a:solidFill>
              <a:srgbClr val="00824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8686800" y="6583320"/>
            <a:ext cx="0" cy="274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6970680" y="6537240"/>
            <a:ext cx="1697040" cy="337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 a t i n g s   P a c k a g e</a:t>
            </a:r>
            <a:endParaRPr b="0" lang="en-US" sz="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February 2002</a:t>
            </a:r>
            <a:endParaRPr b="0" lang="en-US" sz="800" strike="noStrike" u="none">
              <a:solidFill>
                <a:srgbClr val="000000"/>
              </a:solidFill>
              <a:effectLst/>
              <a:uFillTx/>
              <a:latin typeface="Times New Roman"/>
            </a:endParaRPr>
          </a:p>
        </p:txBody>
      </p:sp>
      <p:sp>
        <p:nvSpPr>
          <p:cNvPr id="5" name="PlaceHolder 3"/>
          <p:cNvSpPr>
            <a:spLocks noGrp="1"/>
          </p:cNvSpPr>
          <p:nvPr>
            <p:ph type="sldNum" idx="1"/>
          </p:nvPr>
        </p:nvSpPr>
        <p:spPr>
          <a:xfrm>
            <a:off x="8767800" y="6581520"/>
            <a:ext cx="123840" cy="122040"/>
          </a:xfrm>
          <a:prstGeom prst="rect">
            <a:avLst/>
          </a:prstGeom>
          <a:noFill/>
          <a:ln w="0">
            <a:noFill/>
          </a:ln>
        </p:spPr>
        <p:txBody>
          <a:bodyPr lIns="0" rIns="0" tIns="0" bIns="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5019662-A142-4AC2-9F8E-642AC8F1C826}"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6" name=""/>
          <p:cNvSpPr/>
          <p:nvPr/>
        </p:nvSpPr>
        <p:spPr>
          <a:xfrm>
            <a:off x="481320" y="6645240"/>
            <a:ext cx="17935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PRIVATE and CONFIDENTIAL</a:t>
            </a:r>
            <a:endParaRPr b="0" lang="en-US" sz="900" strike="noStrike" u="none">
              <a:solidFill>
                <a:srgbClr val="000000"/>
              </a:solidFill>
              <a:effectLst/>
              <a:uFillTx/>
              <a:latin typeface="Times New Roman"/>
            </a:endParaRPr>
          </a:p>
        </p:txBody>
      </p:sp>
      <p:pic>
        <p:nvPicPr>
          <p:cNvPr id="7" name="twpc" descr=""/>
          <p:cNvPicPr/>
          <p:nvPr/>
        </p:nvPicPr>
        <p:blipFill>
          <a:blip r:embed="rId2"/>
          <a:stretch/>
        </p:blipFill>
        <p:spPr>
          <a:xfrm>
            <a:off x="490680" y="0"/>
            <a:ext cx="8653320" cy="2588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42600" y="1650600"/>
            <a:ext cx="8263080" cy="1182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8240"/>
                </a:solidFill>
                <a:effectLst/>
                <a:uFillTx/>
                <a:latin typeface="Arial"/>
              </a:rPr>
              <a:t>Transwestern</a:t>
            </a:r>
            <a:br>
              <a:rPr sz="3600"/>
            </a:br>
            <a:r>
              <a:rPr b="1" lang="en-US" sz="3600" strike="noStrike" u="none">
                <a:solidFill>
                  <a:srgbClr val="008240"/>
                </a:solidFill>
                <a:effectLst/>
                <a:uFillTx/>
                <a:latin typeface="Arial"/>
              </a:rPr>
              <a:t>Pipeline</a:t>
            </a:r>
            <a:br>
              <a:rPr sz="3600"/>
            </a:br>
            <a:r>
              <a:rPr b="1" lang="en-US" sz="3600" strike="noStrike" u="none">
                <a:solidFill>
                  <a:srgbClr val="008240"/>
                </a:solidFill>
                <a:effectLst/>
                <a:uFillTx/>
                <a:latin typeface="Arial"/>
              </a:rPr>
              <a:t>Company</a:t>
            </a:r>
            <a:endParaRPr b="1" lang="en-US" sz="3600" strike="noStrike" u="none">
              <a:solidFill>
                <a:srgbClr val="008240"/>
              </a:solidFill>
              <a:effectLst/>
              <a:uFillTx/>
              <a:latin typeface="Arial"/>
            </a:endParaRPr>
          </a:p>
        </p:txBody>
      </p:sp>
      <p:sp>
        <p:nvSpPr>
          <p:cNvPr id="14" name=""/>
          <p:cNvSpPr/>
          <p:nvPr/>
        </p:nvSpPr>
        <p:spPr>
          <a:xfrm>
            <a:off x="709560" y="4060800"/>
            <a:ext cx="8263080" cy="9828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Rating Agency Presentation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February 2002</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8A3623E-934D-4B52-B156-B9FC5D509FF0}"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Industry Environment</a:t>
            </a:r>
            <a:endParaRPr b="1" lang="en-US" sz="2800" strike="noStrike" u="none">
              <a:solidFill>
                <a:srgbClr val="008240"/>
              </a:solidFill>
              <a:effectLst/>
              <a:uFillTx/>
              <a:latin typeface="Arial"/>
            </a:endParaRPr>
          </a:p>
        </p:txBody>
      </p:sp>
      <p:sp>
        <p:nvSpPr>
          <p:cNvPr id="7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area trends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markets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Arizona, New Mexico and southern Nevada markets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Supply area trends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San Juan Basin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Permian and Anadarko Basins</a:t>
            </a:r>
            <a:endParaRPr b="0" lang="en-US" sz="20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3F6906E-1459-45AA-89D0-9F450F8504B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Growing California Markets for Natural Gas</a:t>
            </a:r>
            <a:endParaRPr b="1" lang="en-US" sz="2800" strike="noStrike" u="none">
              <a:solidFill>
                <a:srgbClr val="008240"/>
              </a:solidFill>
              <a:effectLst/>
              <a:uFillTx/>
              <a:latin typeface="Arial"/>
            </a:endParaRPr>
          </a:p>
        </p:txBody>
      </p:sp>
      <p:pic>
        <p:nvPicPr>
          <p:cNvPr id="80" name="" descr=""/>
          <p:cNvPicPr/>
          <p:nvPr/>
        </p:nvPicPr>
        <p:blipFill>
          <a:blip r:embed="rId1"/>
          <a:stretch/>
        </p:blipFill>
        <p:spPr>
          <a:xfrm>
            <a:off x="1347840" y="2746440"/>
            <a:ext cx="6419880" cy="3114720"/>
          </a:xfrm>
          <a:prstGeom prst="rect">
            <a:avLst/>
          </a:prstGeom>
          <a:noFill/>
          <a:ln w="0">
            <a:noFill/>
          </a:ln>
        </p:spPr>
      </p:pic>
      <p:sp>
        <p:nvSpPr>
          <p:cNvPr id="81" name=""/>
          <p:cNvSpPr/>
          <p:nvPr/>
        </p:nvSpPr>
        <p:spPr>
          <a:xfrm>
            <a:off x="508320" y="60609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82" name=""/>
          <p:cNvSpPr/>
          <p:nvPr/>
        </p:nvSpPr>
        <p:spPr>
          <a:xfrm>
            <a:off x="615960" y="1073160"/>
            <a:ext cx="8263080" cy="153504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California’s natural gas use will increase from 6,400 MMcfd in 2000 to 7,500 MMcfd in 2010</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110 MMcfd annual average increase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2.5% projected annual average demand growth for electric generation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expansion activity based upon long-term, firm transportation contracts</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487E714-E640-4A68-B1AD-4A641482C7B4}"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California Demand for Southwest Supplies</a:t>
            </a:r>
            <a:endParaRPr b="1" lang="en-US" sz="2800" strike="noStrike" u="none">
              <a:solidFill>
                <a:srgbClr val="008240"/>
              </a:solidFill>
              <a:effectLst/>
              <a:uFillTx/>
              <a:latin typeface="Arial"/>
            </a:endParaRPr>
          </a:p>
        </p:txBody>
      </p:sp>
      <p:pic>
        <p:nvPicPr>
          <p:cNvPr id="84" name="" descr=""/>
          <p:cNvPicPr/>
          <p:nvPr/>
        </p:nvPicPr>
        <p:blipFill>
          <a:blip r:embed="rId1"/>
          <a:stretch/>
        </p:blipFill>
        <p:spPr>
          <a:xfrm>
            <a:off x="1104840" y="1055520"/>
            <a:ext cx="6991560" cy="4658040"/>
          </a:xfrm>
          <a:prstGeom prst="rect">
            <a:avLst/>
          </a:prstGeom>
          <a:noFill/>
          <a:ln w="0">
            <a:noFill/>
          </a:ln>
        </p:spPr>
      </p:pic>
      <p:sp>
        <p:nvSpPr>
          <p:cNvPr id="85" name=""/>
          <p:cNvSpPr/>
          <p:nvPr/>
        </p:nvSpPr>
        <p:spPr>
          <a:xfrm>
            <a:off x="597240" y="60897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C374BBF-F7EE-4521-8A88-3239E59CBB56}"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73200" y="324000"/>
            <a:ext cx="8470800" cy="753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Growing Power Generation Markets for Natural Gas</a:t>
            </a:r>
            <a:br>
              <a:rPr sz="2600"/>
            </a:br>
            <a:r>
              <a:rPr b="1" lang="en-US" sz="2600" strike="noStrike" u="none">
                <a:solidFill>
                  <a:srgbClr val="008240"/>
                </a:solidFill>
                <a:effectLst/>
                <a:uFillTx/>
                <a:latin typeface="Arial"/>
              </a:rPr>
              <a:t>Arizona, New Mexico and Nevada</a:t>
            </a:r>
            <a:endParaRPr b="1" lang="en-US" sz="2600" strike="noStrike" u="none">
              <a:solidFill>
                <a:srgbClr val="008240"/>
              </a:solidFill>
              <a:effectLst/>
              <a:uFillTx/>
              <a:latin typeface="Arial"/>
            </a:endParaRPr>
          </a:p>
        </p:txBody>
      </p:sp>
      <p:sp>
        <p:nvSpPr>
          <p:cNvPr id="87" name=""/>
          <p:cNvSpPr/>
          <p:nvPr/>
        </p:nvSpPr>
        <p:spPr>
          <a:xfrm>
            <a:off x="5378040" y="2252520"/>
            <a:ext cx="1839240" cy="1901880"/>
          </a:xfrm>
          <a:custGeom>
            <a:avLst/>
            <a:gdLst/>
            <a:ahLst/>
            <a:rect l="l" t="t" r="r" b="b"/>
            <a:pathLst>
              <a:path stroke="0" w="21600" h="21600">
                <a:moveTo>
                  <a:pt x="10781" y="0"/>
                </a:moveTo>
                <a:arcTo wR="10800" hR="10800" stAng="-5405927" swAng="2827397"/>
                <a:lnTo>
                  <a:pt x="10800" y="10800"/>
                </a:lnTo>
                <a:close/>
              </a:path>
              <a:path fill="none" w="21600" h="21600">
                <a:moveTo>
                  <a:pt x="10781" y="0"/>
                </a:moveTo>
                <a:arcTo wR="10800" hR="10800" stAng="-5405927" swAng="2827397"/>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5376600" y="2253960"/>
            <a:ext cx="1841400" cy="1899000"/>
          </a:xfrm>
          <a:custGeom>
            <a:avLst/>
            <a:gdLst/>
            <a:ahLst/>
            <a:rect l="l" t="t" r="r" b="b"/>
            <a:pathLst>
              <a:path stroke="0" w="21600" h="21600">
                <a:moveTo>
                  <a:pt x="18702" y="3438"/>
                </a:moveTo>
                <a:arcTo wR="10800" hR="10800" stAng="-2578531" swAng="5818899"/>
                <a:lnTo>
                  <a:pt x="10800" y="10800"/>
                </a:lnTo>
                <a:close/>
              </a:path>
              <a:path fill="none" w="21600" h="21600">
                <a:moveTo>
                  <a:pt x="18702" y="3438"/>
                </a:moveTo>
                <a:arcTo wR="10800" hR="10800" stAng="-2578531" swAng="5818899"/>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5377320" y="2252880"/>
            <a:ext cx="1841040" cy="1901160"/>
          </a:xfrm>
          <a:custGeom>
            <a:avLst/>
            <a:gdLst/>
            <a:ahLst/>
            <a:rect l="l" t="t" r="r" b="b"/>
            <a:pathLst>
              <a:path stroke="0" w="21600" h="21600">
                <a:moveTo>
                  <a:pt x="17147" y="19538"/>
                </a:moveTo>
                <a:arcTo wR="10800" hR="10800" stAng="3240368" swAng="2409810"/>
                <a:lnTo>
                  <a:pt x="10800" y="10800"/>
                </a:lnTo>
                <a:close/>
              </a:path>
              <a:path fill="none" w="21600" h="21600">
                <a:moveTo>
                  <a:pt x="17147" y="19538"/>
                </a:moveTo>
                <a:arcTo wR="10800" hR="10800" stAng="3240368" swAng="2409810"/>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flipH="1">
            <a:off x="6230520" y="3201840"/>
            <a:ext cx="65160" cy="946440"/>
          </a:xfrm>
          <a:prstGeom prst="line">
            <a:avLst/>
          </a:prstGeom>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5376960" y="2252520"/>
            <a:ext cx="1840680" cy="1899000"/>
          </a:xfrm>
          <a:custGeom>
            <a:avLst/>
            <a:gdLst/>
            <a:ahLst/>
            <a:rect l="l" t="t" r="r" b="b"/>
            <a:pathLst>
              <a:path stroke="0" w="21600" h="21600">
                <a:moveTo>
                  <a:pt x="10015" y="21571"/>
                </a:moveTo>
                <a:arcTo wR="10800" hR="10800" stAng="5650178" swAng="10543895"/>
                <a:lnTo>
                  <a:pt x="10800" y="10800"/>
                </a:lnTo>
                <a:close/>
              </a:path>
              <a:path fill="none" w="21600" h="21600">
                <a:moveTo>
                  <a:pt x="10015" y="21571"/>
                </a:moveTo>
                <a:arcTo wR="10800" hR="10800" stAng="5650178" swAng="10543895"/>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1709640" y="2239920"/>
            <a:ext cx="1854720" cy="1923480"/>
          </a:xfrm>
          <a:custGeom>
            <a:avLst/>
            <a:gdLst/>
            <a:ahLst/>
            <a:rect l="l" t="t" r="r" b="b"/>
            <a:pathLst>
              <a:path stroke="0" w="21600" h="21600">
                <a:moveTo>
                  <a:pt x="10800" y="0"/>
                </a:moveTo>
                <a:arcTo wR="10800" hR="10800" stAng="-5400000" swAng="4083415"/>
                <a:lnTo>
                  <a:pt x="10800" y="10800"/>
                </a:lnTo>
                <a:close/>
              </a:path>
              <a:path fill="none" w="21600" h="21600">
                <a:moveTo>
                  <a:pt x="10800" y="0"/>
                </a:moveTo>
                <a:arcTo wR="10800" hR="10800" stAng="-5400000" swAng="4083415"/>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1709280" y="2241360"/>
            <a:ext cx="1854360" cy="1922400"/>
          </a:xfrm>
          <a:custGeom>
            <a:avLst/>
            <a:gdLst/>
            <a:ahLst/>
            <a:rect l="l" t="t" r="r" b="b"/>
            <a:pathLst>
              <a:path stroke="0" w="21600" h="21600">
                <a:moveTo>
                  <a:pt x="20818" y="6764"/>
                </a:moveTo>
                <a:arcTo wR="10800" hR="10800" stAng="-1316585" swAng="8879537"/>
                <a:lnTo>
                  <a:pt x="10800" y="10800"/>
                </a:lnTo>
                <a:close/>
              </a:path>
              <a:path fill="none" w="21600" h="21600">
                <a:moveTo>
                  <a:pt x="20818" y="6764"/>
                </a:moveTo>
                <a:arcTo wR="10800" hR="10800" stAng="-1316585" swAng="8879537"/>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1709640" y="2239920"/>
            <a:ext cx="1854360" cy="1923840"/>
          </a:xfrm>
          <a:custGeom>
            <a:avLst/>
            <a:gdLst/>
            <a:ahLst/>
            <a:rect l="l" t="t" r="r" b="b"/>
            <a:pathLst>
              <a:path stroke="0" w="21600" h="21600">
                <a:moveTo>
                  <a:pt x="4444" y="19532"/>
                </a:moveTo>
                <a:arcTo wR="10800" hR="10800" stAng="7562952" swAng="3237048"/>
                <a:lnTo>
                  <a:pt x="10800" y="10800"/>
                </a:lnTo>
                <a:close/>
              </a:path>
              <a:path fill="none" w="21600" h="21600">
                <a:moveTo>
                  <a:pt x="4444" y="19532"/>
                </a:moveTo>
                <a:arcTo wR="10800" hR="10800" stAng="7562952" swAng="3237048"/>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1709640" y="2243880"/>
            <a:ext cx="1854360" cy="1915560"/>
          </a:xfrm>
          <a:custGeom>
            <a:avLst/>
            <a:gdLst/>
            <a:ahLst/>
            <a:rect l="l" t="t" r="r" b="b"/>
            <a:pathLst>
              <a:path stroke="0" w="21600" h="21600">
                <a:moveTo>
                  <a:pt x="0" y="10800"/>
                </a:moveTo>
                <a:arcTo wR="10800" hR="10800" stAng="10800000" swAng="244359"/>
                <a:lnTo>
                  <a:pt x="10800" y="10800"/>
                </a:lnTo>
                <a:close/>
              </a:path>
              <a:path fill="none" w="21600" h="21600">
                <a:moveTo>
                  <a:pt x="0" y="10800"/>
                </a:moveTo>
                <a:arcTo wR="10800" hR="10800" stAng="10800000" swAng="244359"/>
              </a:path>
            </a:pathLst>
          </a:custGeom>
          <a:solidFill>
            <a:srgbClr val="cc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1709280" y="2239920"/>
            <a:ext cx="1855440" cy="1923480"/>
          </a:xfrm>
          <a:custGeom>
            <a:avLst/>
            <a:gdLst/>
            <a:ahLst/>
            <a:rect l="l" t="t" r="r" b="b"/>
            <a:pathLst>
              <a:path stroke="0" w="21600" h="21600">
                <a:moveTo>
                  <a:pt x="27" y="10033"/>
                </a:moveTo>
                <a:arcTo wR="10800" hR="10800" stAng="-10555641" swAng="5155641"/>
                <a:lnTo>
                  <a:pt x="10800" y="10800"/>
                </a:lnTo>
                <a:close/>
              </a:path>
              <a:path fill="none" w="21600" h="21600">
                <a:moveTo>
                  <a:pt x="27" y="10033"/>
                </a:moveTo>
                <a:arcTo wR="10800" hR="10800" stAng="-10555641" swAng="5155641"/>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7" name=""/>
          <p:cNvGrpSpPr/>
          <p:nvPr/>
        </p:nvGrpSpPr>
        <p:grpSpPr>
          <a:xfrm>
            <a:off x="2249640" y="4878360"/>
            <a:ext cx="4631400" cy="611280"/>
            <a:chOff x="2249640" y="4878360"/>
            <a:chExt cx="4631400" cy="611280"/>
          </a:xfrm>
        </p:grpSpPr>
        <p:sp>
          <p:nvSpPr>
            <p:cNvPr id="98" name=""/>
            <p:cNvSpPr/>
            <p:nvPr/>
          </p:nvSpPr>
          <p:spPr>
            <a:xfrm>
              <a:off x="2249640" y="4878360"/>
              <a:ext cx="4631400" cy="6112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9" name=""/>
            <p:cNvSpPr/>
            <p:nvPr/>
          </p:nvSpPr>
          <p:spPr>
            <a:xfrm>
              <a:off x="2372400" y="5130000"/>
              <a:ext cx="127080" cy="107640"/>
            </a:xfrm>
            <a:prstGeom prst="rect">
              <a:avLst/>
            </a:prstGeom>
            <a:solidFill>
              <a:srgbClr val="9999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2575440" y="50580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Hydro</a:t>
              </a:r>
              <a:endParaRPr b="0" lang="en-US" sz="1000" strike="noStrike" u="none">
                <a:solidFill>
                  <a:srgbClr val="000000"/>
                </a:solidFill>
                <a:effectLst/>
                <a:uFillTx/>
                <a:latin typeface="Times New Roman"/>
              </a:endParaRPr>
            </a:p>
          </p:txBody>
        </p:sp>
        <p:sp>
          <p:nvSpPr>
            <p:cNvPr id="101" name=""/>
            <p:cNvSpPr/>
            <p:nvPr/>
          </p:nvSpPr>
          <p:spPr>
            <a:xfrm>
              <a:off x="3404520" y="5130000"/>
              <a:ext cx="127080" cy="107640"/>
            </a:xfrm>
            <a:prstGeom prst="rect">
              <a:avLst/>
            </a:prstGeom>
            <a:solidFill>
              <a:srgbClr val="9933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3605400" y="5058000"/>
              <a:ext cx="261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Coal</a:t>
              </a:r>
              <a:endParaRPr b="0" lang="en-US" sz="1000" strike="noStrike" u="none">
                <a:solidFill>
                  <a:srgbClr val="000000"/>
                </a:solidFill>
                <a:effectLst/>
                <a:uFillTx/>
                <a:latin typeface="Times New Roman"/>
              </a:endParaRPr>
            </a:p>
          </p:txBody>
        </p:sp>
        <p:sp>
          <p:nvSpPr>
            <p:cNvPr id="103" name=""/>
            <p:cNvSpPr/>
            <p:nvPr/>
          </p:nvSpPr>
          <p:spPr>
            <a:xfrm>
              <a:off x="4294440" y="5130000"/>
              <a:ext cx="122760" cy="107640"/>
            </a:xfrm>
            <a:prstGeom prst="rect">
              <a:avLst/>
            </a:prstGeom>
            <a:solidFill>
              <a:srgbClr val="ffffcc"/>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4492440" y="5058000"/>
              <a:ext cx="43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Nuclear</a:t>
              </a:r>
              <a:endParaRPr b="0" lang="en-US" sz="1000" strike="noStrike" u="none">
                <a:solidFill>
                  <a:srgbClr val="000000"/>
                </a:solidFill>
                <a:effectLst/>
                <a:uFillTx/>
                <a:latin typeface="Times New Roman"/>
              </a:endParaRPr>
            </a:p>
          </p:txBody>
        </p:sp>
        <p:sp>
          <p:nvSpPr>
            <p:cNvPr id="105" name=""/>
            <p:cNvSpPr/>
            <p:nvPr/>
          </p:nvSpPr>
          <p:spPr>
            <a:xfrm>
              <a:off x="5504760" y="5130000"/>
              <a:ext cx="128160" cy="107640"/>
            </a:xfrm>
            <a:prstGeom prst="rect">
              <a:avLst/>
            </a:prstGeom>
            <a:solidFill>
              <a:srgbClr val="cc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5703480" y="5058000"/>
              <a:ext cx="155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a:t>
              </a:r>
              <a:endParaRPr b="0" lang="en-US" sz="1000" strike="noStrike" u="none">
                <a:solidFill>
                  <a:srgbClr val="000000"/>
                </a:solidFill>
                <a:effectLst/>
                <a:uFillTx/>
                <a:latin typeface="Times New Roman"/>
              </a:endParaRPr>
            </a:p>
          </p:txBody>
        </p:sp>
        <p:sp>
          <p:nvSpPr>
            <p:cNvPr id="107" name=""/>
            <p:cNvSpPr/>
            <p:nvPr/>
          </p:nvSpPr>
          <p:spPr>
            <a:xfrm>
              <a:off x="6212160" y="5130000"/>
              <a:ext cx="122760" cy="107640"/>
            </a:xfrm>
            <a:prstGeom prst="rect">
              <a:avLst/>
            </a:prstGeom>
            <a:solidFill>
              <a:srgbClr val="6600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6409080" y="5058000"/>
              <a:ext cx="23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a:t>
              </a:r>
              <a:endParaRPr b="0" lang="en-US" sz="1000" strike="noStrike" u="none">
                <a:solidFill>
                  <a:srgbClr val="000000"/>
                </a:solidFill>
                <a:effectLst/>
                <a:uFillTx/>
                <a:latin typeface="Times New Roman"/>
              </a:endParaRPr>
            </a:p>
          </p:txBody>
        </p:sp>
      </p:grpSp>
      <p:sp>
        <p:nvSpPr>
          <p:cNvPr id="109" name=""/>
          <p:cNvSpPr/>
          <p:nvPr/>
        </p:nvSpPr>
        <p:spPr>
          <a:xfrm>
            <a:off x="1426680" y="1530360"/>
            <a:ext cx="24897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Existing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24,204 MW</a:t>
            </a:r>
            <a:endParaRPr b="0" lang="en-US" sz="1600" strike="noStrike" u="none">
              <a:solidFill>
                <a:srgbClr val="000000"/>
              </a:solidFill>
              <a:effectLst/>
              <a:uFillTx/>
              <a:latin typeface="Times New Roman"/>
            </a:endParaRPr>
          </a:p>
        </p:txBody>
      </p:sp>
      <p:sp>
        <p:nvSpPr>
          <p:cNvPr id="110" name=""/>
          <p:cNvSpPr/>
          <p:nvPr/>
        </p:nvSpPr>
        <p:spPr>
          <a:xfrm>
            <a:off x="6846840" y="1541520"/>
            <a:ext cx="18432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1" name=""/>
          <p:cNvSpPr/>
          <p:nvPr/>
        </p:nvSpPr>
        <p:spPr>
          <a:xfrm>
            <a:off x="5218560" y="1531800"/>
            <a:ext cx="21520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2009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35,967 MW</a:t>
            </a:r>
            <a:endParaRPr b="0" lang="en-US" sz="1600" strike="noStrike" u="none">
              <a:solidFill>
                <a:srgbClr val="000000"/>
              </a:solidFill>
              <a:effectLst/>
              <a:uFillTx/>
              <a:latin typeface="Times New Roman"/>
            </a:endParaRPr>
          </a:p>
        </p:txBody>
      </p:sp>
      <p:sp>
        <p:nvSpPr>
          <p:cNvPr id="112" name=""/>
          <p:cNvSpPr/>
          <p:nvPr/>
        </p:nvSpPr>
        <p:spPr>
          <a:xfrm>
            <a:off x="1319040" y="199692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24%</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113" name=""/>
          <p:cNvSpPr/>
          <p:nvPr/>
        </p:nvSpPr>
        <p:spPr>
          <a:xfrm>
            <a:off x="4824360" y="211608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49%</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114" name=""/>
          <p:cNvSpPr/>
          <p:nvPr/>
        </p:nvSpPr>
        <p:spPr>
          <a:xfrm>
            <a:off x="966600" y="5889600"/>
            <a:ext cx="20196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Arizona Corporation Committee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DC4576A-F6A9-4CF0-B1E1-6028F2651AD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San Juan Basin Forecast</a:t>
            </a:r>
            <a:endParaRPr b="1" lang="en-US" sz="2800" strike="noStrike" u="none">
              <a:solidFill>
                <a:srgbClr val="008240"/>
              </a:solidFill>
              <a:effectLst/>
              <a:uFillTx/>
              <a:latin typeface="Arial"/>
            </a:endParaRPr>
          </a:p>
        </p:txBody>
      </p:sp>
      <p:graphicFrame>
        <p:nvGraphicFramePr>
          <p:cNvPr id="116" name=""/>
          <p:cNvGraphicFramePr/>
          <p:nvPr/>
        </p:nvGraphicFramePr>
        <p:xfrm>
          <a:off x="1279440" y="2206800"/>
          <a:ext cx="6705720" cy="4225680"/>
        </p:xfrm>
        <a:graphic>
          <a:graphicData uri="http://schemas.openxmlformats.org/presentationml/2006/ole">
            <p:oleObj progId="Excel.Sheet.12" r:id="rId1" spid="">
              <p:embed/>
              <p:pic>
                <p:nvPicPr>
                  <p:cNvPr id="117" name="" descr=""/>
                  <p:cNvPicPr/>
                  <p:nvPr/>
                </p:nvPicPr>
                <p:blipFill>
                  <a:blip r:embed="rId2"/>
                  <a:stretch/>
                </p:blipFill>
                <p:spPr>
                  <a:xfrm>
                    <a:off x="1279440" y="2206800"/>
                    <a:ext cx="6705720" cy="4225680"/>
                  </a:xfrm>
                  <a:prstGeom prst="rect">
                    <a:avLst/>
                  </a:prstGeom>
                  <a:noFill/>
                  <a:ln w="0">
                    <a:noFill/>
                  </a:ln>
                </p:spPr>
              </p:pic>
            </p:oleObj>
          </a:graphicData>
        </a:graphic>
      </p:graphicFrame>
      <p:sp>
        <p:nvSpPr>
          <p:cNvPr id="118" name=""/>
          <p:cNvSpPr/>
          <p:nvPr/>
        </p:nvSpPr>
        <p:spPr>
          <a:xfrm>
            <a:off x="520560" y="6180120"/>
            <a:ext cx="17132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Lippman Consulting, Inc.</a:t>
            </a:r>
            <a:endParaRPr b="0" lang="en-US" sz="800" strike="noStrike" u="none">
              <a:solidFill>
                <a:srgbClr val="000000"/>
              </a:solidFill>
              <a:effectLst/>
              <a:uFillTx/>
              <a:latin typeface="Times New Roman"/>
            </a:endParaRPr>
          </a:p>
        </p:txBody>
      </p:sp>
      <p:sp>
        <p:nvSpPr>
          <p:cNvPr id="119" name=""/>
          <p:cNvSpPr/>
          <p:nvPr/>
        </p:nvSpPr>
        <p:spPr>
          <a:xfrm>
            <a:off x="880920" y="1373040"/>
            <a:ext cx="8263080" cy="12351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Basin production peaked in 1999 at 4.3 Bcfd</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22% decline by 2010 to 3.5 Bcfd, 2.4% per year</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is positioned to supplement its San Juan lateral supplies with Rockies gas via NWPL and TransColorado interconnects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6059C48-32F2-48D9-B0C2-0E6B5609792D}"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Permian and Anadarko Supplies Shift</a:t>
            </a:r>
            <a:endParaRPr b="1" lang="en-US" sz="2800" strike="noStrike" u="none">
              <a:solidFill>
                <a:srgbClr val="008240"/>
              </a:solidFill>
              <a:effectLst/>
              <a:uFillTx/>
              <a:latin typeface="Arial"/>
            </a:endParaRPr>
          </a:p>
        </p:txBody>
      </p:sp>
      <p:grpSp>
        <p:nvGrpSpPr>
          <p:cNvPr id="121" name=""/>
          <p:cNvGrpSpPr/>
          <p:nvPr/>
        </p:nvGrpSpPr>
        <p:grpSpPr>
          <a:xfrm>
            <a:off x="3361680" y="1038240"/>
            <a:ext cx="5043600" cy="4877640"/>
            <a:chOff x="3361680" y="1038240"/>
            <a:chExt cx="5043600" cy="4877640"/>
          </a:xfrm>
        </p:grpSpPr>
        <p:sp>
          <p:nvSpPr>
            <p:cNvPr id="122" name=""/>
            <p:cNvSpPr/>
            <p:nvPr/>
          </p:nvSpPr>
          <p:spPr>
            <a:xfrm rot="16200000">
              <a:off x="7828200" y="3563280"/>
              <a:ext cx="790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MMBtu/d</a:t>
              </a:r>
              <a:endParaRPr b="0" lang="en-US" sz="1200" strike="noStrike" u="none">
                <a:solidFill>
                  <a:srgbClr val="000000"/>
                </a:solidFill>
                <a:effectLst/>
                <a:uFillTx/>
                <a:latin typeface="Times New Roman"/>
              </a:endParaRPr>
            </a:p>
          </p:txBody>
        </p:sp>
        <p:grpSp>
          <p:nvGrpSpPr>
            <p:cNvPr id="123" name=""/>
            <p:cNvGrpSpPr/>
            <p:nvPr/>
          </p:nvGrpSpPr>
          <p:grpSpPr>
            <a:xfrm>
              <a:off x="3513240" y="2104920"/>
              <a:ext cx="4197960" cy="3709800"/>
              <a:chOff x="3513240" y="2104920"/>
              <a:chExt cx="4197960" cy="3709800"/>
            </a:xfrm>
          </p:grpSpPr>
          <p:sp>
            <p:nvSpPr>
              <p:cNvPr id="124" name=""/>
              <p:cNvSpPr/>
              <p:nvPr/>
            </p:nvSpPr>
            <p:spPr>
              <a:xfrm>
                <a:off x="3774600" y="2104920"/>
                <a:ext cx="774360" cy="567720"/>
              </a:xfrm>
              <a:custGeom>
                <a:avLst/>
                <a:gdLst/>
                <a:ahLst/>
                <a:rect l="l" t="t" r="r" b="b"/>
                <a:pathLst>
                  <a:path w="356" h="261">
                    <a:moveTo>
                      <a:pt x="90" y="0"/>
                    </a:moveTo>
                    <a:lnTo>
                      <a:pt x="163" y="20"/>
                    </a:lnTo>
                    <a:lnTo>
                      <a:pt x="219" y="33"/>
                    </a:lnTo>
                    <a:lnTo>
                      <a:pt x="246" y="39"/>
                    </a:lnTo>
                    <a:lnTo>
                      <a:pt x="274" y="43"/>
                    </a:lnTo>
                    <a:lnTo>
                      <a:pt x="311" y="50"/>
                    </a:lnTo>
                    <a:lnTo>
                      <a:pt x="356" y="58"/>
                    </a:lnTo>
                    <a:lnTo>
                      <a:pt x="327" y="261"/>
                    </a:lnTo>
                    <a:lnTo>
                      <a:pt x="189" y="232"/>
                    </a:lnTo>
                    <a:lnTo>
                      <a:pt x="170" y="245"/>
                    </a:lnTo>
                    <a:lnTo>
                      <a:pt x="145" y="225"/>
                    </a:lnTo>
                    <a:lnTo>
                      <a:pt x="123" y="245"/>
                    </a:lnTo>
                    <a:lnTo>
                      <a:pt x="103" y="228"/>
                    </a:lnTo>
                    <a:lnTo>
                      <a:pt x="46" y="225"/>
                    </a:lnTo>
                    <a:lnTo>
                      <a:pt x="54" y="192"/>
                    </a:lnTo>
                    <a:lnTo>
                      <a:pt x="13" y="189"/>
                    </a:lnTo>
                    <a:lnTo>
                      <a:pt x="9" y="170"/>
                    </a:lnTo>
                    <a:lnTo>
                      <a:pt x="17" y="150"/>
                    </a:lnTo>
                    <a:lnTo>
                      <a:pt x="7" y="132"/>
                    </a:lnTo>
                    <a:lnTo>
                      <a:pt x="8" y="81"/>
                    </a:lnTo>
                    <a:lnTo>
                      <a:pt x="0" y="42"/>
                    </a:lnTo>
                    <a:lnTo>
                      <a:pt x="5" y="27"/>
                    </a:lnTo>
                    <a:lnTo>
                      <a:pt x="23" y="33"/>
                    </a:lnTo>
                    <a:lnTo>
                      <a:pt x="42" y="56"/>
                    </a:lnTo>
                    <a:lnTo>
                      <a:pt x="77" y="61"/>
                    </a:lnTo>
                    <a:lnTo>
                      <a:pt x="86" y="80"/>
                    </a:lnTo>
                    <a:lnTo>
                      <a:pt x="69" y="80"/>
                    </a:lnTo>
                    <a:lnTo>
                      <a:pt x="67" y="96"/>
                    </a:lnTo>
                    <a:lnTo>
                      <a:pt x="77" y="98"/>
                    </a:lnTo>
                    <a:lnTo>
                      <a:pt x="81" y="114"/>
                    </a:lnTo>
                    <a:lnTo>
                      <a:pt x="60" y="126"/>
                    </a:lnTo>
                    <a:lnTo>
                      <a:pt x="60" y="137"/>
                    </a:lnTo>
                    <a:lnTo>
                      <a:pt x="84" y="137"/>
                    </a:lnTo>
                    <a:lnTo>
                      <a:pt x="90" y="109"/>
                    </a:lnTo>
                    <a:lnTo>
                      <a:pt x="108" y="92"/>
                    </a:lnTo>
                    <a:lnTo>
                      <a:pt x="86" y="48"/>
                    </a:lnTo>
                    <a:lnTo>
                      <a:pt x="100" y="34"/>
                    </a:lnTo>
                    <a:lnTo>
                      <a:pt x="90"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3591360" y="2515680"/>
                <a:ext cx="966240" cy="737640"/>
              </a:xfrm>
              <a:custGeom>
                <a:avLst/>
                <a:gdLst/>
                <a:ahLst/>
                <a:rect l="l" t="t" r="r" b="b"/>
                <a:pathLst>
                  <a:path w="444" h="339">
                    <a:moveTo>
                      <a:pt x="97" y="0"/>
                    </a:moveTo>
                    <a:lnTo>
                      <a:pt x="84" y="7"/>
                    </a:lnTo>
                    <a:lnTo>
                      <a:pt x="76" y="37"/>
                    </a:lnTo>
                    <a:lnTo>
                      <a:pt x="68" y="62"/>
                    </a:lnTo>
                    <a:lnTo>
                      <a:pt x="62" y="82"/>
                    </a:lnTo>
                    <a:lnTo>
                      <a:pt x="54" y="104"/>
                    </a:lnTo>
                    <a:lnTo>
                      <a:pt x="45" y="126"/>
                    </a:lnTo>
                    <a:lnTo>
                      <a:pt x="33" y="150"/>
                    </a:lnTo>
                    <a:lnTo>
                      <a:pt x="17" y="178"/>
                    </a:lnTo>
                    <a:lnTo>
                      <a:pt x="0" y="205"/>
                    </a:lnTo>
                    <a:lnTo>
                      <a:pt x="0" y="264"/>
                    </a:lnTo>
                    <a:lnTo>
                      <a:pt x="249" y="315"/>
                    </a:lnTo>
                    <a:lnTo>
                      <a:pt x="364" y="339"/>
                    </a:lnTo>
                    <a:lnTo>
                      <a:pt x="388" y="221"/>
                    </a:lnTo>
                    <a:lnTo>
                      <a:pt x="403" y="211"/>
                    </a:lnTo>
                    <a:lnTo>
                      <a:pt x="389" y="185"/>
                    </a:lnTo>
                    <a:lnTo>
                      <a:pt x="396" y="158"/>
                    </a:lnTo>
                    <a:lnTo>
                      <a:pt x="444" y="113"/>
                    </a:lnTo>
                    <a:lnTo>
                      <a:pt x="411" y="72"/>
                    </a:lnTo>
                    <a:lnTo>
                      <a:pt x="273" y="43"/>
                    </a:lnTo>
                    <a:lnTo>
                      <a:pt x="254" y="55"/>
                    </a:lnTo>
                    <a:lnTo>
                      <a:pt x="229" y="35"/>
                    </a:lnTo>
                    <a:lnTo>
                      <a:pt x="207" y="56"/>
                    </a:lnTo>
                    <a:lnTo>
                      <a:pt x="186" y="35"/>
                    </a:lnTo>
                    <a:lnTo>
                      <a:pt x="131" y="36"/>
                    </a:lnTo>
                    <a:lnTo>
                      <a:pt x="138" y="3"/>
                    </a:lnTo>
                    <a:lnTo>
                      <a:pt x="9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3513240" y="3086280"/>
                <a:ext cx="1018440" cy="157284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3957120" y="3183840"/>
                <a:ext cx="770400" cy="1163880"/>
              </a:xfrm>
              <a:custGeom>
                <a:avLst/>
                <a:gdLst/>
                <a:ahLst/>
                <a:rect l="l" t="t" r="r" b="b"/>
                <a:pathLst>
                  <a:path w="354" h="535">
                    <a:moveTo>
                      <a:pt x="45" y="0"/>
                    </a:moveTo>
                    <a:lnTo>
                      <a:pt x="0" y="212"/>
                    </a:lnTo>
                    <a:lnTo>
                      <a:pt x="241" y="535"/>
                    </a:lnTo>
                    <a:lnTo>
                      <a:pt x="256" y="521"/>
                    </a:lnTo>
                    <a:lnTo>
                      <a:pt x="255" y="457"/>
                    </a:lnTo>
                    <a:lnTo>
                      <a:pt x="285" y="462"/>
                    </a:lnTo>
                    <a:lnTo>
                      <a:pt x="316" y="266"/>
                    </a:lnTo>
                    <a:lnTo>
                      <a:pt x="337" y="133"/>
                    </a:lnTo>
                    <a:lnTo>
                      <a:pt x="343" y="93"/>
                    </a:lnTo>
                    <a:lnTo>
                      <a:pt x="354" y="57"/>
                    </a:lnTo>
                    <a:lnTo>
                      <a:pt x="195" y="32"/>
                    </a:lnTo>
                    <a:lnTo>
                      <a:pt x="4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 name=""/>
              <p:cNvSpPr/>
              <p:nvPr/>
            </p:nvSpPr>
            <p:spPr>
              <a:xfrm>
                <a:off x="4381560" y="2228760"/>
                <a:ext cx="694080" cy="1124640"/>
              </a:xfrm>
              <a:custGeom>
                <a:avLst/>
                <a:gdLst/>
                <a:ahLst/>
                <a:rect l="l" t="t" r="r" b="b"/>
                <a:pathLst>
                  <a:path w="319" h="517">
                    <a:moveTo>
                      <a:pt x="77" y="0"/>
                    </a:moveTo>
                    <a:lnTo>
                      <a:pt x="48" y="202"/>
                    </a:lnTo>
                    <a:lnTo>
                      <a:pt x="78" y="245"/>
                    </a:lnTo>
                    <a:lnTo>
                      <a:pt x="31" y="290"/>
                    </a:lnTo>
                    <a:lnTo>
                      <a:pt x="25" y="321"/>
                    </a:lnTo>
                    <a:lnTo>
                      <a:pt x="38" y="343"/>
                    </a:lnTo>
                    <a:lnTo>
                      <a:pt x="25" y="354"/>
                    </a:lnTo>
                    <a:lnTo>
                      <a:pt x="0" y="471"/>
                    </a:lnTo>
                    <a:lnTo>
                      <a:pt x="152" y="498"/>
                    </a:lnTo>
                    <a:lnTo>
                      <a:pt x="296" y="517"/>
                    </a:lnTo>
                    <a:lnTo>
                      <a:pt x="311" y="410"/>
                    </a:lnTo>
                    <a:lnTo>
                      <a:pt x="319" y="351"/>
                    </a:lnTo>
                    <a:lnTo>
                      <a:pt x="305" y="330"/>
                    </a:lnTo>
                    <a:lnTo>
                      <a:pt x="272" y="336"/>
                    </a:lnTo>
                    <a:lnTo>
                      <a:pt x="229" y="341"/>
                    </a:lnTo>
                    <a:lnTo>
                      <a:pt x="221" y="293"/>
                    </a:lnTo>
                    <a:lnTo>
                      <a:pt x="169" y="254"/>
                    </a:lnTo>
                    <a:lnTo>
                      <a:pt x="176" y="229"/>
                    </a:lnTo>
                    <a:lnTo>
                      <a:pt x="181" y="185"/>
                    </a:lnTo>
                    <a:lnTo>
                      <a:pt x="114" y="90"/>
                    </a:lnTo>
                    <a:lnTo>
                      <a:pt x="123" y="6"/>
                    </a:lnTo>
                    <a:lnTo>
                      <a:pt x="7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4595040" y="3310200"/>
                <a:ext cx="644040" cy="831240"/>
              </a:xfrm>
              <a:custGeom>
                <a:avLst/>
                <a:gdLst/>
                <a:ahLst/>
                <a:rect l="l" t="t" r="r" b="b"/>
                <a:pathLst>
                  <a:path w="296" h="382">
                    <a:moveTo>
                      <a:pt x="55" y="0"/>
                    </a:moveTo>
                    <a:lnTo>
                      <a:pt x="200" y="20"/>
                    </a:lnTo>
                    <a:lnTo>
                      <a:pt x="190" y="93"/>
                    </a:lnTo>
                    <a:lnTo>
                      <a:pt x="296" y="103"/>
                    </a:lnTo>
                    <a:lnTo>
                      <a:pt x="267" y="382"/>
                    </a:lnTo>
                    <a:lnTo>
                      <a:pt x="0" y="353"/>
                    </a:lnTo>
                    <a:lnTo>
                      <a:pt x="27" y="175"/>
                    </a:lnTo>
                    <a:lnTo>
                      <a:pt x="5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4625640" y="2239560"/>
                <a:ext cx="1207440" cy="752760"/>
              </a:xfrm>
              <a:custGeom>
                <a:avLst/>
                <a:gdLst/>
                <a:ahLst/>
                <a:rect l="l" t="t" r="r" b="b"/>
                <a:pathLst>
                  <a:path w="555" h="346">
                    <a:moveTo>
                      <a:pt x="9" y="0"/>
                    </a:moveTo>
                    <a:lnTo>
                      <a:pt x="118" y="14"/>
                    </a:lnTo>
                    <a:lnTo>
                      <a:pt x="184" y="23"/>
                    </a:lnTo>
                    <a:lnTo>
                      <a:pt x="271" y="32"/>
                    </a:lnTo>
                    <a:lnTo>
                      <a:pt x="351" y="40"/>
                    </a:lnTo>
                    <a:lnTo>
                      <a:pt x="490" y="50"/>
                    </a:lnTo>
                    <a:lnTo>
                      <a:pt x="555" y="55"/>
                    </a:lnTo>
                    <a:lnTo>
                      <a:pt x="553" y="337"/>
                    </a:lnTo>
                    <a:lnTo>
                      <a:pt x="213" y="308"/>
                    </a:lnTo>
                    <a:lnTo>
                      <a:pt x="206" y="346"/>
                    </a:lnTo>
                    <a:lnTo>
                      <a:pt x="193" y="328"/>
                    </a:lnTo>
                    <a:lnTo>
                      <a:pt x="162" y="331"/>
                    </a:lnTo>
                    <a:lnTo>
                      <a:pt x="117" y="338"/>
                    </a:lnTo>
                    <a:lnTo>
                      <a:pt x="109" y="289"/>
                    </a:lnTo>
                    <a:lnTo>
                      <a:pt x="56" y="250"/>
                    </a:lnTo>
                    <a:lnTo>
                      <a:pt x="64" y="213"/>
                    </a:lnTo>
                    <a:lnTo>
                      <a:pt x="69" y="183"/>
                    </a:lnTo>
                    <a:lnTo>
                      <a:pt x="0" y="86"/>
                    </a:lnTo>
                    <a:lnTo>
                      <a:pt x="9"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5002200" y="2903040"/>
                <a:ext cx="826560" cy="676800"/>
              </a:xfrm>
              <a:custGeom>
                <a:avLst/>
                <a:gdLst/>
                <a:ahLst/>
                <a:rect l="l" t="t" r="r" b="b"/>
                <a:pathLst>
                  <a:path w="380" h="311">
                    <a:moveTo>
                      <a:pt x="37" y="0"/>
                    </a:moveTo>
                    <a:lnTo>
                      <a:pt x="23" y="116"/>
                    </a:lnTo>
                    <a:lnTo>
                      <a:pt x="0" y="282"/>
                    </a:lnTo>
                    <a:lnTo>
                      <a:pt x="110" y="291"/>
                    </a:lnTo>
                    <a:lnTo>
                      <a:pt x="367" y="311"/>
                    </a:lnTo>
                    <a:lnTo>
                      <a:pt x="380" y="32"/>
                    </a:lnTo>
                    <a:lnTo>
                      <a:pt x="3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 name=""/>
              <p:cNvSpPr/>
              <p:nvPr/>
            </p:nvSpPr>
            <p:spPr>
              <a:xfrm>
                <a:off x="5169240" y="3534120"/>
                <a:ext cx="861480" cy="641880"/>
              </a:xfrm>
              <a:custGeom>
                <a:avLst/>
                <a:gdLst/>
                <a:ahLst/>
                <a:rect l="l" t="t" r="r" b="b"/>
                <a:pathLst>
                  <a:path w="396" h="295">
                    <a:moveTo>
                      <a:pt x="33" y="0"/>
                    </a:moveTo>
                    <a:lnTo>
                      <a:pt x="13" y="177"/>
                    </a:lnTo>
                    <a:lnTo>
                      <a:pt x="0" y="279"/>
                    </a:lnTo>
                    <a:lnTo>
                      <a:pt x="198" y="289"/>
                    </a:lnTo>
                    <a:lnTo>
                      <a:pt x="387" y="295"/>
                    </a:lnTo>
                    <a:lnTo>
                      <a:pt x="393" y="157"/>
                    </a:lnTo>
                    <a:lnTo>
                      <a:pt x="396" y="22"/>
                    </a:lnTo>
                    <a:lnTo>
                      <a:pt x="288" y="20"/>
                    </a:lnTo>
                    <a:lnTo>
                      <a:pt x="3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4394520" y="4074120"/>
                <a:ext cx="781200" cy="867600"/>
              </a:xfrm>
              <a:custGeom>
                <a:avLst/>
                <a:gdLst/>
                <a:ahLst/>
                <a:rect l="l" t="t" r="r" b="b"/>
                <a:pathLst>
                  <a:path w="359" h="399">
                    <a:moveTo>
                      <a:pt x="91" y="0"/>
                    </a:moveTo>
                    <a:lnTo>
                      <a:pt x="84" y="52"/>
                    </a:lnTo>
                    <a:lnTo>
                      <a:pt x="53" y="46"/>
                    </a:lnTo>
                    <a:lnTo>
                      <a:pt x="55" y="113"/>
                    </a:lnTo>
                    <a:lnTo>
                      <a:pt x="40" y="126"/>
                    </a:lnTo>
                    <a:lnTo>
                      <a:pt x="62" y="167"/>
                    </a:lnTo>
                    <a:lnTo>
                      <a:pt x="40" y="185"/>
                    </a:lnTo>
                    <a:lnTo>
                      <a:pt x="28" y="215"/>
                    </a:lnTo>
                    <a:lnTo>
                      <a:pt x="11" y="244"/>
                    </a:lnTo>
                    <a:lnTo>
                      <a:pt x="23" y="261"/>
                    </a:lnTo>
                    <a:lnTo>
                      <a:pt x="2" y="268"/>
                    </a:lnTo>
                    <a:lnTo>
                      <a:pt x="0" y="295"/>
                    </a:lnTo>
                    <a:lnTo>
                      <a:pt x="202" y="397"/>
                    </a:lnTo>
                    <a:lnTo>
                      <a:pt x="316" y="399"/>
                    </a:lnTo>
                    <a:lnTo>
                      <a:pt x="359" y="31"/>
                    </a:lnTo>
                    <a:lnTo>
                      <a:pt x="9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5076000" y="4134600"/>
                <a:ext cx="829080" cy="822240"/>
              </a:xfrm>
              <a:custGeom>
                <a:avLst/>
                <a:gdLst/>
                <a:ahLst/>
                <a:rect l="l" t="t" r="r" b="b"/>
                <a:pathLst>
                  <a:path w="381" h="378">
                    <a:moveTo>
                      <a:pt x="46" y="0"/>
                    </a:moveTo>
                    <a:lnTo>
                      <a:pt x="381" y="15"/>
                    </a:lnTo>
                    <a:lnTo>
                      <a:pt x="365" y="349"/>
                    </a:lnTo>
                    <a:lnTo>
                      <a:pt x="256" y="343"/>
                    </a:lnTo>
                    <a:lnTo>
                      <a:pt x="154" y="340"/>
                    </a:lnTo>
                    <a:lnTo>
                      <a:pt x="154" y="353"/>
                    </a:lnTo>
                    <a:lnTo>
                      <a:pt x="69" y="353"/>
                    </a:lnTo>
                    <a:lnTo>
                      <a:pt x="64" y="378"/>
                    </a:lnTo>
                    <a:lnTo>
                      <a:pt x="0" y="370"/>
                    </a:lnTo>
                    <a:lnTo>
                      <a:pt x="36" y="87"/>
                    </a:lnTo>
                    <a:lnTo>
                      <a:pt x="4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5404320" y="4256640"/>
                <a:ext cx="1682280" cy="1558080"/>
              </a:xfrm>
              <a:custGeom>
                <a:avLst/>
                <a:gdLst/>
                <a:ahLst/>
                <a:rect l="l" t="t" r="r" b="b"/>
                <a:pathLst>
                  <a:path w="773" h="716">
                    <a:moveTo>
                      <a:pt x="224" y="0"/>
                    </a:moveTo>
                    <a:lnTo>
                      <a:pt x="395" y="6"/>
                    </a:lnTo>
                    <a:lnTo>
                      <a:pt x="395" y="136"/>
                    </a:lnTo>
                    <a:lnTo>
                      <a:pt x="482" y="172"/>
                    </a:lnTo>
                    <a:lnTo>
                      <a:pt x="506" y="160"/>
                    </a:lnTo>
                    <a:lnTo>
                      <a:pt x="563" y="188"/>
                    </a:lnTo>
                    <a:lnTo>
                      <a:pt x="597" y="186"/>
                    </a:lnTo>
                    <a:lnTo>
                      <a:pt x="663" y="158"/>
                    </a:lnTo>
                    <a:lnTo>
                      <a:pt x="701" y="185"/>
                    </a:lnTo>
                    <a:lnTo>
                      <a:pt x="734" y="192"/>
                    </a:lnTo>
                    <a:lnTo>
                      <a:pt x="734" y="298"/>
                    </a:lnTo>
                    <a:lnTo>
                      <a:pt x="773" y="364"/>
                    </a:lnTo>
                    <a:lnTo>
                      <a:pt x="764" y="454"/>
                    </a:lnTo>
                    <a:lnTo>
                      <a:pt x="722" y="490"/>
                    </a:lnTo>
                    <a:lnTo>
                      <a:pt x="713" y="457"/>
                    </a:lnTo>
                    <a:lnTo>
                      <a:pt x="701" y="472"/>
                    </a:lnTo>
                    <a:lnTo>
                      <a:pt x="710" y="493"/>
                    </a:lnTo>
                    <a:lnTo>
                      <a:pt x="635" y="547"/>
                    </a:lnTo>
                    <a:lnTo>
                      <a:pt x="617" y="550"/>
                    </a:lnTo>
                    <a:lnTo>
                      <a:pt x="578" y="577"/>
                    </a:lnTo>
                    <a:lnTo>
                      <a:pt x="578" y="592"/>
                    </a:lnTo>
                    <a:lnTo>
                      <a:pt x="566" y="595"/>
                    </a:lnTo>
                    <a:lnTo>
                      <a:pt x="575" y="613"/>
                    </a:lnTo>
                    <a:lnTo>
                      <a:pt x="554" y="640"/>
                    </a:lnTo>
                    <a:lnTo>
                      <a:pt x="566" y="679"/>
                    </a:lnTo>
                    <a:lnTo>
                      <a:pt x="578" y="692"/>
                    </a:lnTo>
                    <a:lnTo>
                      <a:pt x="575" y="716"/>
                    </a:lnTo>
                    <a:lnTo>
                      <a:pt x="545" y="716"/>
                    </a:lnTo>
                    <a:lnTo>
                      <a:pt x="518" y="704"/>
                    </a:lnTo>
                    <a:lnTo>
                      <a:pt x="500" y="707"/>
                    </a:lnTo>
                    <a:lnTo>
                      <a:pt x="440" y="686"/>
                    </a:lnTo>
                    <a:lnTo>
                      <a:pt x="413" y="604"/>
                    </a:lnTo>
                    <a:lnTo>
                      <a:pt x="371" y="565"/>
                    </a:lnTo>
                    <a:lnTo>
                      <a:pt x="334" y="493"/>
                    </a:lnTo>
                    <a:lnTo>
                      <a:pt x="317" y="486"/>
                    </a:lnTo>
                    <a:lnTo>
                      <a:pt x="297" y="468"/>
                    </a:lnTo>
                    <a:lnTo>
                      <a:pt x="278" y="468"/>
                    </a:lnTo>
                    <a:lnTo>
                      <a:pt x="249" y="462"/>
                    </a:lnTo>
                    <a:lnTo>
                      <a:pt x="227" y="468"/>
                    </a:lnTo>
                    <a:lnTo>
                      <a:pt x="212" y="504"/>
                    </a:lnTo>
                    <a:lnTo>
                      <a:pt x="189" y="510"/>
                    </a:lnTo>
                    <a:lnTo>
                      <a:pt x="140" y="482"/>
                    </a:lnTo>
                    <a:lnTo>
                      <a:pt x="111" y="448"/>
                    </a:lnTo>
                    <a:lnTo>
                      <a:pt x="106" y="407"/>
                    </a:lnTo>
                    <a:lnTo>
                      <a:pt x="85" y="379"/>
                    </a:lnTo>
                    <a:lnTo>
                      <a:pt x="36" y="340"/>
                    </a:lnTo>
                    <a:lnTo>
                      <a:pt x="0" y="299"/>
                    </a:lnTo>
                    <a:lnTo>
                      <a:pt x="0" y="282"/>
                    </a:lnTo>
                    <a:lnTo>
                      <a:pt x="117" y="283"/>
                    </a:lnTo>
                    <a:lnTo>
                      <a:pt x="212" y="291"/>
                    </a:lnTo>
                    <a:lnTo>
                      <a:pt x="224"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a:off x="5831280" y="2359440"/>
                <a:ext cx="809280" cy="474120"/>
              </a:xfrm>
              <a:custGeom>
                <a:avLst/>
                <a:gdLst/>
                <a:ahLst/>
                <a:rect l="l" t="t" r="r" b="b"/>
                <a:pathLst>
                  <a:path w="372" h="218">
                    <a:moveTo>
                      <a:pt x="1" y="0"/>
                    </a:moveTo>
                    <a:lnTo>
                      <a:pt x="312" y="7"/>
                    </a:lnTo>
                    <a:lnTo>
                      <a:pt x="335" y="71"/>
                    </a:lnTo>
                    <a:lnTo>
                      <a:pt x="357" y="120"/>
                    </a:lnTo>
                    <a:lnTo>
                      <a:pt x="372" y="200"/>
                    </a:lnTo>
                    <a:lnTo>
                      <a:pt x="363" y="218"/>
                    </a:lnTo>
                    <a:lnTo>
                      <a:pt x="248" y="215"/>
                    </a:lnTo>
                    <a:lnTo>
                      <a:pt x="0" y="211"/>
                    </a:lnTo>
                    <a:lnTo>
                      <a:pt x="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5809680" y="2816280"/>
                <a:ext cx="850680" cy="554400"/>
              </a:xfrm>
              <a:custGeom>
                <a:avLst/>
                <a:gdLst/>
                <a:ahLst/>
                <a:rect l="l" t="t" r="r" b="b"/>
                <a:pathLst>
                  <a:path w="391" h="255">
                    <a:moveTo>
                      <a:pt x="7" y="0"/>
                    </a:moveTo>
                    <a:lnTo>
                      <a:pt x="6" y="99"/>
                    </a:lnTo>
                    <a:lnTo>
                      <a:pt x="0" y="215"/>
                    </a:lnTo>
                    <a:lnTo>
                      <a:pt x="284" y="219"/>
                    </a:lnTo>
                    <a:lnTo>
                      <a:pt x="314" y="235"/>
                    </a:lnTo>
                    <a:lnTo>
                      <a:pt x="335" y="213"/>
                    </a:lnTo>
                    <a:lnTo>
                      <a:pt x="391" y="255"/>
                    </a:lnTo>
                    <a:lnTo>
                      <a:pt x="383" y="211"/>
                    </a:lnTo>
                    <a:lnTo>
                      <a:pt x="388" y="177"/>
                    </a:lnTo>
                    <a:lnTo>
                      <a:pt x="391" y="61"/>
                    </a:lnTo>
                    <a:lnTo>
                      <a:pt x="366" y="36"/>
                    </a:lnTo>
                    <a:lnTo>
                      <a:pt x="376" y="4"/>
                    </a:lnTo>
                    <a:lnTo>
                      <a:pt x="190" y="3"/>
                    </a:lnTo>
                    <a:lnTo>
                      <a:pt x="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5796000" y="3277440"/>
                <a:ext cx="1014120" cy="456840"/>
              </a:xfrm>
              <a:custGeom>
                <a:avLst/>
                <a:gdLst/>
                <a:ahLst/>
                <a:rect l="l" t="t" r="r" b="b"/>
                <a:pathLst>
                  <a:path w="466" h="210">
                    <a:moveTo>
                      <a:pt x="5" y="0"/>
                    </a:moveTo>
                    <a:lnTo>
                      <a:pt x="0" y="139"/>
                    </a:lnTo>
                    <a:lnTo>
                      <a:pt x="105" y="142"/>
                    </a:lnTo>
                    <a:lnTo>
                      <a:pt x="104" y="210"/>
                    </a:lnTo>
                    <a:lnTo>
                      <a:pt x="246" y="208"/>
                    </a:lnTo>
                    <a:lnTo>
                      <a:pt x="373" y="206"/>
                    </a:lnTo>
                    <a:lnTo>
                      <a:pt x="466" y="208"/>
                    </a:lnTo>
                    <a:lnTo>
                      <a:pt x="437" y="149"/>
                    </a:lnTo>
                    <a:lnTo>
                      <a:pt x="417" y="94"/>
                    </a:lnTo>
                    <a:lnTo>
                      <a:pt x="395" y="37"/>
                    </a:lnTo>
                    <a:lnTo>
                      <a:pt x="342" y="1"/>
                    </a:lnTo>
                    <a:lnTo>
                      <a:pt x="318" y="22"/>
                    </a:lnTo>
                    <a:lnTo>
                      <a:pt x="289" y="7"/>
                    </a:lnTo>
                    <a:lnTo>
                      <a:pt x="162" y="3"/>
                    </a:lnTo>
                    <a:lnTo>
                      <a:pt x="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6012000" y="3723480"/>
                <a:ext cx="892080" cy="454320"/>
              </a:xfrm>
              <a:custGeom>
                <a:avLst/>
                <a:gdLst/>
                <a:ahLst/>
                <a:rect l="l" t="t" r="r" b="b"/>
                <a:pathLst>
                  <a:path w="410" h="209">
                    <a:moveTo>
                      <a:pt x="4" y="2"/>
                    </a:moveTo>
                    <a:lnTo>
                      <a:pt x="3" y="122"/>
                    </a:lnTo>
                    <a:lnTo>
                      <a:pt x="0" y="207"/>
                    </a:lnTo>
                    <a:lnTo>
                      <a:pt x="410" y="209"/>
                    </a:lnTo>
                    <a:lnTo>
                      <a:pt x="402" y="100"/>
                    </a:lnTo>
                    <a:lnTo>
                      <a:pt x="402" y="59"/>
                    </a:lnTo>
                    <a:lnTo>
                      <a:pt x="369" y="34"/>
                    </a:lnTo>
                    <a:lnTo>
                      <a:pt x="379" y="12"/>
                    </a:lnTo>
                    <a:lnTo>
                      <a:pt x="365" y="0"/>
                    </a:lnTo>
                    <a:lnTo>
                      <a:pt x="179" y="2"/>
                    </a:lnTo>
                    <a:lnTo>
                      <a:pt x="4" y="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5891760" y="4167360"/>
                <a:ext cx="1040040" cy="500760"/>
              </a:xfrm>
              <a:custGeom>
                <a:avLst/>
                <a:gdLst/>
                <a:ahLst/>
                <a:rect l="l" t="t" r="r" b="b"/>
                <a:pathLst>
                  <a:path w="478" h="230">
                    <a:moveTo>
                      <a:pt x="3" y="0"/>
                    </a:moveTo>
                    <a:lnTo>
                      <a:pt x="0" y="41"/>
                    </a:lnTo>
                    <a:lnTo>
                      <a:pt x="170" y="47"/>
                    </a:lnTo>
                    <a:lnTo>
                      <a:pt x="171" y="178"/>
                    </a:lnTo>
                    <a:lnTo>
                      <a:pt x="258" y="214"/>
                    </a:lnTo>
                    <a:lnTo>
                      <a:pt x="282" y="201"/>
                    </a:lnTo>
                    <a:lnTo>
                      <a:pt x="337" y="230"/>
                    </a:lnTo>
                    <a:lnTo>
                      <a:pt x="373" y="229"/>
                    </a:lnTo>
                    <a:lnTo>
                      <a:pt x="439" y="201"/>
                    </a:lnTo>
                    <a:lnTo>
                      <a:pt x="478" y="228"/>
                    </a:lnTo>
                    <a:lnTo>
                      <a:pt x="478" y="86"/>
                    </a:lnTo>
                    <a:lnTo>
                      <a:pt x="466" y="3"/>
                    </a:lnTo>
                    <a:lnTo>
                      <a:pt x="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6912720" y="4191480"/>
                <a:ext cx="585720" cy="546120"/>
              </a:xfrm>
              <a:custGeom>
                <a:avLst/>
                <a:gdLst/>
                <a:ahLst/>
                <a:rect l="l" t="t" r="r" b="b"/>
                <a:pathLst>
                  <a:path w="269" h="251">
                    <a:moveTo>
                      <a:pt x="0" y="23"/>
                    </a:moveTo>
                    <a:lnTo>
                      <a:pt x="106" y="10"/>
                    </a:lnTo>
                    <a:lnTo>
                      <a:pt x="237" y="0"/>
                    </a:lnTo>
                    <a:lnTo>
                      <a:pt x="230" y="33"/>
                    </a:lnTo>
                    <a:lnTo>
                      <a:pt x="259" y="26"/>
                    </a:lnTo>
                    <a:lnTo>
                      <a:pt x="269" y="48"/>
                    </a:lnTo>
                    <a:lnTo>
                      <a:pt x="239" y="68"/>
                    </a:lnTo>
                    <a:lnTo>
                      <a:pt x="246" y="103"/>
                    </a:lnTo>
                    <a:lnTo>
                      <a:pt x="215" y="161"/>
                    </a:lnTo>
                    <a:lnTo>
                      <a:pt x="192" y="197"/>
                    </a:lnTo>
                    <a:lnTo>
                      <a:pt x="205" y="243"/>
                    </a:lnTo>
                    <a:lnTo>
                      <a:pt x="39" y="251"/>
                    </a:lnTo>
                    <a:lnTo>
                      <a:pt x="38" y="223"/>
                    </a:lnTo>
                    <a:lnTo>
                      <a:pt x="5" y="217"/>
                    </a:lnTo>
                    <a:lnTo>
                      <a:pt x="5" y="68"/>
                    </a:lnTo>
                    <a:lnTo>
                      <a:pt x="0" y="23"/>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6997320" y="4717800"/>
                <a:ext cx="713880" cy="572040"/>
              </a:xfrm>
              <a:custGeom>
                <a:avLst/>
                <a:gdLst/>
                <a:ahLst/>
                <a:rect l="l" t="t" r="r" b="b"/>
                <a:pathLst>
                  <a:path w="328" h="263">
                    <a:moveTo>
                      <a:pt x="0" y="6"/>
                    </a:moveTo>
                    <a:lnTo>
                      <a:pt x="164" y="0"/>
                    </a:lnTo>
                    <a:lnTo>
                      <a:pt x="193" y="54"/>
                    </a:lnTo>
                    <a:lnTo>
                      <a:pt x="168" y="118"/>
                    </a:lnTo>
                    <a:lnTo>
                      <a:pt x="160" y="147"/>
                    </a:lnTo>
                    <a:lnTo>
                      <a:pt x="270" y="135"/>
                    </a:lnTo>
                    <a:lnTo>
                      <a:pt x="277" y="177"/>
                    </a:lnTo>
                    <a:lnTo>
                      <a:pt x="244" y="173"/>
                    </a:lnTo>
                    <a:lnTo>
                      <a:pt x="229" y="191"/>
                    </a:lnTo>
                    <a:lnTo>
                      <a:pt x="246" y="203"/>
                    </a:lnTo>
                    <a:lnTo>
                      <a:pt x="276" y="189"/>
                    </a:lnTo>
                    <a:lnTo>
                      <a:pt x="277" y="209"/>
                    </a:lnTo>
                    <a:lnTo>
                      <a:pt x="295" y="192"/>
                    </a:lnTo>
                    <a:lnTo>
                      <a:pt x="307" y="192"/>
                    </a:lnTo>
                    <a:lnTo>
                      <a:pt x="293" y="227"/>
                    </a:lnTo>
                    <a:lnTo>
                      <a:pt x="320" y="233"/>
                    </a:lnTo>
                    <a:lnTo>
                      <a:pt x="328" y="252"/>
                    </a:lnTo>
                    <a:lnTo>
                      <a:pt x="316" y="258"/>
                    </a:lnTo>
                    <a:lnTo>
                      <a:pt x="299" y="246"/>
                    </a:lnTo>
                    <a:lnTo>
                      <a:pt x="267" y="237"/>
                    </a:lnTo>
                    <a:lnTo>
                      <a:pt x="274" y="260"/>
                    </a:lnTo>
                    <a:lnTo>
                      <a:pt x="258" y="263"/>
                    </a:lnTo>
                    <a:lnTo>
                      <a:pt x="245" y="242"/>
                    </a:lnTo>
                    <a:lnTo>
                      <a:pt x="237" y="255"/>
                    </a:lnTo>
                    <a:lnTo>
                      <a:pt x="189" y="255"/>
                    </a:lnTo>
                    <a:lnTo>
                      <a:pt x="189" y="242"/>
                    </a:lnTo>
                    <a:lnTo>
                      <a:pt x="171" y="227"/>
                    </a:lnTo>
                    <a:lnTo>
                      <a:pt x="135" y="225"/>
                    </a:lnTo>
                    <a:lnTo>
                      <a:pt x="165" y="242"/>
                    </a:lnTo>
                    <a:lnTo>
                      <a:pt x="123" y="251"/>
                    </a:lnTo>
                    <a:lnTo>
                      <a:pt x="57" y="239"/>
                    </a:lnTo>
                    <a:lnTo>
                      <a:pt x="32" y="242"/>
                    </a:lnTo>
                    <a:lnTo>
                      <a:pt x="41" y="154"/>
                    </a:lnTo>
                    <a:lnTo>
                      <a:pt x="1" y="84"/>
                    </a:lnTo>
                    <a:lnTo>
                      <a:pt x="0" y="6"/>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6507720" y="2302560"/>
                <a:ext cx="796320" cy="896400"/>
              </a:xfrm>
              <a:custGeom>
                <a:avLst/>
                <a:gdLst/>
                <a:ahLst/>
                <a:rect l="l" t="t" r="r" b="b"/>
                <a:pathLst>
                  <a:path w="366" h="412">
                    <a:moveTo>
                      <a:pt x="0" y="32"/>
                    </a:moveTo>
                    <a:lnTo>
                      <a:pt x="96" y="32"/>
                    </a:lnTo>
                    <a:lnTo>
                      <a:pt x="95" y="0"/>
                    </a:lnTo>
                    <a:lnTo>
                      <a:pt x="116" y="9"/>
                    </a:lnTo>
                    <a:lnTo>
                      <a:pt x="120" y="34"/>
                    </a:lnTo>
                    <a:lnTo>
                      <a:pt x="166" y="61"/>
                    </a:lnTo>
                    <a:lnTo>
                      <a:pt x="180" y="49"/>
                    </a:lnTo>
                    <a:lnTo>
                      <a:pt x="207" y="49"/>
                    </a:lnTo>
                    <a:lnTo>
                      <a:pt x="228" y="73"/>
                    </a:lnTo>
                    <a:lnTo>
                      <a:pt x="242" y="64"/>
                    </a:lnTo>
                    <a:lnTo>
                      <a:pt x="282" y="74"/>
                    </a:lnTo>
                    <a:lnTo>
                      <a:pt x="296" y="56"/>
                    </a:lnTo>
                    <a:lnTo>
                      <a:pt x="321" y="70"/>
                    </a:lnTo>
                    <a:lnTo>
                      <a:pt x="366" y="68"/>
                    </a:lnTo>
                    <a:lnTo>
                      <a:pt x="293" y="119"/>
                    </a:lnTo>
                    <a:lnTo>
                      <a:pt x="257" y="164"/>
                    </a:lnTo>
                    <a:lnTo>
                      <a:pt x="264" y="229"/>
                    </a:lnTo>
                    <a:lnTo>
                      <a:pt x="239" y="256"/>
                    </a:lnTo>
                    <a:lnTo>
                      <a:pt x="249" y="275"/>
                    </a:lnTo>
                    <a:lnTo>
                      <a:pt x="249" y="323"/>
                    </a:lnTo>
                    <a:lnTo>
                      <a:pt x="274" y="323"/>
                    </a:lnTo>
                    <a:lnTo>
                      <a:pt x="311" y="358"/>
                    </a:lnTo>
                    <a:lnTo>
                      <a:pt x="326" y="400"/>
                    </a:lnTo>
                    <a:lnTo>
                      <a:pt x="67" y="412"/>
                    </a:lnTo>
                    <a:lnTo>
                      <a:pt x="68" y="298"/>
                    </a:lnTo>
                    <a:lnTo>
                      <a:pt x="45" y="273"/>
                    </a:lnTo>
                    <a:lnTo>
                      <a:pt x="53" y="243"/>
                    </a:lnTo>
                    <a:lnTo>
                      <a:pt x="61" y="226"/>
                    </a:lnTo>
                    <a:lnTo>
                      <a:pt x="45" y="147"/>
                    </a:lnTo>
                    <a:lnTo>
                      <a:pt x="23" y="95"/>
                    </a:lnTo>
                    <a:lnTo>
                      <a:pt x="0" y="3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7023600" y="2611440"/>
                <a:ext cx="604800" cy="707400"/>
              </a:xfrm>
              <a:custGeom>
                <a:avLst/>
                <a:gdLst/>
                <a:ahLst/>
                <a:rect l="l" t="t" r="r" b="b"/>
                <a:pathLst>
                  <a:path w="278" h="325">
                    <a:moveTo>
                      <a:pt x="20" y="22"/>
                    </a:moveTo>
                    <a:lnTo>
                      <a:pt x="41" y="19"/>
                    </a:lnTo>
                    <a:lnTo>
                      <a:pt x="60" y="19"/>
                    </a:lnTo>
                    <a:lnTo>
                      <a:pt x="72" y="0"/>
                    </a:lnTo>
                    <a:lnTo>
                      <a:pt x="81" y="24"/>
                    </a:lnTo>
                    <a:lnTo>
                      <a:pt x="111" y="24"/>
                    </a:lnTo>
                    <a:lnTo>
                      <a:pt x="127" y="46"/>
                    </a:lnTo>
                    <a:lnTo>
                      <a:pt x="158" y="40"/>
                    </a:lnTo>
                    <a:lnTo>
                      <a:pt x="179" y="54"/>
                    </a:lnTo>
                    <a:lnTo>
                      <a:pt x="218" y="64"/>
                    </a:lnTo>
                    <a:lnTo>
                      <a:pt x="225" y="81"/>
                    </a:lnTo>
                    <a:lnTo>
                      <a:pt x="245" y="82"/>
                    </a:lnTo>
                    <a:lnTo>
                      <a:pt x="239" y="99"/>
                    </a:lnTo>
                    <a:lnTo>
                      <a:pt x="246" y="118"/>
                    </a:lnTo>
                    <a:lnTo>
                      <a:pt x="233" y="142"/>
                    </a:lnTo>
                    <a:lnTo>
                      <a:pt x="242" y="147"/>
                    </a:lnTo>
                    <a:lnTo>
                      <a:pt x="264" y="121"/>
                    </a:lnTo>
                    <a:lnTo>
                      <a:pt x="263" y="112"/>
                    </a:lnTo>
                    <a:lnTo>
                      <a:pt x="272" y="108"/>
                    </a:lnTo>
                    <a:lnTo>
                      <a:pt x="278" y="121"/>
                    </a:lnTo>
                    <a:lnTo>
                      <a:pt x="261" y="139"/>
                    </a:lnTo>
                    <a:lnTo>
                      <a:pt x="254" y="180"/>
                    </a:lnTo>
                    <a:lnTo>
                      <a:pt x="254" y="249"/>
                    </a:lnTo>
                    <a:lnTo>
                      <a:pt x="264" y="261"/>
                    </a:lnTo>
                    <a:lnTo>
                      <a:pt x="260" y="304"/>
                    </a:lnTo>
                    <a:lnTo>
                      <a:pt x="128" y="325"/>
                    </a:lnTo>
                    <a:lnTo>
                      <a:pt x="95" y="305"/>
                    </a:lnTo>
                    <a:lnTo>
                      <a:pt x="102" y="279"/>
                    </a:lnTo>
                    <a:lnTo>
                      <a:pt x="86" y="251"/>
                    </a:lnTo>
                    <a:lnTo>
                      <a:pt x="72" y="216"/>
                    </a:lnTo>
                    <a:lnTo>
                      <a:pt x="35" y="181"/>
                    </a:lnTo>
                    <a:lnTo>
                      <a:pt x="12" y="181"/>
                    </a:lnTo>
                    <a:lnTo>
                      <a:pt x="12" y="133"/>
                    </a:lnTo>
                    <a:lnTo>
                      <a:pt x="0" y="115"/>
                    </a:lnTo>
                    <a:lnTo>
                      <a:pt x="26" y="87"/>
                    </a:lnTo>
                    <a:lnTo>
                      <a:pt x="20"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6640560" y="3170880"/>
                <a:ext cx="702720" cy="456840"/>
              </a:xfrm>
              <a:custGeom>
                <a:avLst/>
                <a:gdLst/>
                <a:ahLst/>
                <a:rect l="l" t="t" r="r" b="b"/>
                <a:pathLst>
                  <a:path w="323" h="210">
                    <a:moveTo>
                      <a:pt x="5" y="11"/>
                    </a:moveTo>
                    <a:lnTo>
                      <a:pt x="0" y="48"/>
                    </a:lnTo>
                    <a:lnTo>
                      <a:pt x="7" y="87"/>
                    </a:lnTo>
                    <a:lnTo>
                      <a:pt x="37" y="167"/>
                    </a:lnTo>
                    <a:lnTo>
                      <a:pt x="54" y="210"/>
                    </a:lnTo>
                    <a:lnTo>
                      <a:pt x="244" y="200"/>
                    </a:lnTo>
                    <a:lnTo>
                      <a:pt x="275" y="210"/>
                    </a:lnTo>
                    <a:lnTo>
                      <a:pt x="294" y="169"/>
                    </a:lnTo>
                    <a:lnTo>
                      <a:pt x="287" y="140"/>
                    </a:lnTo>
                    <a:lnTo>
                      <a:pt x="319" y="134"/>
                    </a:lnTo>
                    <a:lnTo>
                      <a:pt x="323" y="88"/>
                    </a:lnTo>
                    <a:lnTo>
                      <a:pt x="304" y="68"/>
                    </a:lnTo>
                    <a:lnTo>
                      <a:pt x="271" y="48"/>
                    </a:lnTo>
                    <a:lnTo>
                      <a:pt x="278" y="20"/>
                    </a:lnTo>
                    <a:lnTo>
                      <a:pt x="264" y="0"/>
                    </a:lnTo>
                    <a:lnTo>
                      <a:pt x="193" y="3"/>
                    </a:lnTo>
                    <a:lnTo>
                      <a:pt x="121" y="6"/>
                    </a:lnTo>
                    <a:lnTo>
                      <a:pt x="5" y="11"/>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7204320" y="3268800"/>
                <a:ext cx="504720" cy="833040"/>
              </a:xfrm>
              <a:custGeom>
                <a:avLst/>
                <a:gdLst/>
                <a:ahLst/>
                <a:rect l="l" t="t" r="r" b="b"/>
                <a:pathLst>
                  <a:path w="232" h="383">
                    <a:moveTo>
                      <a:pt x="43" y="22"/>
                    </a:moveTo>
                    <a:lnTo>
                      <a:pt x="176" y="0"/>
                    </a:lnTo>
                    <a:lnTo>
                      <a:pt x="197" y="47"/>
                    </a:lnTo>
                    <a:lnTo>
                      <a:pt x="224" y="243"/>
                    </a:lnTo>
                    <a:lnTo>
                      <a:pt x="232" y="269"/>
                    </a:lnTo>
                    <a:lnTo>
                      <a:pt x="211" y="321"/>
                    </a:lnTo>
                    <a:lnTo>
                      <a:pt x="211" y="357"/>
                    </a:lnTo>
                    <a:lnTo>
                      <a:pt x="187" y="353"/>
                    </a:lnTo>
                    <a:lnTo>
                      <a:pt x="188" y="383"/>
                    </a:lnTo>
                    <a:lnTo>
                      <a:pt x="163" y="371"/>
                    </a:lnTo>
                    <a:lnTo>
                      <a:pt x="150" y="375"/>
                    </a:lnTo>
                    <a:lnTo>
                      <a:pt x="131" y="372"/>
                    </a:lnTo>
                    <a:lnTo>
                      <a:pt x="117" y="326"/>
                    </a:lnTo>
                    <a:lnTo>
                      <a:pt x="90" y="312"/>
                    </a:lnTo>
                    <a:lnTo>
                      <a:pt x="90" y="263"/>
                    </a:lnTo>
                    <a:lnTo>
                      <a:pt x="63" y="269"/>
                    </a:lnTo>
                    <a:lnTo>
                      <a:pt x="48" y="233"/>
                    </a:lnTo>
                    <a:lnTo>
                      <a:pt x="0" y="191"/>
                    </a:lnTo>
                    <a:lnTo>
                      <a:pt x="35" y="125"/>
                    </a:lnTo>
                    <a:lnTo>
                      <a:pt x="25" y="94"/>
                    </a:lnTo>
                    <a:lnTo>
                      <a:pt x="60" y="88"/>
                    </a:lnTo>
                    <a:lnTo>
                      <a:pt x="63" y="45"/>
                    </a:lnTo>
                    <a:lnTo>
                      <a:pt x="43"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7" name=""/>
              <p:cNvSpPr/>
              <p:nvPr/>
            </p:nvSpPr>
            <p:spPr>
              <a:xfrm>
                <a:off x="6756120" y="3606120"/>
                <a:ext cx="801000" cy="659160"/>
              </a:xfrm>
              <a:custGeom>
                <a:avLst/>
                <a:gdLst/>
                <a:ahLst/>
                <a:rect l="l" t="t" r="r" b="b"/>
                <a:pathLst>
                  <a:path w="368" h="303">
                    <a:moveTo>
                      <a:pt x="0" y="10"/>
                    </a:moveTo>
                    <a:lnTo>
                      <a:pt x="161" y="0"/>
                    </a:lnTo>
                    <a:lnTo>
                      <a:pt x="195" y="0"/>
                    </a:lnTo>
                    <a:lnTo>
                      <a:pt x="221" y="9"/>
                    </a:lnTo>
                    <a:lnTo>
                      <a:pt x="207" y="35"/>
                    </a:lnTo>
                    <a:lnTo>
                      <a:pt x="254" y="78"/>
                    </a:lnTo>
                    <a:lnTo>
                      <a:pt x="269" y="114"/>
                    </a:lnTo>
                    <a:lnTo>
                      <a:pt x="297" y="105"/>
                    </a:lnTo>
                    <a:lnTo>
                      <a:pt x="296" y="156"/>
                    </a:lnTo>
                    <a:lnTo>
                      <a:pt x="324" y="171"/>
                    </a:lnTo>
                    <a:lnTo>
                      <a:pt x="337" y="216"/>
                    </a:lnTo>
                    <a:lnTo>
                      <a:pt x="357" y="220"/>
                    </a:lnTo>
                    <a:lnTo>
                      <a:pt x="368" y="239"/>
                    </a:lnTo>
                    <a:lnTo>
                      <a:pt x="343" y="265"/>
                    </a:lnTo>
                    <a:lnTo>
                      <a:pt x="335" y="295"/>
                    </a:lnTo>
                    <a:lnTo>
                      <a:pt x="300" y="303"/>
                    </a:lnTo>
                    <a:lnTo>
                      <a:pt x="309" y="270"/>
                    </a:lnTo>
                    <a:lnTo>
                      <a:pt x="171" y="282"/>
                    </a:lnTo>
                    <a:lnTo>
                      <a:pt x="72" y="294"/>
                    </a:lnTo>
                    <a:lnTo>
                      <a:pt x="66" y="262"/>
                    </a:lnTo>
                    <a:lnTo>
                      <a:pt x="59" y="165"/>
                    </a:lnTo>
                    <a:lnTo>
                      <a:pt x="58" y="112"/>
                    </a:lnTo>
                    <a:lnTo>
                      <a:pt x="25" y="88"/>
                    </a:lnTo>
                    <a:lnTo>
                      <a:pt x="37" y="66"/>
                    </a:lnTo>
                    <a:lnTo>
                      <a:pt x="21" y="54"/>
                    </a:lnTo>
                    <a:lnTo>
                      <a:pt x="0" y="1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8" name=""/>
            <p:cNvSpPr/>
            <p:nvPr/>
          </p:nvSpPr>
          <p:spPr>
            <a:xfrm rot="801600">
              <a:off x="6849720" y="3713040"/>
              <a:ext cx="985680" cy="1487520"/>
            </a:xfrm>
            <a:custGeom>
              <a:avLst/>
              <a:gdLst>
                <a:gd name="textAreaLeft" fmla="*/ 131760 w 985680"/>
                <a:gd name="textAreaRight" fmla="*/ 853920 w 985680"/>
                <a:gd name="textAreaTop" fmla="*/ 260280 h 1487520"/>
                <a:gd name="textAreaBottom" fmla="*/ 1078560 h 14875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rot="18851400">
              <a:off x="6405480" y="2111040"/>
              <a:ext cx="898560" cy="1546200"/>
            </a:xfrm>
            <a:custGeom>
              <a:avLst/>
              <a:gdLst>
                <a:gd name="textAreaLeft" fmla="*/ 120240 w 898560"/>
                <a:gd name="textAreaRight" fmla="*/ 778320 w 898560"/>
                <a:gd name="textAreaTop" fmla="*/ 270360 h 1546200"/>
                <a:gd name="textAreaBottom" fmla="*/ 1121040 h 15462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0" name=""/>
            <p:cNvSpPr/>
            <p:nvPr/>
          </p:nvSpPr>
          <p:spPr>
            <a:xfrm rot="20694600">
              <a:off x="3711600" y="2269800"/>
              <a:ext cx="2133720" cy="533160"/>
            </a:xfrm>
            <a:custGeom>
              <a:avLst/>
              <a:gdLst>
                <a:gd name="textAreaLeft" fmla="*/ 373320 w 2133720"/>
                <a:gd name="textAreaRight" fmla="*/ 1546920 w 2133720"/>
                <a:gd name="textAreaTop" fmla="*/ 71280 h 533160"/>
                <a:gd name="textAreaBottom" fmla="*/ 461880 h 53316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flipV="1" rot="19603800">
              <a:off x="4268520" y="3913200"/>
              <a:ext cx="1130040" cy="231480"/>
            </a:xfrm>
            <a:prstGeom prst="leftArrow">
              <a:avLst>
                <a:gd name="adj1" fmla="val 50000"/>
                <a:gd name="adj2" fmla="val 122045"/>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rot="650400">
              <a:off x="5418000" y="4009680"/>
              <a:ext cx="228600" cy="685800"/>
            </a:xfrm>
            <a:prstGeom prst="downArrow">
              <a:avLst>
                <a:gd name="adj1" fmla="val 50000"/>
                <a:gd name="adj2" fmla="val 75000"/>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4659480" y="1038240"/>
              <a:ext cx="19490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Canadian Gas Flow</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Impact on California</a:t>
              </a:r>
              <a:endParaRPr b="0" lang="en-US" sz="1600" strike="noStrike" u="none">
                <a:solidFill>
                  <a:srgbClr val="000000"/>
                </a:solidFill>
                <a:effectLst/>
                <a:uFillTx/>
                <a:latin typeface="Times New Roman"/>
              </a:endParaRPr>
            </a:p>
          </p:txBody>
        </p:sp>
        <p:sp>
          <p:nvSpPr>
            <p:cNvPr id="154" name=""/>
            <p:cNvSpPr/>
            <p:nvPr/>
          </p:nvSpPr>
          <p:spPr>
            <a:xfrm>
              <a:off x="4070880" y="1800000"/>
              <a:ext cx="11959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Canadian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California</a:t>
              </a:r>
              <a:endParaRPr b="0" lang="en-US" sz="1000" strike="noStrike" u="none">
                <a:solidFill>
                  <a:srgbClr val="000000"/>
                </a:solidFill>
                <a:effectLst/>
                <a:uFillTx/>
                <a:latin typeface="Times New Roman"/>
              </a:endParaRPr>
            </a:p>
          </p:txBody>
        </p:sp>
        <p:sp>
          <p:nvSpPr>
            <p:cNvPr id="155" name=""/>
            <p:cNvSpPr/>
            <p:nvPr/>
          </p:nvSpPr>
          <p:spPr>
            <a:xfrm>
              <a:off x="6203880" y="1876320"/>
              <a:ext cx="11257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Canadian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Chicago</a:t>
              </a:r>
              <a:endParaRPr b="0" lang="en-US" sz="1000" strike="noStrike" u="none">
                <a:solidFill>
                  <a:srgbClr val="000000"/>
                </a:solidFill>
                <a:effectLst/>
                <a:uFillTx/>
                <a:latin typeface="Times New Roman"/>
              </a:endParaRPr>
            </a:p>
          </p:txBody>
        </p:sp>
        <p:sp>
          <p:nvSpPr>
            <p:cNvPr id="156" name=""/>
            <p:cNvSpPr/>
            <p:nvPr/>
          </p:nvSpPr>
          <p:spPr>
            <a:xfrm>
              <a:off x="5403240" y="3705120"/>
              <a:ext cx="100620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Rockies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57" name=""/>
            <p:cNvSpPr/>
            <p:nvPr/>
          </p:nvSpPr>
          <p:spPr>
            <a:xfrm>
              <a:off x="6942240" y="5381640"/>
              <a:ext cx="1463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Permian &amp; G.C.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MidContinent</a:t>
              </a:r>
              <a:endParaRPr b="0" lang="en-US" sz="1000" strike="noStrike" u="none">
                <a:solidFill>
                  <a:srgbClr val="000000"/>
                </a:solidFill>
                <a:effectLst/>
                <a:uFillTx/>
                <a:latin typeface="Times New Roman"/>
              </a:endParaRPr>
            </a:p>
          </p:txBody>
        </p:sp>
        <p:sp>
          <p:nvSpPr>
            <p:cNvPr id="158" name=""/>
            <p:cNvSpPr/>
            <p:nvPr/>
          </p:nvSpPr>
          <p:spPr>
            <a:xfrm>
              <a:off x="4916880" y="5610240"/>
              <a:ext cx="1688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Permian &amp; Anadarko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59" name=""/>
            <p:cNvSpPr/>
            <p:nvPr/>
          </p:nvSpPr>
          <p:spPr>
            <a:xfrm rot="6918600">
              <a:off x="4452480" y="3471480"/>
              <a:ext cx="588960" cy="2786040"/>
            </a:xfrm>
            <a:custGeom>
              <a:avLst/>
              <a:gdLst>
                <a:gd name="textAreaLeft" fmla="*/ 78840 w 588960"/>
                <a:gd name="textAreaRight" fmla="*/ 510120 w 588960"/>
                <a:gd name="textAreaTop" fmla="*/ 487440 h 2786040"/>
                <a:gd name="textAreaBottom" fmla="*/ 2019960 h 27860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60" name=""/>
          <p:cNvSpPr/>
          <p:nvPr/>
        </p:nvSpPr>
        <p:spPr>
          <a:xfrm>
            <a:off x="630360" y="2473200"/>
            <a:ext cx="2562120" cy="28782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Canadian supplies shift to Mid-continent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Transwestern receives increased Permian and Anadarko supplies via East of Thoreau interconnects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Relieves excess capacity challenge in Northern California</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036D4B5-509E-439F-9F40-E4445D93A240}"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Competitive Environment</a:t>
            </a:r>
            <a:endParaRPr b="1" lang="en-US" sz="2800" strike="noStrike" u="none">
              <a:solidFill>
                <a:srgbClr val="008240"/>
              </a:solidFill>
              <a:effectLst/>
              <a:uFillTx/>
              <a:latin typeface="Arial"/>
            </a:endParaRPr>
          </a:p>
        </p:txBody>
      </p:sp>
      <p:sp>
        <p:nvSpPr>
          <p:cNvPr id="162"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Other pipelines in market areas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Deliverability at California border</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Comparative rates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Expansions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Proposed expansions to California</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Transwestern expansion projects</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49851A1-719A-4016-82DC-C4B2B0EA4EC1}"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Interstate Pipelines to California</a:t>
            </a:r>
            <a:endParaRPr b="1" lang="en-US" sz="2800" strike="noStrike" u="none">
              <a:solidFill>
                <a:srgbClr val="008240"/>
              </a:solidFill>
              <a:effectLst/>
              <a:uFillTx/>
              <a:latin typeface="Arial"/>
            </a:endParaRPr>
          </a:p>
        </p:txBody>
      </p:sp>
      <p:graphicFrame>
        <p:nvGraphicFramePr>
          <p:cNvPr id="164" name=""/>
          <p:cNvGraphicFramePr/>
          <p:nvPr/>
        </p:nvGraphicFramePr>
        <p:xfrm>
          <a:off x="1263600" y="1392120"/>
          <a:ext cx="7086600" cy="4037040"/>
        </p:xfrm>
        <a:graphic>
          <a:graphicData uri="http://schemas.openxmlformats.org/drawingml/2006/table">
            <a:tbl>
              <a:tblPr/>
              <a:tblGrid>
                <a:gridCol w="1859040"/>
                <a:gridCol w="1520640"/>
                <a:gridCol w="1935360"/>
                <a:gridCol w="1771560"/>
              </a:tblGrid>
              <a:tr h="916920">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PIPELINE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CAPACITY </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(MMcfd)</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MAX DEMAND RATE AND FUEL</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2001 Average Throughput (MMBtu)</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850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PG&amp;E-GTN </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1,930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$.2628 + 2.21%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7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Kern River</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700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$.7708 + 1.10%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7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$.3453 + 5.00%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1,837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21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3,320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$.3600 + 3.47%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426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Total Delivery Capacity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7,040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02E97C81-BB52-4DE8-B035-8C3EBF91B08F}"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5" name="PlaceHolder 1"/>
          <p:cNvSpPr>
            <a:spLocks noGrp="1"/>
          </p:cNvSpPr>
          <p:nvPr>
            <p:ph type="title"/>
          </p:nvPr>
        </p:nvSpPr>
        <p:spPr>
          <a:xfrm>
            <a:off x="673200" y="324000"/>
            <a:ext cx="8262720" cy="614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br>
              <a:rPr sz="2800"/>
            </a:br>
            <a:r>
              <a:rPr b="1" lang="en-US" sz="2800" strike="noStrike" u="none">
                <a:solidFill>
                  <a:srgbClr val="008240"/>
                </a:solidFill>
                <a:effectLst/>
                <a:uFillTx/>
                <a:latin typeface="Arial"/>
              </a:rPr>
              <a:t>Filed with FERC</a:t>
            </a:r>
            <a:endParaRPr b="1" lang="en-US" sz="2800" strike="noStrike" u="none">
              <a:solidFill>
                <a:srgbClr val="008240"/>
              </a:solidFill>
              <a:effectLst/>
              <a:uFillTx/>
              <a:latin typeface="Arial"/>
            </a:endParaRPr>
          </a:p>
        </p:txBody>
      </p:sp>
      <p:grpSp>
        <p:nvGrpSpPr>
          <p:cNvPr id="166" name=""/>
          <p:cNvGrpSpPr/>
          <p:nvPr/>
        </p:nvGrpSpPr>
        <p:grpSpPr>
          <a:xfrm>
            <a:off x="5291280" y="968400"/>
            <a:ext cx="3052800" cy="2193480"/>
            <a:chOff x="5291280" y="968400"/>
            <a:chExt cx="3052800" cy="2193480"/>
          </a:xfrm>
        </p:grpSpPr>
        <p:sp>
          <p:nvSpPr>
            <p:cNvPr id="167" name=""/>
            <p:cNvSpPr/>
            <p:nvPr/>
          </p:nvSpPr>
          <p:spPr>
            <a:xfrm>
              <a:off x="5291280" y="1225800"/>
              <a:ext cx="604440" cy="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6095160" y="968400"/>
              <a:ext cx="807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ff"/>
                  </a:solidFill>
                  <a:effectLst/>
                  <a:uFillTx/>
                  <a:latin typeface="Arial"/>
                </a:rPr>
                <a:t>PGT</a:t>
              </a:r>
              <a:endParaRPr b="0" lang="en-US" sz="2400" strike="noStrike" u="none">
                <a:solidFill>
                  <a:srgbClr val="000000"/>
                </a:solidFill>
                <a:effectLst/>
                <a:uFillTx/>
                <a:latin typeface="Times New Roman"/>
              </a:endParaRPr>
            </a:p>
          </p:txBody>
        </p:sp>
        <p:sp>
          <p:nvSpPr>
            <p:cNvPr id="169" name=""/>
            <p:cNvSpPr/>
            <p:nvPr/>
          </p:nvSpPr>
          <p:spPr>
            <a:xfrm>
              <a:off x="5291280" y="1649520"/>
              <a:ext cx="604440" cy="0"/>
            </a:xfrm>
            <a:prstGeom prst="line">
              <a:avLst/>
            </a:prstGeom>
            <a:ln w="2844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6095880" y="1392480"/>
              <a:ext cx="824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ff"/>
                  </a:solidFill>
                  <a:effectLst/>
                  <a:uFillTx/>
                  <a:latin typeface="Arial"/>
                </a:rPr>
                <a:t>Kern</a:t>
              </a:r>
              <a:endParaRPr b="0" lang="en-US" sz="2400" strike="noStrike" u="none">
                <a:solidFill>
                  <a:srgbClr val="000000"/>
                </a:solidFill>
                <a:effectLst/>
                <a:uFillTx/>
                <a:latin typeface="Times New Roman"/>
              </a:endParaRPr>
            </a:p>
          </p:txBody>
        </p:sp>
        <p:sp>
          <p:nvSpPr>
            <p:cNvPr id="171" name=""/>
            <p:cNvSpPr/>
            <p:nvPr/>
          </p:nvSpPr>
          <p:spPr>
            <a:xfrm>
              <a:off x="5291280" y="2498760"/>
              <a:ext cx="604440" cy="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6095520" y="2241720"/>
              <a:ext cx="1044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0099"/>
                  </a:solidFill>
                  <a:effectLst/>
                  <a:uFillTx/>
                  <a:latin typeface="Arial"/>
                </a:rPr>
                <a:t>EPNG</a:t>
              </a:r>
              <a:endParaRPr b="0" lang="en-US" sz="2400" strike="noStrike" u="none">
                <a:solidFill>
                  <a:srgbClr val="000000"/>
                </a:solidFill>
                <a:effectLst/>
                <a:uFillTx/>
                <a:latin typeface="Times New Roman"/>
              </a:endParaRPr>
            </a:p>
          </p:txBody>
        </p:sp>
        <p:sp>
          <p:nvSpPr>
            <p:cNvPr id="173" name=""/>
            <p:cNvSpPr/>
            <p:nvPr/>
          </p:nvSpPr>
          <p:spPr>
            <a:xfrm>
              <a:off x="5291280" y="2073600"/>
              <a:ext cx="604440" cy="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6096600" y="1818000"/>
              <a:ext cx="2247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Southern Trails</a:t>
              </a:r>
              <a:endParaRPr b="0" lang="en-US" sz="2400" strike="noStrike" u="none">
                <a:solidFill>
                  <a:srgbClr val="000000"/>
                </a:solidFill>
                <a:effectLst/>
                <a:uFillTx/>
                <a:latin typeface="Times New Roman"/>
              </a:endParaRPr>
            </a:p>
          </p:txBody>
        </p:sp>
        <p:sp>
          <p:nvSpPr>
            <p:cNvPr id="175" name=""/>
            <p:cNvSpPr/>
            <p:nvPr/>
          </p:nvSpPr>
          <p:spPr>
            <a:xfrm>
              <a:off x="5291280" y="2922840"/>
              <a:ext cx="60444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6098400" y="2702160"/>
              <a:ext cx="10274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TWPL</a:t>
              </a:r>
              <a:endParaRPr b="0" lang="en-US" sz="2400" strike="noStrike" u="none">
                <a:solidFill>
                  <a:srgbClr val="000000"/>
                </a:solidFill>
                <a:effectLst/>
                <a:uFillTx/>
                <a:latin typeface="Times New Roman"/>
              </a:endParaRPr>
            </a:p>
          </p:txBody>
        </p:sp>
      </p:grpSp>
      <p:grpSp>
        <p:nvGrpSpPr>
          <p:cNvPr id="177" name=""/>
          <p:cNvGrpSpPr/>
          <p:nvPr/>
        </p:nvGrpSpPr>
        <p:grpSpPr>
          <a:xfrm>
            <a:off x="720720" y="577800"/>
            <a:ext cx="5438520" cy="6100560"/>
            <a:chOff x="720720" y="577800"/>
            <a:chExt cx="5438520" cy="6100560"/>
          </a:xfrm>
        </p:grpSpPr>
        <p:grpSp>
          <p:nvGrpSpPr>
            <p:cNvPr id="178" name=""/>
            <p:cNvGrpSpPr/>
            <p:nvPr/>
          </p:nvGrpSpPr>
          <p:grpSpPr>
            <a:xfrm>
              <a:off x="720720" y="577800"/>
              <a:ext cx="5438520" cy="6100560"/>
              <a:chOff x="720720" y="577800"/>
              <a:chExt cx="5438520" cy="6100560"/>
            </a:xfrm>
          </p:grpSpPr>
          <p:sp>
            <p:nvSpPr>
              <p:cNvPr id="179" name=""/>
              <p:cNvSpPr/>
              <p:nvPr/>
            </p:nvSpPr>
            <p:spPr>
              <a:xfrm>
                <a:off x="2370960" y="2525400"/>
                <a:ext cx="1005120" cy="132804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1126800" y="577800"/>
                <a:ext cx="1225440" cy="906480"/>
              </a:xfrm>
              <a:custGeom>
                <a:avLst/>
                <a:gdLst/>
                <a:ahLst/>
                <a:rect l="l" t="t" r="r" b="b"/>
                <a:pathLst>
                  <a:path w="624" h="444">
                    <a:moveTo>
                      <a:pt x="568" y="393"/>
                    </a:moveTo>
                    <a:lnTo>
                      <a:pt x="566" y="398"/>
                    </a:lnTo>
                    <a:lnTo>
                      <a:pt x="570" y="414"/>
                    </a:lnTo>
                    <a:lnTo>
                      <a:pt x="568" y="444"/>
                    </a:lnTo>
                    <a:lnTo>
                      <a:pt x="534" y="438"/>
                    </a:lnTo>
                    <a:lnTo>
                      <a:pt x="533" y="438"/>
                    </a:lnTo>
                    <a:lnTo>
                      <a:pt x="523" y="436"/>
                    </a:lnTo>
                    <a:lnTo>
                      <a:pt x="522" y="436"/>
                    </a:lnTo>
                    <a:lnTo>
                      <a:pt x="521" y="435"/>
                    </a:lnTo>
                    <a:lnTo>
                      <a:pt x="512" y="433"/>
                    </a:lnTo>
                    <a:lnTo>
                      <a:pt x="511" y="432"/>
                    </a:lnTo>
                    <a:lnTo>
                      <a:pt x="504" y="431"/>
                    </a:lnTo>
                    <a:lnTo>
                      <a:pt x="482" y="427"/>
                    </a:lnTo>
                    <a:lnTo>
                      <a:pt x="481" y="426"/>
                    </a:lnTo>
                    <a:lnTo>
                      <a:pt x="461" y="422"/>
                    </a:lnTo>
                    <a:lnTo>
                      <a:pt x="417" y="414"/>
                    </a:lnTo>
                    <a:lnTo>
                      <a:pt x="401" y="411"/>
                    </a:lnTo>
                    <a:lnTo>
                      <a:pt x="388" y="416"/>
                    </a:lnTo>
                    <a:lnTo>
                      <a:pt x="378" y="413"/>
                    </a:lnTo>
                    <a:lnTo>
                      <a:pt x="364" y="412"/>
                    </a:lnTo>
                    <a:lnTo>
                      <a:pt x="352" y="409"/>
                    </a:lnTo>
                    <a:lnTo>
                      <a:pt x="342" y="415"/>
                    </a:lnTo>
                    <a:lnTo>
                      <a:pt x="325" y="414"/>
                    </a:lnTo>
                    <a:lnTo>
                      <a:pt x="322" y="414"/>
                    </a:lnTo>
                    <a:lnTo>
                      <a:pt x="318" y="414"/>
                    </a:lnTo>
                    <a:lnTo>
                      <a:pt x="315" y="414"/>
                    </a:lnTo>
                    <a:lnTo>
                      <a:pt x="296" y="420"/>
                    </a:lnTo>
                    <a:lnTo>
                      <a:pt x="273" y="419"/>
                    </a:lnTo>
                    <a:lnTo>
                      <a:pt x="260" y="411"/>
                    </a:lnTo>
                    <a:lnTo>
                      <a:pt x="256" y="413"/>
                    </a:lnTo>
                    <a:lnTo>
                      <a:pt x="242" y="415"/>
                    </a:lnTo>
                    <a:lnTo>
                      <a:pt x="237" y="417"/>
                    </a:lnTo>
                    <a:lnTo>
                      <a:pt x="214" y="416"/>
                    </a:lnTo>
                    <a:lnTo>
                      <a:pt x="213" y="409"/>
                    </a:lnTo>
                    <a:lnTo>
                      <a:pt x="195" y="401"/>
                    </a:lnTo>
                    <a:lnTo>
                      <a:pt x="194" y="400"/>
                    </a:lnTo>
                    <a:lnTo>
                      <a:pt x="191" y="397"/>
                    </a:lnTo>
                    <a:lnTo>
                      <a:pt x="189" y="396"/>
                    </a:lnTo>
                    <a:lnTo>
                      <a:pt x="172" y="395"/>
                    </a:lnTo>
                    <a:lnTo>
                      <a:pt x="166" y="393"/>
                    </a:lnTo>
                    <a:lnTo>
                      <a:pt x="155" y="397"/>
                    </a:lnTo>
                    <a:lnTo>
                      <a:pt x="140" y="401"/>
                    </a:lnTo>
                    <a:lnTo>
                      <a:pt x="132" y="400"/>
                    </a:lnTo>
                    <a:lnTo>
                      <a:pt x="126" y="402"/>
                    </a:lnTo>
                    <a:lnTo>
                      <a:pt x="112" y="397"/>
                    </a:lnTo>
                    <a:lnTo>
                      <a:pt x="88" y="380"/>
                    </a:lnTo>
                    <a:lnTo>
                      <a:pt x="90" y="371"/>
                    </a:lnTo>
                    <a:lnTo>
                      <a:pt x="91" y="369"/>
                    </a:lnTo>
                    <a:lnTo>
                      <a:pt x="92" y="357"/>
                    </a:lnTo>
                    <a:lnTo>
                      <a:pt x="92" y="344"/>
                    </a:lnTo>
                    <a:lnTo>
                      <a:pt x="83" y="321"/>
                    </a:lnTo>
                    <a:lnTo>
                      <a:pt x="66" y="312"/>
                    </a:lnTo>
                    <a:lnTo>
                      <a:pt x="63" y="313"/>
                    </a:lnTo>
                    <a:lnTo>
                      <a:pt x="54" y="311"/>
                    </a:lnTo>
                    <a:lnTo>
                      <a:pt x="51" y="298"/>
                    </a:lnTo>
                    <a:lnTo>
                      <a:pt x="49" y="296"/>
                    </a:lnTo>
                    <a:lnTo>
                      <a:pt x="33" y="293"/>
                    </a:lnTo>
                    <a:lnTo>
                      <a:pt x="29" y="287"/>
                    </a:lnTo>
                    <a:lnTo>
                      <a:pt x="16" y="290"/>
                    </a:lnTo>
                    <a:lnTo>
                      <a:pt x="10" y="285"/>
                    </a:lnTo>
                    <a:lnTo>
                      <a:pt x="9" y="279"/>
                    </a:lnTo>
                    <a:lnTo>
                      <a:pt x="4" y="284"/>
                    </a:lnTo>
                    <a:lnTo>
                      <a:pt x="0" y="283"/>
                    </a:lnTo>
                    <a:lnTo>
                      <a:pt x="13" y="241"/>
                    </a:lnTo>
                    <a:lnTo>
                      <a:pt x="11" y="263"/>
                    </a:lnTo>
                    <a:lnTo>
                      <a:pt x="15" y="258"/>
                    </a:lnTo>
                    <a:lnTo>
                      <a:pt x="21" y="258"/>
                    </a:lnTo>
                    <a:lnTo>
                      <a:pt x="21" y="245"/>
                    </a:lnTo>
                    <a:lnTo>
                      <a:pt x="29" y="239"/>
                    </a:lnTo>
                    <a:lnTo>
                      <a:pt x="30" y="235"/>
                    </a:lnTo>
                    <a:lnTo>
                      <a:pt x="20" y="236"/>
                    </a:lnTo>
                    <a:lnTo>
                      <a:pt x="14" y="229"/>
                    </a:lnTo>
                    <a:lnTo>
                      <a:pt x="15" y="223"/>
                    </a:lnTo>
                    <a:lnTo>
                      <a:pt x="16" y="213"/>
                    </a:lnTo>
                    <a:lnTo>
                      <a:pt x="14" y="209"/>
                    </a:lnTo>
                    <a:lnTo>
                      <a:pt x="18" y="214"/>
                    </a:lnTo>
                    <a:lnTo>
                      <a:pt x="36" y="211"/>
                    </a:lnTo>
                    <a:lnTo>
                      <a:pt x="37" y="209"/>
                    </a:lnTo>
                    <a:lnTo>
                      <a:pt x="27" y="202"/>
                    </a:lnTo>
                    <a:lnTo>
                      <a:pt x="20" y="194"/>
                    </a:lnTo>
                    <a:lnTo>
                      <a:pt x="17" y="206"/>
                    </a:lnTo>
                    <a:lnTo>
                      <a:pt x="13" y="206"/>
                    </a:lnTo>
                    <a:lnTo>
                      <a:pt x="19" y="173"/>
                    </a:lnTo>
                    <a:lnTo>
                      <a:pt x="18" y="162"/>
                    </a:lnTo>
                    <a:lnTo>
                      <a:pt x="14" y="155"/>
                    </a:lnTo>
                    <a:lnTo>
                      <a:pt x="17" y="134"/>
                    </a:lnTo>
                    <a:lnTo>
                      <a:pt x="14" y="104"/>
                    </a:lnTo>
                    <a:lnTo>
                      <a:pt x="15" y="102"/>
                    </a:lnTo>
                    <a:lnTo>
                      <a:pt x="5" y="88"/>
                    </a:lnTo>
                    <a:lnTo>
                      <a:pt x="4" y="74"/>
                    </a:lnTo>
                    <a:lnTo>
                      <a:pt x="6" y="69"/>
                    </a:lnTo>
                    <a:lnTo>
                      <a:pt x="5" y="55"/>
                    </a:lnTo>
                    <a:lnTo>
                      <a:pt x="16" y="36"/>
                    </a:lnTo>
                    <a:lnTo>
                      <a:pt x="13" y="28"/>
                    </a:lnTo>
                    <a:lnTo>
                      <a:pt x="18" y="30"/>
                    </a:lnTo>
                    <a:lnTo>
                      <a:pt x="63" y="69"/>
                    </a:lnTo>
                    <a:lnTo>
                      <a:pt x="106" y="83"/>
                    </a:lnTo>
                    <a:lnTo>
                      <a:pt x="106" y="85"/>
                    </a:lnTo>
                    <a:lnTo>
                      <a:pt x="133" y="93"/>
                    </a:lnTo>
                    <a:lnTo>
                      <a:pt x="144" y="102"/>
                    </a:lnTo>
                    <a:lnTo>
                      <a:pt x="149" y="104"/>
                    </a:lnTo>
                    <a:lnTo>
                      <a:pt x="151" y="97"/>
                    </a:lnTo>
                    <a:lnTo>
                      <a:pt x="158" y="100"/>
                    </a:lnTo>
                    <a:lnTo>
                      <a:pt x="154" y="102"/>
                    </a:lnTo>
                    <a:lnTo>
                      <a:pt x="156" y="108"/>
                    </a:lnTo>
                    <a:lnTo>
                      <a:pt x="157" y="108"/>
                    </a:lnTo>
                    <a:lnTo>
                      <a:pt x="160" y="130"/>
                    </a:lnTo>
                    <a:lnTo>
                      <a:pt x="149" y="139"/>
                    </a:lnTo>
                    <a:lnTo>
                      <a:pt x="148" y="142"/>
                    </a:lnTo>
                    <a:lnTo>
                      <a:pt x="165" y="131"/>
                    </a:lnTo>
                    <a:lnTo>
                      <a:pt x="171" y="132"/>
                    </a:lnTo>
                    <a:lnTo>
                      <a:pt x="170" y="147"/>
                    </a:lnTo>
                    <a:lnTo>
                      <a:pt x="168" y="146"/>
                    </a:lnTo>
                    <a:lnTo>
                      <a:pt x="161" y="172"/>
                    </a:lnTo>
                    <a:lnTo>
                      <a:pt x="162" y="173"/>
                    </a:lnTo>
                    <a:lnTo>
                      <a:pt x="164" y="184"/>
                    </a:lnTo>
                    <a:lnTo>
                      <a:pt x="166" y="190"/>
                    </a:lnTo>
                    <a:lnTo>
                      <a:pt x="156" y="194"/>
                    </a:lnTo>
                    <a:lnTo>
                      <a:pt x="154" y="190"/>
                    </a:lnTo>
                    <a:lnTo>
                      <a:pt x="153" y="189"/>
                    </a:lnTo>
                    <a:lnTo>
                      <a:pt x="155" y="197"/>
                    </a:lnTo>
                    <a:lnTo>
                      <a:pt x="162" y="196"/>
                    </a:lnTo>
                    <a:lnTo>
                      <a:pt x="171" y="192"/>
                    </a:lnTo>
                    <a:lnTo>
                      <a:pt x="170" y="183"/>
                    </a:lnTo>
                    <a:lnTo>
                      <a:pt x="177" y="145"/>
                    </a:lnTo>
                    <a:lnTo>
                      <a:pt x="190" y="127"/>
                    </a:lnTo>
                    <a:lnTo>
                      <a:pt x="194" y="127"/>
                    </a:lnTo>
                    <a:lnTo>
                      <a:pt x="196" y="122"/>
                    </a:lnTo>
                    <a:lnTo>
                      <a:pt x="189" y="106"/>
                    </a:lnTo>
                    <a:lnTo>
                      <a:pt x="189" y="95"/>
                    </a:lnTo>
                    <a:lnTo>
                      <a:pt x="184" y="105"/>
                    </a:lnTo>
                    <a:lnTo>
                      <a:pt x="186" y="113"/>
                    </a:lnTo>
                    <a:lnTo>
                      <a:pt x="181" y="104"/>
                    </a:lnTo>
                    <a:lnTo>
                      <a:pt x="178" y="103"/>
                    </a:lnTo>
                    <a:lnTo>
                      <a:pt x="179" y="89"/>
                    </a:lnTo>
                    <a:lnTo>
                      <a:pt x="189" y="91"/>
                    </a:lnTo>
                    <a:lnTo>
                      <a:pt x="192" y="87"/>
                    </a:lnTo>
                    <a:lnTo>
                      <a:pt x="192" y="86"/>
                    </a:lnTo>
                    <a:lnTo>
                      <a:pt x="185" y="77"/>
                    </a:lnTo>
                    <a:lnTo>
                      <a:pt x="180" y="72"/>
                    </a:lnTo>
                    <a:lnTo>
                      <a:pt x="170" y="86"/>
                    </a:lnTo>
                    <a:lnTo>
                      <a:pt x="173" y="110"/>
                    </a:lnTo>
                    <a:lnTo>
                      <a:pt x="175" y="111"/>
                    </a:lnTo>
                    <a:lnTo>
                      <a:pt x="176" y="106"/>
                    </a:lnTo>
                    <a:lnTo>
                      <a:pt x="185" y="116"/>
                    </a:lnTo>
                    <a:lnTo>
                      <a:pt x="182" y="131"/>
                    </a:lnTo>
                    <a:lnTo>
                      <a:pt x="175" y="120"/>
                    </a:lnTo>
                    <a:lnTo>
                      <a:pt x="168" y="112"/>
                    </a:lnTo>
                    <a:lnTo>
                      <a:pt x="170" y="97"/>
                    </a:lnTo>
                    <a:lnTo>
                      <a:pt x="161" y="89"/>
                    </a:lnTo>
                    <a:lnTo>
                      <a:pt x="173" y="68"/>
                    </a:lnTo>
                    <a:lnTo>
                      <a:pt x="179" y="44"/>
                    </a:lnTo>
                    <a:lnTo>
                      <a:pt x="187" y="66"/>
                    </a:lnTo>
                    <a:lnTo>
                      <a:pt x="193" y="45"/>
                    </a:lnTo>
                    <a:lnTo>
                      <a:pt x="195" y="34"/>
                    </a:lnTo>
                    <a:lnTo>
                      <a:pt x="186" y="30"/>
                    </a:lnTo>
                    <a:lnTo>
                      <a:pt x="184" y="43"/>
                    </a:lnTo>
                    <a:lnTo>
                      <a:pt x="180" y="15"/>
                    </a:lnTo>
                    <a:lnTo>
                      <a:pt x="183" y="0"/>
                    </a:lnTo>
                    <a:lnTo>
                      <a:pt x="330" y="35"/>
                    </a:lnTo>
                    <a:lnTo>
                      <a:pt x="484" y="69"/>
                    </a:lnTo>
                    <a:lnTo>
                      <a:pt x="534" y="79"/>
                    </a:lnTo>
                    <a:lnTo>
                      <a:pt x="594" y="92"/>
                    </a:lnTo>
                    <a:lnTo>
                      <a:pt x="624" y="97"/>
                    </a:lnTo>
                    <a:lnTo>
                      <a:pt x="624" y="102"/>
                    </a:lnTo>
                    <a:lnTo>
                      <a:pt x="623" y="106"/>
                    </a:lnTo>
                    <a:lnTo>
                      <a:pt x="621" y="114"/>
                    </a:lnTo>
                    <a:lnTo>
                      <a:pt x="608" y="179"/>
                    </a:lnTo>
                    <a:lnTo>
                      <a:pt x="604" y="197"/>
                    </a:lnTo>
                    <a:lnTo>
                      <a:pt x="603" y="207"/>
                    </a:lnTo>
                    <a:lnTo>
                      <a:pt x="602" y="210"/>
                    </a:lnTo>
                    <a:lnTo>
                      <a:pt x="602" y="212"/>
                    </a:lnTo>
                    <a:lnTo>
                      <a:pt x="601" y="214"/>
                    </a:lnTo>
                    <a:lnTo>
                      <a:pt x="596" y="240"/>
                    </a:lnTo>
                    <a:lnTo>
                      <a:pt x="594" y="254"/>
                    </a:lnTo>
                    <a:lnTo>
                      <a:pt x="588" y="284"/>
                    </a:lnTo>
                    <a:lnTo>
                      <a:pt x="586" y="297"/>
                    </a:lnTo>
                    <a:lnTo>
                      <a:pt x="586" y="298"/>
                    </a:lnTo>
                    <a:lnTo>
                      <a:pt x="582" y="311"/>
                    </a:lnTo>
                    <a:lnTo>
                      <a:pt x="574" y="355"/>
                    </a:lnTo>
                    <a:lnTo>
                      <a:pt x="573" y="361"/>
                    </a:lnTo>
                    <a:lnTo>
                      <a:pt x="570" y="380"/>
                    </a:lnTo>
                    <a:lnTo>
                      <a:pt x="569" y="384"/>
                    </a:lnTo>
                    <a:lnTo>
                      <a:pt x="568" y="393"/>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1403640" y="638280"/>
                <a:ext cx="66600" cy="55800"/>
              </a:xfrm>
              <a:custGeom>
                <a:avLst/>
                <a:gdLst/>
                <a:ahLst/>
                <a:rect l="l" t="t" r="r" b="b"/>
                <a:pathLst>
                  <a:path w="34" h="27">
                    <a:moveTo>
                      <a:pt x="3" y="0"/>
                    </a:moveTo>
                    <a:lnTo>
                      <a:pt x="7" y="13"/>
                    </a:lnTo>
                    <a:lnTo>
                      <a:pt x="11" y="15"/>
                    </a:lnTo>
                    <a:lnTo>
                      <a:pt x="13" y="4"/>
                    </a:lnTo>
                    <a:lnTo>
                      <a:pt x="34" y="9"/>
                    </a:lnTo>
                    <a:lnTo>
                      <a:pt x="22" y="27"/>
                    </a:lnTo>
                    <a:lnTo>
                      <a:pt x="8" y="26"/>
                    </a:lnTo>
                    <a:lnTo>
                      <a:pt x="0" y="19"/>
                    </a:lnTo>
                    <a:lnTo>
                      <a:pt x="3" y="0"/>
                    </a:lnTo>
                    <a:close/>
                  </a:path>
                </a:pathLst>
              </a:custGeom>
              <a:solidFill>
                <a:srgbClr val="ffffff"/>
              </a:solidFill>
              <a:ln w="144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82" name=""/>
              <p:cNvSpPr/>
              <p:nvPr/>
            </p:nvSpPr>
            <p:spPr>
              <a:xfrm>
                <a:off x="3032640" y="1877400"/>
                <a:ext cx="1260360" cy="1080360"/>
              </a:xfrm>
              <a:custGeom>
                <a:avLst/>
                <a:gdLst/>
                <a:ahLst/>
                <a:rect l="l" t="t" r="r" b="b"/>
                <a:pathLst>
                  <a:path w="642" h="529">
                    <a:moveTo>
                      <a:pt x="415" y="516"/>
                    </a:moveTo>
                    <a:lnTo>
                      <a:pt x="409" y="515"/>
                    </a:lnTo>
                    <a:lnTo>
                      <a:pt x="399" y="514"/>
                    </a:lnTo>
                    <a:lnTo>
                      <a:pt x="367" y="511"/>
                    </a:lnTo>
                    <a:lnTo>
                      <a:pt x="365" y="510"/>
                    </a:lnTo>
                    <a:lnTo>
                      <a:pt x="364" y="510"/>
                    </a:lnTo>
                    <a:lnTo>
                      <a:pt x="327" y="507"/>
                    </a:lnTo>
                    <a:lnTo>
                      <a:pt x="322" y="507"/>
                    </a:lnTo>
                    <a:lnTo>
                      <a:pt x="300" y="505"/>
                    </a:lnTo>
                    <a:lnTo>
                      <a:pt x="274" y="502"/>
                    </a:lnTo>
                    <a:lnTo>
                      <a:pt x="251" y="500"/>
                    </a:lnTo>
                    <a:lnTo>
                      <a:pt x="197" y="495"/>
                    </a:lnTo>
                    <a:lnTo>
                      <a:pt x="175" y="493"/>
                    </a:lnTo>
                    <a:lnTo>
                      <a:pt x="136" y="488"/>
                    </a:lnTo>
                    <a:lnTo>
                      <a:pt x="133" y="488"/>
                    </a:lnTo>
                    <a:lnTo>
                      <a:pt x="91" y="483"/>
                    </a:lnTo>
                    <a:lnTo>
                      <a:pt x="87" y="482"/>
                    </a:lnTo>
                    <a:lnTo>
                      <a:pt x="68" y="480"/>
                    </a:lnTo>
                    <a:lnTo>
                      <a:pt x="0" y="471"/>
                    </a:lnTo>
                    <a:lnTo>
                      <a:pt x="4" y="442"/>
                    </a:lnTo>
                    <a:lnTo>
                      <a:pt x="7" y="419"/>
                    </a:lnTo>
                    <a:lnTo>
                      <a:pt x="8" y="412"/>
                    </a:lnTo>
                    <a:lnTo>
                      <a:pt x="9" y="403"/>
                    </a:lnTo>
                    <a:lnTo>
                      <a:pt x="12" y="383"/>
                    </a:lnTo>
                    <a:lnTo>
                      <a:pt x="13" y="373"/>
                    </a:lnTo>
                    <a:lnTo>
                      <a:pt x="15" y="353"/>
                    </a:lnTo>
                    <a:lnTo>
                      <a:pt x="17" y="338"/>
                    </a:lnTo>
                    <a:lnTo>
                      <a:pt x="22" y="297"/>
                    </a:lnTo>
                    <a:lnTo>
                      <a:pt x="23" y="293"/>
                    </a:lnTo>
                    <a:lnTo>
                      <a:pt x="27" y="265"/>
                    </a:lnTo>
                    <a:lnTo>
                      <a:pt x="31" y="235"/>
                    </a:lnTo>
                    <a:lnTo>
                      <a:pt x="31" y="233"/>
                    </a:lnTo>
                    <a:lnTo>
                      <a:pt x="32" y="228"/>
                    </a:lnTo>
                    <a:lnTo>
                      <a:pt x="35" y="206"/>
                    </a:lnTo>
                    <a:lnTo>
                      <a:pt x="36" y="197"/>
                    </a:lnTo>
                    <a:lnTo>
                      <a:pt x="38" y="182"/>
                    </a:lnTo>
                    <a:lnTo>
                      <a:pt x="38" y="177"/>
                    </a:lnTo>
                    <a:lnTo>
                      <a:pt x="38" y="176"/>
                    </a:lnTo>
                    <a:lnTo>
                      <a:pt x="42" y="147"/>
                    </a:lnTo>
                    <a:lnTo>
                      <a:pt x="44" y="132"/>
                    </a:lnTo>
                    <a:lnTo>
                      <a:pt x="45" y="120"/>
                    </a:lnTo>
                    <a:lnTo>
                      <a:pt x="47" y="102"/>
                    </a:lnTo>
                    <a:lnTo>
                      <a:pt x="49" y="88"/>
                    </a:lnTo>
                    <a:lnTo>
                      <a:pt x="52" y="62"/>
                    </a:lnTo>
                    <a:lnTo>
                      <a:pt x="52" y="59"/>
                    </a:lnTo>
                    <a:lnTo>
                      <a:pt x="55" y="39"/>
                    </a:lnTo>
                    <a:lnTo>
                      <a:pt x="60" y="0"/>
                    </a:lnTo>
                    <a:lnTo>
                      <a:pt x="114" y="8"/>
                    </a:lnTo>
                    <a:lnTo>
                      <a:pt x="147" y="10"/>
                    </a:lnTo>
                    <a:lnTo>
                      <a:pt x="160" y="12"/>
                    </a:lnTo>
                    <a:lnTo>
                      <a:pt x="165" y="12"/>
                    </a:lnTo>
                    <a:lnTo>
                      <a:pt x="220" y="18"/>
                    </a:lnTo>
                    <a:lnTo>
                      <a:pt x="231" y="20"/>
                    </a:lnTo>
                    <a:lnTo>
                      <a:pt x="262" y="23"/>
                    </a:lnTo>
                    <a:lnTo>
                      <a:pt x="272" y="24"/>
                    </a:lnTo>
                    <a:lnTo>
                      <a:pt x="282" y="25"/>
                    </a:lnTo>
                    <a:lnTo>
                      <a:pt x="293" y="27"/>
                    </a:lnTo>
                    <a:lnTo>
                      <a:pt x="321" y="30"/>
                    </a:lnTo>
                    <a:lnTo>
                      <a:pt x="387" y="36"/>
                    </a:lnTo>
                    <a:lnTo>
                      <a:pt x="397" y="37"/>
                    </a:lnTo>
                    <a:lnTo>
                      <a:pt x="458" y="43"/>
                    </a:lnTo>
                    <a:lnTo>
                      <a:pt x="459" y="43"/>
                    </a:lnTo>
                    <a:lnTo>
                      <a:pt x="469" y="44"/>
                    </a:lnTo>
                    <a:lnTo>
                      <a:pt x="480" y="44"/>
                    </a:lnTo>
                    <a:lnTo>
                      <a:pt x="488" y="44"/>
                    </a:lnTo>
                    <a:lnTo>
                      <a:pt x="556" y="49"/>
                    </a:lnTo>
                    <a:lnTo>
                      <a:pt x="560" y="49"/>
                    </a:lnTo>
                    <a:lnTo>
                      <a:pt x="578" y="51"/>
                    </a:lnTo>
                    <a:lnTo>
                      <a:pt x="586" y="51"/>
                    </a:lnTo>
                    <a:lnTo>
                      <a:pt x="642" y="56"/>
                    </a:lnTo>
                    <a:lnTo>
                      <a:pt x="641" y="85"/>
                    </a:lnTo>
                    <a:lnTo>
                      <a:pt x="640" y="105"/>
                    </a:lnTo>
                    <a:lnTo>
                      <a:pt x="639" y="115"/>
                    </a:lnTo>
                    <a:lnTo>
                      <a:pt x="636" y="144"/>
                    </a:lnTo>
                    <a:lnTo>
                      <a:pt x="636" y="152"/>
                    </a:lnTo>
                    <a:lnTo>
                      <a:pt x="636" y="157"/>
                    </a:lnTo>
                    <a:lnTo>
                      <a:pt x="635" y="174"/>
                    </a:lnTo>
                    <a:lnTo>
                      <a:pt x="634" y="190"/>
                    </a:lnTo>
                    <a:lnTo>
                      <a:pt x="633" y="203"/>
                    </a:lnTo>
                    <a:lnTo>
                      <a:pt x="632" y="218"/>
                    </a:lnTo>
                    <a:lnTo>
                      <a:pt x="631" y="232"/>
                    </a:lnTo>
                    <a:lnTo>
                      <a:pt x="631" y="233"/>
                    </a:lnTo>
                    <a:lnTo>
                      <a:pt x="631" y="235"/>
                    </a:lnTo>
                    <a:lnTo>
                      <a:pt x="631" y="247"/>
                    </a:lnTo>
                    <a:lnTo>
                      <a:pt x="629" y="277"/>
                    </a:lnTo>
                    <a:lnTo>
                      <a:pt x="628" y="292"/>
                    </a:lnTo>
                    <a:lnTo>
                      <a:pt x="628" y="297"/>
                    </a:lnTo>
                    <a:lnTo>
                      <a:pt x="627" y="314"/>
                    </a:lnTo>
                    <a:lnTo>
                      <a:pt x="625" y="340"/>
                    </a:lnTo>
                    <a:lnTo>
                      <a:pt x="623" y="381"/>
                    </a:lnTo>
                    <a:lnTo>
                      <a:pt x="622" y="395"/>
                    </a:lnTo>
                    <a:lnTo>
                      <a:pt x="621" y="410"/>
                    </a:lnTo>
                    <a:lnTo>
                      <a:pt x="620" y="425"/>
                    </a:lnTo>
                    <a:lnTo>
                      <a:pt x="620" y="440"/>
                    </a:lnTo>
                    <a:lnTo>
                      <a:pt x="619" y="446"/>
                    </a:lnTo>
                    <a:lnTo>
                      <a:pt x="619" y="456"/>
                    </a:lnTo>
                    <a:lnTo>
                      <a:pt x="618" y="463"/>
                    </a:lnTo>
                    <a:lnTo>
                      <a:pt x="618" y="470"/>
                    </a:lnTo>
                    <a:lnTo>
                      <a:pt x="617" y="482"/>
                    </a:lnTo>
                    <a:lnTo>
                      <a:pt x="616" y="493"/>
                    </a:lnTo>
                    <a:lnTo>
                      <a:pt x="615" y="515"/>
                    </a:lnTo>
                    <a:lnTo>
                      <a:pt x="614" y="529"/>
                    </a:lnTo>
                    <a:lnTo>
                      <a:pt x="563" y="526"/>
                    </a:lnTo>
                    <a:lnTo>
                      <a:pt x="542" y="525"/>
                    </a:lnTo>
                    <a:lnTo>
                      <a:pt x="535" y="525"/>
                    </a:lnTo>
                    <a:lnTo>
                      <a:pt x="520" y="524"/>
                    </a:lnTo>
                    <a:lnTo>
                      <a:pt x="508" y="523"/>
                    </a:lnTo>
                    <a:lnTo>
                      <a:pt x="506" y="523"/>
                    </a:lnTo>
                    <a:lnTo>
                      <a:pt x="491" y="522"/>
                    </a:lnTo>
                    <a:lnTo>
                      <a:pt x="436" y="518"/>
                    </a:lnTo>
                    <a:lnTo>
                      <a:pt x="426" y="517"/>
                    </a:lnTo>
                    <a:lnTo>
                      <a:pt x="425" y="517"/>
                    </a:lnTo>
                    <a:lnTo>
                      <a:pt x="418" y="516"/>
                    </a:lnTo>
                    <a:lnTo>
                      <a:pt x="415" y="51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4368240" y="3945960"/>
                <a:ext cx="1586880" cy="838080"/>
              </a:xfrm>
              <a:custGeom>
                <a:avLst/>
                <a:gdLst/>
                <a:ahLst/>
                <a:rect l="l" t="t" r="r" b="b"/>
                <a:pathLst>
                  <a:path w="808" h="411">
                    <a:moveTo>
                      <a:pt x="791" y="107"/>
                    </a:moveTo>
                    <a:lnTo>
                      <a:pt x="787" y="89"/>
                    </a:lnTo>
                    <a:lnTo>
                      <a:pt x="786" y="81"/>
                    </a:lnTo>
                    <a:lnTo>
                      <a:pt x="784" y="66"/>
                    </a:lnTo>
                    <a:lnTo>
                      <a:pt x="783" y="54"/>
                    </a:lnTo>
                    <a:lnTo>
                      <a:pt x="783" y="49"/>
                    </a:lnTo>
                    <a:lnTo>
                      <a:pt x="783" y="46"/>
                    </a:lnTo>
                    <a:lnTo>
                      <a:pt x="783" y="45"/>
                    </a:lnTo>
                    <a:lnTo>
                      <a:pt x="783" y="37"/>
                    </a:lnTo>
                    <a:lnTo>
                      <a:pt x="783" y="34"/>
                    </a:lnTo>
                    <a:lnTo>
                      <a:pt x="782" y="23"/>
                    </a:lnTo>
                    <a:lnTo>
                      <a:pt x="782" y="11"/>
                    </a:lnTo>
                    <a:lnTo>
                      <a:pt x="782" y="6"/>
                    </a:lnTo>
                    <a:lnTo>
                      <a:pt x="781" y="6"/>
                    </a:lnTo>
                    <a:lnTo>
                      <a:pt x="770" y="6"/>
                    </a:lnTo>
                    <a:lnTo>
                      <a:pt x="746" y="7"/>
                    </a:lnTo>
                    <a:lnTo>
                      <a:pt x="740" y="7"/>
                    </a:lnTo>
                    <a:lnTo>
                      <a:pt x="723" y="8"/>
                    </a:lnTo>
                    <a:lnTo>
                      <a:pt x="717" y="8"/>
                    </a:lnTo>
                    <a:lnTo>
                      <a:pt x="709" y="8"/>
                    </a:lnTo>
                    <a:lnTo>
                      <a:pt x="700" y="8"/>
                    </a:lnTo>
                    <a:lnTo>
                      <a:pt x="698" y="8"/>
                    </a:lnTo>
                    <a:lnTo>
                      <a:pt x="688" y="9"/>
                    </a:lnTo>
                    <a:lnTo>
                      <a:pt x="684" y="9"/>
                    </a:lnTo>
                    <a:lnTo>
                      <a:pt x="674" y="9"/>
                    </a:lnTo>
                    <a:lnTo>
                      <a:pt x="666" y="9"/>
                    </a:lnTo>
                    <a:lnTo>
                      <a:pt x="657" y="9"/>
                    </a:lnTo>
                    <a:lnTo>
                      <a:pt x="653" y="9"/>
                    </a:lnTo>
                    <a:lnTo>
                      <a:pt x="642" y="9"/>
                    </a:lnTo>
                    <a:lnTo>
                      <a:pt x="613" y="10"/>
                    </a:lnTo>
                    <a:lnTo>
                      <a:pt x="605" y="10"/>
                    </a:lnTo>
                    <a:lnTo>
                      <a:pt x="595" y="10"/>
                    </a:lnTo>
                    <a:lnTo>
                      <a:pt x="584" y="10"/>
                    </a:lnTo>
                    <a:lnTo>
                      <a:pt x="573" y="10"/>
                    </a:lnTo>
                    <a:lnTo>
                      <a:pt x="560" y="11"/>
                    </a:lnTo>
                    <a:lnTo>
                      <a:pt x="547" y="11"/>
                    </a:lnTo>
                    <a:lnTo>
                      <a:pt x="531" y="11"/>
                    </a:lnTo>
                    <a:lnTo>
                      <a:pt x="526" y="11"/>
                    </a:lnTo>
                    <a:lnTo>
                      <a:pt x="518" y="11"/>
                    </a:lnTo>
                    <a:lnTo>
                      <a:pt x="514" y="11"/>
                    </a:lnTo>
                    <a:lnTo>
                      <a:pt x="496" y="11"/>
                    </a:lnTo>
                    <a:lnTo>
                      <a:pt x="486" y="11"/>
                    </a:lnTo>
                    <a:lnTo>
                      <a:pt x="467" y="11"/>
                    </a:lnTo>
                    <a:lnTo>
                      <a:pt x="463" y="11"/>
                    </a:lnTo>
                    <a:lnTo>
                      <a:pt x="457" y="11"/>
                    </a:lnTo>
                    <a:lnTo>
                      <a:pt x="456" y="11"/>
                    </a:lnTo>
                    <a:lnTo>
                      <a:pt x="441" y="11"/>
                    </a:lnTo>
                    <a:lnTo>
                      <a:pt x="435" y="11"/>
                    </a:lnTo>
                    <a:lnTo>
                      <a:pt x="433" y="11"/>
                    </a:lnTo>
                    <a:lnTo>
                      <a:pt x="421" y="11"/>
                    </a:lnTo>
                    <a:lnTo>
                      <a:pt x="417" y="11"/>
                    </a:lnTo>
                    <a:lnTo>
                      <a:pt x="398" y="11"/>
                    </a:lnTo>
                    <a:lnTo>
                      <a:pt x="392" y="11"/>
                    </a:lnTo>
                    <a:lnTo>
                      <a:pt x="375" y="11"/>
                    </a:lnTo>
                    <a:lnTo>
                      <a:pt x="344" y="10"/>
                    </a:lnTo>
                    <a:lnTo>
                      <a:pt x="340" y="10"/>
                    </a:lnTo>
                    <a:lnTo>
                      <a:pt x="332" y="10"/>
                    </a:lnTo>
                    <a:lnTo>
                      <a:pt x="328" y="10"/>
                    </a:lnTo>
                    <a:lnTo>
                      <a:pt x="325" y="10"/>
                    </a:lnTo>
                    <a:lnTo>
                      <a:pt x="289" y="9"/>
                    </a:lnTo>
                    <a:lnTo>
                      <a:pt x="282" y="9"/>
                    </a:lnTo>
                    <a:lnTo>
                      <a:pt x="278" y="9"/>
                    </a:lnTo>
                    <a:lnTo>
                      <a:pt x="273" y="9"/>
                    </a:lnTo>
                    <a:lnTo>
                      <a:pt x="270" y="9"/>
                    </a:lnTo>
                    <a:lnTo>
                      <a:pt x="230" y="8"/>
                    </a:lnTo>
                    <a:lnTo>
                      <a:pt x="223" y="8"/>
                    </a:lnTo>
                    <a:lnTo>
                      <a:pt x="194" y="7"/>
                    </a:lnTo>
                    <a:lnTo>
                      <a:pt x="189" y="7"/>
                    </a:lnTo>
                    <a:lnTo>
                      <a:pt x="183" y="7"/>
                    </a:lnTo>
                    <a:lnTo>
                      <a:pt x="177" y="7"/>
                    </a:lnTo>
                    <a:lnTo>
                      <a:pt x="155" y="6"/>
                    </a:lnTo>
                    <a:lnTo>
                      <a:pt x="137" y="6"/>
                    </a:lnTo>
                    <a:lnTo>
                      <a:pt x="120" y="5"/>
                    </a:lnTo>
                    <a:lnTo>
                      <a:pt x="114" y="5"/>
                    </a:lnTo>
                    <a:lnTo>
                      <a:pt x="94" y="5"/>
                    </a:lnTo>
                    <a:lnTo>
                      <a:pt x="93" y="4"/>
                    </a:lnTo>
                    <a:lnTo>
                      <a:pt x="38" y="2"/>
                    </a:lnTo>
                    <a:lnTo>
                      <a:pt x="26" y="1"/>
                    </a:lnTo>
                    <a:lnTo>
                      <a:pt x="3" y="0"/>
                    </a:lnTo>
                    <a:lnTo>
                      <a:pt x="3" y="14"/>
                    </a:lnTo>
                    <a:lnTo>
                      <a:pt x="2" y="33"/>
                    </a:lnTo>
                    <a:lnTo>
                      <a:pt x="0" y="60"/>
                    </a:lnTo>
                    <a:lnTo>
                      <a:pt x="36" y="61"/>
                    </a:lnTo>
                    <a:lnTo>
                      <a:pt x="59" y="62"/>
                    </a:lnTo>
                    <a:lnTo>
                      <a:pt x="78" y="63"/>
                    </a:lnTo>
                    <a:lnTo>
                      <a:pt x="82" y="63"/>
                    </a:lnTo>
                    <a:lnTo>
                      <a:pt x="83" y="63"/>
                    </a:lnTo>
                    <a:lnTo>
                      <a:pt x="91" y="63"/>
                    </a:lnTo>
                    <a:lnTo>
                      <a:pt x="103" y="64"/>
                    </a:lnTo>
                    <a:lnTo>
                      <a:pt x="107" y="64"/>
                    </a:lnTo>
                    <a:lnTo>
                      <a:pt x="129" y="65"/>
                    </a:lnTo>
                    <a:lnTo>
                      <a:pt x="153" y="66"/>
                    </a:lnTo>
                    <a:lnTo>
                      <a:pt x="164" y="66"/>
                    </a:lnTo>
                    <a:lnTo>
                      <a:pt x="179" y="67"/>
                    </a:lnTo>
                    <a:lnTo>
                      <a:pt x="188" y="67"/>
                    </a:lnTo>
                    <a:lnTo>
                      <a:pt x="192" y="67"/>
                    </a:lnTo>
                    <a:lnTo>
                      <a:pt x="199" y="67"/>
                    </a:lnTo>
                    <a:lnTo>
                      <a:pt x="223" y="68"/>
                    </a:lnTo>
                    <a:lnTo>
                      <a:pt x="230" y="68"/>
                    </a:lnTo>
                    <a:lnTo>
                      <a:pt x="246" y="68"/>
                    </a:lnTo>
                    <a:lnTo>
                      <a:pt x="247" y="68"/>
                    </a:lnTo>
                    <a:lnTo>
                      <a:pt x="281" y="69"/>
                    </a:lnTo>
                    <a:lnTo>
                      <a:pt x="281" y="84"/>
                    </a:lnTo>
                    <a:lnTo>
                      <a:pt x="280" y="122"/>
                    </a:lnTo>
                    <a:lnTo>
                      <a:pt x="280" y="129"/>
                    </a:lnTo>
                    <a:lnTo>
                      <a:pt x="280" y="139"/>
                    </a:lnTo>
                    <a:lnTo>
                      <a:pt x="280" y="144"/>
                    </a:lnTo>
                    <a:lnTo>
                      <a:pt x="280" y="150"/>
                    </a:lnTo>
                    <a:lnTo>
                      <a:pt x="279" y="160"/>
                    </a:lnTo>
                    <a:lnTo>
                      <a:pt x="279" y="175"/>
                    </a:lnTo>
                    <a:lnTo>
                      <a:pt x="279" y="190"/>
                    </a:lnTo>
                    <a:lnTo>
                      <a:pt x="279" y="193"/>
                    </a:lnTo>
                    <a:lnTo>
                      <a:pt x="279" y="199"/>
                    </a:lnTo>
                    <a:lnTo>
                      <a:pt x="279" y="214"/>
                    </a:lnTo>
                    <a:lnTo>
                      <a:pt x="278" y="219"/>
                    </a:lnTo>
                    <a:lnTo>
                      <a:pt x="278" y="227"/>
                    </a:lnTo>
                    <a:lnTo>
                      <a:pt x="278" y="234"/>
                    </a:lnTo>
                    <a:lnTo>
                      <a:pt x="278" y="246"/>
                    </a:lnTo>
                    <a:lnTo>
                      <a:pt x="276" y="264"/>
                    </a:lnTo>
                    <a:lnTo>
                      <a:pt x="276" y="271"/>
                    </a:lnTo>
                    <a:lnTo>
                      <a:pt x="276" y="279"/>
                    </a:lnTo>
                    <a:lnTo>
                      <a:pt x="276" y="303"/>
                    </a:lnTo>
                    <a:lnTo>
                      <a:pt x="280" y="300"/>
                    </a:lnTo>
                    <a:lnTo>
                      <a:pt x="291" y="309"/>
                    </a:lnTo>
                    <a:lnTo>
                      <a:pt x="300" y="319"/>
                    </a:lnTo>
                    <a:lnTo>
                      <a:pt x="324" y="321"/>
                    </a:lnTo>
                    <a:lnTo>
                      <a:pt x="326" y="322"/>
                    </a:lnTo>
                    <a:lnTo>
                      <a:pt x="348" y="326"/>
                    </a:lnTo>
                    <a:lnTo>
                      <a:pt x="348" y="327"/>
                    </a:lnTo>
                    <a:lnTo>
                      <a:pt x="352" y="329"/>
                    </a:lnTo>
                    <a:lnTo>
                      <a:pt x="353" y="344"/>
                    </a:lnTo>
                    <a:lnTo>
                      <a:pt x="360" y="347"/>
                    </a:lnTo>
                    <a:lnTo>
                      <a:pt x="366" y="346"/>
                    </a:lnTo>
                    <a:lnTo>
                      <a:pt x="377" y="347"/>
                    </a:lnTo>
                    <a:lnTo>
                      <a:pt x="395" y="356"/>
                    </a:lnTo>
                    <a:lnTo>
                      <a:pt x="408" y="352"/>
                    </a:lnTo>
                    <a:lnTo>
                      <a:pt x="409" y="352"/>
                    </a:lnTo>
                    <a:lnTo>
                      <a:pt x="414" y="355"/>
                    </a:lnTo>
                    <a:lnTo>
                      <a:pt x="420" y="362"/>
                    </a:lnTo>
                    <a:lnTo>
                      <a:pt x="427" y="363"/>
                    </a:lnTo>
                    <a:lnTo>
                      <a:pt x="445" y="355"/>
                    </a:lnTo>
                    <a:lnTo>
                      <a:pt x="451" y="357"/>
                    </a:lnTo>
                    <a:lnTo>
                      <a:pt x="454" y="354"/>
                    </a:lnTo>
                    <a:lnTo>
                      <a:pt x="459" y="354"/>
                    </a:lnTo>
                    <a:lnTo>
                      <a:pt x="461" y="371"/>
                    </a:lnTo>
                    <a:lnTo>
                      <a:pt x="470" y="371"/>
                    </a:lnTo>
                    <a:lnTo>
                      <a:pt x="470" y="384"/>
                    </a:lnTo>
                    <a:lnTo>
                      <a:pt x="480" y="389"/>
                    </a:lnTo>
                    <a:lnTo>
                      <a:pt x="504" y="374"/>
                    </a:lnTo>
                    <a:lnTo>
                      <a:pt x="510" y="383"/>
                    </a:lnTo>
                    <a:lnTo>
                      <a:pt x="513" y="381"/>
                    </a:lnTo>
                    <a:lnTo>
                      <a:pt x="516" y="380"/>
                    </a:lnTo>
                    <a:lnTo>
                      <a:pt x="518" y="380"/>
                    </a:lnTo>
                    <a:lnTo>
                      <a:pt x="528" y="393"/>
                    </a:lnTo>
                    <a:lnTo>
                      <a:pt x="547" y="385"/>
                    </a:lnTo>
                    <a:lnTo>
                      <a:pt x="546" y="399"/>
                    </a:lnTo>
                    <a:lnTo>
                      <a:pt x="552" y="404"/>
                    </a:lnTo>
                    <a:lnTo>
                      <a:pt x="570" y="376"/>
                    </a:lnTo>
                    <a:lnTo>
                      <a:pt x="571" y="376"/>
                    </a:lnTo>
                    <a:lnTo>
                      <a:pt x="588" y="391"/>
                    </a:lnTo>
                    <a:lnTo>
                      <a:pt x="604" y="382"/>
                    </a:lnTo>
                    <a:lnTo>
                      <a:pt x="602" y="385"/>
                    </a:lnTo>
                    <a:lnTo>
                      <a:pt x="613" y="397"/>
                    </a:lnTo>
                    <a:lnTo>
                      <a:pt x="620" y="397"/>
                    </a:lnTo>
                    <a:lnTo>
                      <a:pt x="624" y="402"/>
                    </a:lnTo>
                    <a:lnTo>
                      <a:pt x="637" y="398"/>
                    </a:lnTo>
                    <a:lnTo>
                      <a:pt x="660" y="384"/>
                    </a:lnTo>
                    <a:lnTo>
                      <a:pt x="676" y="388"/>
                    </a:lnTo>
                    <a:lnTo>
                      <a:pt x="684" y="383"/>
                    </a:lnTo>
                    <a:lnTo>
                      <a:pt x="685" y="381"/>
                    </a:lnTo>
                    <a:lnTo>
                      <a:pt x="699" y="378"/>
                    </a:lnTo>
                    <a:lnTo>
                      <a:pt x="699" y="375"/>
                    </a:lnTo>
                    <a:lnTo>
                      <a:pt x="703" y="376"/>
                    </a:lnTo>
                    <a:lnTo>
                      <a:pt x="706" y="380"/>
                    </a:lnTo>
                    <a:lnTo>
                      <a:pt x="705" y="381"/>
                    </a:lnTo>
                    <a:lnTo>
                      <a:pt x="728" y="381"/>
                    </a:lnTo>
                    <a:lnTo>
                      <a:pt x="731" y="382"/>
                    </a:lnTo>
                    <a:lnTo>
                      <a:pt x="733" y="375"/>
                    </a:lnTo>
                    <a:lnTo>
                      <a:pt x="742" y="374"/>
                    </a:lnTo>
                    <a:lnTo>
                      <a:pt x="745" y="375"/>
                    </a:lnTo>
                    <a:lnTo>
                      <a:pt x="745" y="378"/>
                    </a:lnTo>
                    <a:lnTo>
                      <a:pt x="758" y="383"/>
                    </a:lnTo>
                    <a:lnTo>
                      <a:pt x="770" y="396"/>
                    </a:lnTo>
                    <a:lnTo>
                      <a:pt x="775" y="398"/>
                    </a:lnTo>
                    <a:lnTo>
                      <a:pt x="775" y="394"/>
                    </a:lnTo>
                    <a:lnTo>
                      <a:pt x="781" y="396"/>
                    </a:lnTo>
                    <a:lnTo>
                      <a:pt x="781" y="400"/>
                    </a:lnTo>
                    <a:lnTo>
                      <a:pt x="783" y="399"/>
                    </a:lnTo>
                    <a:lnTo>
                      <a:pt x="782" y="401"/>
                    </a:lnTo>
                    <a:lnTo>
                      <a:pt x="795" y="403"/>
                    </a:lnTo>
                    <a:lnTo>
                      <a:pt x="804" y="411"/>
                    </a:lnTo>
                    <a:lnTo>
                      <a:pt x="808" y="408"/>
                    </a:lnTo>
                    <a:lnTo>
                      <a:pt x="808" y="378"/>
                    </a:lnTo>
                    <a:lnTo>
                      <a:pt x="808" y="375"/>
                    </a:lnTo>
                    <a:lnTo>
                      <a:pt x="808" y="372"/>
                    </a:lnTo>
                    <a:lnTo>
                      <a:pt x="808" y="370"/>
                    </a:lnTo>
                    <a:lnTo>
                      <a:pt x="807" y="350"/>
                    </a:lnTo>
                    <a:lnTo>
                      <a:pt x="807" y="342"/>
                    </a:lnTo>
                    <a:lnTo>
                      <a:pt x="807" y="335"/>
                    </a:lnTo>
                    <a:lnTo>
                      <a:pt x="807" y="310"/>
                    </a:lnTo>
                    <a:lnTo>
                      <a:pt x="807" y="304"/>
                    </a:lnTo>
                    <a:lnTo>
                      <a:pt x="807" y="288"/>
                    </a:lnTo>
                    <a:lnTo>
                      <a:pt x="807" y="283"/>
                    </a:lnTo>
                    <a:lnTo>
                      <a:pt x="807" y="278"/>
                    </a:lnTo>
                    <a:lnTo>
                      <a:pt x="806" y="260"/>
                    </a:lnTo>
                    <a:lnTo>
                      <a:pt x="806" y="259"/>
                    </a:lnTo>
                    <a:lnTo>
                      <a:pt x="806" y="253"/>
                    </a:lnTo>
                    <a:lnTo>
                      <a:pt x="806" y="215"/>
                    </a:lnTo>
                    <a:lnTo>
                      <a:pt x="806" y="200"/>
                    </a:lnTo>
                    <a:lnTo>
                      <a:pt x="806" y="199"/>
                    </a:lnTo>
                    <a:lnTo>
                      <a:pt x="806" y="198"/>
                    </a:lnTo>
                    <a:lnTo>
                      <a:pt x="806" y="197"/>
                    </a:lnTo>
                    <a:lnTo>
                      <a:pt x="804" y="185"/>
                    </a:lnTo>
                    <a:lnTo>
                      <a:pt x="804" y="183"/>
                    </a:lnTo>
                    <a:lnTo>
                      <a:pt x="801" y="169"/>
                    </a:lnTo>
                    <a:lnTo>
                      <a:pt x="801" y="165"/>
                    </a:lnTo>
                    <a:lnTo>
                      <a:pt x="800" y="161"/>
                    </a:lnTo>
                    <a:lnTo>
                      <a:pt x="799" y="154"/>
                    </a:lnTo>
                    <a:lnTo>
                      <a:pt x="798" y="149"/>
                    </a:lnTo>
                    <a:lnTo>
                      <a:pt x="797" y="141"/>
                    </a:lnTo>
                    <a:lnTo>
                      <a:pt x="792" y="113"/>
                    </a:lnTo>
                    <a:lnTo>
                      <a:pt x="792" y="111"/>
                    </a:lnTo>
                    <a:lnTo>
                      <a:pt x="791" y="10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3609720" y="4065480"/>
                <a:ext cx="2549520" cy="261288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2062080" y="3726720"/>
                <a:ext cx="1212120" cy="150552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720720" y="2146680"/>
                <a:ext cx="1531440" cy="259308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1170000" y="4219920"/>
                <a:ext cx="66600" cy="313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88" name=""/>
              <p:cNvSpPr/>
              <p:nvPr/>
            </p:nvSpPr>
            <p:spPr>
              <a:xfrm>
                <a:off x="1112400" y="4222800"/>
                <a:ext cx="41760" cy="2412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89" name=""/>
              <p:cNvSpPr/>
              <p:nvPr/>
            </p:nvSpPr>
            <p:spPr>
              <a:xfrm>
                <a:off x="1390680" y="4416480"/>
                <a:ext cx="40680" cy="4392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Times New Roman"/>
                </a:endParaRPr>
              </a:p>
            </p:txBody>
          </p:sp>
          <p:sp>
            <p:nvSpPr>
              <p:cNvPr id="190" name=""/>
              <p:cNvSpPr/>
              <p:nvPr/>
            </p:nvSpPr>
            <p:spPr>
              <a:xfrm>
                <a:off x="1367640" y="4520880"/>
                <a:ext cx="33120" cy="5760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91" name=""/>
              <p:cNvSpPr/>
              <p:nvPr/>
            </p:nvSpPr>
            <p:spPr>
              <a:xfrm>
                <a:off x="3274560" y="2883960"/>
                <a:ext cx="1309680" cy="106920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2" name=""/>
              <p:cNvSpPr/>
              <p:nvPr/>
            </p:nvSpPr>
            <p:spPr>
              <a:xfrm>
                <a:off x="2052000" y="775800"/>
                <a:ext cx="1081800" cy="1821600"/>
              </a:xfrm>
              <a:custGeom>
                <a:avLst/>
                <a:gdLst/>
                <a:ahLst/>
                <a:rect l="l" t="t" r="r" b="b"/>
                <a:pathLst>
                  <a:path w="551" h="893">
                    <a:moveTo>
                      <a:pt x="59" y="561"/>
                    </a:moveTo>
                    <a:lnTo>
                      <a:pt x="57" y="564"/>
                    </a:lnTo>
                    <a:lnTo>
                      <a:pt x="56" y="565"/>
                    </a:lnTo>
                    <a:lnTo>
                      <a:pt x="45" y="592"/>
                    </a:lnTo>
                    <a:lnTo>
                      <a:pt x="43" y="593"/>
                    </a:lnTo>
                    <a:lnTo>
                      <a:pt x="40" y="600"/>
                    </a:lnTo>
                    <a:lnTo>
                      <a:pt x="37" y="614"/>
                    </a:lnTo>
                    <a:lnTo>
                      <a:pt x="35" y="627"/>
                    </a:lnTo>
                    <a:lnTo>
                      <a:pt x="26" y="675"/>
                    </a:lnTo>
                    <a:lnTo>
                      <a:pt x="0" y="811"/>
                    </a:lnTo>
                    <a:lnTo>
                      <a:pt x="5" y="812"/>
                    </a:lnTo>
                    <a:lnTo>
                      <a:pt x="84" y="827"/>
                    </a:lnTo>
                    <a:lnTo>
                      <a:pt x="171" y="842"/>
                    </a:lnTo>
                    <a:lnTo>
                      <a:pt x="195" y="846"/>
                    </a:lnTo>
                    <a:lnTo>
                      <a:pt x="209" y="848"/>
                    </a:lnTo>
                    <a:lnTo>
                      <a:pt x="235" y="854"/>
                    </a:lnTo>
                    <a:lnTo>
                      <a:pt x="238" y="854"/>
                    </a:lnTo>
                    <a:lnTo>
                      <a:pt x="239" y="854"/>
                    </a:lnTo>
                    <a:lnTo>
                      <a:pt x="256" y="857"/>
                    </a:lnTo>
                    <a:lnTo>
                      <a:pt x="281" y="861"/>
                    </a:lnTo>
                    <a:lnTo>
                      <a:pt x="324" y="867"/>
                    </a:lnTo>
                    <a:lnTo>
                      <a:pt x="346" y="870"/>
                    </a:lnTo>
                    <a:lnTo>
                      <a:pt x="415" y="879"/>
                    </a:lnTo>
                    <a:lnTo>
                      <a:pt x="417" y="880"/>
                    </a:lnTo>
                    <a:lnTo>
                      <a:pt x="418" y="880"/>
                    </a:lnTo>
                    <a:lnTo>
                      <a:pt x="421" y="880"/>
                    </a:lnTo>
                    <a:lnTo>
                      <a:pt x="422" y="882"/>
                    </a:lnTo>
                    <a:lnTo>
                      <a:pt x="431" y="883"/>
                    </a:lnTo>
                    <a:lnTo>
                      <a:pt x="453" y="885"/>
                    </a:lnTo>
                    <a:lnTo>
                      <a:pt x="475" y="888"/>
                    </a:lnTo>
                    <a:lnTo>
                      <a:pt x="479" y="889"/>
                    </a:lnTo>
                    <a:lnTo>
                      <a:pt x="482" y="889"/>
                    </a:lnTo>
                    <a:lnTo>
                      <a:pt x="514" y="893"/>
                    </a:lnTo>
                    <a:lnTo>
                      <a:pt x="516" y="878"/>
                    </a:lnTo>
                    <a:lnTo>
                      <a:pt x="521" y="837"/>
                    </a:lnTo>
                    <a:lnTo>
                      <a:pt x="522" y="833"/>
                    </a:lnTo>
                    <a:lnTo>
                      <a:pt x="526" y="805"/>
                    </a:lnTo>
                    <a:lnTo>
                      <a:pt x="530" y="775"/>
                    </a:lnTo>
                    <a:lnTo>
                      <a:pt x="530" y="773"/>
                    </a:lnTo>
                    <a:lnTo>
                      <a:pt x="531" y="768"/>
                    </a:lnTo>
                    <a:lnTo>
                      <a:pt x="534" y="746"/>
                    </a:lnTo>
                    <a:lnTo>
                      <a:pt x="535" y="737"/>
                    </a:lnTo>
                    <a:lnTo>
                      <a:pt x="537" y="722"/>
                    </a:lnTo>
                    <a:lnTo>
                      <a:pt x="537" y="717"/>
                    </a:lnTo>
                    <a:lnTo>
                      <a:pt x="537" y="716"/>
                    </a:lnTo>
                    <a:lnTo>
                      <a:pt x="541" y="687"/>
                    </a:lnTo>
                    <a:lnTo>
                      <a:pt x="543" y="672"/>
                    </a:lnTo>
                    <a:lnTo>
                      <a:pt x="544" y="660"/>
                    </a:lnTo>
                    <a:lnTo>
                      <a:pt x="546" y="642"/>
                    </a:lnTo>
                    <a:lnTo>
                      <a:pt x="548" y="628"/>
                    </a:lnTo>
                    <a:lnTo>
                      <a:pt x="551" y="602"/>
                    </a:lnTo>
                    <a:lnTo>
                      <a:pt x="548" y="600"/>
                    </a:lnTo>
                    <a:lnTo>
                      <a:pt x="545" y="598"/>
                    </a:lnTo>
                    <a:lnTo>
                      <a:pt x="538" y="579"/>
                    </a:lnTo>
                    <a:lnTo>
                      <a:pt x="529" y="565"/>
                    </a:lnTo>
                    <a:lnTo>
                      <a:pt x="527" y="565"/>
                    </a:lnTo>
                    <a:lnTo>
                      <a:pt x="519" y="570"/>
                    </a:lnTo>
                    <a:lnTo>
                      <a:pt x="515" y="577"/>
                    </a:lnTo>
                    <a:lnTo>
                      <a:pt x="515" y="589"/>
                    </a:lnTo>
                    <a:lnTo>
                      <a:pt x="506" y="586"/>
                    </a:lnTo>
                    <a:lnTo>
                      <a:pt x="462" y="583"/>
                    </a:lnTo>
                    <a:lnTo>
                      <a:pt x="453" y="577"/>
                    </a:lnTo>
                    <a:lnTo>
                      <a:pt x="443" y="584"/>
                    </a:lnTo>
                    <a:lnTo>
                      <a:pt x="430" y="586"/>
                    </a:lnTo>
                    <a:lnTo>
                      <a:pt x="412" y="579"/>
                    </a:lnTo>
                    <a:lnTo>
                      <a:pt x="402" y="586"/>
                    </a:lnTo>
                    <a:lnTo>
                      <a:pt x="403" y="592"/>
                    </a:lnTo>
                    <a:lnTo>
                      <a:pt x="399" y="594"/>
                    </a:lnTo>
                    <a:lnTo>
                      <a:pt x="388" y="582"/>
                    </a:lnTo>
                    <a:lnTo>
                      <a:pt x="383" y="544"/>
                    </a:lnTo>
                    <a:lnTo>
                      <a:pt x="358" y="526"/>
                    </a:lnTo>
                    <a:lnTo>
                      <a:pt x="361" y="512"/>
                    </a:lnTo>
                    <a:lnTo>
                      <a:pt x="333" y="425"/>
                    </a:lnTo>
                    <a:lnTo>
                      <a:pt x="305" y="441"/>
                    </a:lnTo>
                    <a:lnTo>
                      <a:pt x="293" y="441"/>
                    </a:lnTo>
                    <a:lnTo>
                      <a:pt x="280" y="432"/>
                    </a:lnTo>
                    <a:lnTo>
                      <a:pt x="311" y="325"/>
                    </a:lnTo>
                    <a:lnTo>
                      <a:pt x="313" y="325"/>
                    </a:lnTo>
                    <a:lnTo>
                      <a:pt x="320" y="312"/>
                    </a:lnTo>
                    <a:lnTo>
                      <a:pt x="319" y="307"/>
                    </a:lnTo>
                    <a:lnTo>
                      <a:pt x="316" y="305"/>
                    </a:lnTo>
                    <a:lnTo>
                      <a:pt x="306" y="307"/>
                    </a:lnTo>
                    <a:lnTo>
                      <a:pt x="297" y="306"/>
                    </a:lnTo>
                    <a:lnTo>
                      <a:pt x="295" y="303"/>
                    </a:lnTo>
                    <a:lnTo>
                      <a:pt x="296" y="297"/>
                    </a:lnTo>
                    <a:lnTo>
                      <a:pt x="293" y="294"/>
                    </a:lnTo>
                    <a:lnTo>
                      <a:pt x="285" y="297"/>
                    </a:lnTo>
                    <a:lnTo>
                      <a:pt x="284" y="295"/>
                    </a:lnTo>
                    <a:lnTo>
                      <a:pt x="286" y="291"/>
                    </a:lnTo>
                    <a:lnTo>
                      <a:pt x="275" y="267"/>
                    </a:lnTo>
                    <a:lnTo>
                      <a:pt x="267" y="258"/>
                    </a:lnTo>
                    <a:lnTo>
                      <a:pt x="251" y="226"/>
                    </a:lnTo>
                    <a:lnTo>
                      <a:pt x="239" y="219"/>
                    </a:lnTo>
                    <a:lnTo>
                      <a:pt x="221" y="198"/>
                    </a:lnTo>
                    <a:lnTo>
                      <a:pt x="231" y="195"/>
                    </a:lnTo>
                    <a:lnTo>
                      <a:pt x="223" y="186"/>
                    </a:lnTo>
                    <a:lnTo>
                      <a:pt x="227" y="166"/>
                    </a:lnTo>
                    <a:lnTo>
                      <a:pt x="209" y="131"/>
                    </a:lnTo>
                    <a:lnTo>
                      <a:pt x="209" y="129"/>
                    </a:lnTo>
                    <a:lnTo>
                      <a:pt x="214" y="104"/>
                    </a:lnTo>
                    <a:lnTo>
                      <a:pt x="219" y="75"/>
                    </a:lnTo>
                    <a:lnTo>
                      <a:pt x="219" y="71"/>
                    </a:lnTo>
                    <a:lnTo>
                      <a:pt x="227" y="29"/>
                    </a:lnTo>
                    <a:lnTo>
                      <a:pt x="229" y="17"/>
                    </a:lnTo>
                    <a:lnTo>
                      <a:pt x="229" y="14"/>
                    </a:lnTo>
                    <a:lnTo>
                      <a:pt x="153" y="0"/>
                    </a:lnTo>
                    <a:lnTo>
                      <a:pt x="153" y="5"/>
                    </a:lnTo>
                    <a:lnTo>
                      <a:pt x="152" y="9"/>
                    </a:lnTo>
                    <a:lnTo>
                      <a:pt x="150" y="17"/>
                    </a:lnTo>
                    <a:lnTo>
                      <a:pt x="137" y="82"/>
                    </a:lnTo>
                    <a:lnTo>
                      <a:pt x="133" y="100"/>
                    </a:lnTo>
                    <a:lnTo>
                      <a:pt x="132" y="110"/>
                    </a:lnTo>
                    <a:lnTo>
                      <a:pt x="131" y="113"/>
                    </a:lnTo>
                    <a:lnTo>
                      <a:pt x="131" y="115"/>
                    </a:lnTo>
                    <a:lnTo>
                      <a:pt x="130" y="117"/>
                    </a:lnTo>
                    <a:lnTo>
                      <a:pt x="125" y="143"/>
                    </a:lnTo>
                    <a:lnTo>
                      <a:pt x="123" y="157"/>
                    </a:lnTo>
                    <a:lnTo>
                      <a:pt x="117" y="187"/>
                    </a:lnTo>
                    <a:lnTo>
                      <a:pt x="115" y="200"/>
                    </a:lnTo>
                    <a:lnTo>
                      <a:pt x="115" y="201"/>
                    </a:lnTo>
                    <a:lnTo>
                      <a:pt x="111" y="214"/>
                    </a:lnTo>
                    <a:lnTo>
                      <a:pt x="103" y="258"/>
                    </a:lnTo>
                    <a:lnTo>
                      <a:pt x="102" y="264"/>
                    </a:lnTo>
                    <a:lnTo>
                      <a:pt x="99" y="283"/>
                    </a:lnTo>
                    <a:lnTo>
                      <a:pt x="98" y="287"/>
                    </a:lnTo>
                    <a:lnTo>
                      <a:pt x="97" y="296"/>
                    </a:lnTo>
                    <a:lnTo>
                      <a:pt x="95" y="301"/>
                    </a:lnTo>
                    <a:lnTo>
                      <a:pt x="99" y="317"/>
                    </a:lnTo>
                    <a:lnTo>
                      <a:pt x="97" y="347"/>
                    </a:lnTo>
                    <a:lnTo>
                      <a:pt x="99" y="353"/>
                    </a:lnTo>
                    <a:lnTo>
                      <a:pt x="103" y="362"/>
                    </a:lnTo>
                    <a:lnTo>
                      <a:pt x="104" y="365"/>
                    </a:lnTo>
                    <a:lnTo>
                      <a:pt x="122" y="381"/>
                    </a:lnTo>
                    <a:lnTo>
                      <a:pt x="125" y="397"/>
                    </a:lnTo>
                    <a:lnTo>
                      <a:pt x="100" y="435"/>
                    </a:lnTo>
                    <a:lnTo>
                      <a:pt x="99" y="436"/>
                    </a:lnTo>
                    <a:lnTo>
                      <a:pt x="92" y="452"/>
                    </a:lnTo>
                    <a:lnTo>
                      <a:pt x="88" y="456"/>
                    </a:lnTo>
                    <a:lnTo>
                      <a:pt x="82" y="464"/>
                    </a:lnTo>
                    <a:lnTo>
                      <a:pt x="73" y="482"/>
                    </a:lnTo>
                    <a:lnTo>
                      <a:pt x="61" y="490"/>
                    </a:lnTo>
                    <a:lnTo>
                      <a:pt x="35" y="530"/>
                    </a:lnTo>
                    <a:lnTo>
                      <a:pt x="35" y="540"/>
                    </a:lnTo>
                    <a:lnTo>
                      <a:pt x="45" y="548"/>
                    </a:lnTo>
                    <a:lnTo>
                      <a:pt x="52" y="549"/>
                    </a:lnTo>
                    <a:lnTo>
                      <a:pt x="59" y="56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3128040" y="3853440"/>
                <a:ext cx="1245600" cy="13935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1403640" y="2325600"/>
                <a:ext cx="1151280" cy="18655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836640" y="1164600"/>
                <a:ext cx="1460160" cy="1266480"/>
              </a:xfrm>
              <a:custGeom>
                <a:avLst/>
                <a:gdLst/>
                <a:ahLst/>
                <a:rect l="l" t="t" r="r" b="b"/>
                <a:pathLst>
                  <a:path w="744" h="620">
                    <a:moveTo>
                      <a:pt x="654" y="349"/>
                    </a:moveTo>
                    <a:lnTo>
                      <a:pt x="664" y="357"/>
                    </a:lnTo>
                    <a:lnTo>
                      <a:pt x="671" y="358"/>
                    </a:lnTo>
                    <a:lnTo>
                      <a:pt x="678" y="370"/>
                    </a:lnTo>
                    <a:lnTo>
                      <a:pt x="676" y="373"/>
                    </a:lnTo>
                    <a:lnTo>
                      <a:pt x="675" y="374"/>
                    </a:lnTo>
                    <a:lnTo>
                      <a:pt x="664" y="401"/>
                    </a:lnTo>
                    <a:lnTo>
                      <a:pt x="662" y="402"/>
                    </a:lnTo>
                    <a:lnTo>
                      <a:pt x="659" y="409"/>
                    </a:lnTo>
                    <a:lnTo>
                      <a:pt x="656" y="423"/>
                    </a:lnTo>
                    <a:lnTo>
                      <a:pt x="654" y="436"/>
                    </a:lnTo>
                    <a:lnTo>
                      <a:pt x="645" y="484"/>
                    </a:lnTo>
                    <a:lnTo>
                      <a:pt x="619" y="620"/>
                    </a:lnTo>
                    <a:lnTo>
                      <a:pt x="600" y="616"/>
                    </a:lnTo>
                    <a:lnTo>
                      <a:pt x="596" y="616"/>
                    </a:lnTo>
                    <a:lnTo>
                      <a:pt x="519" y="600"/>
                    </a:lnTo>
                    <a:lnTo>
                      <a:pt x="493" y="595"/>
                    </a:lnTo>
                    <a:lnTo>
                      <a:pt x="477" y="592"/>
                    </a:lnTo>
                    <a:lnTo>
                      <a:pt x="423" y="581"/>
                    </a:lnTo>
                    <a:lnTo>
                      <a:pt x="420" y="581"/>
                    </a:lnTo>
                    <a:lnTo>
                      <a:pt x="408" y="578"/>
                    </a:lnTo>
                    <a:lnTo>
                      <a:pt x="376" y="570"/>
                    </a:lnTo>
                    <a:lnTo>
                      <a:pt x="366" y="568"/>
                    </a:lnTo>
                    <a:lnTo>
                      <a:pt x="349" y="564"/>
                    </a:lnTo>
                    <a:lnTo>
                      <a:pt x="344" y="564"/>
                    </a:lnTo>
                    <a:lnTo>
                      <a:pt x="291" y="552"/>
                    </a:lnTo>
                    <a:lnTo>
                      <a:pt x="274" y="548"/>
                    </a:lnTo>
                    <a:lnTo>
                      <a:pt x="256" y="542"/>
                    </a:lnTo>
                    <a:lnTo>
                      <a:pt x="243" y="540"/>
                    </a:lnTo>
                    <a:lnTo>
                      <a:pt x="196" y="528"/>
                    </a:lnTo>
                    <a:lnTo>
                      <a:pt x="181" y="524"/>
                    </a:lnTo>
                    <a:lnTo>
                      <a:pt x="172" y="522"/>
                    </a:lnTo>
                    <a:lnTo>
                      <a:pt x="108" y="506"/>
                    </a:lnTo>
                    <a:lnTo>
                      <a:pt x="100" y="503"/>
                    </a:lnTo>
                    <a:lnTo>
                      <a:pt x="93" y="502"/>
                    </a:lnTo>
                    <a:lnTo>
                      <a:pt x="82" y="500"/>
                    </a:lnTo>
                    <a:lnTo>
                      <a:pt x="75" y="498"/>
                    </a:lnTo>
                    <a:lnTo>
                      <a:pt x="68" y="497"/>
                    </a:lnTo>
                    <a:lnTo>
                      <a:pt x="58" y="494"/>
                    </a:lnTo>
                    <a:lnTo>
                      <a:pt x="56" y="494"/>
                    </a:lnTo>
                    <a:lnTo>
                      <a:pt x="42" y="491"/>
                    </a:lnTo>
                    <a:lnTo>
                      <a:pt x="28" y="486"/>
                    </a:lnTo>
                    <a:lnTo>
                      <a:pt x="16" y="483"/>
                    </a:lnTo>
                    <a:lnTo>
                      <a:pt x="9" y="481"/>
                    </a:lnTo>
                    <a:lnTo>
                      <a:pt x="0" y="465"/>
                    </a:lnTo>
                    <a:lnTo>
                      <a:pt x="12" y="402"/>
                    </a:lnTo>
                    <a:lnTo>
                      <a:pt x="4" y="377"/>
                    </a:lnTo>
                    <a:lnTo>
                      <a:pt x="16" y="365"/>
                    </a:lnTo>
                    <a:lnTo>
                      <a:pt x="37" y="323"/>
                    </a:lnTo>
                    <a:lnTo>
                      <a:pt x="42" y="321"/>
                    </a:lnTo>
                    <a:lnTo>
                      <a:pt x="57" y="296"/>
                    </a:lnTo>
                    <a:lnTo>
                      <a:pt x="70" y="269"/>
                    </a:lnTo>
                    <a:lnTo>
                      <a:pt x="70" y="268"/>
                    </a:lnTo>
                    <a:lnTo>
                      <a:pt x="86" y="222"/>
                    </a:lnTo>
                    <a:lnTo>
                      <a:pt x="117" y="138"/>
                    </a:lnTo>
                    <a:lnTo>
                      <a:pt x="117" y="137"/>
                    </a:lnTo>
                    <a:lnTo>
                      <a:pt x="117" y="136"/>
                    </a:lnTo>
                    <a:lnTo>
                      <a:pt x="128" y="113"/>
                    </a:lnTo>
                    <a:lnTo>
                      <a:pt x="143" y="57"/>
                    </a:lnTo>
                    <a:lnTo>
                      <a:pt x="143" y="52"/>
                    </a:lnTo>
                    <a:lnTo>
                      <a:pt x="154" y="14"/>
                    </a:lnTo>
                    <a:lnTo>
                      <a:pt x="152" y="0"/>
                    </a:lnTo>
                    <a:lnTo>
                      <a:pt x="154" y="0"/>
                    </a:lnTo>
                    <a:lnTo>
                      <a:pt x="162" y="10"/>
                    </a:lnTo>
                    <a:lnTo>
                      <a:pt x="173" y="9"/>
                    </a:lnTo>
                    <a:lnTo>
                      <a:pt x="181" y="5"/>
                    </a:lnTo>
                    <a:lnTo>
                      <a:pt x="197" y="8"/>
                    </a:lnTo>
                    <a:lnTo>
                      <a:pt x="199" y="10"/>
                    </a:lnTo>
                    <a:lnTo>
                      <a:pt x="202" y="23"/>
                    </a:lnTo>
                    <a:lnTo>
                      <a:pt x="211" y="25"/>
                    </a:lnTo>
                    <a:lnTo>
                      <a:pt x="214" y="24"/>
                    </a:lnTo>
                    <a:lnTo>
                      <a:pt x="231" y="33"/>
                    </a:lnTo>
                    <a:lnTo>
                      <a:pt x="240" y="56"/>
                    </a:lnTo>
                    <a:lnTo>
                      <a:pt x="240" y="69"/>
                    </a:lnTo>
                    <a:lnTo>
                      <a:pt x="239" y="81"/>
                    </a:lnTo>
                    <a:lnTo>
                      <a:pt x="238" y="83"/>
                    </a:lnTo>
                    <a:lnTo>
                      <a:pt x="236" y="92"/>
                    </a:lnTo>
                    <a:lnTo>
                      <a:pt x="260" y="109"/>
                    </a:lnTo>
                    <a:lnTo>
                      <a:pt x="274" y="114"/>
                    </a:lnTo>
                    <a:lnTo>
                      <a:pt x="280" y="112"/>
                    </a:lnTo>
                    <a:lnTo>
                      <a:pt x="288" y="113"/>
                    </a:lnTo>
                    <a:lnTo>
                      <a:pt x="303" y="109"/>
                    </a:lnTo>
                    <a:lnTo>
                      <a:pt x="314" y="105"/>
                    </a:lnTo>
                    <a:lnTo>
                      <a:pt x="320" y="107"/>
                    </a:lnTo>
                    <a:lnTo>
                      <a:pt x="337" y="108"/>
                    </a:lnTo>
                    <a:lnTo>
                      <a:pt x="339" y="109"/>
                    </a:lnTo>
                    <a:lnTo>
                      <a:pt x="342" y="112"/>
                    </a:lnTo>
                    <a:lnTo>
                      <a:pt x="343" y="113"/>
                    </a:lnTo>
                    <a:lnTo>
                      <a:pt x="361" y="121"/>
                    </a:lnTo>
                    <a:lnTo>
                      <a:pt x="362" y="128"/>
                    </a:lnTo>
                    <a:lnTo>
                      <a:pt x="385" y="129"/>
                    </a:lnTo>
                    <a:lnTo>
                      <a:pt x="390" y="127"/>
                    </a:lnTo>
                    <a:lnTo>
                      <a:pt x="404" y="125"/>
                    </a:lnTo>
                    <a:lnTo>
                      <a:pt x="408" y="123"/>
                    </a:lnTo>
                    <a:lnTo>
                      <a:pt x="421" y="131"/>
                    </a:lnTo>
                    <a:lnTo>
                      <a:pt x="444" y="132"/>
                    </a:lnTo>
                    <a:lnTo>
                      <a:pt x="463" y="126"/>
                    </a:lnTo>
                    <a:lnTo>
                      <a:pt x="466" y="126"/>
                    </a:lnTo>
                    <a:lnTo>
                      <a:pt x="470" y="126"/>
                    </a:lnTo>
                    <a:lnTo>
                      <a:pt x="473" y="126"/>
                    </a:lnTo>
                    <a:lnTo>
                      <a:pt x="490" y="127"/>
                    </a:lnTo>
                    <a:lnTo>
                      <a:pt x="500" y="121"/>
                    </a:lnTo>
                    <a:lnTo>
                      <a:pt x="512" y="124"/>
                    </a:lnTo>
                    <a:lnTo>
                      <a:pt x="526" y="125"/>
                    </a:lnTo>
                    <a:lnTo>
                      <a:pt x="536" y="128"/>
                    </a:lnTo>
                    <a:lnTo>
                      <a:pt x="549" y="123"/>
                    </a:lnTo>
                    <a:lnTo>
                      <a:pt x="565" y="126"/>
                    </a:lnTo>
                    <a:lnTo>
                      <a:pt x="609" y="134"/>
                    </a:lnTo>
                    <a:lnTo>
                      <a:pt x="629" y="138"/>
                    </a:lnTo>
                    <a:lnTo>
                      <a:pt x="630" y="139"/>
                    </a:lnTo>
                    <a:lnTo>
                      <a:pt x="652" y="143"/>
                    </a:lnTo>
                    <a:lnTo>
                      <a:pt x="659" y="144"/>
                    </a:lnTo>
                    <a:lnTo>
                      <a:pt x="660" y="145"/>
                    </a:lnTo>
                    <a:lnTo>
                      <a:pt x="669" y="147"/>
                    </a:lnTo>
                    <a:lnTo>
                      <a:pt x="670" y="148"/>
                    </a:lnTo>
                    <a:lnTo>
                      <a:pt x="671" y="148"/>
                    </a:lnTo>
                    <a:lnTo>
                      <a:pt x="681" y="150"/>
                    </a:lnTo>
                    <a:lnTo>
                      <a:pt x="682" y="150"/>
                    </a:lnTo>
                    <a:lnTo>
                      <a:pt x="716" y="156"/>
                    </a:lnTo>
                    <a:lnTo>
                      <a:pt x="718" y="162"/>
                    </a:lnTo>
                    <a:lnTo>
                      <a:pt x="722" y="171"/>
                    </a:lnTo>
                    <a:lnTo>
                      <a:pt x="723" y="174"/>
                    </a:lnTo>
                    <a:lnTo>
                      <a:pt x="741" y="190"/>
                    </a:lnTo>
                    <a:lnTo>
                      <a:pt x="744" y="206"/>
                    </a:lnTo>
                    <a:lnTo>
                      <a:pt x="719" y="244"/>
                    </a:lnTo>
                    <a:lnTo>
                      <a:pt x="718" y="245"/>
                    </a:lnTo>
                    <a:lnTo>
                      <a:pt x="711" y="261"/>
                    </a:lnTo>
                    <a:lnTo>
                      <a:pt x="707" y="265"/>
                    </a:lnTo>
                    <a:lnTo>
                      <a:pt x="701" y="273"/>
                    </a:lnTo>
                    <a:lnTo>
                      <a:pt x="692" y="291"/>
                    </a:lnTo>
                    <a:lnTo>
                      <a:pt x="680" y="299"/>
                    </a:lnTo>
                    <a:lnTo>
                      <a:pt x="654" y="339"/>
                    </a:lnTo>
                    <a:lnTo>
                      <a:pt x="654" y="349"/>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1203480" y="853200"/>
                <a:ext cx="1225800" cy="1567080"/>
              </a:xfrm>
              <a:custGeom>
                <a:avLst/>
                <a:gdLst/>
                <a:ahLst/>
                <a:rect l="l" t="t" r="r" b="b"/>
                <a:pathLst>
                  <a:path w="78" h="87">
                    <a:moveTo>
                      <a:pt x="78" y="0"/>
                    </a:moveTo>
                    <a:cubicBezTo>
                      <a:pt x="77" y="2"/>
                      <a:pt x="77" y="4"/>
                      <a:pt x="77" y="5"/>
                    </a:cubicBezTo>
                    <a:cubicBezTo>
                      <a:pt x="77" y="6"/>
                      <a:pt x="76" y="7"/>
                      <a:pt x="76" y="8"/>
                    </a:cubicBezTo>
                    <a:cubicBezTo>
                      <a:pt x="76" y="9"/>
                      <a:pt x="76" y="10"/>
                      <a:pt x="76" y="12"/>
                    </a:cubicBezTo>
                    <a:cubicBezTo>
                      <a:pt x="76" y="14"/>
                      <a:pt x="74" y="18"/>
                      <a:pt x="74" y="20"/>
                    </a:cubicBezTo>
                    <a:cubicBezTo>
                      <a:pt x="74" y="22"/>
                      <a:pt x="74" y="23"/>
                      <a:pt x="74" y="24"/>
                    </a:cubicBezTo>
                    <a:cubicBezTo>
                      <a:pt x="74" y="25"/>
                      <a:pt x="74" y="25"/>
                      <a:pt x="73" y="26"/>
                    </a:cubicBezTo>
                    <a:cubicBezTo>
                      <a:pt x="72" y="27"/>
                      <a:pt x="71" y="28"/>
                      <a:pt x="70" y="28"/>
                    </a:cubicBezTo>
                    <a:cubicBezTo>
                      <a:pt x="69" y="28"/>
                      <a:pt x="68" y="29"/>
                      <a:pt x="67" y="29"/>
                    </a:cubicBezTo>
                    <a:cubicBezTo>
                      <a:pt x="66" y="29"/>
                      <a:pt x="65" y="31"/>
                      <a:pt x="64" y="31"/>
                    </a:cubicBezTo>
                    <a:cubicBezTo>
                      <a:pt x="63" y="31"/>
                      <a:pt x="63" y="31"/>
                      <a:pt x="62" y="31"/>
                    </a:cubicBezTo>
                    <a:cubicBezTo>
                      <a:pt x="61" y="31"/>
                      <a:pt x="61" y="31"/>
                      <a:pt x="60" y="31"/>
                    </a:cubicBezTo>
                    <a:cubicBezTo>
                      <a:pt x="59" y="31"/>
                      <a:pt x="58" y="32"/>
                      <a:pt x="57" y="32"/>
                    </a:cubicBezTo>
                    <a:cubicBezTo>
                      <a:pt x="56" y="32"/>
                      <a:pt x="54" y="33"/>
                      <a:pt x="53" y="34"/>
                    </a:cubicBezTo>
                    <a:cubicBezTo>
                      <a:pt x="52" y="35"/>
                      <a:pt x="51" y="36"/>
                      <a:pt x="51" y="37"/>
                    </a:cubicBezTo>
                    <a:cubicBezTo>
                      <a:pt x="51" y="38"/>
                      <a:pt x="50" y="38"/>
                      <a:pt x="50" y="39"/>
                    </a:cubicBezTo>
                    <a:cubicBezTo>
                      <a:pt x="50" y="40"/>
                      <a:pt x="49" y="41"/>
                      <a:pt x="48" y="41"/>
                    </a:cubicBezTo>
                    <a:cubicBezTo>
                      <a:pt x="47" y="41"/>
                      <a:pt x="45" y="42"/>
                      <a:pt x="44" y="42"/>
                    </a:cubicBezTo>
                    <a:cubicBezTo>
                      <a:pt x="43" y="42"/>
                      <a:pt x="42" y="43"/>
                      <a:pt x="41" y="44"/>
                    </a:cubicBezTo>
                    <a:cubicBezTo>
                      <a:pt x="40" y="45"/>
                      <a:pt x="38" y="45"/>
                      <a:pt x="36" y="46"/>
                    </a:cubicBezTo>
                    <a:cubicBezTo>
                      <a:pt x="34" y="47"/>
                      <a:pt x="33" y="48"/>
                      <a:pt x="30" y="49"/>
                    </a:cubicBezTo>
                    <a:cubicBezTo>
                      <a:pt x="27" y="50"/>
                      <a:pt x="22" y="51"/>
                      <a:pt x="20" y="52"/>
                    </a:cubicBezTo>
                    <a:cubicBezTo>
                      <a:pt x="18" y="53"/>
                      <a:pt x="16" y="55"/>
                      <a:pt x="15" y="56"/>
                    </a:cubicBezTo>
                    <a:cubicBezTo>
                      <a:pt x="14" y="57"/>
                      <a:pt x="12" y="58"/>
                      <a:pt x="11" y="59"/>
                    </a:cubicBezTo>
                    <a:cubicBezTo>
                      <a:pt x="10" y="60"/>
                      <a:pt x="8" y="63"/>
                      <a:pt x="7" y="65"/>
                    </a:cubicBezTo>
                    <a:cubicBezTo>
                      <a:pt x="6" y="67"/>
                      <a:pt x="6" y="68"/>
                      <a:pt x="6" y="69"/>
                    </a:cubicBezTo>
                    <a:cubicBezTo>
                      <a:pt x="6" y="70"/>
                      <a:pt x="5" y="72"/>
                      <a:pt x="4" y="73"/>
                    </a:cubicBezTo>
                    <a:cubicBezTo>
                      <a:pt x="3" y="74"/>
                      <a:pt x="3" y="75"/>
                      <a:pt x="2" y="77"/>
                    </a:cubicBezTo>
                    <a:cubicBezTo>
                      <a:pt x="1" y="79"/>
                      <a:pt x="0" y="81"/>
                      <a:pt x="0" y="83"/>
                    </a:cubicBezTo>
                    <a:cubicBezTo>
                      <a:pt x="0" y="85"/>
                      <a:pt x="1" y="86"/>
                      <a:pt x="1" y="87"/>
                    </a:cubicBezTo>
                  </a:path>
                </a:pathLst>
              </a:custGeom>
              <a:noFill/>
              <a:ln w="28440">
                <a:solidFill>
                  <a:srgbClr val="ff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2146320" y="4281840"/>
                <a:ext cx="2167920" cy="117576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3371760" y="3792960"/>
                <a:ext cx="93960" cy="58680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4125960" y="4380120"/>
                <a:ext cx="565560" cy="57492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4691880" y="4281840"/>
                <a:ext cx="176760" cy="17244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1" name=""/>
            <p:cNvSpPr/>
            <p:nvPr/>
          </p:nvSpPr>
          <p:spPr>
            <a:xfrm>
              <a:off x="2121840" y="4572360"/>
              <a:ext cx="2088360" cy="798480"/>
            </a:xfrm>
            <a:custGeom>
              <a:avLst/>
              <a:gdLst/>
              <a:ahLst/>
              <a:rect l="l" t="t" r="r" b="b"/>
              <a:pathLst>
                <a:path w="128" h="44">
                  <a:moveTo>
                    <a:pt x="128" y="36"/>
                  </a:moveTo>
                  <a:cubicBezTo>
                    <a:pt x="126" y="36"/>
                    <a:pt x="124" y="37"/>
                    <a:pt x="122" y="38"/>
                  </a:cubicBezTo>
                  <a:cubicBezTo>
                    <a:pt x="120" y="39"/>
                    <a:pt x="120" y="41"/>
                    <a:pt x="118" y="42"/>
                  </a:cubicBezTo>
                  <a:cubicBezTo>
                    <a:pt x="116" y="43"/>
                    <a:pt x="113" y="44"/>
                    <a:pt x="111" y="44"/>
                  </a:cubicBezTo>
                  <a:cubicBezTo>
                    <a:pt x="109" y="44"/>
                    <a:pt x="108" y="44"/>
                    <a:pt x="106" y="43"/>
                  </a:cubicBezTo>
                  <a:cubicBezTo>
                    <a:pt x="104" y="42"/>
                    <a:pt x="101" y="41"/>
                    <a:pt x="100" y="40"/>
                  </a:cubicBezTo>
                  <a:cubicBezTo>
                    <a:pt x="99" y="39"/>
                    <a:pt x="99" y="37"/>
                    <a:pt x="97" y="36"/>
                  </a:cubicBezTo>
                  <a:cubicBezTo>
                    <a:pt x="95" y="35"/>
                    <a:pt x="92" y="32"/>
                    <a:pt x="90" y="31"/>
                  </a:cubicBezTo>
                  <a:cubicBezTo>
                    <a:pt x="88" y="30"/>
                    <a:pt x="87" y="30"/>
                    <a:pt x="86" y="30"/>
                  </a:cubicBezTo>
                  <a:cubicBezTo>
                    <a:pt x="85" y="30"/>
                    <a:pt x="84" y="30"/>
                    <a:pt x="82" y="30"/>
                  </a:cubicBezTo>
                  <a:cubicBezTo>
                    <a:pt x="80" y="30"/>
                    <a:pt x="77" y="31"/>
                    <a:pt x="75" y="31"/>
                  </a:cubicBezTo>
                  <a:cubicBezTo>
                    <a:pt x="73" y="31"/>
                    <a:pt x="70" y="33"/>
                    <a:pt x="67" y="33"/>
                  </a:cubicBezTo>
                  <a:cubicBezTo>
                    <a:pt x="64" y="33"/>
                    <a:pt x="60" y="34"/>
                    <a:pt x="58" y="34"/>
                  </a:cubicBezTo>
                  <a:cubicBezTo>
                    <a:pt x="56" y="34"/>
                    <a:pt x="54" y="34"/>
                    <a:pt x="52" y="34"/>
                  </a:cubicBezTo>
                  <a:cubicBezTo>
                    <a:pt x="50" y="34"/>
                    <a:pt x="47" y="33"/>
                    <a:pt x="45" y="32"/>
                  </a:cubicBezTo>
                  <a:cubicBezTo>
                    <a:pt x="43" y="31"/>
                    <a:pt x="42" y="29"/>
                    <a:pt x="40" y="28"/>
                  </a:cubicBezTo>
                  <a:cubicBezTo>
                    <a:pt x="38" y="27"/>
                    <a:pt x="36" y="26"/>
                    <a:pt x="34" y="25"/>
                  </a:cubicBezTo>
                  <a:cubicBezTo>
                    <a:pt x="32" y="24"/>
                    <a:pt x="32" y="23"/>
                    <a:pt x="30" y="22"/>
                  </a:cubicBezTo>
                  <a:cubicBezTo>
                    <a:pt x="28" y="21"/>
                    <a:pt x="24" y="18"/>
                    <a:pt x="22" y="16"/>
                  </a:cubicBezTo>
                  <a:cubicBezTo>
                    <a:pt x="20" y="14"/>
                    <a:pt x="18" y="13"/>
                    <a:pt x="17" y="11"/>
                  </a:cubicBezTo>
                  <a:cubicBezTo>
                    <a:pt x="16" y="9"/>
                    <a:pt x="15" y="8"/>
                    <a:pt x="13" y="6"/>
                  </a:cubicBezTo>
                  <a:cubicBezTo>
                    <a:pt x="11" y="4"/>
                    <a:pt x="6" y="2"/>
                    <a:pt x="4" y="1"/>
                  </a:cubicBezTo>
                  <a:cubicBezTo>
                    <a:pt x="2" y="0"/>
                    <a:pt x="1" y="0"/>
                    <a:pt x="0" y="1"/>
                  </a:cubicBezTo>
                </a:path>
              </a:pathLst>
            </a:custGeom>
            <a:noFill/>
            <a:ln w="2844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flipH="1">
              <a:off x="4419000" y="4499640"/>
              <a:ext cx="208800" cy="7261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4210200" y="5226120"/>
              <a:ext cx="208800" cy="0"/>
            </a:xfrm>
            <a:prstGeom prst="line">
              <a:avLst/>
            </a:prstGeom>
            <a:ln w="28440">
              <a:solidFill>
                <a:srgbClr val="9966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4" name=""/>
            <p:cNvSpPr/>
            <p:nvPr/>
          </p:nvSpPr>
          <p:spPr>
            <a:xfrm flipV="1">
              <a:off x="2260800" y="4136400"/>
              <a:ext cx="1252800" cy="21780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5" name=""/>
            <p:cNvSpPr/>
            <p:nvPr/>
          </p:nvSpPr>
          <p:spPr>
            <a:xfrm flipV="1">
              <a:off x="3513960" y="3845520"/>
              <a:ext cx="0" cy="2905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513960" y="4136760"/>
              <a:ext cx="974520" cy="79848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1843200" y="2756520"/>
              <a:ext cx="1322640" cy="1379880"/>
            </a:xfrm>
            <a:custGeom>
              <a:avLst/>
              <a:gdLst/>
              <a:ahLst/>
              <a:rect l="l" t="t" r="r" b="b"/>
              <a:pathLst>
                <a:path w="85" h="84">
                  <a:moveTo>
                    <a:pt x="85" y="0"/>
                  </a:moveTo>
                  <a:cubicBezTo>
                    <a:pt x="83" y="1"/>
                    <a:pt x="82" y="2"/>
                    <a:pt x="80" y="2"/>
                  </a:cubicBezTo>
                  <a:cubicBezTo>
                    <a:pt x="78" y="2"/>
                    <a:pt x="74" y="2"/>
                    <a:pt x="72" y="2"/>
                  </a:cubicBezTo>
                  <a:cubicBezTo>
                    <a:pt x="70" y="2"/>
                    <a:pt x="67" y="1"/>
                    <a:pt x="65" y="2"/>
                  </a:cubicBezTo>
                  <a:cubicBezTo>
                    <a:pt x="63" y="3"/>
                    <a:pt x="61" y="4"/>
                    <a:pt x="59" y="6"/>
                  </a:cubicBezTo>
                  <a:cubicBezTo>
                    <a:pt x="57" y="8"/>
                    <a:pt x="57" y="10"/>
                    <a:pt x="55" y="13"/>
                  </a:cubicBezTo>
                  <a:cubicBezTo>
                    <a:pt x="53" y="16"/>
                    <a:pt x="50" y="19"/>
                    <a:pt x="48" y="22"/>
                  </a:cubicBezTo>
                  <a:cubicBezTo>
                    <a:pt x="46" y="25"/>
                    <a:pt x="45" y="27"/>
                    <a:pt x="42" y="30"/>
                  </a:cubicBezTo>
                  <a:cubicBezTo>
                    <a:pt x="39" y="33"/>
                    <a:pt x="35" y="37"/>
                    <a:pt x="32" y="41"/>
                  </a:cubicBezTo>
                  <a:cubicBezTo>
                    <a:pt x="29" y="45"/>
                    <a:pt x="28" y="48"/>
                    <a:pt x="25" y="52"/>
                  </a:cubicBezTo>
                  <a:cubicBezTo>
                    <a:pt x="22" y="56"/>
                    <a:pt x="19" y="63"/>
                    <a:pt x="16" y="66"/>
                  </a:cubicBezTo>
                  <a:cubicBezTo>
                    <a:pt x="13" y="69"/>
                    <a:pt x="10" y="70"/>
                    <a:pt x="8" y="72"/>
                  </a:cubicBezTo>
                  <a:cubicBezTo>
                    <a:pt x="6" y="74"/>
                    <a:pt x="4" y="77"/>
                    <a:pt x="3" y="79"/>
                  </a:cubicBezTo>
                  <a:cubicBezTo>
                    <a:pt x="2" y="81"/>
                    <a:pt x="0" y="83"/>
                    <a:pt x="0" y="84"/>
                  </a:cubicBezTo>
                </a:path>
              </a:pathLst>
            </a:custGeom>
            <a:noFill/>
            <a:ln w="2844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flipH="1">
              <a:off x="1634040" y="3918600"/>
              <a:ext cx="1809720" cy="58068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rot="18527400">
              <a:off x="1279080" y="2943720"/>
              <a:ext cx="2222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ff"/>
                  </a:solidFill>
                  <a:effectLst/>
                  <a:uFillTx/>
                  <a:latin typeface="Arial"/>
                </a:rPr>
                <a:t>1,010,000 MMBtu/d</a:t>
              </a:r>
              <a:endParaRPr b="0" lang="en-US" sz="1600" strike="noStrike" u="none">
                <a:solidFill>
                  <a:srgbClr val="000000"/>
                </a:solidFill>
                <a:effectLst/>
                <a:uFillTx/>
                <a:latin typeface="Times New Roman"/>
              </a:endParaRPr>
            </a:p>
          </p:txBody>
        </p:sp>
        <p:sp>
          <p:nvSpPr>
            <p:cNvPr id="210" name=""/>
            <p:cNvSpPr/>
            <p:nvPr/>
          </p:nvSpPr>
          <p:spPr>
            <a:xfrm rot="20515800">
              <a:off x="1563120" y="3812400"/>
              <a:ext cx="21553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a:rPr>
                <a:t>120,000 MMBtu/d</a:t>
              </a:r>
              <a:endParaRPr b="0" lang="en-US" sz="1600" strike="noStrike" u="none">
                <a:solidFill>
                  <a:srgbClr val="000000"/>
                </a:solidFill>
                <a:effectLst/>
                <a:uFillTx/>
                <a:latin typeface="Times New Roman"/>
              </a:endParaRPr>
            </a:p>
          </p:txBody>
        </p:sp>
        <p:sp>
          <p:nvSpPr>
            <p:cNvPr id="211" name=""/>
            <p:cNvSpPr/>
            <p:nvPr/>
          </p:nvSpPr>
          <p:spPr>
            <a:xfrm rot="261000">
              <a:off x="2192760" y="4345560"/>
              <a:ext cx="17805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150,000 MMBtu/d</a:t>
              </a:r>
              <a:endParaRPr b="0" lang="en-US" sz="1600" strike="noStrike" u="none">
                <a:solidFill>
                  <a:srgbClr val="000000"/>
                </a:solidFill>
                <a:effectLst/>
                <a:uFillTx/>
                <a:latin typeface="Times New Roman"/>
              </a:endParaRPr>
            </a:p>
          </p:txBody>
        </p:sp>
        <p:sp>
          <p:nvSpPr>
            <p:cNvPr id="212" name=""/>
            <p:cNvSpPr/>
            <p:nvPr/>
          </p:nvSpPr>
          <p:spPr>
            <a:xfrm rot="2325000">
              <a:off x="1895760" y="5252760"/>
              <a:ext cx="2158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90099"/>
                  </a:solidFill>
                  <a:effectLst/>
                  <a:uFillTx/>
                  <a:latin typeface="Arial"/>
                </a:rPr>
                <a:t>230,000 MMBtu/d</a:t>
              </a:r>
              <a:endParaRPr b="0" lang="en-US" sz="1600" strike="noStrike" u="none">
                <a:solidFill>
                  <a:srgbClr val="000000"/>
                </a:solidFill>
                <a:effectLst/>
                <a:uFillTx/>
                <a:latin typeface="Times New Roman"/>
              </a:endParaRPr>
            </a:p>
          </p:txBody>
        </p:sp>
        <p:sp>
          <p:nvSpPr>
            <p:cNvPr id="213" name=""/>
            <p:cNvSpPr/>
            <p:nvPr/>
          </p:nvSpPr>
          <p:spPr>
            <a:xfrm rot="19410000">
              <a:off x="782640" y="1236960"/>
              <a:ext cx="19810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200,000 MMBtu/d</a:t>
              </a:r>
              <a:endParaRPr b="0" lang="en-US" sz="1600" strike="noStrike" u="none">
                <a:solidFill>
                  <a:srgbClr val="000000"/>
                </a:solidFill>
                <a:effectLst/>
                <a:uFillTx/>
                <a:latin typeface="Times New Roman"/>
              </a:endParaRPr>
            </a:p>
          </p:txBody>
        </p:sp>
        <p:sp>
          <p:nvSpPr>
            <p:cNvPr id="214" name=""/>
            <p:cNvSpPr/>
            <p:nvPr/>
          </p:nvSpPr>
          <p:spPr>
            <a:xfrm>
              <a:off x="4906440" y="5226120"/>
              <a:ext cx="475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TX</a:t>
              </a:r>
              <a:endParaRPr b="0" lang="en-US" sz="1200" strike="noStrike" u="none">
                <a:solidFill>
                  <a:srgbClr val="000000"/>
                </a:solidFill>
                <a:effectLst/>
                <a:uFillTx/>
                <a:latin typeface="Times New Roman"/>
              </a:endParaRPr>
            </a:p>
          </p:txBody>
        </p:sp>
        <p:sp>
          <p:nvSpPr>
            <p:cNvPr id="215" name=""/>
            <p:cNvSpPr/>
            <p:nvPr/>
          </p:nvSpPr>
          <p:spPr>
            <a:xfrm>
              <a:off x="5254560" y="421056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OK</a:t>
              </a:r>
              <a:endParaRPr b="0" lang="en-US" sz="1200" strike="noStrike" u="none">
                <a:solidFill>
                  <a:srgbClr val="000000"/>
                </a:solidFill>
                <a:effectLst/>
                <a:uFillTx/>
                <a:latin typeface="Times New Roman"/>
              </a:endParaRPr>
            </a:p>
          </p:txBody>
        </p:sp>
        <p:sp>
          <p:nvSpPr>
            <p:cNvPr id="216" name=""/>
            <p:cNvSpPr/>
            <p:nvPr/>
          </p:nvSpPr>
          <p:spPr>
            <a:xfrm>
              <a:off x="3787920" y="3339000"/>
              <a:ext cx="491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t>
              </a:r>
              <a:endParaRPr b="0" lang="en-US" sz="1200" strike="noStrike" u="none">
                <a:solidFill>
                  <a:srgbClr val="000000"/>
                </a:solidFill>
                <a:effectLst/>
                <a:uFillTx/>
                <a:latin typeface="Times New Roman"/>
              </a:endParaRPr>
            </a:p>
          </p:txBody>
        </p:sp>
        <p:sp>
          <p:nvSpPr>
            <p:cNvPr id="217" name=""/>
            <p:cNvSpPr/>
            <p:nvPr/>
          </p:nvSpPr>
          <p:spPr>
            <a:xfrm>
              <a:off x="3375000" y="4717440"/>
              <a:ext cx="7394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NM</a:t>
              </a:r>
              <a:endParaRPr b="0" lang="en-US" sz="1200" strike="noStrike" u="none">
                <a:solidFill>
                  <a:srgbClr val="000000"/>
                </a:solidFill>
                <a:effectLst/>
                <a:uFillTx/>
                <a:latin typeface="Times New Roman"/>
              </a:endParaRPr>
            </a:p>
          </p:txBody>
        </p:sp>
        <p:sp>
          <p:nvSpPr>
            <p:cNvPr id="218" name=""/>
            <p:cNvSpPr/>
            <p:nvPr/>
          </p:nvSpPr>
          <p:spPr>
            <a:xfrm>
              <a:off x="2748240" y="471744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AZ</a:t>
              </a:r>
              <a:endParaRPr b="0" lang="en-US" sz="1200" strike="noStrike" u="none">
                <a:solidFill>
                  <a:srgbClr val="000000"/>
                </a:solidFill>
                <a:effectLst/>
                <a:uFillTx/>
                <a:latin typeface="Times New Roman"/>
              </a:endParaRPr>
            </a:p>
          </p:txBody>
        </p:sp>
        <p:sp>
          <p:nvSpPr>
            <p:cNvPr id="219" name=""/>
            <p:cNvSpPr/>
            <p:nvPr/>
          </p:nvSpPr>
          <p:spPr>
            <a:xfrm>
              <a:off x="2748240" y="326520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a:t>
              </a:r>
              <a:endParaRPr b="0" lang="en-US" sz="1200" strike="noStrike" u="none">
                <a:solidFill>
                  <a:srgbClr val="000000"/>
                </a:solidFill>
                <a:effectLst/>
                <a:uFillTx/>
                <a:latin typeface="Times New Roman"/>
              </a:endParaRPr>
            </a:p>
          </p:txBody>
        </p:sp>
        <p:sp>
          <p:nvSpPr>
            <p:cNvPr id="220" name=""/>
            <p:cNvSpPr/>
            <p:nvPr/>
          </p:nvSpPr>
          <p:spPr>
            <a:xfrm>
              <a:off x="3513960" y="232092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WY</a:t>
              </a:r>
              <a:endParaRPr b="0" lang="en-US" sz="1200" strike="noStrike" u="none">
                <a:solidFill>
                  <a:srgbClr val="000000"/>
                </a:solidFill>
                <a:effectLst/>
                <a:uFillTx/>
                <a:latin typeface="Times New Roman"/>
              </a:endParaRPr>
            </a:p>
          </p:txBody>
        </p:sp>
        <p:sp>
          <p:nvSpPr>
            <p:cNvPr id="221" name=""/>
            <p:cNvSpPr/>
            <p:nvPr/>
          </p:nvSpPr>
          <p:spPr>
            <a:xfrm>
              <a:off x="1774440" y="282636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NV</a:t>
              </a:r>
              <a:endParaRPr b="0" lang="en-US" sz="1200" strike="noStrike" u="none">
                <a:solidFill>
                  <a:srgbClr val="000000"/>
                </a:solidFill>
                <a:effectLst/>
                <a:uFillTx/>
                <a:latin typeface="Times New Roman"/>
              </a:endParaRPr>
            </a:p>
          </p:txBody>
        </p:sp>
        <p:sp>
          <p:nvSpPr>
            <p:cNvPr id="222" name=""/>
            <p:cNvSpPr/>
            <p:nvPr/>
          </p:nvSpPr>
          <p:spPr>
            <a:xfrm>
              <a:off x="1203480" y="3483000"/>
              <a:ext cx="361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a:t>
              </a:r>
              <a:endParaRPr b="0" lang="en-US" sz="1200" strike="noStrike" u="none">
                <a:solidFill>
                  <a:srgbClr val="000000"/>
                </a:solidFill>
                <a:effectLst/>
                <a:uFillTx/>
                <a:latin typeface="Times New Roman"/>
              </a:endParaRPr>
            </a:p>
          </p:txBody>
        </p:sp>
        <p:sp>
          <p:nvSpPr>
            <p:cNvPr id="223" name=""/>
            <p:cNvSpPr/>
            <p:nvPr/>
          </p:nvSpPr>
          <p:spPr>
            <a:xfrm>
              <a:off x="2417400" y="2030400"/>
              <a:ext cx="314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a:t>
              </a:r>
              <a:endParaRPr b="0" lang="en-US" sz="1200" strike="noStrike" u="none">
                <a:solidFill>
                  <a:srgbClr val="000000"/>
                </a:solidFill>
                <a:effectLst/>
                <a:uFillTx/>
                <a:latin typeface="Times New Roman"/>
              </a:endParaRPr>
            </a:p>
          </p:txBody>
        </p:sp>
        <p:sp>
          <p:nvSpPr>
            <p:cNvPr id="224" name=""/>
            <p:cNvSpPr/>
            <p:nvPr/>
          </p:nvSpPr>
          <p:spPr>
            <a:xfrm>
              <a:off x="1530000" y="1886760"/>
              <a:ext cx="521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a:t>
              </a:r>
              <a:endParaRPr b="0" lang="en-US" sz="1200" strike="noStrike" u="none">
                <a:solidFill>
                  <a:srgbClr val="000000"/>
                </a:solidFill>
                <a:effectLst/>
                <a:uFillTx/>
                <a:latin typeface="Times New Roman"/>
              </a:endParaRPr>
            </a:p>
          </p:txBody>
        </p:sp>
        <p:sp>
          <p:nvSpPr>
            <p:cNvPr id="225" name=""/>
            <p:cNvSpPr/>
            <p:nvPr/>
          </p:nvSpPr>
          <p:spPr>
            <a:xfrm>
              <a:off x="1564560" y="101520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WA</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97DA5A00-159D-4EB0-8A5D-50CD0D1781C8}"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endParaRPr b="1" lang="en-US" sz="2800" strike="noStrike" u="none">
              <a:solidFill>
                <a:srgbClr val="008240"/>
              </a:solidFill>
              <a:effectLst/>
              <a:uFillTx/>
              <a:latin typeface="Arial"/>
            </a:endParaRPr>
          </a:p>
        </p:txBody>
      </p:sp>
      <p:graphicFrame>
        <p:nvGraphicFramePr>
          <p:cNvPr id="227" name=""/>
          <p:cNvGraphicFramePr/>
          <p:nvPr/>
        </p:nvGraphicFramePr>
        <p:xfrm>
          <a:off x="800280" y="882720"/>
          <a:ext cx="8001000" cy="4902120"/>
        </p:xfrm>
        <a:graphic>
          <a:graphicData uri="http://schemas.openxmlformats.org/drawingml/2006/table">
            <a:tbl>
              <a:tblPr/>
              <a:tblGrid>
                <a:gridCol w="1995480"/>
                <a:gridCol w="1908000"/>
                <a:gridCol w="1635120"/>
                <a:gridCol w="1271520"/>
                <a:gridCol w="1190880"/>
              </a:tblGrid>
              <a:tr h="87588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Project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In-Service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Volume </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(mmbtu/d)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Primary Market</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Aug,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Red Rock</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June,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Trails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July,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Filed with FERC</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885,000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Sonoran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CIG Ruby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Dec,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Sun Devil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Jan, 2004</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4,230,000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228" name=""/>
          <p:cNvSpPr/>
          <p:nvPr/>
        </p:nvSpPr>
        <p:spPr>
          <a:xfrm>
            <a:off x="522720" y="6180120"/>
            <a:ext cx="31377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0000"/>
                </a:solidFill>
                <a:effectLst/>
                <a:uFillTx/>
                <a:latin typeface="Arial"/>
              </a:rPr>
              <a:t>Note:  Needs to mention CA take away &amp; bottleneck at the border</a:t>
            </a:r>
            <a:endParaRPr b="0" lang="en-US" sz="800" strike="noStrike" u="none">
              <a:solidFill>
                <a:srgbClr val="000000"/>
              </a:solidFill>
              <a:effectLst/>
              <a:uFillTx/>
              <a:latin typeface="Times New Roman"/>
            </a:endParaRPr>
          </a:p>
        </p:txBody>
      </p:sp>
      <p:sp>
        <p:nvSpPr>
          <p:cNvPr id="229" name=""/>
          <p:cNvSpPr/>
          <p:nvPr/>
        </p:nvSpPr>
        <p:spPr>
          <a:xfrm>
            <a:off x="4443480" y="6000840"/>
            <a:ext cx="24289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Kim Watson</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B46EAAD-B21B-4355-8D4B-385FABE3FBB6}"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of Contents</a:t>
            </a:r>
            <a:endParaRPr b="1" lang="en-US" sz="2800" strike="noStrike" u="none">
              <a:solidFill>
                <a:srgbClr val="008240"/>
              </a:solidFill>
              <a:effectLst/>
              <a:uFillTx/>
              <a:latin typeface="Arial"/>
            </a:endParaRPr>
          </a:p>
        </p:txBody>
      </p:sp>
      <p:sp>
        <p:nvSpPr>
          <p:cNvPr id="16"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12849BC-AE13-41A2-A694-134698169908}"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Red Rock Expansion</a:t>
            </a:r>
            <a:endParaRPr b="1" lang="en-US" sz="2800" strike="noStrike" u="none">
              <a:solidFill>
                <a:srgbClr val="008240"/>
              </a:solidFill>
              <a:effectLst/>
              <a:uFillTx/>
              <a:latin typeface="Arial"/>
            </a:endParaRPr>
          </a:p>
        </p:txBody>
      </p:sp>
      <p:grpSp>
        <p:nvGrpSpPr>
          <p:cNvPr id="231" name=""/>
          <p:cNvGrpSpPr/>
          <p:nvPr/>
        </p:nvGrpSpPr>
        <p:grpSpPr>
          <a:xfrm>
            <a:off x="604800" y="1805040"/>
            <a:ext cx="5952960" cy="4754520"/>
            <a:chOff x="604800" y="1805040"/>
            <a:chExt cx="5952960" cy="4754520"/>
          </a:xfrm>
        </p:grpSpPr>
        <p:sp>
          <p:nvSpPr>
            <p:cNvPr id="232" name=""/>
            <p:cNvSpPr/>
            <p:nvPr/>
          </p:nvSpPr>
          <p:spPr>
            <a:xfrm>
              <a:off x="2411280" y="2202120"/>
              <a:ext cx="1100160" cy="139392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3" name=""/>
            <p:cNvSpPr/>
            <p:nvPr/>
          </p:nvSpPr>
          <p:spPr>
            <a:xfrm>
              <a:off x="3767040" y="3818160"/>
              <a:ext cx="2790720" cy="274140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2073240" y="3462480"/>
              <a:ext cx="1327320" cy="157968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5" name=""/>
            <p:cNvSpPr/>
            <p:nvPr/>
          </p:nvSpPr>
          <p:spPr>
            <a:xfrm>
              <a:off x="604800" y="1805040"/>
              <a:ext cx="1676520" cy="272124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 name=""/>
            <p:cNvSpPr/>
            <p:nvPr/>
          </p:nvSpPr>
          <p:spPr>
            <a:xfrm>
              <a:off x="1096920" y="3980160"/>
              <a:ext cx="73080" cy="331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37" name=""/>
            <p:cNvSpPr/>
            <p:nvPr/>
          </p:nvSpPr>
          <p:spPr>
            <a:xfrm>
              <a:off x="1033560" y="3983040"/>
              <a:ext cx="46080" cy="2556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38" name=""/>
            <p:cNvSpPr/>
            <p:nvPr/>
          </p:nvSpPr>
          <p:spPr>
            <a:xfrm>
              <a:off x="1338120" y="4186440"/>
              <a:ext cx="44640" cy="4608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39" name=""/>
            <p:cNvSpPr/>
            <p:nvPr/>
          </p:nvSpPr>
          <p:spPr>
            <a:xfrm>
              <a:off x="1312920" y="4295880"/>
              <a:ext cx="36360" cy="6048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40" name=""/>
            <p:cNvSpPr/>
            <p:nvPr/>
          </p:nvSpPr>
          <p:spPr>
            <a:xfrm>
              <a:off x="3400560" y="2578320"/>
              <a:ext cx="1433520" cy="112248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3240000" y="3596040"/>
              <a:ext cx="1363680" cy="14619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1352520" y="1992600"/>
              <a:ext cx="1260360" cy="19573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 name=""/>
            <p:cNvSpPr/>
            <p:nvPr/>
          </p:nvSpPr>
          <p:spPr>
            <a:xfrm>
              <a:off x="2165400" y="4044960"/>
              <a:ext cx="2373120" cy="123372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3506760" y="3532320"/>
              <a:ext cx="103320" cy="61596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5" name=""/>
            <p:cNvSpPr/>
            <p:nvPr/>
          </p:nvSpPr>
          <p:spPr>
            <a:xfrm>
              <a:off x="4332240" y="4148280"/>
              <a:ext cx="619200" cy="60336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4951440" y="4044960"/>
              <a:ext cx="193680" cy="18108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5176800" y="4929480"/>
              <a:ext cx="520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48" name=""/>
            <p:cNvSpPr/>
            <p:nvPr/>
          </p:nvSpPr>
          <p:spPr>
            <a:xfrm>
              <a:off x="3881520" y="3024360"/>
              <a:ext cx="718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49" name=""/>
            <p:cNvSpPr/>
            <p:nvPr/>
          </p:nvSpPr>
          <p:spPr>
            <a:xfrm>
              <a:off x="3709800" y="3900600"/>
              <a:ext cx="80964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50" name=""/>
            <p:cNvSpPr/>
            <p:nvPr/>
          </p:nvSpPr>
          <p:spPr>
            <a:xfrm>
              <a:off x="2585880" y="424368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51" name=""/>
            <p:cNvSpPr/>
            <p:nvPr/>
          </p:nvSpPr>
          <p:spPr>
            <a:xfrm>
              <a:off x="2814480" y="294804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52" name=""/>
            <p:cNvSpPr/>
            <p:nvPr/>
          </p:nvSpPr>
          <p:spPr>
            <a:xfrm>
              <a:off x="1749600" y="2617920"/>
              <a:ext cx="532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53" name=""/>
            <p:cNvSpPr/>
            <p:nvPr/>
          </p:nvSpPr>
          <p:spPr>
            <a:xfrm>
              <a:off x="1033560" y="3343320"/>
              <a:ext cx="904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54" name=""/>
            <p:cNvSpPr/>
            <p:nvPr/>
          </p:nvSpPr>
          <p:spPr>
            <a:xfrm>
              <a:off x="243360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55" name=""/>
            <p:cNvSpPr/>
            <p:nvPr/>
          </p:nvSpPr>
          <p:spPr>
            <a:xfrm>
              <a:off x="2738520" y="4015080"/>
              <a:ext cx="7596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56" name=""/>
            <p:cNvSpPr/>
            <p:nvPr/>
          </p:nvSpPr>
          <p:spPr>
            <a:xfrm>
              <a:off x="304308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57" name=""/>
            <p:cNvSpPr/>
            <p:nvPr/>
          </p:nvSpPr>
          <p:spPr>
            <a:xfrm>
              <a:off x="235872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258" name=""/>
            <p:cNvSpPr/>
            <p:nvPr/>
          </p:nvSpPr>
          <p:spPr>
            <a:xfrm>
              <a:off x="266364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259" name=""/>
            <p:cNvSpPr/>
            <p:nvPr/>
          </p:nvSpPr>
          <p:spPr>
            <a:xfrm>
              <a:off x="296856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grpSp>
      <p:sp>
        <p:nvSpPr>
          <p:cNvPr id="260" name=""/>
          <p:cNvSpPr/>
          <p:nvPr/>
        </p:nvSpPr>
        <p:spPr>
          <a:xfrm>
            <a:off x="5288040" y="1187280"/>
            <a:ext cx="3504960" cy="4435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Incremental 120,000/d delivered to California &amp; Arizona for 1.210 Bcf/d total deliveries West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106,700/d subscribed, resulting in 17.2% ROE (15.5% DCF)</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a:t>
            </a:r>
            <a:r>
              <a:rPr b="1" lang="en-US" sz="1600" strike="noStrike" u="none">
                <a:solidFill>
                  <a:srgbClr val="ff0000"/>
                </a:solidFill>
                <a:effectLst/>
                <a:uFillTx/>
                <a:latin typeface="Arial"/>
              </a:rPr>
              <a:t>??</a:t>
            </a:r>
            <a:r>
              <a:rPr b="1" lang="en-US" sz="1600" strike="noStrike" u="none">
                <a:solidFill>
                  <a:srgbClr val="000000"/>
                </a:solidFill>
                <a:effectLst/>
                <a:uFillTx/>
                <a:latin typeface="Arial"/>
              </a:rPr>
              <a:t> HP at Stations 1, 2 &amp;3</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Supplies from Permian &amp; Anadarko basins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In-service June, 2002</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Cost = $93 million; funded from free cash flow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PPL</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Calpine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BP Energy</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Western</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Frito Lay</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82CC166-5BF3-452A-9C31-31CBD5E0AAD9}"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TransPecos Project</a:t>
            </a:r>
            <a:endParaRPr b="1" lang="en-US" sz="2800" strike="noStrike" u="none">
              <a:solidFill>
                <a:srgbClr val="008240"/>
              </a:solidFill>
              <a:effectLst/>
              <a:uFillTx/>
              <a:latin typeface="Arial"/>
            </a:endParaRPr>
          </a:p>
        </p:txBody>
      </p:sp>
      <p:grpSp>
        <p:nvGrpSpPr>
          <p:cNvPr id="262" name=""/>
          <p:cNvGrpSpPr/>
          <p:nvPr/>
        </p:nvGrpSpPr>
        <p:grpSpPr>
          <a:xfrm>
            <a:off x="6222960" y="2671920"/>
            <a:ext cx="2361960" cy="1599840"/>
            <a:chOff x="6222960" y="2671920"/>
            <a:chExt cx="2361960" cy="1599840"/>
          </a:xfrm>
        </p:grpSpPr>
        <p:sp>
          <p:nvSpPr>
            <p:cNvPr id="263"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5" name=""/>
          <p:cNvGrpSpPr/>
          <p:nvPr/>
        </p:nvGrpSpPr>
        <p:grpSpPr>
          <a:xfrm>
            <a:off x="2185920" y="538200"/>
            <a:ext cx="1828440" cy="2590560"/>
            <a:chOff x="2185920" y="538200"/>
            <a:chExt cx="1828440" cy="2590560"/>
          </a:xfrm>
        </p:grpSpPr>
        <p:sp>
          <p:nvSpPr>
            <p:cNvPr id="266"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8" name=""/>
          <p:cNvGrpSpPr/>
          <p:nvPr/>
        </p:nvGrpSpPr>
        <p:grpSpPr>
          <a:xfrm>
            <a:off x="3633840" y="766800"/>
            <a:ext cx="1341360" cy="1890360"/>
            <a:chOff x="3633840" y="766800"/>
            <a:chExt cx="1341360" cy="1890360"/>
          </a:xfrm>
        </p:grpSpPr>
        <p:sp>
          <p:nvSpPr>
            <p:cNvPr id="269"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 name=""/>
          <p:cNvGrpSpPr/>
          <p:nvPr/>
        </p:nvGrpSpPr>
        <p:grpSpPr>
          <a:xfrm>
            <a:off x="3251160" y="2427120"/>
            <a:ext cx="1596600" cy="1776240"/>
            <a:chOff x="3251160" y="2427120"/>
            <a:chExt cx="1596600" cy="1776240"/>
          </a:xfrm>
        </p:grpSpPr>
        <p:sp>
          <p:nvSpPr>
            <p:cNvPr id="272"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4" name=""/>
          <p:cNvGrpSpPr/>
          <p:nvPr/>
        </p:nvGrpSpPr>
        <p:grpSpPr>
          <a:xfrm>
            <a:off x="5118120" y="2854080"/>
            <a:ext cx="3660840" cy="3173760"/>
            <a:chOff x="5118120" y="2854080"/>
            <a:chExt cx="3660840" cy="3173760"/>
          </a:xfrm>
        </p:grpSpPr>
        <p:sp>
          <p:nvSpPr>
            <p:cNvPr id="275"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6"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7" name=""/>
          <p:cNvGrpSpPr/>
          <p:nvPr/>
        </p:nvGrpSpPr>
        <p:grpSpPr>
          <a:xfrm>
            <a:off x="6527880" y="1909800"/>
            <a:ext cx="1980720" cy="906120"/>
            <a:chOff x="6527880" y="1909800"/>
            <a:chExt cx="1980720" cy="906120"/>
          </a:xfrm>
        </p:grpSpPr>
        <p:sp>
          <p:nvSpPr>
            <p:cNvPr id="278"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0" name=""/>
          <p:cNvGrpSpPr/>
          <p:nvPr/>
        </p:nvGrpSpPr>
        <p:grpSpPr>
          <a:xfrm>
            <a:off x="4622760" y="2519280"/>
            <a:ext cx="1685520" cy="1693440"/>
            <a:chOff x="4622760" y="2519280"/>
            <a:chExt cx="1685520" cy="1693440"/>
          </a:xfrm>
        </p:grpSpPr>
        <p:sp>
          <p:nvSpPr>
            <p:cNvPr id="281"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2"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3" name=""/>
          <p:cNvGrpSpPr/>
          <p:nvPr/>
        </p:nvGrpSpPr>
        <p:grpSpPr>
          <a:xfrm>
            <a:off x="4776840" y="1300320"/>
            <a:ext cx="1847520" cy="1447200"/>
            <a:chOff x="4776840" y="1300320"/>
            <a:chExt cx="1847520" cy="1447200"/>
          </a:xfrm>
        </p:grpSpPr>
        <p:sp>
          <p:nvSpPr>
            <p:cNvPr id="284"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6" name=""/>
          <p:cNvSpPr/>
          <p:nvPr/>
        </p:nvSpPr>
        <p:spPr>
          <a:xfrm>
            <a:off x="7291440" y="404352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87" name=""/>
          <p:cNvSpPr/>
          <p:nvPr/>
        </p:nvSpPr>
        <p:spPr>
          <a:xfrm>
            <a:off x="7520040" y="3205080"/>
            <a:ext cx="8380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288" name=""/>
          <p:cNvSpPr/>
          <p:nvPr/>
        </p:nvSpPr>
        <p:spPr>
          <a:xfrm>
            <a:off x="5462640" y="2957400"/>
            <a:ext cx="6984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89" name=""/>
          <p:cNvSpPr/>
          <p:nvPr/>
        </p:nvSpPr>
        <p:spPr>
          <a:xfrm>
            <a:off x="7672320" y="2367000"/>
            <a:ext cx="36396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290" name=""/>
          <p:cNvSpPr/>
          <p:nvPr/>
        </p:nvSpPr>
        <p:spPr>
          <a:xfrm>
            <a:off x="5462640" y="198612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91" name=""/>
          <p:cNvSpPr/>
          <p:nvPr/>
        </p:nvSpPr>
        <p:spPr>
          <a:xfrm>
            <a:off x="4243320" y="180504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92" name=""/>
          <p:cNvSpPr/>
          <p:nvPr/>
        </p:nvSpPr>
        <p:spPr>
          <a:xfrm>
            <a:off x="2914560" y="1452600"/>
            <a:ext cx="4906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93" name=""/>
          <p:cNvSpPr/>
          <p:nvPr/>
        </p:nvSpPr>
        <p:spPr>
          <a:xfrm rot="97200">
            <a:off x="1122120" y="38556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 name=""/>
          <p:cNvSpPr/>
          <p:nvPr/>
        </p:nvSpPr>
        <p:spPr>
          <a:xfrm>
            <a:off x="1957320" y="221472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95" name=""/>
          <p:cNvSpPr/>
          <p:nvPr/>
        </p:nvSpPr>
        <p:spPr>
          <a:xfrm>
            <a:off x="4546440" y="2976480"/>
            <a:ext cx="38124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96" name=""/>
          <p:cNvSpPr/>
          <p:nvPr/>
        </p:nvSpPr>
        <p:spPr>
          <a:xfrm flipV="1">
            <a:off x="4927680" y="2519280"/>
            <a:ext cx="228600" cy="53352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a:off x="4927680" y="3052800"/>
            <a:ext cx="99036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8" name=""/>
          <p:cNvSpPr/>
          <p:nvPr/>
        </p:nvSpPr>
        <p:spPr>
          <a:xfrm flipH="1" flipV="1">
            <a:off x="5234040" y="4195440"/>
            <a:ext cx="836640" cy="2127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flipH="1">
            <a:off x="6070680" y="1817640"/>
            <a:ext cx="1676160" cy="2590920"/>
          </a:xfrm>
          <a:prstGeom prst="line">
            <a:avLst/>
          </a:prstGeom>
          <a:ln w="38160">
            <a:solidFill>
              <a:srgbClr val="0066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flipV="1">
            <a:off x="7594560" y="4255920"/>
            <a:ext cx="1143000" cy="45720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rot="18499200">
            <a:off x="6941520" y="2044800"/>
            <a:ext cx="8463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cc"/>
                </a:solidFill>
                <a:effectLst/>
                <a:uFillTx/>
                <a:latin typeface="Arial"/>
              </a:rPr>
              <a:t>NNG</a:t>
            </a:r>
            <a:endParaRPr b="0" lang="en-US" sz="1600" strike="noStrike" u="none">
              <a:solidFill>
                <a:srgbClr val="000000"/>
              </a:solidFill>
              <a:effectLst/>
              <a:uFillTx/>
              <a:latin typeface="Times New Roman"/>
            </a:endParaRPr>
          </a:p>
        </p:txBody>
      </p:sp>
      <p:sp>
        <p:nvSpPr>
          <p:cNvPr id="302" name=""/>
          <p:cNvSpPr/>
          <p:nvPr/>
        </p:nvSpPr>
        <p:spPr>
          <a:xfrm rot="676800">
            <a:off x="6625800" y="4294080"/>
            <a:ext cx="914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NGPL</a:t>
            </a:r>
            <a:endParaRPr b="0" lang="en-US" sz="1600" strike="noStrike" u="none">
              <a:solidFill>
                <a:srgbClr val="000000"/>
              </a:solidFill>
              <a:effectLst/>
              <a:uFillTx/>
              <a:latin typeface="Times New Roman"/>
            </a:endParaRPr>
          </a:p>
        </p:txBody>
      </p:sp>
      <p:sp>
        <p:nvSpPr>
          <p:cNvPr id="303" name=""/>
          <p:cNvSpPr/>
          <p:nvPr/>
        </p:nvSpPr>
        <p:spPr>
          <a:xfrm rot="2586600">
            <a:off x="5130000" y="326952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304" name=""/>
          <p:cNvSpPr/>
          <p:nvPr/>
        </p:nvSpPr>
        <p:spPr>
          <a:xfrm>
            <a:off x="4179960" y="3573360"/>
            <a:ext cx="1447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TransPecos</a:t>
            </a:r>
            <a:endParaRPr b="0" lang="en-US" sz="1600" strike="noStrike" u="none">
              <a:solidFill>
                <a:srgbClr val="000000"/>
              </a:solidFill>
              <a:effectLst/>
              <a:uFillTx/>
              <a:latin typeface="Times New Roman"/>
            </a:endParaRPr>
          </a:p>
        </p:txBody>
      </p:sp>
      <p:sp>
        <p:nvSpPr>
          <p:cNvPr id="305" name=""/>
          <p:cNvSpPr/>
          <p:nvPr/>
        </p:nvSpPr>
        <p:spPr>
          <a:xfrm>
            <a:off x="5033880" y="3875040"/>
            <a:ext cx="185760" cy="274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 name=""/>
          <p:cNvSpPr/>
          <p:nvPr/>
        </p:nvSpPr>
        <p:spPr>
          <a:xfrm rot="20653200">
            <a:off x="3555720" y="2442960"/>
            <a:ext cx="1606320" cy="336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7" name=""/>
          <p:cNvSpPr/>
          <p:nvPr/>
        </p:nvSpPr>
        <p:spPr>
          <a:xfrm flipV="1">
            <a:off x="5918040" y="328104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 name=""/>
          <p:cNvSpPr/>
          <p:nvPr/>
        </p:nvSpPr>
        <p:spPr>
          <a:xfrm flipV="1">
            <a:off x="6908760" y="282420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6908760" y="3281400"/>
            <a:ext cx="30492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10" name=""/>
          <p:cNvSpPr/>
          <p:nvPr/>
        </p:nvSpPr>
        <p:spPr>
          <a:xfrm>
            <a:off x="3557520" y="297648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flipH="1" flipV="1">
            <a:off x="6070320" y="4424040"/>
            <a:ext cx="1523880" cy="30492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3862440" y="333540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313" name=""/>
          <p:cNvSpPr/>
          <p:nvPr/>
        </p:nvSpPr>
        <p:spPr>
          <a:xfrm>
            <a:off x="5918040" y="396720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flipH="1">
            <a:off x="3557160" y="2976480"/>
            <a:ext cx="228600" cy="1526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444600" y="4202280"/>
            <a:ext cx="591984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Proposed TW joint venture with Kinder Morgan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176 mile, 24” pipeline from Ward County, TX to Hudspeth County, TX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311,000/d capacity to serve Mexican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$130.9 million capital expenditure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Negotiating 240,000/d, 20 year firm contract with Pemex at $0.261</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Provides Pemex with supply diversity for growing load</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9CA7EE9-29E9-441D-A177-194DB3B4C3AF}"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Sun Devil Project</a:t>
            </a:r>
            <a:endParaRPr b="1" lang="en-US" sz="2800" strike="noStrike" u="none">
              <a:solidFill>
                <a:srgbClr val="008240"/>
              </a:solidFill>
              <a:effectLst/>
              <a:uFillTx/>
              <a:latin typeface="Arial"/>
            </a:endParaRPr>
          </a:p>
        </p:txBody>
      </p:sp>
      <p:grpSp>
        <p:nvGrpSpPr>
          <p:cNvPr id="317" name=""/>
          <p:cNvGrpSpPr/>
          <p:nvPr/>
        </p:nvGrpSpPr>
        <p:grpSpPr>
          <a:xfrm>
            <a:off x="1003680" y="547560"/>
            <a:ext cx="7700400" cy="5676840"/>
            <a:chOff x="1003680" y="547560"/>
            <a:chExt cx="7700400" cy="5676840"/>
          </a:xfrm>
        </p:grpSpPr>
        <p:grpSp>
          <p:nvGrpSpPr>
            <p:cNvPr id="318" name=""/>
            <p:cNvGrpSpPr/>
            <p:nvPr/>
          </p:nvGrpSpPr>
          <p:grpSpPr>
            <a:xfrm>
              <a:off x="6148440" y="2868480"/>
              <a:ext cx="2361600" cy="1599840"/>
              <a:chOff x="6148440" y="2868480"/>
              <a:chExt cx="2361600" cy="1599840"/>
            </a:xfrm>
          </p:grpSpPr>
          <p:sp>
            <p:nvSpPr>
              <p:cNvPr id="319"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0"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21" name=""/>
            <p:cNvGrpSpPr/>
            <p:nvPr/>
          </p:nvGrpSpPr>
          <p:grpSpPr>
            <a:xfrm>
              <a:off x="2111400" y="734760"/>
              <a:ext cx="1828440" cy="2590560"/>
              <a:chOff x="2111400" y="734760"/>
              <a:chExt cx="1828440" cy="2590560"/>
            </a:xfrm>
          </p:grpSpPr>
          <p:sp>
            <p:nvSpPr>
              <p:cNvPr id="322"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24" name=""/>
            <p:cNvGrpSpPr/>
            <p:nvPr/>
          </p:nvGrpSpPr>
          <p:grpSpPr>
            <a:xfrm>
              <a:off x="3558960" y="963360"/>
              <a:ext cx="1341720" cy="1890360"/>
              <a:chOff x="3558960" y="963360"/>
              <a:chExt cx="1341720" cy="1890360"/>
            </a:xfrm>
          </p:grpSpPr>
          <p:sp>
            <p:nvSpPr>
              <p:cNvPr id="325"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27" name=""/>
            <p:cNvGrpSpPr/>
            <p:nvPr/>
          </p:nvGrpSpPr>
          <p:grpSpPr>
            <a:xfrm>
              <a:off x="3176640" y="2624040"/>
              <a:ext cx="1596600" cy="1775880"/>
              <a:chOff x="3176640" y="2624040"/>
              <a:chExt cx="1596600" cy="1775880"/>
            </a:xfrm>
          </p:grpSpPr>
          <p:sp>
            <p:nvSpPr>
              <p:cNvPr id="328"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9"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0" name=""/>
            <p:cNvGrpSpPr/>
            <p:nvPr/>
          </p:nvGrpSpPr>
          <p:grpSpPr>
            <a:xfrm>
              <a:off x="5043600" y="3050640"/>
              <a:ext cx="3660480" cy="3173760"/>
              <a:chOff x="5043600" y="3050640"/>
              <a:chExt cx="3660480" cy="3173760"/>
            </a:xfrm>
          </p:grpSpPr>
          <p:sp>
            <p:nvSpPr>
              <p:cNvPr id="331"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2"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3" name=""/>
            <p:cNvGrpSpPr/>
            <p:nvPr/>
          </p:nvGrpSpPr>
          <p:grpSpPr>
            <a:xfrm>
              <a:off x="6453000" y="2106360"/>
              <a:ext cx="1981080" cy="906120"/>
              <a:chOff x="6453000" y="2106360"/>
              <a:chExt cx="1981080" cy="906120"/>
            </a:xfrm>
          </p:grpSpPr>
          <p:sp>
            <p:nvSpPr>
              <p:cNvPr id="334"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5"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6" name=""/>
            <p:cNvGrpSpPr/>
            <p:nvPr/>
          </p:nvGrpSpPr>
          <p:grpSpPr>
            <a:xfrm>
              <a:off x="4548240" y="2716200"/>
              <a:ext cx="1685520" cy="1693440"/>
              <a:chOff x="4548240" y="2716200"/>
              <a:chExt cx="1685520" cy="1693440"/>
            </a:xfrm>
          </p:grpSpPr>
          <p:sp>
            <p:nvSpPr>
              <p:cNvPr id="337"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8"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9" name=""/>
            <p:cNvGrpSpPr/>
            <p:nvPr/>
          </p:nvGrpSpPr>
          <p:grpSpPr>
            <a:xfrm>
              <a:off x="4701960" y="1496880"/>
              <a:ext cx="1847520" cy="1447560"/>
              <a:chOff x="4701960" y="1496880"/>
              <a:chExt cx="1847520" cy="1447560"/>
            </a:xfrm>
          </p:grpSpPr>
          <p:sp>
            <p:nvSpPr>
              <p:cNvPr id="340"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2" name=""/>
            <p:cNvSpPr/>
            <p:nvPr/>
          </p:nvSpPr>
          <p:spPr>
            <a:xfrm>
              <a:off x="7216560" y="424008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343" name=""/>
            <p:cNvSpPr/>
            <p:nvPr/>
          </p:nvSpPr>
          <p:spPr>
            <a:xfrm>
              <a:off x="7445160" y="3402000"/>
              <a:ext cx="83844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344" name=""/>
            <p:cNvSpPr/>
            <p:nvPr/>
          </p:nvSpPr>
          <p:spPr>
            <a:xfrm>
              <a:off x="5387760" y="3173400"/>
              <a:ext cx="7621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345" name=""/>
            <p:cNvSpPr/>
            <p:nvPr/>
          </p:nvSpPr>
          <p:spPr>
            <a:xfrm>
              <a:off x="7597800" y="2563560"/>
              <a:ext cx="34128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346" name=""/>
            <p:cNvSpPr/>
            <p:nvPr/>
          </p:nvSpPr>
          <p:spPr>
            <a:xfrm>
              <a:off x="5387760" y="218268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347" name=""/>
            <p:cNvSpPr/>
            <p:nvPr/>
          </p:nvSpPr>
          <p:spPr>
            <a:xfrm>
              <a:off x="4168800" y="200160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348" name=""/>
            <p:cNvSpPr/>
            <p:nvPr/>
          </p:nvSpPr>
          <p:spPr>
            <a:xfrm>
              <a:off x="2840040" y="1649160"/>
              <a:ext cx="4903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349" name=""/>
            <p:cNvSpPr/>
            <p:nvPr/>
          </p:nvSpPr>
          <p:spPr>
            <a:xfrm rot="97200">
              <a:off x="1047240" y="58212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0" name=""/>
            <p:cNvSpPr/>
            <p:nvPr/>
          </p:nvSpPr>
          <p:spPr>
            <a:xfrm>
              <a:off x="1882800" y="241128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351" name=""/>
            <p:cNvSpPr/>
            <p:nvPr/>
          </p:nvSpPr>
          <p:spPr>
            <a:xfrm>
              <a:off x="4471920" y="3173400"/>
              <a:ext cx="380880" cy="75960"/>
            </a:xfrm>
            <a:prstGeom prst="line">
              <a:avLst/>
            </a:prstGeom>
            <a:ln w="38160">
              <a:solidFill>
                <a:srgbClr val="ff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52" name=""/>
            <p:cNvSpPr/>
            <p:nvPr/>
          </p:nvSpPr>
          <p:spPr>
            <a:xfrm flipV="1">
              <a:off x="4852800" y="2715840"/>
              <a:ext cx="22860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3" name=""/>
            <p:cNvSpPr/>
            <p:nvPr/>
          </p:nvSpPr>
          <p:spPr>
            <a:xfrm>
              <a:off x="4852800" y="3249360"/>
              <a:ext cx="99072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 name=""/>
            <p:cNvSpPr/>
            <p:nvPr/>
          </p:nvSpPr>
          <p:spPr>
            <a:xfrm rot="2586600">
              <a:off x="5055480" y="346608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355" name=""/>
            <p:cNvSpPr/>
            <p:nvPr/>
          </p:nvSpPr>
          <p:spPr>
            <a:xfrm rot="20653200">
              <a:off x="3481200" y="2639520"/>
              <a:ext cx="1606680" cy="33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6" name=""/>
            <p:cNvSpPr/>
            <p:nvPr/>
          </p:nvSpPr>
          <p:spPr>
            <a:xfrm flipV="1">
              <a:off x="5843520" y="347760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 name=""/>
            <p:cNvSpPr/>
            <p:nvPr/>
          </p:nvSpPr>
          <p:spPr>
            <a:xfrm flipV="1">
              <a:off x="6834240" y="302076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 name=""/>
            <p:cNvSpPr/>
            <p:nvPr/>
          </p:nvSpPr>
          <p:spPr>
            <a:xfrm>
              <a:off x="6834240" y="3477960"/>
              <a:ext cx="30456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59" name=""/>
            <p:cNvSpPr/>
            <p:nvPr/>
          </p:nvSpPr>
          <p:spPr>
            <a:xfrm>
              <a:off x="3483000" y="317340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0" name=""/>
            <p:cNvSpPr/>
            <p:nvPr/>
          </p:nvSpPr>
          <p:spPr>
            <a:xfrm>
              <a:off x="3711600" y="286848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361" name=""/>
            <p:cNvSpPr/>
            <p:nvPr/>
          </p:nvSpPr>
          <p:spPr>
            <a:xfrm>
              <a:off x="5843520" y="416376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 name=""/>
            <p:cNvSpPr/>
            <p:nvPr/>
          </p:nvSpPr>
          <p:spPr>
            <a:xfrm flipH="1">
              <a:off x="3482640" y="3173400"/>
              <a:ext cx="228600" cy="15228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 name=""/>
            <p:cNvSpPr/>
            <p:nvPr/>
          </p:nvSpPr>
          <p:spPr>
            <a:xfrm flipH="1">
              <a:off x="4777920" y="2716200"/>
              <a:ext cx="22860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flipH="1" flipV="1">
              <a:off x="4168440" y="3173040"/>
              <a:ext cx="609480" cy="75960"/>
            </a:xfrm>
            <a:prstGeom prst="line">
              <a:avLst/>
            </a:prstGeom>
            <a:ln w="28440">
              <a:solidFill>
                <a:srgbClr val="000000"/>
              </a:solidFill>
              <a:prstDash val="dash"/>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65" name=""/>
            <p:cNvSpPr/>
            <p:nvPr/>
          </p:nvSpPr>
          <p:spPr>
            <a:xfrm flipH="1">
              <a:off x="4016160" y="3173400"/>
              <a:ext cx="15264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6" name=""/>
            <p:cNvSpPr/>
            <p:nvPr/>
          </p:nvSpPr>
          <p:spPr>
            <a:xfrm>
              <a:off x="3940200" y="3630600"/>
              <a:ext cx="152280" cy="152280"/>
            </a:xfrm>
            <a:prstGeom prst="star5">
              <a:avLst/>
            </a:prstGeom>
            <a:solidFill>
              <a:srgbClr val="48bad6"/>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367" name=""/>
            <p:cNvSpPr/>
            <p:nvPr/>
          </p:nvSpPr>
          <p:spPr>
            <a:xfrm>
              <a:off x="4018320" y="3627360"/>
              <a:ext cx="773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Phoenix</a:t>
              </a:r>
              <a:endParaRPr b="0" lang="en-US" sz="1200" strike="noStrike" u="none">
                <a:solidFill>
                  <a:srgbClr val="000000"/>
                </a:solidFill>
                <a:effectLst/>
                <a:uFillTx/>
                <a:latin typeface="Times New Roman"/>
              </a:endParaRPr>
            </a:p>
          </p:txBody>
        </p:sp>
        <p:sp>
          <p:nvSpPr>
            <p:cNvPr id="368" name=""/>
            <p:cNvSpPr/>
            <p:nvPr/>
          </p:nvSpPr>
          <p:spPr>
            <a:xfrm>
              <a:off x="1288440" y="3612960"/>
              <a:ext cx="1048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Sun Devil</a:t>
              </a:r>
              <a:endParaRPr b="0" lang="en-US" sz="1600" strike="noStrike" u="none">
                <a:solidFill>
                  <a:srgbClr val="000000"/>
                </a:solidFill>
                <a:effectLst/>
                <a:uFillTx/>
                <a:latin typeface="Times New Roman"/>
              </a:endParaRPr>
            </a:p>
          </p:txBody>
        </p:sp>
        <p:sp>
          <p:nvSpPr>
            <p:cNvPr id="369" name=""/>
            <p:cNvSpPr/>
            <p:nvPr/>
          </p:nvSpPr>
          <p:spPr>
            <a:xfrm flipV="1">
              <a:off x="2290680" y="3477960"/>
              <a:ext cx="1725480" cy="277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70" name=""/>
          <p:cNvSpPr/>
          <p:nvPr/>
        </p:nvSpPr>
        <p:spPr>
          <a:xfrm>
            <a:off x="601560" y="3959280"/>
            <a:ext cx="406260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supply to new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$911 million capital cost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500 mmcfd capacity to Phoenix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+780,000/d Blanco to Thoreau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+330,000/d to CA border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pipe and “linear storage”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 include: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Panda</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Arizona Public Service</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67BD613-8668-43F2-A3B4-AD541E9751D1}"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Revenue Generation</a:t>
            </a:r>
            <a:endParaRPr b="1" lang="en-US" sz="2800" strike="noStrike" u="none">
              <a:solidFill>
                <a:srgbClr val="008240"/>
              </a:solidFill>
              <a:effectLst/>
              <a:uFillTx/>
              <a:latin typeface="Arial"/>
            </a:endParaRPr>
          </a:p>
        </p:txBody>
      </p:sp>
      <p:sp>
        <p:nvSpPr>
          <p:cNvPr id="372"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Sources of income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Breakdown of sources (relative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Top shippers ($, volume, contract tenor)</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Highlights of FT contract structure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Historical breakdown of FT/IT</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DABC8C10-8ADA-4906-A9E2-21CB053A4F43}"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Transportation Demand Margin Growth</a:t>
            </a:r>
            <a:endParaRPr b="1" lang="en-US" sz="2800" strike="noStrike" u="none">
              <a:solidFill>
                <a:srgbClr val="008240"/>
              </a:solidFill>
              <a:effectLst/>
              <a:uFillTx/>
              <a:latin typeface="Arial"/>
            </a:endParaRPr>
          </a:p>
        </p:txBody>
      </p:sp>
      <p:graphicFrame>
        <p:nvGraphicFramePr>
          <p:cNvPr id="374" name=""/>
          <p:cNvGraphicFramePr/>
          <p:nvPr/>
        </p:nvGraphicFramePr>
        <p:xfrm>
          <a:off x="819000" y="947880"/>
          <a:ext cx="7520040" cy="5365440"/>
        </p:xfrm>
        <a:graphic>
          <a:graphicData uri="http://schemas.openxmlformats.org/presentationml/2006/ole">
            <p:oleObj progId="Excel.Sheet.12" r:id="rId1" spid="">
              <p:embed/>
              <p:pic>
                <p:nvPicPr>
                  <p:cNvPr id="375" name="" descr=""/>
                  <p:cNvPicPr/>
                  <p:nvPr/>
                </p:nvPicPr>
                <p:blipFill>
                  <a:blip r:embed="rId2"/>
                  <a:stretch/>
                </p:blipFill>
                <p:spPr>
                  <a:xfrm>
                    <a:off x="819000" y="947880"/>
                    <a:ext cx="7520040" cy="5365440"/>
                  </a:xfrm>
                  <a:prstGeom prst="rect">
                    <a:avLst/>
                  </a:prstGeom>
                  <a:noFill/>
                  <a:ln w="0">
                    <a:noFill/>
                  </a:ln>
                </p:spPr>
              </p:pic>
            </p:oleObj>
          </a:graphicData>
        </a:graphic>
      </p:graphicFrame>
      <p:sp>
        <p:nvSpPr>
          <p:cNvPr id="376" name=""/>
          <p:cNvSpPr/>
          <p:nvPr/>
        </p:nvSpPr>
        <p:spPr>
          <a:xfrm>
            <a:off x="317664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77" name=""/>
          <p:cNvSpPr/>
          <p:nvPr/>
        </p:nvSpPr>
        <p:spPr>
          <a:xfrm>
            <a:off x="446436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78" name=""/>
          <p:cNvSpPr/>
          <p:nvPr/>
        </p:nvSpPr>
        <p:spPr>
          <a:xfrm>
            <a:off x="5754960" y="29066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$146</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79" name=""/>
          <p:cNvSpPr/>
          <p:nvPr/>
        </p:nvSpPr>
        <p:spPr>
          <a:xfrm>
            <a:off x="673200" y="91584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Total transportation margin increased 10% in 2001 due to capitalizing on market volatility</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6B02E32-BFE2-467D-83F0-8556B1A8F89D}"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2002 Gross Margin by Type</a:t>
            </a:r>
            <a:endParaRPr b="1" lang="en-US" sz="2800" strike="noStrike" u="none">
              <a:solidFill>
                <a:srgbClr val="008240"/>
              </a:solidFill>
              <a:effectLst/>
              <a:uFillTx/>
              <a:latin typeface="Arial"/>
            </a:endParaRPr>
          </a:p>
        </p:txBody>
      </p:sp>
      <p:graphicFrame>
        <p:nvGraphicFramePr>
          <p:cNvPr id="381" name=""/>
          <p:cNvGraphicFramePr/>
          <p:nvPr/>
        </p:nvGraphicFramePr>
        <p:xfrm>
          <a:off x="1523880" y="1566720"/>
          <a:ext cx="6096240" cy="3724560"/>
        </p:xfrm>
        <a:graphic>
          <a:graphicData uri="http://schemas.openxmlformats.org/presentationml/2006/ole">
            <p:oleObj progId="Excel.Sheet.12" r:id="rId1" spid="">
              <p:embed/>
              <p:pic>
                <p:nvPicPr>
                  <p:cNvPr id="382" name="" descr=""/>
                  <p:cNvPicPr/>
                  <p:nvPr/>
                </p:nvPicPr>
                <p:blipFill>
                  <a:blip r:embed="rId2"/>
                  <a:stretch/>
                </p:blipFill>
                <p:spPr>
                  <a:xfrm>
                    <a:off x="1523880" y="1566720"/>
                    <a:ext cx="6096240" cy="3724560"/>
                  </a:xfrm>
                  <a:prstGeom prst="rect">
                    <a:avLst/>
                  </a:prstGeom>
                  <a:noFill/>
                  <a:ln w="0">
                    <a:noFill/>
                  </a:ln>
                </p:spPr>
              </p:pic>
            </p:oleObj>
          </a:graphicData>
        </a:graphic>
      </p:graphicFrame>
      <p:sp>
        <p:nvSpPr>
          <p:cNvPr id="383" name=""/>
          <p:cNvSpPr/>
          <p:nvPr/>
        </p:nvSpPr>
        <p:spPr>
          <a:xfrm>
            <a:off x="5216040" y="1504800"/>
            <a:ext cx="1184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Demand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80%</a:t>
            </a:r>
            <a:endParaRPr b="0" lang="en-US" sz="2000" strike="noStrike" u="none">
              <a:solidFill>
                <a:srgbClr val="000000"/>
              </a:solidFill>
              <a:effectLst/>
              <a:uFillTx/>
              <a:latin typeface="Times New Roman"/>
            </a:endParaRPr>
          </a:p>
        </p:txBody>
      </p:sp>
      <p:sp>
        <p:nvSpPr>
          <p:cNvPr id="384" name=""/>
          <p:cNvSpPr/>
          <p:nvPr/>
        </p:nvSpPr>
        <p:spPr>
          <a:xfrm>
            <a:off x="2774520" y="1114560"/>
            <a:ext cx="15948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Operational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Gas Sales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16%</a:t>
            </a:r>
            <a:endParaRPr b="0" lang="en-US" sz="2000" strike="noStrike" u="none">
              <a:solidFill>
                <a:srgbClr val="000000"/>
              </a:solidFill>
              <a:effectLst/>
              <a:uFillTx/>
              <a:latin typeface="Times New Roman"/>
            </a:endParaRPr>
          </a:p>
        </p:txBody>
      </p:sp>
      <p:sp>
        <p:nvSpPr>
          <p:cNvPr id="385" name=""/>
          <p:cNvSpPr/>
          <p:nvPr/>
        </p:nvSpPr>
        <p:spPr>
          <a:xfrm>
            <a:off x="1274400" y="2243160"/>
            <a:ext cx="196272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&amp; Commodity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4%</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0596EB1-0385-4258-AE50-B0CC07D50EC4}"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Top 10 Customers by Revenue in 2001</a:t>
            </a:r>
            <a:endParaRPr b="1" lang="en-US" sz="2800" strike="noStrike" u="none">
              <a:solidFill>
                <a:srgbClr val="008240"/>
              </a:solidFill>
              <a:effectLst/>
              <a:uFillTx/>
              <a:latin typeface="Arial"/>
            </a:endParaRPr>
          </a:p>
        </p:txBody>
      </p:sp>
      <p:graphicFrame>
        <p:nvGraphicFramePr>
          <p:cNvPr id="387" name=""/>
          <p:cNvGraphicFramePr/>
          <p:nvPr/>
        </p:nvGraphicFramePr>
        <p:xfrm>
          <a:off x="907920" y="1190520"/>
          <a:ext cx="7750080" cy="5176800"/>
        </p:xfrm>
        <a:graphic>
          <a:graphicData uri="http://schemas.openxmlformats.org/drawingml/2006/table">
            <a:tbl>
              <a:tblPr/>
              <a:tblGrid>
                <a:gridCol w="3678120"/>
                <a:gridCol w="2840040"/>
                <a:gridCol w="1231920"/>
              </a:tblGrid>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Company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Revenue</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2001%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Southern California Gas Company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$53,341,529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812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Texaco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$16,539,329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Pacific Gas &amp; Electric</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$16,001,629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Sempra</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$14,294,836</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8%</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BP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$10,990,113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Duke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$7,621,234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$7,198,942</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Burlington Resources</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$5,170,685</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Agave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$4,741,447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03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USGT</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$4,672,449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Subtotal</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$140,572,193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78%</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Total 2001 Revenue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$179,447,244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D2272758-A715-417B-AED8-D19C6AA838CF}"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Firm Transportation Contract Structure</a:t>
            </a:r>
            <a:endParaRPr b="1" lang="en-US" sz="2800" strike="noStrike" u="none">
              <a:solidFill>
                <a:srgbClr val="008240"/>
              </a:solidFill>
              <a:effectLst/>
              <a:uFillTx/>
              <a:latin typeface="Arial"/>
            </a:endParaRPr>
          </a:p>
        </p:txBody>
      </p:sp>
      <p:sp>
        <p:nvSpPr>
          <p:cNvPr id="38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Definitions</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Firm Transportation</a:t>
            </a:r>
            <a:r>
              <a:rPr b="0" lang="en-US" sz="1800" strike="noStrike" u="none">
                <a:solidFill>
                  <a:srgbClr val="000000"/>
                </a:solidFill>
                <a:effectLst/>
                <a:uFillTx/>
                <a:latin typeface="Arial"/>
              </a:rPr>
              <a:t>:  Guaranteed 365 days a year.  Service cannot be interrupted except for an event of force majeure.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Maximum Daily Transportation Quantity (MDQ)</a:t>
            </a:r>
            <a:r>
              <a:rPr b="0" lang="en-US" sz="1800" strike="noStrike" u="none">
                <a:solidFill>
                  <a:srgbClr val="000000"/>
                </a:solidFill>
                <a:effectLst/>
                <a:uFillTx/>
                <a:latin typeface="Arial"/>
              </a:rPr>
              <a:t>:  Amount of pipeline capacity reserved for shipper on firm basis.</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Demand (or Reservation) charge</a:t>
            </a:r>
            <a:r>
              <a:rPr b="0" lang="en-US" sz="1800" strike="noStrike" u="none">
                <a:solidFill>
                  <a:srgbClr val="000000"/>
                </a:solidFill>
                <a:effectLst/>
                <a:uFillTx/>
                <a:latin typeface="Arial"/>
              </a:rPr>
              <a:t>:  The rate multiplied by the MDQ to derive the amount to be paid to Transwestern for the term of the agreement, regardless of usage.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Commodity (Usage charge</a:t>
            </a:r>
            <a:r>
              <a:rPr b="0" lang="en-US" sz="1800" strike="noStrike" u="none">
                <a:solidFill>
                  <a:srgbClr val="000000"/>
                </a:solidFill>
                <a:effectLst/>
                <a:uFillTx/>
                <a:latin typeface="Arial"/>
              </a:rPr>
              <a:t>:  The rate multiplied by the quantity actually scheduled for transportation each day under the agreement.</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Term</a:t>
            </a:r>
            <a:r>
              <a:rPr b="0" lang="en-US" sz="1800" strike="noStrike" u="none">
                <a:solidFill>
                  <a:srgbClr val="000000"/>
                </a:solidFill>
                <a:effectLst/>
                <a:uFillTx/>
                <a:latin typeface="Arial"/>
              </a:rPr>
              <a:t>:  The start and end date of the agreement</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Character of Service</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shipper under a firm transportation service agreement “owns” the capacity (its MDQ) on Transwestern’s system.  Transwestern reserves such capacity for the shipper as well as guaranteeing delivery of gas scheduled under the agreement.  In exchange for this reservation and guarantee of service, the shipper pays Transwestern a demand charge for such capacity whether or not it is utilized.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8D177B9-9783-4524-8947-DF3A69FE0FA1}"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Capacity Subscription Level By Segment</a:t>
            </a:r>
            <a:endParaRPr b="1" lang="en-US" sz="2800" strike="noStrike" u="none">
              <a:solidFill>
                <a:srgbClr val="008240"/>
              </a:solidFill>
              <a:effectLst/>
              <a:uFillTx/>
              <a:latin typeface="Arial"/>
            </a:endParaRPr>
          </a:p>
        </p:txBody>
      </p:sp>
      <p:pic>
        <p:nvPicPr>
          <p:cNvPr id="391" name="" descr=""/>
          <p:cNvPicPr/>
          <p:nvPr/>
        </p:nvPicPr>
        <p:blipFill>
          <a:blip r:embed="rId1"/>
          <a:stretch/>
        </p:blipFill>
        <p:spPr>
          <a:xfrm>
            <a:off x="588960" y="1395360"/>
            <a:ext cx="7989840" cy="5005440"/>
          </a:xfrm>
          <a:prstGeom prst="rect">
            <a:avLst/>
          </a:prstGeom>
          <a:noFill/>
          <a:ln w="0">
            <a:noFill/>
          </a:ln>
        </p:spPr>
      </p:pic>
      <p:sp>
        <p:nvSpPr>
          <p:cNvPr id="392" name=""/>
          <p:cNvSpPr/>
          <p:nvPr/>
        </p:nvSpPr>
        <p:spPr>
          <a:xfrm>
            <a:off x="600120" y="95868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Weighted average contract term of nearly 9 years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Mainline West 85% subscribed on average through 2005</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Blanco to Thoreau 93% subscribed on average through 2005</a:t>
            </a:r>
            <a:endParaRPr b="0" lang="en-US" sz="2000" strike="noStrike" u="none">
              <a:solidFill>
                <a:srgbClr val="000000"/>
              </a:solidFill>
              <a:effectLst/>
              <a:uFillTx/>
              <a:latin typeface="Times New Roman"/>
            </a:endParaRPr>
          </a:p>
        </p:txBody>
      </p:sp>
      <p:sp>
        <p:nvSpPr>
          <p:cNvPr id="393" name=""/>
          <p:cNvSpPr/>
          <p:nvPr/>
        </p:nvSpPr>
        <p:spPr>
          <a:xfrm rot="16200000">
            <a:off x="1296360" y="3544920"/>
            <a:ext cx="11401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of Capacity Subscribed</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07116BF-8F63-487C-8C59-CECB59F4E9B0}"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Increasing Load Factors &amp; Throughput Growth</a:t>
            </a:r>
            <a:endParaRPr b="1" lang="en-US" sz="2800" strike="noStrike" u="none">
              <a:solidFill>
                <a:srgbClr val="008240"/>
              </a:solidFill>
              <a:effectLst/>
              <a:uFillTx/>
              <a:latin typeface="Arial"/>
            </a:endParaRPr>
          </a:p>
        </p:txBody>
      </p:sp>
      <p:graphicFrame>
        <p:nvGraphicFramePr>
          <p:cNvPr id="395" name=""/>
          <p:cNvGraphicFramePr/>
          <p:nvPr/>
        </p:nvGraphicFramePr>
        <p:xfrm>
          <a:off x="804960" y="184320"/>
          <a:ext cx="7954920" cy="6673680"/>
        </p:xfrm>
        <a:graphic>
          <a:graphicData uri="http://schemas.openxmlformats.org/presentationml/2006/ole">
            <p:oleObj progId="Excel.Sheet.12" r:id="rId1" spid="">
              <p:embed/>
              <p:pic>
                <p:nvPicPr>
                  <p:cNvPr id="396" name="" descr=""/>
                  <p:cNvPicPr/>
                  <p:nvPr/>
                </p:nvPicPr>
                <p:blipFill>
                  <a:blip r:embed="rId2"/>
                  <a:stretch/>
                </p:blipFill>
                <p:spPr>
                  <a:xfrm>
                    <a:off x="804960" y="184320"/>
                    <a:ext cx="7954920" cy="6673680"/>
                  </a:xfrm>
                  <a:prstGeom prst="rect">
                    <a:avLst/>
                  </a:prstGeom>
                  <a:noFill/>
                  <a:ln w="0">
                    <a:noFill/>
                  </a:ln>
                </p:spPr>
              </p:pic>
            </p:oleObj>
          </a:graphicData>
        </a:graphic>
      </p:graphicFrame>
      <p:sp>
        <p:nvSpPr>
          <p:cNvPr id="397" name=""/>
          <p:cNvSpPr/>
          <p:nvPr/>
        </p:nvSpPr>
        <p:spPr>
          <a:xfrm>
            <a:off x="2788920" y="181296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89%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63%</a:t>
            </a:r>
            <a:endParaRPr b="0" lang="en-US" sz="1200" strike="noStrike" u="none">
              <a:solidFill>
                <a:srgbClr val="000000"/>
              </a:solidFill>
              <a:effectLst/>
              <a:uFillTx/>
              <a:latin typeface="Times New Roman"/>
            </a:endParaRPr>
          </a:p>
        </p:txBody>
      </p:sp>
      <p:sp>
        <p:nvSpPr>
          <p:cNvPr id="398" name=""/>
          <p:cNvSpPr/>
          <p:nvPr/>
        </p:nvSpPr>
        <p:spPr>
          <a:xfrm>
            <a:off x="4208040" y="151272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61%</a:t>
            </a:r>
            <a:endParaRPr b="0" lang="en-US" sz="1200" strike="noStrike" u="none">
              <a:solidFill>
                <a:srgbClr val="000000"/>
              </a:solidFill>
              <a:effectLst/>
              <a:uFillTx/>
              <a:latin typeface="Times New Roman"/>
            </a:endParaRPr>
          </a:p>
        </p:txBody>
      </p:sp>
      <p:sp>
        <p:nvSpPr>
          <p:cNvPr id="399" name=""/>
          <p:cNvSpPr/>
          <p:nvPr/>
        </p:nvSpPr>
        <p:spPr>
          <a:xfrm>
            <a:off x="5695560" y="119844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68%</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121360E-CDBF-4B7D-AFED-8BE58363563F}"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Revolving Credit Agreement</a:t>
            </a:r>
            <a:endParaRPr b="1" lang="en-US" sz="2800" strike="noStrike" u="none">
              <a:solidFill>
                <a:srgbClr val="008240"/>
              </a:solidFill>
              <a:effectLst/>
              <a:uFillTx/>
              <a:latin typeface="Arial"/>
            </a:endParaRPr>
          </a:p>
        </p:txBody>
      </p:sp>
      <p:sp>
        <p:nvSpPr>
          <p:cNvPr id="1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lnSpcReduction="9999"/>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$550 million, 364-day facility secured by pipeline assets and pledge of stock; LIBOR + 250</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Guaranteed by ENE; amendment forthcoming</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Fully drawn on Nov. 13, 2001</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Proceeds loaned to ENE (unsecured claim)</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Covenants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Kevin to fill in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Events of Default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Restructured payments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Default under ENE revolving credit facility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Minimum consolidation tangible net worth of $750 million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Current “Ring Fencing” of cash prohibits all loans/distributions</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E5FD2EA-96E0-498A-8097-64D7CEB54BEE}"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a:t>
            </a:r>
            <a:endParaRPr b="1" lang="en-US" sz="2800" strike="noStrike" u="none">
              <a:solidFill>
                <a:srgbClr val="008240"/>
              </a:solidFill>
              <a:effectLst/>
              <a:uFillTx/>
              <a:latin typeface="Arial"/>
            </a:endParaRPr>
          </a:p>
        </p:txBody>
      </p:sp>
      <p:sp>
        <p:nvSpPr>
          <p:cNvPr id="401" name=""/>
          <p:cNvSpPr/>
          <p:nvPr/>
        </p:nvSpPr>
        <p:spPr>
          <a:xfrm>
            <a:off x="673200" y="915840"/>
            <a:ext cx="8262720" cy="49644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 Management</a:t>
            </a:r>
            <a:endParaRPr b="0" lang="en-US" sz="24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 operational gas sales, incorporating price hedges or selling month-to-month as necessary, to generate incremental revenue</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Determine optimum mix of index to index &amp; fixed rates for re-subscription of capacity to generate additional income</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Projected 92% average west throughput of 1.044 Bcfd (excluding Red Rock construction outages)</a:t>
            </a:r>
            <a:endParaRPr b="0" lang="en-US" sz="20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Manage commodity risk through weather hedges, if possible</a:t>
            </a:r>
            <a:endParaRPr b="0" lang="en-US" sz="18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Minimize risk under existing or new services:</a:t>
            </a:r>
            <a:endParaRPr b="0" lang="en-US" sz="20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Operational &amp; financial management of gas inventory</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Manadatory OBA cash-out in constrained areas</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Scheduling alternate FT by price</a:t>
            </a:r>
            <a:endParaRPr b="0" lang="en-US" sz="1800" strike="noStrike" u="none">
              <a:solidFill>
                <a:srgbClr val="000000"/>
              </a:solidFill>
              <a:effectLst/>
              <a:uFillTx/>
              <a:latin typeface="Times New Roman"/>
            </a:endParaRPr>
          </a:p>
          <a:p>
            <a:pPr lvl="1" marL="511200" indent="-166680">
              <a:lnSpc>
                <a:spcPct val="10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Charge a fee for restructured pooling services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702A03A-6687-42D0-AE39-61EDAE87965C}"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 (continued)</a:t>
            </a:r>
            <a:endParaRPr b="1" lang="en-US" sz="2800" strike="noStrike" u="none">
              <a:solidFill>
                <a:srgbClr val="008240"/>
              </a:solidFill>
              <a:effectLst/>
              <a:uFillTx/>
              <a:latin typeface="Arial"/>
            </a:endParaRPr>
          </a:p>
        </p:txBody>
      </p:sp>
      <p:sp>
        <p:nvSpPr>
          <p:cNvPr id="403" name=""/>
          <p:cNvSpPr/>
          <p:nvPr/>
        </p:nvSpPr>
        <p:spPr>
          <a:xfrm>
            <a:off x="457200" y="1216080"/>
            <a:ext cx="8263080" cy="3249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Capacity Re-subscription Negotiations</a:t>
            </a:r>
            <a:endParaRPr b="0" lang="en-US" sz="24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 rollover of ROFR contracts prior to trigger dates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Maximize opportunities for incremental 50,000/d take-away at Needles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 expansion strategy to enhance supply/market access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Virtual expansion via NNG to create West Texas capacity</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38CE0BF-8D36-49F3-96E2-C174C0BB933A}"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Regulatory Regime</a:t>
            </a:r>
            <a:endParaRPr b="1" lang="en-US" sz="2800" strike="noStrike" u="none">
              <a:solidFill>
                <a:srgbClr val="008240"/>
              </a:solidFill>
              <a:effectLst/>
              <a:uFillTx/>
              <a:latin typeface="Arial"/>
            </a:endParaRPr>
          </a:p>
        </p:txBody>
      </p:sp>
      <p:sp>
        <p:nvSpPr>
          <p:cNvPr id="40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Transwestern’s current transportation environment has been shaped by three major regulatory rate filings, as reflected in TW’s currently effective FERC tariff</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1993 Rate Case Settlement (Docket Nos. RP93-34, et.al)</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1995 Global Settlement (Docket No. RPP95-271-000)</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1996 Mini Settlement (Docket Nos. RP95-271, et.al.)</a:t>
            </a:r>
            <a:endParaRPr b="0" lang="en-US" sz="2000" strike="noStrike" u="none">
              <a:solidFill>
                <a:srgbClr val="000000"/>
              </a:solidFill>
              <a:effectLst/>
              <a:uFillTx/>
              <a:latin typeface="Arial"/>
            </a:endParaRPr>
          </a:p>
          <a:p>
            <a:pPr marL="230040" indent="-2300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4E28F9E-A89F-4A7D-8D2E-F3C6E2B551FF}"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a:t>
            </a:r>
            <a:endParaRPr b="1" lang="en-US" sz="2800" strike="noStrike" u="none">
              <a:solidFill>
                <a:srgbClr val="008240"/>
              </a:solidFill>
              <a:effectLst/>
              <a:uFillTx/>
              <a:latin typeface="Arial"/>
            </a:endParaRPr>
          </a:p>
        </p:txBody>
      </p:sp>
      <p:sp>
        <p:nvSpPr>
          <p:cNvPr id="407"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 Method</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currently effective tariff rates implemented under the 1993 Rate Case Settlement use the Straight Fixed Variable (SFV) rate design mandated by FERC Order No. 636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 also has in effect its Settlement Base Rates (SBR), which were implemented under its Global and Mini- Settlements (Docket Nos. RP95-271, et.al.).  The SBRs are applicable to seven specific shippers, identified in the Global and Mini- Settlements as “Current Firm Customers” or “CFC.”</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 Rate Structure – Revenue Requirement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 revenue requirement was established under Docket No. RP93-34 and amended by Docket Nos. RP95-271, et.al. is as follows:</a:t>
            </a:r>
            <a:endParaRPr b="0" lang="en-US" sz="18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Adjusted FTS-1 Reservation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$134.8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FTS-1 Commodity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5.9</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ITS-1 (Allocated from FTS-1 Demand)</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6.1</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Total Revenue Requirement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$146.8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NOTE:  The parties to the Global and Mini- Settlements did not stipulate to the Cost of Service underlying the Settlement Base Rates.</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8DBD750-2E7D-43D0-BF19-B1042FADB95E}"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40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1993 Rate Case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March 30,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SFV Rate Design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Additive zone based rates by path (see table 1)</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Rates effective April 1,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General rate increase moratorium until November 1,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rate case to be effective no later than April 1, 1998</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6104DA7-AD7D-41C6-BD31-BE103813D8CF}"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41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lnSpcReduction="9999"/>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1995 Global Settlement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FERC approved July 27, 1995</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Settlement Base Rates (SBR) applicable to specified Current Firm Customers (see table 2) for the term of each CFC’s service agreement, subject to an escalation factor beginning November 1, 1998</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California Gas Company’s (SoCal) turnback capacity (457,281 MMBtu) costs;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issues pertaining to the recovery of take-or-pay costs;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issues with respect to the then pending certificate proceedings (which included abandonment of gathering facilities); and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issues related to the Commission’s mandated SFV Rate Design under Order No. 636</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Settlement Base Rates effective November 1, 1996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 Shared Cost Surcharge for CFCs to recover the following percentages of turnback capacity costs:</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50%  TW/50% CFC from Nov. 1, 1996 through Oct. 31, 1997</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 TW/25% CFC from Nov. 1, 1997 through Oct. 31, 2001</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 TW/0% CFC from Nov. 1, 2001 forward (TW absorbs entire costs)</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Next rate filing to be effective no later than November 1, 2006</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3E02071-5360-44E1-A368-1CFAC07D6129}"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413"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1995 Mini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October 16,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Same term as Global Settlement</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Issues involved:</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 all issues involving recovery of un-recovered Purchase Gas Adjustment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Adjusted and finalized all issues relating to take-or-pay, buy-out, buy-down, and contract reformation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Reduced the depreciation of Mainline transmission facilities from 1.7% to 1.2%, effective January 1, 1996</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Provided a rate adjustment to the Global Settlement Base Rates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an Amortization Mechanism for certain costs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B655C93-85F6-4647-B50C-52EB9EBC225B}"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41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Next Rate Case – Expected changes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general rate case filing must be filed to become effective no later than November 1, 2006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 remaining Current Firm Customers’ service agreements will expire within six months of the effective date of the next rate case</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Costs allocations could be affected by any imposed FERC rulings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 Trends/Outlook</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Order No. 637:  Transwestern currently has a compliance filing pending at the FERC</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major issues include segmenting and mandatory cash-outs for imbalances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2E6C4B4-9738-4B3B-8381-F18524C0DAA0}"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6"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1:  1993 Rate Case Settlement – Maximum Transportation Tariff Rate Matrix</a:t>
            </a:r>
            <a:endParaRPr b="1" lang="en-US" sz="2800" strike="noStrike" u="none">
              <a:solidFill>
                <a:srgbClr val="008240"/>
              </a:solidFill>
              <a:effectLst/>
              <a:uFillTx/>
              <a:latin typeface="Arial"/>
            </a:endParaRPr>
          </a:p>
        </p:txBody>
      </p:sp>
      <p:graphicFrame>
        <p:nvGraphicFramePr>
          <p:cNvPr id="417" name=""/>
          <p:cNvGraphicFramePr/>
          <p:nvPr/>
        </p:nvGraphicFramePr>
        <p:xfrm>
          <a:off x="1079640" y="1330200"/>
          <a:ext cx="7419960" cy="4864320"/>
        </p:xfrm>
        <a:graphic>
          <a:graphicData uri="http://schemas.openxmlformats.org/presentationml/2006/ole">
            <p:oleObj progId="Word.Document.12" r:id="rId1" spid="">
              <p:embed/>
              <p:pic>
                <p:nvPicPr>
                  <p:cNvPr id="418" name="" descr=""/>
                  <p:cNvPicPr/>
                  <p:nvPr/>
                </p:nvPicPr>
                <p:blipFill>
                  <a:blip r:embed="rId2"/>
                  <a:stretch/>
                </p:blipFill>
                <p:spPr>
                  <a:xfrm>
                    <a:off x="1079640" y="1330200"/>
                    <a:ext cx="7419960" cy="4864320"/>
                  </a:xfrm>
                  <a:prstGeom prst="rect">
                    <a:avLst/>
                  </a:prstGeom>
                  <a:noFill/>
                  <a:ln w="0">
                    <a:noFill/>
                  </a:ln>
                </p:spPr>
              </p:pic>
            </p:oleObj>
          </a:graphicData>
        </a:graphic>
      </p:graphicFrame>
      <p:sp>
        <p:nvSpPr>
          <p:cNvPr id="3" name="PlaceHolder 2"/>
          <p:cNvSpPr>
            <a:spLocks noGrp="1"/>
          </p:cNvSpPr>
          <p:nvPr>
            <p:ph type="sldNum" idx="1"/>
          </p:nvPr>
        </p:nvSpPr>
        <p:spPr/>
        <p:txBody>
          <a:bodyPr/>
          <a:p>
            <a:fld id="{B72862EA-D4B0-4449-A48D-B02E0737198E}"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9"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2:  1995 Global Settlement – Base Rates as Adjusted by 1996 Mini-Settlement</a:t>
            </a:r>
            <a:endParaRPr b="1" lang="en-US" sz="2800" strike="noStrike" u="none">
              <a:solidFill>
                <a:srgbClr val="008240"/>
              </a:solidFill>
              <a:effectLst/>
              <a:uFillTx/>
              <a:latin typeface="Arial"/>
            </a:endParaRPr>
          </a:p>
        </p:txBody>
      </p:sp>
      <p:graphicFrame>
        <p:nvGraphicFramePr>
          <p:cNvPr id="420" name=""/>
          <p:cNvGraphicFramePr/>
          <p:nvPr/>
        </p:nvGraphicFramePr>
        <p:xfrm>
          <a:off x="673200" y="1403280"/>
          <a:ext cx="8262720" cy="4630680"/>
        </p:xfrm>
        <a:graphic>
          <a:graphicData uri="http://schemas.openxmlformats.org/presentationml/2006/ole">
            <p:oleObj progId="Word.Document.12" r:id="rId1" spid="">
              <p:embed/>
              <p:pic>
                <p:nvPicPr>
                  <p:cNvPr id="421" name="" descr=""/>
                  <p:cNvPicPr/>
                  <p:nvPr/>
                </p:nvPicPr>
                <p:blipFill>
                  <a:blip r:embed="rId2"/>
                  <a:stretch/>
                </p:blipFill>
                <p:spPr>
                  <a:xfrm>
                    <a:off x="673200" y="1403280"/>
                    <a:ext cx="8262720" cy="4630680"/>
                  </a:xfrm>
                  <a:prstGeom prst="rect">
                    <a:avLst/>
                  </a:prstGeom>
                  <a:noFill/>
                  <a:ln w="0">
                    <a:noFill/>
                  </a:ln>
                </p:spPr>
              </p:pic>
            </p:oleObj>
          </a:graphicData>
        </a:graphic>
      </p:graphicFrame>
      <p:sp>
        <p:nvSpPr>
          <p:cNvPr id="3" name="PlaceHolder 2"/>
          <p:cNvSpPr>
            <a:spLocks noGrp="1"/>
          </p:cNvSpPr>
          <p:nvPr>
            <p:ph type="sldNum" idx="1"/>
          </p:nvPr>
        </p:nvSpPr>
        <p:spPr/>
        <p:txBody>
          <a:bodyPr/>
          <a:p>
            <a:fld id="{587A9ACB-0DAA-483D-B49A-12E0BBDD3645}"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Historicals/Projections</a:t>
            </a:r>
            <a:endParaRPr b="1" lang="en-US" sz="2800" strike="noStrike" u="none">
              <a:solidFill>
                <a:srgbClr val="008240"/>
              </a:solidFill>
              <a:effectLst/>
              <a:uFillTx/>
              <a:latin typeface="Arial"/>
            </a:endParaRPr>
          </a:p>
        </p:txBody>
      </p:sp>
      <p:sp>
        <p:nvSpPr>
          <p:cNvPr id="20"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DFC8414-D606-48B6-ACF7-1F8CE9D18A9F}"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Liquidity</a:t>
            </a:r>
            <a:endParaRPr b="1" lang="en-US" sz="2800" strike="noStrike" u="none">
              <a:solidFill>
                <a:srgbClr val="008240"/>
              </a:solidFill>
              <a:effectLst/>
              <a:uFillTx/>
              <a:latin typeface="Arial"/>
            </a:endParaRPr>
          </a:p>
        </p:txBody>
      </p:sp>
      <p:sp>
        <p:nvSpPr>
          <p:cNvPr id="22"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Additional borrowing capacity of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Excess cash flow per month ??</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Pre-Red Rock in-service $??</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Post-Red Rock in-service $??</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Projected cash balances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June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Sept.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Dec. 31, 2002</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7E1AF2F-9180-4271-98A0-0E7B4D5932C1}"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System Map</a:t>
            </a:r>
            <a:endParaRPr b="1" lang="en-US" sz="2800" strike="noStrike" u="none">
              <a:solidFill>
                <a:srgbClr val="008240"/>
              </a:solidFill>
              <a:effectLst/>
              <a:uFillTx/>
              <a:latin typeface="Arial"/>
            </a:endParaRPr>
          </a:p>
        </p:txBody>
      </p:sp>
      <p:grpSp>
        <p:nvGrpSpPr>
          <p:cNvPr id="24" name=""/>
          <p:cNvGrpSpPr/>
          <p:nvPr/>
        </p:nvGrpSpPr>
        <p:grpSpPr>
          <a:xfrm>
            <a:off x="1957320" y="1552680"/>
            <a:ext cx="5357160" cy="4568400"/>
            <a:chOff x="1957320" y="1552680"/>
            <a:chExt cx="5357160" cy="4568400"/>
          </a:xfrm>
        </p:grpSpPr>
        <p:sp>
          <p:nvSpPr>
            <p:cNvPr id="25" name=""/>
            <p:cNvSpPr/>
            <p:nvPr/>
          </p:nvSpPr>
          <p:spPr>
            <a:xfrm>
              <a:off x="1957320" y="1552680"/>
              <a:ext cx="1367640" cy="1856160"/>
            </a:xfrm>
            <a:custGeom>
              <a:avLst/>
              <a:gdLst/>
              <a:ahLst/>
              <a:rect l="l" t="t" r="r" b="b"/>
              <a:pathLst>
                <a:path w="694" h="1056">
                  <a:moveTo>
                    <a:pt x="88" y="0"/>
                  </a:moveTo>
                  <a:lnTo>
                    <a:pt x="0" y="416"/>
                  </a:lnTo>
                  <a:lnTo>
                    <a:pt x="472" y="1055"/>
                  </a:lnTo>
                  <a:lnTo>
                    <a:pt x="501" y="1027"/>
                  </a:lnTo>
                  <a:lnTo>
                    <a:pt x="499" y="900"/>
                  </a:lnTo>
                  <a:lnTo>
                    <a:pt x="558" y="910"/>
                  </a:lnTo>
                  <a:lnTo>
                    <a:pt x="619" y="524"/>
                  </a:lnTo>
                  <a:lnTo>
                    <a:pt x="660" y="260"/>
                  </a:lnTo>
                  <a:lnTo>
                    <a:pt x="671" y="180"/>
                  </a:lnTo>
                  <a:lnTo>
                    <a:pt x="693" y="109"/>
                  </a:lnTo>
                  <a:lnTo>
                    <a:pt x="382" y="63"/>
                  </a:lnTo>
                  <a:lnTo>
                    <a:pt x="88" y="0"/>
                  </a:lnTo>
                </a:path>
              </a:pathLst>
            </a:custGeom>
            <a:solidFill>
              <a:srgbClr val="66ff99"/>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054960" y="1742760"/>
              <a:ext cx="1121400" cy="1323360"/>
            </a:xfrm>
            <a:custGeom>
              <a:avLst/>
              <a:gdLst/>
              <a:ahLst/>
              <a:rect l="l" t="t" r="r" b="b"/>
              <a:pathLst>
                <a:path w="569" h="753">
                  <a:moveTo>
                    <a:pt x="107" y="0"/>
                  </a:moveTo>
                  <a:lnTo>
                    <a:pt x="403" y="45"/>
                  </a:lnTo>
                  <a:lnTo>
                    <a:pt x="381" y="186"/>
                  </a:lnTo>
                  <a:lnTo>
                    <a:pt x="568" y="208"/>
                  </a:lnTo>
                  <a:lnTo>
                    <a:pt x="512" y="752"/>
                  </a:lnTo>
                  <a:lnTo>
                    <a:pt x="0" y="670"/>
                  </a:lnTo>
                  <a:lnTo>
                    <a:pt x="107" y="0"/>
                  </a:lnTo>
                </a:path>
              </a:pathLst>
            </a:custGeom>
            <a:solidFill>
              <a:srgbClr val="66ff99"/>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2765160" y="2855160"/>
              <a:ext cx="1330560" cy="1644840"/>
            </a:xfrm>
            <a:custGeom>
              <a:avLst/>
              <a:gdLst/>
              <a:ahLst/>
              <a:rect l="l" t="t" r="r" b="b"/>
              <a:pathLst>
                <a:path w="675" h="936">
                  <a:moveTo>
                    <a:pt x="166" y="0"/>
                  </a:moveTo>
                  <a:lnTo>
                    <a:pt x="146" y="126"/>
                  </a:lnTo>
                  <a:lnTo>
                    <a:pt x="146" y="128"/>
                  </a:lnTo>
                  <a:lnTo>
                    <a:pt x="145" y="131"/>
                  </a:lnTo>
                  <a:lnTo>
                    <a:pt x="144" y="133"/>
                  </a:lnTo>
                  <a:lnTo>
                    <a:pt x="143" y="136"/>
                  </a:lnTo>
                  <a:lnTo>
                    <a:pt x="142" y="138"/>
                  </a:lnTo>
                  <a:lnTo>
                    <a:pt x="141" y="140"/>
                  </a:lnTo>
                  <a:lnTo>
                    <a:pt x="139" y="142"/>
                  </a:lnTo>
                  <a:lnTo>
                    <a:pt x="138" y="143"/>
                  </a:lnTo>
                  <a:lnTo>
                    <a:pt x="135" y="144"/>
                  </a:lnTo>
                  <a:lnTo>
                    <a:pt x="133" y="145"/>
                  </a:lnTo>
                  <a:lnTo>
                    <a:pt x="132" y="145"/>
                  </a:lnTo>
                  <a:lnTo>
                    <a:pt x="130" y="145"/>
                  </a:lnTo>
                  <a:lnTo>
                    <a:pt x="127" y="144"/>
                  </a:lnTo>
                  <a:lnTo>
                    <a:pt x="125" y="143"/>
                  </a:lnTo>
                  <a:lnTo>
                    <a:pt x="123" y="141"/>
                  </a:lnTo>
                  <a:lnTo>
                    <a:pt x="121" y="139"/>
                  </a:lnTo>
                  <a:lnTo>
                    <a:pt x="120" y="138"/>
                  </a:lnTo>
                  <a:lnTo>
                    <a:pt x="118" y="135"/>
                  </a:lnTo>
                  <a:lnTo>
                    <a:pt x="117" y="133"/>
                  </a:lnTo>
                  <a:lnTo>
                    <a:pt x="116" y="131"/>
                  </a:lnTo>
                  <a:lnTo>
                    <a:pt x="113" y="129"/>
                  </a:lnTo>
                  <a:lnTo>
                    <a:pt x="111" y="127"/>
                  </a:lnTo>
                  <a:lnTo>
                    <a:pt x="108" y="125"/>
                  </a:lnTo>
                  <a:lnTo>
                    <a:pt x="105" y="124"/>
                  </a:lnTo>
                  <a:lnTo>
                    <a:pt x="102" y="122"/>
                  </a:lnTo>
                  <a:lnTo>
                    <a:pt x="99" y="121"/>
                  </a:lnTo>
                  <a:lnTo>
                    <a:pt x="94" y="121"/>
                  </a:lnTo>
                  <a:lnTo>
                    <a:pt x="90" y="121"/>
                  </a:lnTo>
                  <a:lnTo>
                    <a:pt x="85" y="121"/>
                  </a:lnTo>
                  <a:lnTo>
                    <a:pt x="80" y="124"/>
                  </a:lnTo>
                  <a:lnTo>
                    <a:pt x="77" y="125"/>
                  </a:lnTo>
                  <a:lnTo>
                    <a:pt x="74" y="127"/>
                  </a:lnTo>
                  <a:lnTo>
                    <a:pt x="72" y="129"/>
                  </a:lnTo>
                  <a:lnTo>
                    <a:pt x="69" y="131"/>
                  </a:lnTo>
                  <a:lnTo>
                    <a:pt x="68" y="134"/>
                  </a:lnTo>
                  <a:lnTo>
                    <a:pt x="68" y="137"/>
                  </a:lnTo>
                  <a:lnTo>
                    <a:pt x="67" y="140"/>
                  </a:lnTo>
                  <a:lnTo>
                    <a:pt x="66" y="143"/>
                  </a:lnTo>
                  <a:lnTo>
                    <a:pt x="66" y="146"/>
                  </a:lnTo>
                  <a:lnTo>
                    <a:pt x="66" y="149"/>
                  </a:lnTo>
                  <a:lnTo>
                    <a:pt x="67" y="153"/>
                  </a:lnTo>
                  <a:lnTo>
                    <a:pt x="68" y="156"/>
                  </a:lnTo>
                  <a:lnTo>
                    <a:pt x="69" y="159"/>
                  </a:lnTo>
                  <a:lnTo>
                    <a:pt x="70" y="161"/>
                  </a:lnTo>
                  <a:lnTo>
                    <a:pt x="72" y="164"/>
                  </a:lnTo>
                  <a:lnTo>
                    <a:pt x="74" y="167"/>
                  </a:lnTo>
                  <a:lnTo>
                    <a:pt x="74" y="170"/>
                  </a:lnTo>
                  <a:lnTo>
                    <a:pt x="74" y="173"/>
                  </a:lnTo>
                  <a:lnTo>
                    <a:pt x="73" y="173"/>
                  </a:lnTo>
                  <a:lnTo>
                    <a:pt x="71" y="173"/>
                  </a:lnTo>
                  <a:lnTo>
                    <a:pt x="69" y="174"/>
                  </a:lnTo>
                  <a:lnTo>
                    <a:pt x="68" y="175"/>
                  </a:lnTo>
                  <a:lnTo>
                    <a:pt x="67" y="176"/>
                  </a:lnTo>
                  <a:lnTo>
                    <a:pt x="65" y="178"/>
                  </a:lnTo>
                  <a:lnTo>
                    <a:pt x="63" y="180"/>
                  </a:lnTo>
                  <a:lnTo>
                    <a:pt x="63" y="182"/>
                  </a:lnTo>
                  <a:lnTo>
                    <a:pt x="63" y="184"/>
                  </a:lnTo>
                  <a:lnTo>
                    <a:pt x="64" y="186"/>
                  </a:lnTo>
                  <a:lnTo>
                    <a:pt x="66" y="189"/>
                  </a:lnTo>
                  <a:lnTo>
                    <a:pt x="68" y="191"/>
                  </a:lnTo>
                  <a:lnTo>
                    <a:pt x="70" y="192"/>
                  </a:lnTo>
                  <a:lnTo>
                    <a:pt x="72" y="193"/>
                  </a:lnTo>
                  <a:lnTo>
                    <a:pt x="74" y="193"/>
                  </a:lnTo>
                  <a:lnTo>
                    <a:pt x="70" y="197"/>
                  </a:lnTo>
                  <a:lnTo>
                    <a:pt x="68" y="202"/>
                  </a:lnTo>
                  <a:lnTo>
                    <a:pt x="66" y="206"/>
                  </a:lnTo>
                  <a:lnTo>
                    <a:pt x="64" y="210"/>
                  </a:lnTo>
                  <a:lnTo>
                    <a:pt x="63" y="213"/>
                  </a:lnTo>
                  <a:lnTo>
                    <a:pt x="63" y="216"/>
                  </a:lnTo>
                  <a:lnTo>
                    <a:pt x="62" y="218"/>
                  </a:lnTo>
                  <a:lnTo>
                    <a:pt x="63" y="218"/>
                  </a:lnTo>
                  <a:lnTo>
                    <a:pt x="64" y="218"/>
                  </a:lnTo>
                  <a:lnTo>
                    <a:pt x="66" y="218"/>
                  </a:lnTo>
                  <a:lnTo>
                    <a:pt x="68" y="218"/>
                  </a:lnTo>
                  <a:lnTo>
                    <a:pt x="69" y="218"/>
                  </a:lnTo>
                  <a:lnTo>
                    <a:pt x="70" y="219"/>
                  </a:lnTo>
                  <a:lnTo>
                    <a:pt x="71" y="219"/>
                  </a:lnTo>
                  <a:lnTo>
                    <a:pt x="72" y="220"/>
                  </a:lnTo>
                  <a:lnTo>
                    <a:pt x="73" y="221"/>
                  </a:lnTo>
                  <a:lnTo>
                    <a:pt x="74" y="223"/>
                  </a:lnTo>
                  <a:lnTo>
                    <a:pt x="74" y="225"/>
                  </a:lnTo>
                  <a:lnTo>
                    <a:pt x="74" y="227"/>
                  </a:lnTo>
                  <a:lnTo>
                    <a:pt x="74" y="233"/>
                  </a:lnTo>
                  <a:lnTo>
                    <a:pt x="73" y="240"/>
                  </a:lnTo>
                  <a:lnTo>
                    <a:pt x="72" y="249"/>
                  </a:lnTo>
                  <a:lnTo>
                    <a:pt x="71" y="258"/>
                  </a:lnTo>
                  <a:lnTo>
                    <a:pt x="70" y="262"/>
                  </a:lnTo>
                  <a:lnTo>
                    <a:pt x="69" y="267"/>
                  </a:lnTo>
                  <a:lnTo>
                    <a:pt x="68" y="271"/>
                  </a:lnTo>
                  <a:lnTo>
                    <a:pt x="67" y="275"/>
                  </a:lnTo>
                  <a:lnTo>
                    <a:pt x="65" y="279"/>
                  </a:lnTo>
                  <a:lnTo>
                    <a:pt x="64" y="282"/>
                  </a:lnTo>
                  <a:lnTo>
                    <a:pt x="61" y="285"/>
                  </a:lnTo>
                  <a:lnTo>
                    <a:pt x="60" y="288"/>
                  </a:lnTo>
                  <a:lnTo>
                    <a:pt x="60" y="293"/>
                  </a:lnTo>
                  <a:lnTo>
                    <a:pt x="60" y="298"/>
                  </a:lnTo>
                  <a:lnTo>
                    <a:pt x="60" y="303"/>
                  </a:lnTo>
                  <a:lnTo>
                    <a:pt x="61" y="308"/>
                  </a:lnTo>
                  <a:lnTo>
                    <a:pt x="62" y="312"/>
                  </a:lnTo>
                  <a:lnTo>
                    <a:pt x="64" y="317"/>
                  </a:lnTo>
                  <a:lnTo>
                    <a:pt x="66" y="320"/>
                  </a:lnTo>
                  <a:lnTo>
                    <a:pt x="68" y="322"/>
                  </a:lnTo>
                  <a:lnTo>
                    <a:pt x="69" y="324"/>
                  </a:lnTo>
                  <a:lnTo>
                    <a:pt x="71" y="327"/>
                  </a:lnTo>
                  <a:lnTo>
                    <a:pt x="73" y="329"/>
                  </a:lnTo>
                  <a:lnTo>
                    <a:pt x="75" y="332"/>
                  </a:lnTo>
                  <a:lnTo>
                    <a:pt x="76" y="334"/>
                  </a:lnTo>
                  <a:lnTo>
                    <a:pt x="77" y="336"/>
                  </a:lnTo>
                  <a:lnTo>
                    <a:pt x="79" y="341"/>
                  </a:lnTo>
                  <a:lnTo>
                    <a:pt x="81" y="346"/>
                  </a:lnTo>
                  <a:lnTo>
                    <a:pt x="82" y="351"/>
                  </a:lnTo>
                  <a:lnTo>
                    <a:pt x="82" y="356"/>
                  </a:lnTo>
                  <a:lnTo>
                    <a:pt x="82" y="360"/>
                  </a:lnTo>
                  <a:lnTo>
                    <a:pt x="82" y="366"/>
                  </a:lnTo>
                  <a:lnTo>
                    <a:pt x="86" y="370"/>
                  </a:lnTo>
                  <a:lnTo>
                    <a:pt x="90" y="374"/>
                  </a:lnTo>
                  <a:lnTo>
                    <a:pt x="93" y="377"/>
                  </a:lnTo>
                  <a:lnTo>
                    <a:pt x="96" y="380"/>
                  </a:lnTo>
                  <a:lnTo>
                    <a:pt x="99" y="384"/>
                  </a:lnTo>
                  <a:lnTo>
                    <a:pt x="100" y="387"/>
                  </a:lnTo>
                  <a:lnTo>
                    <a:pt x="101" y="389"/>
                  </a:lnTo>
                  <a:lnTo>
                    <a:pt x="101" y="391"/>
                  </a:lnTo>
                  <a:lnTo>
                    <a:pt x="101" y="393"/>
                  </a:lnTo>
                  <a:lnTo>
                    <a:pt x="101" y="395"/>
                  </a:lnTo>
                  <a:lnTo>
                    <a:pt x="98" y="399"/>
                  </a:lnTo>
                  <a:lnTo>
                    <a:pt x="94" y="403"/>
                  </a:lnTo>
                  <a:lnTo>
                    <a:pt x="91" y="407"/>
                  </a:lnTo>
                  <a:lnTo>
                    <a:pt x="87" y="411"/>
                  </a:lnTo>
                  <a:lnTo>
                    <a:pt x="84" y="415"/>
                  </a:lnTo>
                  <a:lnTo>
                    <a:pt x="80" y="421"/>
                  </a:lnTo>
                  <a:lnTo>
                    <a:pt x="75" y="427"/>
                  </a:lnTo>
                  <a:lnTo>
                    <a:pt x="69" y="435"/>
                  </a:lnTo>
                  <a:lnTo>
                    <a:pt x="68" y="437"/>
                  </a:lnTo>
                  <a:lnTo>
                    <a:pt x="67" y="437"/>
                  </a:lnTo>
                  <a:lnTo>
                    <a:pt x="66" y="437"/>
                  </a:lnTo>
                  <a:lnTo>
                    <a:pt x="64" y="436"/>
                  </a:lnTo>
                  <a:lnTo>
                    <a:pt x="63" y="434"/>
                  </a:lnTo>
                  <a:lnTo>
                    <a:pt x="61" y="431"/>
                  </a:lnTo>
                  <a:lnTo>
                    <a:pt x="60" y="430"/>
                  </a:lnTo>
                  <a:lnTo>
                    <a:pt x="60" y="429"/>
                  </a:lnTo>
                  <a:lnTo>
                    <a:pt x="59" y="430"/>
                  </a:lnTo>
                  <a:lnTo>
                    <a:pt x="58" y="431"/>
                  </a:lnTo>
                  <a:lnTo>
                    <a:pt x="58" y="434"/>
                  </a:lnTo>
                  <a:lnTo>
                    <a:pt x="57" y="436"/>
                  </a:lnTo>
                  <a:lnTo>
                    <a:pt x="56" y="442"/>
                  </a:lnTo>
                  <a:lnTo>
                    <a:pt x="55" y="448"/>
                  </a:lnTo>
                  <a:lnTo>
                    <a:pt x="53" y="450"/>
                  </a:lnTo>
                  <a:lnTo>
                    <a:pt x="52" y="453"/>
                  </a:lnTo>
                  <a:lnTo>
                    <a:pt x="50" y="455"/>
                  </a:lnTo>
                  <a:lnTo>
                    <a:pt x="49" y="457"/>
                  </a:lnTo>
                  <a:lnTo>
                    <a:pt x="49" y="459"/>
                  </a:lnTo>
                  <a:lnTo>
                    <a:pt x="48" y="460"/>
                  </a:lnTo>
                  <a:lnTo>
                    <a:pt x="48" y="462"/>
                  </a:lnTo>
                  <a:lnTo>
                    <a:pt x="48" y="464"/>
                  </a:lnTo>
                  <a:lnTo>
                    <a:pt x="48" y="468"/>
                  </a:lnTo>
                  <a:lnTo>
                    <a:pt x="49" y="472"/>
                  </a:lnTo>
                  <a:lnTo>
                    <a:pt x="49" y="476"/>
                  </a:lnTo>
                  <a:lnTo>
                    <a:pt x="49" y="480"/>
                  </a:lnTo>
                  <a:lnTo>
                    <a:pt x="44" y="485"/>
                  </a:lnTo>
                  <a:lnTo>
                    <a:pt x="40" y="491"/>
                  </a:lnTo>
                  <a:lnTo>
                    <a:pt x="35" y="496"/>
                  </a:lnTo>
                  <a:lnTo>
                    <a:pt x="30" y="502"/>
                  </a:lnTo>
                  <a:lnTo>
                    <a:pt x="27" y="507"/>
                  </a:lnTo>
                  <a:lnTo>
                    <a:pt x="24" y="513"/>
                  </a:lnTo>
                  <a:lnTo>
                    <a:pt x="22" y="515"/>
                  </a:lnTo>
                  <a:lnTo>
                    <a:pt x="22" y="518"/>
                  </a:lnTo>
                  <a:lnTo>
                    <a:pt x="21" y="520"/>
                  </a:lnTo>
                  <a:lnTo>
                    <a:pt x="21" y="523"/>
                  </a:lnTo>
                  <a:lnTo>
                    <a:pt x="19" y="530"/>
                  </a:lnTo>
                  <a:lnTo>
                    <a:pt x="17" y="536"/>
                  </a:lnTo>
                  <a:lnTo>
                    <a:pt x="16" y="542"/>
                  </a:lnTo>
                  <a:lnTo>
                    <a:pt x="16" y="547"/>
                  </a:lnTo>
                  <a:lnTo>
                    <a:pt x="16" y="551"/>
                  </a:lnTo>
                  <a:lnTo>
                    <a:pt x="17" y="555"/>
                  </a:lnTo>
                  <a:lnTo>
                    <a:pt x="18" y="560"/>
                  </a:lnTo>
                  <a:lnTo>
                    <a:pt x="19" y="564"/>
                  </a:lnTo>
                  <a:lnTo>
                    <a:pt x="20" y="568"/>
                  </a:lnTo>
                  <a:lnTo>
                    <a:pt x="21" y="572"/>
                  </a:lnTo>
                  <a:lnTo>
                    <a:pt x="22" y="577"/>
                  </a:lnTo>
                  <a:lnTo>
                    <a:pt x="23" y="583"/>
                  </a:lnTo>
                  <a:lnTo>
                    <a:pt x="23" y="589"/>
                  </a:lnTo>
                  <a:lnTo>
                    <a:pt x="23" y="596"/>
                  </a:lnTo>
                  <a:lnTo>
                    <a:pt x="22" y="604"/>
                  </a:lnTo>
                  <a:lnTo>
                    <a:pt x="20" y="613"/>
                  </a:lnTo>
                  <a:lnTo>
                    <a:pt x="19" y="614"/>
                  </a:lnTo>
                  <a:lnTo>
                    <a:pt x="18" y="616"/>
                  </a:lnTo>
                  <a:lnTo>
                    <a:pt x="16" y="618"/>
                  </a:lnTo>
                  <a:lnTo>
                    <a:pt x="14" y="622"/>
                  </a:lnTo>
                  <a:lnTo>
                    <a:pt x="12" y="625"/>
                  </a:lnTo>
                  <a:lnTo>
                    <a:pt x="12" y="630"/>
                  </a:lnTo>
                  <a:lnTo>
                    <a:pt x="12" y="634"/>
                  </a:lnTo>
                  <a:lnTo>
                    <a:pt x="8" y="634"/>
                  </a:lnTo>
                  <a:lnTo>
                    <a:pt x="4" y="634"/>
                  </a:lnTo>
                  <a:lnTo>
                    <a:pt x="4" y="635"/>
                  </a:lnTo>
                  <a:lnTo>
                    <a:pt x="2" y="636"/>
                  </a:lnTo>
                  <a:lnTo>
                    <a:pt x="1" y="637"/>
                  </a:lnTo>
                  <a:lnTo>
                    <a:pt x="0" y="640"/>
                  </a:lnTo>
                  <a:lnTo>
                    <a:pt x="0" y="643"/>
                  </a:lnTo>
                  <a:lnTo>
                    <a:pt x="0" y="647"/>
                  </a:lnTo>
                  <a:lnTo>
                    <a:pt x="375" y="907"/>
                  </a:lnTo>
                  <a:lnTo>
                    <a:pt x="592" y="935"/>
                  </a:lnTo>
                  <a:lnTo>
                    <a:pt x="674" y="95"/>
                  </a:lnTo>
                  <a:lnTo>
                    <a:pt x="166" y="0"/>
                  </a:lnTo>
                </a:path>
              </a:pathLst>
            </a:custGeom>
            <a:solidFill>
              <a:srgbClr val="66ff99"/>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4438800" y="3271680"/>
              <a:ext cx="2875680" cy="2849400"/>
            </a:xfrm>
            <a:custGeom>
              <a:avLst/>
              <a:gdLst/>
              <a:ahLst/>
              <a:rect l="l" t="t" r="r" b="b"/>
              <a:pathLst>
                <a:path w="1459" h="1621">
                  <a:moveTo>
                    <a:pt x="12" y="639"/>
                  </a:moveTo>
                  <a:lnTo>
                    <a:pt x="395" y="677"/>
                  </a:lnTo>
                  <a:lnTo>
                    <a:pt x="432" y="0"/>
                  </a:lnTo>
                  <a:lnTo>
                    <a:pt x="745" y="30"/>
                  </a:lnTo>
                  <a:lnTo>
                    <a:pt x="755" y="287"/>
                  </a:lnTo>
                  <a:lnTo>
                    <a:pt x="755" y="289"/>
                  </a:lnTo>
                  <a:lnTo>
                    <a:pt x="755" y="292"/>
                  </a:lnTo>
                  <a:lnTo>
                    <a:pt x="756" y="294"/>
                  </a:lnTo>
                  <a:lnTo>
                    <a:pt x="757" y="296"/>
                  </a:lnTo>
                  <a:lnTo>
                    <a:pt x="759" y="301"/>
                  </a:lnTo>
                  <a:lnTo>
                    <a:pt x="761" y="306"/>
                  </a:lnTo>
                  <a:lnTo>
                    <a:pt x="762" y="311"/>
                  </a:lnTo>
                  <a:lnTo>
                    <a:pt x="765" y="316"/>
                  </a:lnTo>
                  <a:lnTo>
                    <a:pt x="766" y="318"/>
                  </a:lnTo>
                  <a:lnTo>
                    <a:pt x="766" y="320"/>
                  </a:lnTo>
                  <a:lnTo>
                    <a:pt x="766" y="323"/>
                  </a:lnTo>
                  <a:lnTo>
                    <a:pt x="766" y="325"/>
                  </a:lnTo>
                  <a:lnTo>
                    <a:pt x="766" y="327"/>
                  </a:lnTo>
                  <a:lnTo>
                    <a:pt x="767" y="329"/>
                  </a:lnTo>
                  <a:lnTo>
                    <a:pt x="767" y="331"/>
                  </a:lnTo>
                  <a:lnTo>
                    <a:pt x="768" y="333"/>
                  </a:lnTo>
                  <a:lnTo>
                    <a:pt x="770" y="335"/>
                  </a:lnTo>
                  <a:lnTo>
                    <a:pt x="772" y="336"/>
                  </a:lnTo>
                  <a:lnTo>
                    <a:pt x="774" y="337"/>
                  </a:lnTo>
                  <a:lnTo>
                    <a:pt x="776" y="338"/>
                  </a:lnTo>
                  <a:lnTo>
                    <a:pt x="777" y="338"/>
                  </a:lnTo>
                  <a:lnTo>
                    <a:pt x="783" y="338"/>
                  </a:lnTo>
                  <a:lnTo>
                    <a:pt x="788" y="336"/>
                  </a:lnTo>
                  <a:lnTo>
                    <a:pt x="794" y="334"/>
                  </a:lnTo>
                  <a:lnTo>
                    <a:pt x="801" y="332"/>
                  </a:lnTo>
                  <a:lnTo>
                    <a:pt x="807" y="330"/>
                  </a:lnTo>
                  <a:lnTo>
                    <a:pt x="813" y="327"/>
                  </a:lnTo>
                  <a:lnTo>
                    <a:pt x="818" y="326"/>
                  </a:lnTo>
                  <a:lnTo>
                    <a:pt x="824" y="326"/>
                  </a:lnTo>
                  <a:lnTo>
                    <a:pt x="827" y="326"/>
                  </a:lnTo>
                  <a:lnTo>
                    <a:pt x="830" y="327"/>
                  </a:lnTo>
                  <a:lnTo>
                    <a:pt x="833" y="328"/>
                  </a:lnTo>
                  <a:lnTo>
                    <a:pt x="834" y="330"/>
                  </a:lnTo>
                  <a:lnTo>
                    <a:pt x="836" y="332"/>
                  </a:lnTo>
                  <a:lnTo>
                    <a:pt x="838" y="334"/>
                  </a:lnTo>
                  <a:lnTo>
                    <a:pt x="839" y="337"/>
                  </a:lnTo>
                  <a:lnTo>
                    <a:pt x="839" y="341"/>
                  </a:lnTo>
                  <a:lnTo>
                    <a:pt x="840" y="347"/>
                  </a:lnTo>
                  <a:lnTo>
                    <a:pt x="841" y="353"/>
                  </a:lnTo>
                  <a:lnTo>
                    <a:pt x="841" y="356"/>
                  </a:lnTo>
                  <a:lnTo>
                    <a:pt x="842" y="359"/>
                  </a:lnTo>
                  <a:lnTo>
                    <a:pt x="844" y="362"/>
                  </a:lnTo>
                  <a:lnTo>
                    <a:pt x="846" y="364"/>
                  </a:lnTo>
                  <a:lnTo>
                    <a:pt x="846" y="366"/>
                  </a:lnTo>
                  <a:lnTo>
                    <a:pt x="846" y="367"/>
                  </a:lnTo>
                  <a:lnTo>
                    <a:pt x="847" y="368"/>
                  </a:lnTo>
                  <a:lnTo>
                    <a:pt x="847" y="369"/>
                  </a:lnTo>
                  <a:lnTo>
                    <a:pt x="849" y="371"/>
                  </a:lnTo>
                  <a:lnTo>
                    <a:pt x="851" y="372"/>
                  </a:lnTo>
                  <a:lnTo>
                    <a:pt x="854" y="373"/>
                  </a:lnTo>
                  <a:lnTo>
                    <a:pt x="857" y="374"/>
                  </a:lnTo>
                  <a:lnTo>
                    <a:pt x="861" y="375"/>
                  </a:lnTo>
                  <a:lnTo>
                    <a:pt x="865" y="376"/>
                  </a:lnTo>
                  <a:lnTo>
                    <a:pt x="872" y="377"/>
                  </a:lnTo>
                  <a:lnTo>
                    <a:pt x="880" y="377"/>
                  </a:lnTo>
                  <a:lnTo>
                    <a:pt x="886" y="378"/>
                  </a:lnTo>
                  <a:lnTo>
                    <a:pt x="891" y="378"/>
                  </a:lnTo>
                  <a:lnTo>
                    <a:pt x="893" y="378"/>
                  </a:lnTo>
                  <a:lnTo>
                    <a:pt x="896" y="377"/>
                  </a:lnTo>
                  <a:lnTo>
                    <a:pt x="897" y="376"/>
                  </a:lnTo>
                  <a:lnTo>
                    <a:pt x="900" y="376"/>
                  </a:lnTo>
                  <a:lnTo>
                    <a:pt x="905" y="374"/>
                  </a:lnTo>
                  <a:lnTo>
                    <a:pt x="910" y="371"/>
                  </a:lnTo>
                  <a:lnTo>
                    <a:pt x="915" y="369"/>
                  </a:lnTo>
                  <a:lnTo>
                    <a:pt x="921" y="367"/>
                  </a:lnTo>
                  <a:lnTo>
                    <a:pt x="926" y="366"/>
                  </a:lnTo>
                  <a:lnTo>
                    <a:pt x="929" y="366"/>
                  </a:lnTo>
                  <a:lnTo>
                    <a:pt x="933" y="366"/>
                  </a:lnTo>
                  <a:lnTo>
                    <a:pt x="937" y="365"/>
                  </a:lnTo>
                  <a:lnTo>
                    <a:pt x="939" y="366"/>
                  </a:lnTo>
                  <a:lnTo>
                    <a:pt x="942" y="367"/>
                  </a:lnTo>
                  <a:lnTo>
                    <a:pt x="945" y="369"/>
                  </a:lnTo>
                  <a:lnTo>
                    <a:pt x="947" y="371"/>
                  </a:lnTo>
                  <a:lnTo>
                    <a:pt x="953" y="378"/>
                  </a:lnTo>
                  <a:lnTo>
                    <a:pt x="958" y="385"/>
                  </a:lnTo>
                  <a:lnTo>
                    <a:pt x="963" y="392"/>
                  </a:lnTo>
                  <a:lnTo>
                    <a:pt x="967" y="398"/>
                  </a:lnTo>
                  <a:lnTo>
                    <a:pt x="970" y="402"/>
                  </a:lnTo>
                  <a:lnTo>
                    <a:pt x="971" y="404"/>
                  </a:lnTo>
                  <a:lnTo>
                    <a:pt x="972" y="406"/>
                  </a:lnTo>
                  <a:lnTo>
                    <a:pt x="973" y="409"/>
                  </a:lnTo>
                  <a:lnTo>
                    <a:pt x="975" y="410"/>
                  </a:lnTo>
                  <a:lnTo>
                    <a:pt x="977" y="412"/>
                  </a:lnTo>
                  <a:lnTo>
                    <a:pt x="977" y="414"/>
                  </a:lnTo>
                  <a:lnTo>
                    <a:pt x="979" y="415"/>
                  </a:lnTo>
                  <a:lnTo>
                    <a:pt x="981" y="416"/>
                  </a:lnTo>
                  <a:lnTo>
                    <a:pt x="984" y="417"/>
                  </a:lnTo>
                  <a:lnTo>
                    <a:pt x="987" y="418"/>
                  </a:lnTo>
                  <a:lnTo>
                    <a:pt x="992" y="420"/>
                  </a:lnTo>
                  <a:lnTo>
                    <a:pt x="996" y="420"/>
                  </a:lnTo>
                  <a:lnTo>
                    <a:pt x="1001" y="420"/>
                  </a:lnTo>
                  <a:lnTo>
                    <a:pt x="1010" y="420"/>
                  </a:lnTo>
                  <a:lnTo>
                    <a:pt x="1021" y="419"/>
                  </a:lnTo>
                  <a:lnTo>
                    <a:pt x="1030" y="418"/>
                  </a:lnTo>
                  <a:lnTo>
                    <a:pt x="1040" y="418"/>
                  </a:lnTo>
                  <a:lnTo>
                    <a:pt x="1041" y="418"/>
                  </a:lnTo>
                  <a:lnTo>
                    <a:pt x="1043" y="418"/>
                  </a:lnTo>
                  <a:lnTo>
                    <a:pt x="1044" y="419"/>
                  </a:lnTo>
                  <a:lnTo>
                    <a:pt x="1046" y="420"/>
                  </a:lnTo>
                  <a:lnTo>
                    <a:pt x="1048" y="422"/>
                  </a:lnTo>
                  <a:lnTo>
                    <a:pt x="1051" y="425"/>
                  </a:lnTo>
                  <a:lnTo>
                    <a:pt x="1053" y="429"/>
                  </a:lnTo>
                  <a:lnTo>
                    <a:pt x="1056" y="434"/>
                  </a:lnTo>
                  <a:lnTo>
                    <a:pt x="1058" y="439"/>
                  </a:lnTo>
                  <a:lnTo>
                    <a:pt x="1062" y="443"/>
                  </a:lnTo>
                  <a:lnTo>
                    <a:pt x="1064" y="442"/>
                  </a:lnTo>
                  <a:lnTo>
                    <a:pt x="1067" y="439"/>
                  </a:lnTo>
                  <a:lnTo>
                    <a:pt x="1073" y="435"/>
                  </a:lnTo>
                  <a:lnTo>
                    <a:pt x="1080" y="431"/>
                  </a:lnTo>
                  <a:lnTo>
                    <a:pt x="1088" y="426"/>
                  </a:lnTo>
                  <a:lnTo>
                    <a:pt x="1096" y="422"/>
                  </a:lnTo>
                  <a:lnTo>
                    <a:pt x="1099" y="420"/>
                  </a:lnTo>
                  <a:lnTo>
                    <a:pt x="1103" y="419"/>
                  </a:lnTo>
                  <a:lnTo>
                    <a:pt x="1105" y="418"/>
                  </a:lnTo>
                  <a:lnTo>
                    <a:pt x="1108" y="418"/>
                  </a:lnTo>
                  <a:lnTo>
                    <a:pt x="1153" y="431"/>
                  </a:lnTo>
                  <a:lnTo>
                    <a:pt x="1158" y="432"/>
                  </a:lnTo>
                  <a:lnTo>
                    <a:pt x="1162" y="432"/>
                  </a:lnTo>
                  <a:lnTo>
                    <a:pt x="1167" y="431"/>
                  </a:lnTo>
                  <a:lnTo>
                    <a:pt x="1171" y="431"/>
                  </a:lnTo>
                  <a:lnTo>
                    <a:pt x="1179" y="429"/>
                  </a:lnTo>
                  <a:lnTo>
                    <a:pt x="1187" y="426"/>
                  </a:lnTo>
                  <a:lnTo>
                    <a:pt x="1193" y="423"/>
                  </a:lnTo>
                  <a:lnTo>
                    <a:pt x="1200" y="421"/>
                  </a:lnTo>
                  <a:lnTo>
                    <a:pt x="1203" y="420"/>
                  </a:lnTo>
                  <a:lnTo>
                    <a:pt x="1206" y="420"/>
                  </a:lnTo>
                  <a:lnTo>
                    <a:pt x="1208" y="419"/>
                  </a:lnTo>
                  <a:lnTo>
                    <a:pt x="1210" y="419"/>
                  </a:lnTo>
                  <a:lnTo>
                    <a:pt x="1214" y="419"/>
                  </a:lnTo>
                  <a:lnTo>
                    <a:pt x="1217" y="420"/>
                  </a:lnTo>
                  <a:lnTo>
                    <a:pt x="1221" y="420"/>
                  </a:lnTo>
                  <a:lnTo>
                    <a:pt x="1224" y="421"/>
                  </a:lnTo>
                  <a:lnTo>
                    <a:pt x="1228" y="423"/>
                  </a:lnTo>
                  <a:lnTo>
                    <a:pt x="1232" y="426"/>
                  </a:lnTo>
                  <a:lnTo>
                    <a:pt x="1234" y="428"/>
                  </a:lnTo>
                  <a:lnTo>
                    <a:pt x="1238" y="430"/>
                  </a:lnTo>
                  <a:lnTo>
                    <a:pt x="1239" y="431"/>
                  </a:lnTo>
                  <a:lnTo>
                    <a:pt x="1240" y="432"/>
                  </a:lnTo>
                  <a:lnTo>
                    <a:pt x="1242" y="432"/>
                  </a:lnTo>
                  <a:lnTo>
                    <a:pt x="1245" y="432"/>
                  </a:lnTo>
                  <a:lnTo>
                    <a:pt x="1247" y="432"/>
                  </a:lnTo>
                  <a:lnTo>
                    <a:pt x="1248" y="431"/>
                  </a:lnTo>
                  <a:lnTo>
                    <a:pt x="1249" y="430"/>
                  </a:lnTo>
                  <a:lnTo>
                    <a:pt x="1251" y="428"/>
                  </a:lnTo>
                  <a:lnTo>
                    <a:pt x="1255" y="424"/>
                  </a:lnTo>
                  <a:lnTo>
                    <a:pt x="1257" y="420"/>
                  </a:lnTo>
                  <a:lnTo>
                    <a:pt x="1259" y="417"/>
                  </a:lnTo>
                  <a:lnTo>
                    <a:pt x="1261" y="415"/>
                  </a:lnTo>
                  <a:lnTo>
                    <a:pt x="1264" y="413"/>
                  </a:lnTo>
                  <a:lnTo>
                    <a:pt x="1265" y="411"/>
                  </a:lnTo>
                  <a:lnTo>
                    <a:pt x="1268" y="409"/>
                  </a:lnTo>
                  <a:lnTo>
                    <a:pt x="1272" y="408"/>
                  </a:lnTo>
                  <a:lnTo>
                    <a:pt x="1275" y="407"/>
                  </a:lnTo>
                  <a:lnTo>
                    <a:pt x="1279" y="407"/>
                  </a:lnTo>
                  <a:lnTo>
                    <a:pt x="1281" y="407"/>
                  </a:lnTo>
                  <a:lnTo>
                    <a:pt x="1283" y="407"/>
                  </a:lnTo>
                  <a:lnTo>
                    <a:pt x="1286" y="408"/>
                  </a:lnTo>
                  <a:lnTo>
                    <a:pt x="1287" y="409"/>
                  </a:lnTo>
                  <a:lnTo>
                    <a:pt x="1289" y="411"/>
                  </a:lnTo>
                  <a:lnTo>
                    <a:pt x="1291" y="413"/>
                  </a:lnTo>
                  <a:lnTo>
                    <a:pt x="1293" y="415"/>
                  </a:lnTo>
                  <a:lnTo>
                    <a:pt x="1295" y="417"/>
                  </a:lnTo>
                  <a:lnTo>
                    <a:pt x="1296" y="419"/>
                  </a:lnTo>
                  <a:lnTo>
                    <a:pt x="1297" y="422"/>
                  </a:lnTo>
                  <a:lnTo>
                    <a:pt x="1298" y="425"/>
                  </a:lnTo>
                  <a:lnTo>
                    <a:pt x="1300" y="429"/>
                  </a:lnTo>
                  <a:lnTo>
                    <a:pt x="1301" y="432"/>
                  </a:lnTo>
                  <a:lnTo>
                    <a:pt x="1301" y="436"/>
                  </a:lnTo>
                  <a:lnTo>
                    <a:pt x="1301" y="441"/>
                  </a:lnTo>
                  <a:lnTo>
                    <a:pt x="1301" y="446"/>
                  </a:lnTo>
                  <a:lnTo>
                    <a:pt x="1335" y="446"/>
                  </a:lnTo>
                  <a:lnTo>
                    <a:pt x="1335" y="447"/>
                  </a:lnTo>
                  <a:lnTo>
                    <a:pt x="1335" y="448"/>
                  </a:lnTo>
                  <a:lnTo>
                    <a:pt x="1336" y="450"/>
                  </a:lnTo>
                  <a:lnTo>
                    <a:pt x="1337" y="453"/>
                  </a:lnTo>
                  <a:lnTo>
                    <a:pt x="1338" y="455"/>
                  </a:lnTo>
                  <a:lnTo>
                    <a:pt x="1340" y="457"/>
                  </a:lnTo>
                  <a:lnTo>
                    <a:pt x="1342" y="458"/>
                  </a:lnTo>
                  <a:lnTo>
                    <a:pt x="1343" y="458"/>
                  </a:lnTo>
                  <a:lnTo>
                    <a:pt x="1344" y="459"/>
                  </a:lnTo>
                  <a:lnTo>
                    <a:pt x="1347" y="459"/>
                  </a:lnTo>
                  <a:lnTo>
                    <a:pt x="1347" y="460"/>
                  </a:lnTo>
                  <a:lnTo>
                    <a:pt x="1347" y="461"/>
                  </a:lnTo>
                  <a:lnTo>
                    <a:pt x="1348" y="462"/>
                  </a:lnTo>
                  <a:lnTo>
                    <a:pt x="1349" y="462"/>
                  </a:lnTo>
                  <a:lnTo>
                    <a:pt x="1351" y="463"/>
                  </a:lnTo>
                  <a:lnTo>
                    <a:pt x="1354" y="463"/>
                  </a:lnTo>
                  <a:lnTo>
                    <a:pt x="1361" y="463"/>
                  </a:lnTo>
                  <a:lnTo>
                    <a:pt x="1369" y="462"/>
                  </a:lnTo>
                  <a:lnTo>
                    <a:pt x="1374" y="462"/>
                  </a:lnTo>
                  <a:lnTo>
                    <a:pt x="1378" y="463"/>
                  </a:lnTo>
                  <a:lnTo>
                    <a:pt x="1380" y="464"/>
                  </a:lnTo>
                  <a:lnTo>
                    <a:pt x="1382" y="464"/>
                  </a:lnTo>
                  <a:lnTo>
                    <a:pt x="1383" y="465"/>
                  </a:lnTo>
                  <a:lnTo>
                    <a:pt x="1385" y="466"/>
                  </a:lnTo>
                  <a:lnTo>
                    <a:pt x="1387" y="468"/>
                  </a:lnTo>
                  <a:lnTo>
                    <a:pt x="1388" y="469"/>
                  </a:lnTo>
                  <a:lnTo>
                    <a:pt x="1390" y="471"/>
                  </a:lnTo>
                  <a:lnTo>
                    <a:pt x="1391" y="473"/>
                  </a:lnTo>
                  <a:lnTo>
                    <a:pt x="1391" y="476"/>
                  </a:lnTo>
                  <a:lnTo>
                    <a:pt x="1391" y="478"/>
                  </a:lnTo>
                  <a:lnTo>
                    <a:pt x="1392" y="481"/>
                  </a:lnTo>
                  <a:lnTo>
                    <a:pt x="1392" y="485"/>
                  </a:lnTo>
                  <a:lnTo>
                    <a:pt x="1391" y="690"/>
                  </a:lnTo>
                  <a:lnTo>
                    <a:pt x="1391" y="692"/>
                  </a:lnTo>
                  <a:lnTo>
                    <a:pt x="1391" y="694"/>
                  </a:lnTo>
                  <a:lnTo>
                    <a:pt x="1391" y="696"/>
                  </a:lnTo>
                  <a:lnTo>
                    <a:pt x="1392" y="698"/>
                  </a:lnTo>
                  <a:lnTo>
                    <a:pt x="1394" y="700"/>
                  </a:lnTo>
                  <a:lnTo>
                    <a:pt x="1396" y="703"/>
                  </a:lnTo>
                  <a:lnTo>
                    <a:pt x="1399" y="705"/>
                  </a:lnTo>
                  <a:lnTo>
                    <a:pt x="1400" y="708"/>
                  </a:lnTo>
                  <a:lnTo>
                    <a:pt x="1401" y="710"/>
                  </a:lnTo>
                  <a:lnTo>
                    <a:pt x="1402" y="712"/>
                  </a:lnTo>
                  <a:lnTo>
                    <a:pt x="1402" y="713"/>
                  </a:lnTo>
                  <a:lnTo>
                    <a:pt x="1402" y="716"/>
                  </a:lnTo>
                  <a:lnTo>
                    <a:pt x="1406" y="716"/>
                  </a:lnTo>
                  <a:lnTo>
                    <a:pt x="1408" y="716"/>
                  </a:lnTo>
                  <a:lnTo>
                    <a:pt x="1411" y="717"/>
                  </a:lnTo>
                  <a:lnTo>
                    <a:pt x="1414" y="717"/>
                  </a:lnTo>
                  <a:lnTo>
                    <a:pt x="1415" y="719"/>
                  </a:lnTo>
                  <a:lnTo>
                    <a:pt x="1418" y="721"/>
                  </a:lnTo>
                  <a:lnTo>
                    <a:pt x="1421" y="724"/>
                  </a:lnTo>
                  <a:lnTo>
                    <a:pt x="1425" y="729"/>
                  </a:lnTo>
                  <a:lnTo>
                    <a:pt x="1425" y="734"/>
                  </a:lnTo>
                  <a:lnTo>
                    <a:pt x="1425" y="738"/>
                  </a:lnTo>
                  <a:lnTo>
                    <a:pt x="1425" y="743"/>
                  </a:lnTo>
                  <a:lnTo>
                    <a:pt x="1426" y="748"/>
                  </a:lnTo>
                  <a:lnTo>
                    <a:pt x="1427" y="753"/>
                  </a:lnTo>
                  <a:lnTo>
                    <a:pt x="1429" y="758"/>
                  </a:lnTo>
                  <a:lnTo>
                    <a:pt x="1431" y="760"/>
                  </a:lnTo>
                  <a:lnTo>
                    <a:pt x="1432" y="762"/>
                  </a:lnTo>
                  <a:lnTo>
                    <a:pt x="1433" y="765"/>
                  </a:lnTo>
                  <a:lnTo>
                    <a:pt x="1436" y="768"/>
                  </a:lnTo>
                  <a:lnTo>
                    <a:pt x="1436" y="772"/>
                  </a:lnTo>
                  <a:lnTo>
                    <a:pt x="1436" y="777"/>
                  </a:lnTo>
                  <a:lnTo>
                    <a:pt x="1436" y="782"/>
                  </a:lnTo>
                  <a:lnTo>
                    <a:pt x="1438" y="788"/>
                  </a:lnTo>
                  <a:lnTo>
                    <a:pt x="1439" y="794"/>
                  </a:lnTo>
                  <a:lnTo>
                    <a:pt x="1440" y="802"/>
                  </a:lnTo>
                  <a:lnTo>
                    <a:pt x="1443" y="810"/>
                  </a:lnTo>
                  <a:lnTo>
                    <a:pt x="1447" y="819"/>
                  </a:lnTo>
                  <a:lnTo>
                    <a:pt x="1448" y="819"/>
                  </a:lnTo>
                  <a:lnTo>
                    <a:pt x="1450" y="820"/>
                  </a:lnTo>
                  <a:lnTo>
                    <a:pt x="1452" y="821"/>
                  </a:lnTo>
                  <a:lnTo>
                    <a:pt x="1454" y="823"/>
                  </a:lnTo>
                  <a:lnTo>
                    <a:pt x="1455" y="825"/>
                  </a:lnTo>
                  <a:lnTo>
                    <a:pt x="1455" y="827"/>
                  </a:lnTo>
                  <a:lnTo>
                    <a:pt x="1456" y="830"/>
                  </a:lnTo>
                  <a:lnTo>
                    <a:pt x="1456" y="833"/>
                  </a:lnTo>
                  <a:lnTo>
                    <a:pt x="1457" y="840"/>
                  </a:lnTo>
                  <a:lnTo>
                    <a:pt x="1458" y="846"/>
                  </a:lnTo>
                  <a:lnTo>
                    <a:pt x="1458" y="852"/>
                  </a:lnTo>
                  <a:lnTo>
                    <a:pt x="1458" y="857"/>
                  </a:lnTo>
                  <a:lnTo>
                    <a:pt x="1458" y="859"/>
                  </a:lnTo>
                  <a:lnTo>
                    <a:pt x="1458" y="862"/>
                  </a:lnTo>
                  <a:lnTo>
                    <a:pt x="1458" y="866"/>
                  </a:lnTo>
                  <a:lnTo>
                    <a:pt x="1457" y="870"/>
                  </a:lnTo>
                  <a:lnTo>
                    <a:pt x="1455" y="879"/>
                  </a:lnTo>
                  <a:lnTo>
                    <a:pt x="1453" y="890"/>
                  </a:lnTo>
                  <a:lnTo>
                    <a:pt x="1450" y="901"/>
                  </a:lnTo>
                  <a:lnTo>
                    <a:pt x="1448" y="913"/>
                  </a:lnTo>
                  <a:lnTo>
                    <a:pt x="1447" y="918"/>
                  </a:lnTo>
                  <a:lnTo>
                    <a:pt x="1447" y="924"/>
                  </a:lnTo>
                  <a:lnTo>
                    <a:pt x="1447" y="929"/>
                  </a:lnTo>
                  <a:lnTo>
                    <a:pt x="1446" y="934"/>
                  </a:lnTo>
                  <a:lnTo>
                    <a:pt x="1446" y="939"/>
                  </a:lnTo>
                  <a:lnTo>
                    <a:pt x="1447" y="943"/>
                  </a:lnTo>
                  <a:lnTo>
                    <a:pt x="1447" y="947"/>
                  </a:lnTo>
                  <a:lnTo>
                    <a:pt x="1447" y="951"/>
                  </a:lnTo>
                  <a:lnTo>
                    <a:pt x="1448" y="958"/>
                  </a:lnTo>
                  <a:lnTo>
                    <a:pt x="1450" y="964"/>
                  </a:lnTo>
                  <a:lnTo>
                    <a:pt x="1450" y="968"/>
                  </a:lnTo>
                  <a:lnTo>
                    <a:pt x="1451" y="971"/>
                  </a:lnTo>
                  <a:lnTo>
                    <a:pt x="1451" y="973"/>
                  </a:lnTo>
                  <a:lnTo>
                    <a:pt x="1450" y="976"/>
                  </a:lnTo>
                  <a:lnTo>
                    <a:pt x="1450" y="978"/>
                  </a:lnTo>
                  <a:lnTo>
                    <a:pt x="1449" y="981"/>
                  </a:lnTo>
                  <a:lnTo>
                    <a:pt x="1447" y="983"/>
                  </a:lnTo>
                  <a:lnTo>
                    <a:pt x="1446" y="985"/>
                  </a:lnTo>
                  <a:lnTo>
                    <a:pt x="1441" y="995"/>
                  </a:lnTo>
                  <a:lnTo>
                    <a:pt x="1437" y="1005"/>
                  </a:lnTo>
                  <a:lnTo>
                    <a:pt x="1432" y="1015"/>
                  </a:lnTo>
                  <a:lnTo>
                    <a:pt x="1427" y="1025"/>
                  </a:lnTo>
                  <a:lnTo>
                    <a:pt x="1421" y="1036"/>
                  </a:lnTo>
                  <a:lnTo>
                    <a:pt x="1415" y="1048"/>
                  </a:lnTo>
                  <a:lnTo>
                    <a:pt x="1407" y="1061"/>
                  </a:lnTo>
                  <a:lnTo>
                    <a:pt x="1399" y="1075"/>
                  </a:lnTo>
                  <a:lnTo>
                    <a:pt x="1397" y="1077"/>
                  </a:lnTo>
                  <a:lnTo>
                    <a:pt x="1395" y="1079"/>
                  </a:lnTo>
                  <a:lnTo>
                    <a:pt x="1391" y="1081"/>
                  </a:lnTo>
                  <a:lnTo>
                    <a:pt x="1389" y="1082"/>
                  </a:lnTo>
                  <a:lnTo>
                    <a:pt x="1386" y="1083"/>
                  </a:lnTo>
                  <a:lnTo>
                    <a:pt x="1383" y="1084"/>
                  </a:lnTo>
                  <a:lnTo>
                    <a:pt x="1380" y="1085"/>
                  </a:lnTo>
                  <a:lnTo>
                    <a:pt x="1376" y="1086"/>
                  </a:lnTo>
                  <a:lnTo>
                    <a:pt x="1370" y="1087"/>
                  </a:lnTo>
                  <a:lnTo>
                    <a:pt x="1364" y="1087"/>
                  </a:lnTo>
                  <a:lnTo>
                    <a:pt x="1359" y="1087"/>
                  </a:lnTo>
                  <a:lnTo>
                    <a:pt x="1353" y="1087"/>
                  </a:lnTo>
                  <a:lnTo>
                    <a:pt x="1351" y="1087"/>
                  </a:lnTo>
                  <a:lnTo>
                    <a:pt x="1350" y="1086"/>
                  </a:lnTo>
                  <a:lnTo>
                    <a:pt x="1347" y="1086"/>
                  </a:lnTo>
                  <a:lnTo>
                    <a:pt x="1345" y="1085"/>
                  </a:lnTo>
                  <a:lnTo>
                    <a:pt x="1341" y="1082"/>
                  </a:lnTo>
                  <a:lnTo>
                    <a:pt x="1336" y="1079"/>
                  </a:lnTo>
                  <a:lnTo>
                    <a:pt x="1332" y="1075"/>
                  </a:lnTo>
                  <a:lnTo>
                    <a:pt x="1328" y="1071"/>
                  </a:lnTo>
                  <a:lnTo>
                    <a:pt x="1324" y="1066"/>
                  </a:lnTo>
                  <a:lnTo>
                    <a:pt x="1319" y="1061"/>
                  </a:lnTo>
                  <a:lnTo>
                    <a:pt x="1308" y="1061"/>
                  </a:lnTo>
                  <a:lnTo>
                    <a:pt x="1330" y="1113"/>
                  </a:lnTo>
                  <a:lnTo>
                    <a:pt x="1327" y="1116"/>
                  </a:lnTo>
                  <a:lnTo>
                    <a:pt x="1322" y="1120"/>
                  </a:lnTo>
                  <a:lnTo>
                    <a:pt x="1319" y="1122"/>
                  </a:lnTo>
                  <a:lnTo>
                    <a:pt x="1315" y="1124"/>
                  </a:lnTo>
                  <a:lnTo>
                    <a:pt x="1312" y="1124"/>
                  </a:lnTo>
                  <a:lnTo>
                    <a:pt x="1310" y="1125"/>
                  </a:lnTo>
                  <a:lnTo>
                    <a:pt x="1308" y="1125"/>
                  </a:lnTo>
                  <a:lnTo>
                    <a:pt x="1304" y="1130"/>
                  </a:lnTo>
                  <a:lnTo>
                    <a:pt x="1301" y="1133"/>
                  </a:lnTo>
                  <a:lnTo>
                    <a:pt x="1299" y="1135"/>
                  </a:lnTo>
                  <a:lnTo>
                    <a:pt x="1298" y="1138"/>
                  </a:lnTo>
                  <a:lnTo>
                    <a:pt x="1296" y="1140"/>
                  </a:lnTo>
                  <a:lnTo>
                    <a:pt x="1296" y="1143"/>
                  </a:lnTo>
                  <a:lnTo>
                    <a:pt x="1296" y="1146"/>
                  </a:lnTo>
                  <a:lnTo>
                    <a:pt x="1296" y="1151"/>
                  </a:lnTo>
                  <a:lnTo>
                    <a:pt x="1288" y="1156"/>
                  </a:lnTo>
                  <a:lnTo>
                    <a:pt x="1279" y="1160"/>
                  </a:lnTo>
                  <a:lnTo>
                    <a:pt x="1271" y="1165"/>
                  </a:lnTo>
                  <a:lnTo>
                    <a:pt x="1262" y="1172"/>
                  </a:lnTo>
                  <a:lnTo>
                    <a:pt x="1253" y="1177"/>
                  </a:lnTo>
                  <a:lnTo>
                    <a:pt x="1245" y="1184"/>
                  </a:lnTo>
                  <a:lnTo>
                    <a:pt x="1240" y="1188"/>
                  </a:lnTo>
                  <a:lnTo>
                    <a:pt x="1236" y="1193"/>
                  </a:lnTo>
                  <a:lnTo>
                    <a:pt x="1232" y="1197"/>
                  </a:lnTo>
                  <a:lnTo>
                    <a:pt x="1227" y="1201"/>
                  </a:lnTo>
                  <a:lnTo>
                    <a:pt x="1221" y="1206"/>
                  </a:lnTo>
                  <a:lnTo>
                    <a:pt x="1215" y="1210"/>
                  </a:lnTo>
                  <a:lnTo>
                    <a:pt x="1209" y="1214"/>
                  </a:lnTo>
                  <a:lnTo>
                    <a:pt x="1203" y="1218"/>
                  </a:lnTo>
                  <a:lnTo>
                    <a:pt x="1198" y="1221"/>
                  </a:lnTo>
                  <a:lnTo>
                    <a:pt x="1192" y="1223"/>
                  </a:lnTo>
                  <a:lnTo>
                    <a:pt x="1186" y="1225"/>
                  </a:lnTo>
                  <a:lnTo>
                    <a:pt x="1180" y="1227"/>
                  </a:lnTo>
                  <a:lnTo>
                    <a:pt x="1174" y="1228"/>
                  </a:lnTo>
                  <a:lnTo>
                    <a:pt x="1168" y="1228"/>
                  </a:lnTo>
                  <a:lnTo>
                    <a:pt x="1161" y="1227"/>
                  </a:lnTo>
                  <a:lnTo>
                    <a:pt x="1155" y="1226"/>
                  </a:lnTo>
                  <a:lnTo>
                    <a:pt x="1148" y="1224"/>
                  </a:lnTo>
                  <a:lnTo>
                    <a:pt x="1141" y="1221"/>
                  </a:lnTo>
                  <a:lnTo>
                    <a:pt x="1133" y="1218"/>
                  </a:lnTo>
                  <a:lnTo>
                    <a:pt x="1125" y="1213"/>
                  </a:lnTo>
                  <a:lnTo>
                    <a:pt x="1127" y="1216"/>
                  </a:lnTo>
                  <a:lnTo>
                    <a:pt x="1128" y="1218"/>
                  </a:lnTo>
                  <a:lnTo>
                    <a:pt x="1130" y="1221"/>
                  </a:lnTo>
                  <a:lnTo>
                    <a:pt x="1131" y="1223"/>
                  </a:lnTo>
                  <a:lnTo>
                    <a:pt x="1133" y="1228"/>
                  </a:lnTo>
                  <a:lnTo>
                    <a:pt x="1135" y="1233"/>
                  </a:lnTo>
                  <a:lnTo>
                    <a:pt x="1136" y="1237"/>
                  </a:lnTo>
                  <a:lnTo>
                    <a:pt x="1136" y="1242"/>
                  </a:lnTo>
                  <a:lnTo>
                    <a:pt x="1136" y="1247"/>
                  </a:lnTo>
                  <a:lnTo>
                    <a:pt x="1136" y="1252"/>
                  </a:lnTo>
                  <a:lnTo>
                    <a:pt x="1134" y="1252"/>
                  </a:lnTo>
                  <a:lnTo>
                    <a:pt x="1132" y="1252"/>
                  </a:lnTo>
                  <a:lnTo>
                    <a:pt x="1130" y="1253"/>
                  </a:lnTo>
                  <a:lnTo>
                    <a:pt x="1128" y="1254"/>
                  </a:lnTo>
                  <a:lnTo>
                    <a:pt x="1126" y="1255"/>
                  </a:lnTo>
                  <a:lnTo>
                    <a:pt x="1123" y="1256"/>
                  </a:lnTo>
                  <a:lnTo>
                    <a:pt x="1121" y="1257"/>
                  </a:lnTo>
                  <a:lnTo>
                    <a:pt x="1120" y="1257"/>
                  </a:lnTo>
                  <a:lnTo>
                    <a:pt x="1118" y="1257"/>
                  </a:lnTo>
                  <a:lnTo>
                    <a:pt x="1115" y="1257"/>
                  </a:lnTo>
                  <a:lnTo>
                    <a:pt x="1112" y="1256"/>
                  </a:lnTo>
                  <a:lnTo>
                    <a:pt x="1109" y="1255"/>
                  </a:lnTo>
                  <a:lnTo>
                    <a:pt x="1105" y="1254"/>
                  </a:lnTo>
                  <a:lnTo>
                    <a:pt x="1102" y="1251"/>
                  </a:lnTo>
                  <a:lnTo>
                    <a:pt x="1100" y="1258"/>
                  </a:lnTo>
                  <a:lnTo>
                    <a:pt x="1097" y="1264"/>
                  </a:lnTo>
                  <a:lnTo>
                    <a:pt x="1096" y="1269"/>
                  </a:lnTo>
                  <a:lnTo>
                    <a:pt x="1093" y="1274"/>
                  </a:lnTo>
                  <a:lnTo>
                    <a:pt x="1090" y="1277"/>
                  </a:lnTo>
                  <a:lnTo>
                    <a:pt x="1088" y="1280"/>
                  </a:lnTo>
                  <a:lnTo>
                    <a:pt x="1085" y="1283"/>
                  </a:lnTo>
                  <a:lnTo>
                    <a:pt x="1083" y="1285"/>
                  </a:lnTo>
                  <a:lnTo>
                    <a:pt x="1080" y="1287"/>
                  </a:lnTo>
                  <a:lnTo>
                    <a:pt x="1077" y="1288"/>
                  </a:lnTo>
                  <a:lnTo>
                    <a:pt x="1074" y="1289"/>
                  </a:lnTo>
                  <a:lnTo>
                    <a:pt x="1071" y="1289"/>
                  </a:lnTo>
                  <a:lnTo>
                    <a:pt x="1064" y="1289"/>
                  </a:lnTo>
                  <a:lnTo>
                    <a:pt x="1056" y="1289"/>
                  </a:lnTo>
                  <a:lnTo>
                    <a:pt x="1056" y="1295"/>
                  </a:lnTo>
                  <a:lnTo>
                    <a:pt x="1056" y="1301"/>
                  </a:lnTo>
                  <a:lnTo>
                    <a:pt x="1055" y="1304"/>
                  </a:lnTo>
                  <a:lnTo>
                    <a:pt x="1054" y="1307"/>
                  </a:lnTo>
                  <a:lnTo>
                    <a:pt x="1054" y="1310"/>
                  </a:lnTo>
                  <a:lnTo>
                    <a:pt x="1052" y="1314"/>
                  </a:lnTo>
                  <a:lnTo>
                    <a:pt x="1051" y="1317"/>
                  </a:lnTo>
                  <a:lnTo>
                    <a:pt x="1050" y="1319"/>
                  </a:lnTo>
                  <a:lnTo>
                    <a:pt x="1048" y="1322"/>
                  </a:lnTo>
                  <a:lnTo>
                    <a:pt x="1046" y="1324"/>
                  </a:lnTo>
                  <a:lnTo>
                    <a:pt x="1043" y="1326"/>
                  </a:lnTo>
                  <a:lnTo>
                    <a:pt x="1040" y="1326"/>
                  </a:lnTo>
                  <a:lnTo>
                    <a:pt x="1037" y="1327"/>
                  </a:lnTo>
                  <a:lnTo>
                    <a:pt x="1032" y="1328"/>
                  </a:lnTo>
                  <a:lnTo>
                    <a:pt x="1034" y="1333"/>
                  </a:lnTo>
                  <a:lnTo>
                    <a:pt x="1036" y="1338"/>
                  </a:lnTo>
                  <a:lnTo>
                    <a:pt x="1037" y="1342"/>
                  </a:lnTo>
                  <a:lnTo>
                    <a:pt x="1037" y="1347"/>
                  </a:lnTo>
                  <a:lnTo>
                    <a:pt x="1038" y="1352"/>
                  </a:lnTo>
                  <a:lnTo>
                    <a:pt x="1038" y="1356"/>
                  </a:lnTo>
                  <a:lnTo>
                    <a:pt x="1037" y="1360"/>
                  </a:lnTo>
                  <a:lnTo>
                    <a:pt x="1037" y="1365"/>
                  </a:lnTo>
                  <a:lnTo>
                    <a:pt x="1035" y="1373"/>
                  </a:lnTo>
                  <a:lnTo>
                    <a:pt x="1033" y="1380"/>
                  </a:lnTo>
                  <a:lnTo>
                    <a:pt x="1032" y="1387"/>
                  </a:lnTo>
                  <a:lnTo>
                    <a:pt x="1032" y="1392"/>
                  </a:lnTo>
                  <a:lnTo>
                    <a:pt x="998" y="1405"/>
                  </a:lnTo>
                  <a:lnTo>
                    <a:pt x="1002" y="1405"/>
                  </a:lnTo>
                  <a:lnTo>
                    <a:pt x="1006" y="1405"/>
                  </a:lnTo>
                  <a:lnTo>
                    <a:pt x="1009" y="1406"/>
                  </a:lnTo>
                  <a:lnTo>
                    <a:pt x="1011" y="1407"/>
                  </a:lnTo>
                  <a:lnTo>
                    <a:pt x="1013" y="1408"/>
                  </a:lnTo>
                  <a:lnTo>
                    <a:pt x="1015" y="1409"/>
                  </a:lnTo>
                  <a:lnTo>
                    <a:pt x="1017" y="1411"/>
                  </a:lnTo>
                  <a:lnTo>
                    <a:pt x="1017" y="1413"/>
                  </a:lnTo>
                  <a:lnTo>
                    <a:pt x="1019" y="1414"/>
                  </a:lnTo>
                  <a:lnTo>
                    <a:pt x="1019" y="1416"/>
                  </a:lnTo>
                  <a:lnTo>
                    <a:pt x="1020" y="1419"/>
                  </a:lnTo>
                  <a:lnTo>
                    <a:pt x="1020" y="1421"/>
                  </a:lnTo>
                  <a:lnTo>
                    <a:pt x="1021" y="1425"/>
                  </a:lnTo>
                  <a:lnTo>
                    <a:pt x="1021" y="1431"/>
                  </a:lnTo>
                  <a:lnTo>
                    <a:pt x="1021" y="1435"/>
                  </a:lnTo>
                  <a:lnTo>
                    <a:pt x="1020" y="1440"/>
                  </a:lnTo>
                  <a:lnTo>
                    <a:pt x="1020" y="1444"/>
                  </a:lnTo>
                  <a:lnTo>
                    <a:pt x="1019" y="1448"/>
                  </a:lnTo>
                  <a:lnTo>
                    <a:pt x="1018" y="1450"/>
                  </a:lnTo>
                  <a:lnTo>
                    <a:pt x="1017" y="1451"/>
                  </a:lnTo>
                  <a:lnTo>
                    <a:pt x="1017" y="1452"/>
                  </a:lnTo>
                  <a:lnTo>
                    <a:pt x="1016" y="1454"/>
                  </a:lnTo>
                  <a:lnTo>
                    <a:pt x="1015" y="1455"/>
                  </a:lnTo>
                  <a:lnTo>
                    <a:pt x="1013" y="1455"/>
                  </a:lnTo>
                  <a:lnTo>
                    <a:pt x="1010" y="1455"/>
                  </a:lnTo>
                  <a:lnTo>
                    <a:pt x="1009" y="1456"/>
                  </a:lnTo>
                  <a:lnTo>
                    <a:pt x="1010" y="1458"/>
                  </a:lnTo>
                  <a:lnTo>
                    <a:pt x="1013" y="1461"/>
                  </a:lnTo>
                  <a:lnTo>
                    <a:pt x="1015" y="1463"/>
                  </a:lnTo>
                  <a:lnTo>
                    <a:pt x="1015" y="1466"/>
                  </a:lnTo>
                  <a:lnTo>
                    <a:pt x="1017" y="1469"/>
                  </a:lnTo>
                  <a:lnTo>
                    <a:pt x="1017" y="1471"/>
                  </a:lnTo>
                  <a:lnTo>
                    <a:pt x="1018" y="1474"/>
                  </a:lnTo>
                  <a:lnTo>
                    <a:pt x="1019" y="1477"/>
                  </a:lnTo>
                  <a:lnTo>
                    <a:pt x="1019" y="1483"/>
                  </a:lnTo>
                  <a:lnTo>
                    <a:pt x="1020" y="1490"/>
                  </a:lnTo>
                  <a:lnTo>
                    <a:pt x="1020" y="1498"/>
                  </a:lnTo>
                  <a:lnTo>
                    <a:pt x="1020" y="1507"/>
                  </a:lnTo>
                  <a:lnTo>
                    <a:pt x="1020" y="1512"/>
                  </a:lnTo>
                  <a:lnTo>
                    <a:pt x="1020" y="1517"/>
                  </a:lnTo>
                  <a:lnTo>
                    <a:pt x="1020" y="1521"/>
                  </a:lnTo>
                  <a:lnTo>
                    <a:pt x="1020" y="1525"/>
                  </a:lnTo>
                  <a:lnTo>
                    <a:pt x="1020" y="1528"/>
                  </a:lnTo>
                  <a:lnTo>
                    <a:pt x="1020" y="1531"/>
                  </a:lnTo>
                  <a:lnTo>
                    <a:pt x="1020" y="1532"/>
                  </a:lnTo>
                  <a:lnTo>
                    <a:pt x="1020" y="1533"/>
                  </a:lnTo>
                  <a:lnTo>
                    <a:pt x="1020" y="1538"/>
                  </a:lnTo>
                  <a:lnTo>
                    <a:pt x="1021" y="1542"/>
                  </a:lnTo>
                  <a:lnTo>
                    <a:pt x="1021" y="1546"/>
                  </a:lnTo>
                  <a:lnTo>
                    <a:pt x="1022" y="1550"/>
                  </a:lnTo>
                  <a:lnTo>
                    <a:pt x="1024" y="1553"/>
                  </a:lnTo>
                  <a:lnTo>
                    <a:pt x="1024" y="1556"/>
                  </a:lnTo>
                  <a:lnTo>
                    <a:pt x="1024" y="1558"/>
                  </a:lnTo>
                  <a:lnTo>
                    <a:pt x="1025" y="1563"/>
                  </a:lnTo>
                  <a:lnTo>
                    <a:pt x="1025" y="1568"/>
                  </a:lnTo>
                  <a:lnTo>
                    <a:pt x="1026" y="1572"/>
                  </a:lnTo>
                  <a:lnTo>
                    <a:pt x="1027" y="1576"/>
                  </a:lnTo>
                  <a:lnTo>
                    <a:pt x="1027" y="1580"/>
                  </a:lnTo>
                  <a:lnTo>
                    <a:pt x="1028" y="1583"/>
                  </a:lnTo>
                  <a:lnTo>
                    <a:pt x="1029" y="1584"/>
                  </a:lnTo>
                  <a:lnTo>
                    <a:pt x="1029" y="1585"/>
                  </a:lnTo>
                  <a:lnTo>
                    <a:pt x="1037" y="1605"/>
                  </a:lnTo>
                  <a:lnTo>
                    <a:pt x="1032" y="1609"/>
                  </a:lnTo>
                  <a:lnTo>
                    <a:pt x="1030" y="1611"/>
                  </a:lnTo>
                  <a:lnTo>
                    <a:pt x="1028" y="1613"/>
                  </a:lnTo>
                  <a:lnTo>
                    <a:pt x="1027" y="1614"/>
                  </a:lnTo>
                  <a:lnTo>
                    <a:pt x="1026" y="1614"/>
                  </a:lnTo>
                  <a:lnTo>
                    <a:pt x="1025" y="1613"/>
                  </a:lnTo>
                  <a:lnTo>
                    <a:pt x="1024" y="1615"/>
                  </a:lnTo>
                  <a:lnTo>
                    <a:pt x="1024" y="1616"/>
                  </a:lnTo>
                  <a:lnTo>
                    <a:pt x="1022" y="1618"/>
                  </a:lnTo>
                  <a:lnTo>
                    <a:pt x="1020" y="1619"/>
                  </a:lnTo>
                  <a:lnTo>
                    <a:pt x="1018" y="1620"/>
                  </a:lnTo>
                  <a:lnTo>
                    <a:pt x="1015" y="1620"/>
                  </a:lnTo>
                  <a:lnTo>
                    <a:pt x="1012" y="1620"/>
                  </a:lnTo>
                  <a:lnTo>
                    <a:pt x="1008" y="1620"/>
                  </a:lnTo>
                  <a:lnTo>
                    <a:pt x="1007" y="1619"/>
                  </a:lnTo>
                  <a:lnTo>
                    <a:pt x="1005" y="1618"/>
                  </a:lnTo>
                  <a:lnTo>
                    <a:pt x="1004" y="1617"/>
                  </a:lnTo>
                  <a:lnTo>
                    <a:pt x="1001" y="1616"/>
                  </a:lnTo>
                  <a:lnTo>
                    <a:pt x="998" y="1612"/>
                  </a:lnTo>
                  <a:lnTo>
                    <a:pt x="994" y="1608"/>
                  </a:lnTo>
                  <a:lnTo>
                    <a:pt x="991" y="1604"/>
                  </a:lnTo>
                  <a:lnTo>
                    <a:pt x="988" y="1600"/>
                  </a:lnTo>
                  <a:lnTo>
                    <a:pt x="985" y="1597"/>
                  </a:lnTo>
                  <a:lnTo>
                    <a:pt x="986" y="1598"/>
                  </a:lnTo>
                  <a:lnTo>
                    <a:pt x="986" y="1599"/>
                  </a:lnTo>
                  <a:lnTo>
                    <a:pt x="986" y="1600"/>
                  </a:lnTo>
                  <a:lnTo>
                    <a:pt x="986" y="1601"/>
                  </a:lnTo>
                  <a:lnTo>
                    <a:pt x="985" y="1601"/>
                  </a:lnTo>
                  <a:lnTo>
                    <a:pt x="984" y="1602"/>
                  </a:lnTo>
                  <a:lnTo>
                    <a:pt x="980" y="1602"/>
                  </a:lnTo>
                  <a:lnTo>
                    <a:pt x="977" y="1601"/>
                  </a:lnTo>
                  <a:lnTo>
                    <a:pt x="971" y="1600"/>
                  </a:lnTo>
                  <a:lnTo>
                    <a:pt x="967" y="1600"/>
                  </a:lnTo>
                  <a:lnTo>
                    <a:pt x="956" y="1598"/>
                  </a:lnTo>
                  <a:lnTo>
                    <a:pt x="945" y="1597"/>
                  </a:lnTo>
                  <a:lnTo>
                    <a:pt x="940" y="1596"/>
                  </a:lnTo>
                  <a:lnTo>
                    <a:pt x="936" y="1596"/>
                  </a:lnTo>
                  <a:lnTo>
                    <a:pt x="931" y="1596"/>
                  </a:lnTo>
                  <a:lnTo>
                    <a:pt x="928" y="1596"/>
                  </a:lnTo>
                  <a:lnTo>
                    <a:pt x="927" y="1596"/>
                  </a:lnTo>
                  <a:lnTo>
                    <a:pt x="926" y="1595"/>
                  </a:lnTo>
                  <a:lnTo>
                    <a:pt x="924" y="1594"/>
                  </a:lnTo>
                  <a:lnTo>
                    <a:pt x="922" y="1593"/>
                  </a:lnTo>
                  <a:lnTo>
                    <a:pt x="919" y="1589"/>
                  </a:lnTo>
                  <a:lnTo>
                    <a:pt x="913" y="1585"/>
                  </a:lnTo>
                  <a:lnTo>
                    <a:pt x="909" y="1580"/>
                  </a:lnTo>
                  <a:lnTo>
                    <a:pt x="905" y="1576"/>
                  </a:lnTo>
                  <a:lnTo>
                    <a:pt x="904" y="1574"/>
                  </a:lnTo>
                  <a:lnTo>
                    <a:pt x="903" y="1573"/>
                  </a:lnTo>
                  <a:lnTo>
                    <a:pt x="898" y="1573"/>
                  </a:lnTo>
                  <a:lnTo>
                    <a:pt x="894" y="1573"/>
                  </a:lnTo>
                  <a:lnTo>
                    <a:pt x="890" y="1573"/>
                  </a:lnTo>
                  <a:lnTo>
                    <a:pt x="886" y="1573"/>
                  </a:lnTo>
                  <a:lnTo>
                    <a:pt x="883" y="1572"/>
                  </a:lnTo>
                  <a:lnTo>
                    <a:pt x="881" y="1571"/>
                  </a:lnTo>
                  <a:lnTo>
                    <a:pt x="880" y="1571"/>
                  </a:lnTo>
                  <a:lnTo>
                    <a:pt x="877" y="1570"/>
                  </a:lnTo>
                  <a:lnTo>
                    <a:pt x="875" y="1569"/>
                  </a:lnTo>
                  <a:lnTo>
                    <a:pt x="873" y="1567"/>
                  </a:lnTo>
                  <a:lnTo>
                    <a:pt x="871" y="1565"/>
                  </a:lnTo>
                  <a:lnTo>
                    <a:pt x="869" y="1563"/>
                  </a:lnTo>
                  <a:lnTo>
                    <a:pt x="867" y="1562"/>
                  </a:lnTo>
                  <a:lnTo>
                    <a:pt x="865" y="1560"/>
                  </a:lnTo>
                  <a:lnTo>
                    <a:pt x="861" y="1557"/>
                  </a:lnTo>
                  <a:lnTo>
                    <a:pt x="857" y="1555"/>
                  </a:lnTo>
                  <a:lnTo>
                    <a:pt x="854" y="1552"/>
                  </a:lnTo>
                  <a:lnTo>
                    <a:pt x="849" y="1549"/>
                  </a:lnTo>
                  <a:lnTo>
                    <a:pt x="847" y="1546"/>
                  </a:lnTo>
                  <a:lnTo>
                    <a:pt x="844" y="1544"/>
                  </a:lnTo>
                  <a:lnTo>
                    <a:pt x="844" y="1545"/>
                  </a:lnTo>
                  <a:lnTo>
                    <a:pt x="842" y="1546"/>
                  </a:lnTo>
                  <a:lnTo>
                    <a:pt x="841" y="1546"/>
                  </a:lnTo>
                  <a:lnTo>
                    <a:pt x="836" y="1545"/>
                  </a:lnTo>
                  <a:lnTo>
                    <a:pt x="831" y="1544"/>
                  </a:lnTo>
                  <a:lnTo>
                    <a:pt x="828" y="1543"/>
                  </a:lnTo>
                  <a:lnTo>
                    <a:pt x="825" y="1542"/>
                  </a:lnTo>
                  <a:lnTo>
                    <a:pt x="823" y="1541"/>
                  </a:lnTo>
                  <a:lnTo>
                    <a:pt x="820" y="1539"/>
                  </a:lnTo>
                  <a:lnTo>
                    <a:pt x="818" y="1538"/>
                  </a:lnTo>
                  <a:lnTo>
                    <a:pt x="817" y="1536"/>
                  </a:lnTo>
                  <a:lnTo>
                    <a:pt x="816" y="1535"/>
                  </a:lnTo>
                  <a:lnTo>
                    <a:pt x="816" y="1534"/>
                  </a:lnTo>
                  <a:lnTo>
                    <a:pt x="816" y="1533"/>
                  </a:lnTo>
                  <a:lnTo>
                    <a:pt x="816" y="1532"/>
                  </a:lnTo>
                  <a:lnTo>
                    <a:pt x="816" y="1529"/>
                  </a:lnTo>
                  <a:lnTo>
                    <a:pt x="815" y="1527"/>
                  </a:lnTo>
                  <a:lnTo>
                    <a:pt x="814" y="1524"/>
                  </a:lnTo>
                  <a:lnTo>
                    <a:pt x="813" y="1520"/>
                  </a:lnTo>
                  <a:lnTo>
                    <a:pt x="811" y="1515"/>
                  </a:lnTo>
                  <a:lnTo>
                    <a:pt x="809" y="1508"/>
                  </a:lnTo>
                  <a:lnTo>
                    <a:pt x="806" y="1503"/>
                  </a:lnTo>
                  <a:lnTo>
                    <a:pt x="804" y="1496"/>
                  </a:lnTo>
                  <a:lnTo>
                    <a:pt x="803" y="1494"/>
                  </a:lnTo>
                  <a:lnTo>
                    <a:pt x="802" y="1491"/>
                  </a:lnTo>
                  <a:lnTo>
                    <a:pt x="802" y="1488"/>
                  </a:lnTo>
                  <a:lnTo>
                    <a:pt x="802" y="1486"/>
                  </a:lnTo>
                  <a:lnTo>
                    <a:pt x="802" y="1483"/>
                  </a:lnTo>
                  <a:lnTo>
                    <a:pt x="801" y="1480"/>
                  </a:lnTo>
                  <a:lnTo>
                    <a:pt x="800" y="1476"/>
                  </a:lnTo>
                  <a:lnTo>
                    <a:pt x="799" y="1473"/>
                  </a:lnTo>
                  <a:lnTo>
                    <a:pt x="795" y="1464"/>
                  </a:lnTo>
                  <a:lnTo>
                    <a:pt x="790" y="1455"/>
                  </a:lnTo>
                  <a:lnTo>
                    <a:pt x="786" y="1447"/>
                  </a:lnTo>
                  <a:lnTo>
                    <a:pt x="782" y="1438"/>
                  </a:lnTo>
                  <a:lnTo>
                    <a:pt x="781" y="1435"/>
                  </a:lnTo>
                  <a:lnTo>
                    <a:pt x="779" y="1431"/>
                  </a:lnTo>
                  <a:lnTo>
                    <a:pt x="778" y="1428"/>
                  </a:lnTo>
                  <a:lnTo>
                    <a:pt x="778" y="1425"/>
                  </a:lnTo>
                  <a:lnTo>
                    <a:pt x="778" y="1424"/>
                  </a:lnTo>
                  <a:lnTo>
                    <a:pt x="778" y="1422"/>
                  </a:lnTo>
                  <a:lnTo>
                    <a:pt x="778" y="1419"/>
                  </a:lnTo>
                  <a:lnTo>
                    <a:pt x="778" y="1416"/>
                  </a:lnTo>
                  <a:lnTo>
                    <a:pt x="779" y="1413"/>
                  </a:lnTo>
                  <a:lnTo>
                    <a:pt x="779" y="1409"/>
                  </a:lnTo>
                  <a:lnTo>
                    <a:pt x="779" y="1406"/>
                  </a:lnTo>
                  <a:lnTo>
                    <a:pt x="779" y="1404"/>
                  </a:lnTo>
                  <a:lnTo>
                    <a:pt x="778" y="1402"/>
                  </a:lnTo>
                  <a:lnTo>
                    <a:pt x="778" y="1400"/>
                  </a:lnTo>
                  <a:lnTo>
                    <a:pt x="778" y="1399"/>
                  </a:lnTo>
                  <a:lnTo>
                    <a:pt x="777" y="1396"/>
                  </a:lnTo>
                  <a:lnTo>
                    <a:pt x="775" y="1394"/>
                  </a:lnTo>
                  <a:lnTo>
                    <a:pt x="774" y="1392"/>
                  </a:lnTo>
                  <a:lnTo>
                    <a:pt x="772" y="1389"/>
                  </a:lnTo>
                  <a:lnTo>
                    <a:pt x="772" y="1388"/>
                  </a:lnTo>
                  <a:lnTo>
                    <a:pt x="772" y="1386"/>
                  </a:lnTo>
                  <a:lnTo>
                    <a:pt x="771" y="1384"/>
                  </a:lnTo>
                  <a:lnTo>
                    <a:pt x="771" y="1382"/>
                  </a:lnTo>
                  <a:lnTo>
                    <a:pt x="769" y="1379"/>
                  </a:lnTo>
                  <a:lnTo>
                    <a:pt x="768" y="1376"/>
                  </a:lnTo>
                  <a:lnTo>
                    <a:pt x="767" y="1373"/>
                  </a:lnTo>
                  <a:lnTo>
                    <a:pt x="766" y="1369"/>
                  </a:lnTo>
                  <a:lnTo>
                    <a:pt x="765" y="1366"/>
                  </a:lnTo>
                  <a:lnTo>
                    <a:pt x="765" y="1361"/>
                  </a:lnTo>
                  <a:lnTo>
                    <a:pt x="765" y="1358"/>
                  </a:lnTo>
                  <a:lnTo>
                    <a:pt x="765" y="1354"/>
                  </a:lnTo>
                  <a:lnTo>
                    <a:pt x="766" y="1347"/>
                  </a:lnTo>
                  <a:lnTo>
                    <a:pt x="766" y="1341"/>
                  </a:lnTo>
                  <a:lnTo>
                    <a:pt x="767" y="1337"/>
                  </a:lnTo>
                  <a:lnTo>
                    <a:pt x="767" y="1335"/>
                  </a:lnTo>
                  <a:lnTo>
                    <a:pt x="763" y="1333"/>
                  </a:lnTo>
                  <a:lnTo>
                    <a:pt x="760" y="1331"/>
                  </a:lnTo>
                  <a:lnTo>
                    <a:pt x="756" y="1329"/>
                  </a:lnTo>
                  <a:lnTo>
                    <a:pt x="753" y="1326"/>
                  </a:lnTo>
                  <a:lnTo>
                    <a:pt x="750" y="1324"/>
                  </a:lnTo>
                  <a:lnTo>
                    <a:pt x="747" y="1320"/>
                  </a:lnTo>
                  <a:lnTo>
                    <a:pt x="745" y="1318"/>
                  </a:lnTo>
                  <a:lnTo>
                    <a:pt x="742" y="1314"/>
                  </a:lnTo>
                  <a:lnTo>
                    <a:pt x="737" y="1308"/>
                  </a:lnTo>
                  <a:lnTo>
                    <a:pt x="734" y="1301"/>
                  </a:lnTo>
                  <a:lnTo>
                    <a:pt x="730" y="1294"/>
                  </a:lnTo>
                  <a:lnTo>
                    <a:pt x="727" y="1287"/>
                  </a:lnTo>
                  <a:lnTo>
                    <a:pt x="722" y="1273"/>
                  </a:lnTo>
                  <a:lnTo>
                    <a:pt x="715" y="1261"/>
                  </a:lnTo>
                  <a:lnTo>
                    <a:pt x="712" y="1255"/>
                  </a:lnTo>
                  <a:lnTo>
                    <a:pt x="708" y="1250"/>
                  </a:lnTo>
                  <a:lnTo>
                    <a:pt x="706" y="1248"/>
                  </a:lnTo>
                  <a:lnTo>
                    <a:pt x="705" y="1246"/>
                  </a:lnTo>
                  <a:lnTo>
                    <a:pt x="702" y="1244"/>
                  </a:lnTo>
                  <a:lnTo>
                    <a:pt x="700" y="1243"/>
                  </a:lnTo>
                  <a:lnTo>
                    <a:pt x="698" y="1240"/>
                  </a:lnTo>
                  <a:lnTo>
                    <a:pt x="694" y="1238"/>
                  </a:lnTo>
                  <a:lnTo>
                    <a:pt x="692" y="1235"/>
                  </a:lnTo>
                  <a:lnTo>
                    <a:pt x="690" y="1232"/>
                  </a:lnTo>
                  <a:lnTo>
                    <a:pt x="688" y="1228"/>
                  </a:lnTo>
                  <a:lnTo>
                    <a:pt x="685" y="1224"/>
                  </a:lnTo>
                  <a:lnTo>
                    <a:pt x="683" y="1220"/>
                  </a:lnTo>
                  <a:lnTo>
                    <a:pt x="682" y="1215"/>
                  </a:lnTo>
                  <a:lnTo>
                    <a:pt x="677" y="1205"/>
                  </a:lnTo>
                  <a:lnTo>
                    <a:pt x="672" y="1193"/>
                  </a:lnTo>
                  <a:lnTo>
                    <a:pt x="669" y="1186"/>
                  </a:lnTo>
                  <a:lnTo>
                    <a:pt x="666" y="1180"/>
                  </a:lnTo>
                  <a:lnTo>
                    <a:pt x="662" y="1173"/>
                  </a:lnTo>
                  <a:lnTo>
                    <a:pt x="658" y="1166"/>
                  </a:lnTo>
                  <a:lnTo>
                    <a:pt x="658" y="1161"/>
                  </a:lnTo>
                  <a:lnTo>
                    <a:pt x="658" y="1157"/>
                  </a:lnTo>
                  <a:lnTo>
                    <a:pt x="657" y="1154"/>
                  </a:lnTo>
                  <a:lnTo>
                    <a:pt x="656" y="1151"/>
                  </a:lnTo>
                  <a:lnTo>
                    <a:pt x="654" y="1146"/>
                  </a:lnTo>
                  <a:lnTo>
                    <a:pt x="650" y="1142"/>
                  </a:lnTo>
                  <a:lnTo>
                    <a:pt x="649" y="1138"/>
                  </a:lnTo>
                  <a:lnTo>
                    <a:pt x="646" y="1133"/>
                  </a:lnTo>
                  <a:lnTo>
                    <a:pt x="645" y="1130"/>
                  </a:lnTo>
                  <a:lnTo>
                    <a:pt x="644" y="1126"/>
                  </a:lnTo>
                  <a:lnTo>
                    <a:pt x="644" y="1123"/>
                  </a:lnTo>
                  <a:lnTo>
                    <a:pt x="643" y="1118"/>
                  </a:lnTo>
                  <a:lnTo>
                    <a:pt x="635" y="1109"/>
                  </a:lnTo>
                  <a:lnTo>
                    <a:pt x="628" y="1099"/>
                  </a:lnTo>
                  <a:lnTo>
                    <a:pt x="622" y="1090"/>
                  </a:lnTo>
                  <a:lnTo>
                    <a:pt x="617" y="1082"/>
                  </a:lnTo>
                  <a:lnTo>
                    <a:pt x="612" y="1074"/>
                  </a:lnTo>
                  <a:lnTo>
                    <a:pt x="607" y="1067"/>
                  </a:lnTo>
                  <a:lnTo>
                    <a:pt x="602" y="1060"/>
                  </a:lnTo>
                  <a:lnTo>
                    <a:pt x="598" y="1055"/>
                  </a:lnTo>
                  <a:lnTo>
                    <a:pt x="594" y="1050"/>
                  </a:lnTo>
                  <a:lnTo>
                    <a:pt x="588" y="1044"/>
                  </a:lnTo>
                  <a:lnTo>
                    <a:pt x="582" y="1037"/>
                  </a:lnTo>
                  <a:lnTo>
                    <a:pt x="575" y="1030"/>
                  </a:lnTo>
                  <a:lnTo>
                    <a:pt x="569" y="1024"/>
                  </a:lnTo>
                  <a:lnTo>
                    <a:pt x="562" y="1017"/>
                  </a:lnTo>
                  <a:lnTo>
                    <a:pt x="557" y="1011"/>
                  </a:lnTo>
                  <a:lnTo>
                    <a:pt x="553" y="1006"/>
                  </a:lnTo>
                  <a:lnTo>
                    <a:pt x="545" y="1006"/>
                  </a:lnTo>
                  <a:lnTo>
                    <a:pt x="539" y="1005"/>
                  </a:lnTo>
                  <a:lnTo>
                    <a:pt x="536" y="1004"/>
                  </a:lnTo>
                  <a:lnTo>
                    <a:pt x="532" y="1004"/>
                  </a:lnTo>
                  <a:lnTo>
                    <a:pt x="529" y="1003"/>
                  </a:lnTo>
                  <a:lnTo>
                    <a:pt x="524" y="1003"/>
                  </a:lnTo>
                  <a:lnTo>
                    <a:pt x="519" y="1002"/>
                  </a:lnTo>
                  <a:lnTo>
                    <a:pt x="512" y="1002"/>
                  </a:lnTo>
                  <a:lnTo>
                    <a:pt x="506" y="1002"/>
                  </a:lnTo>
                  <a:lnTo>
                    <a:pt x="500" y="1002"/>
                  </a:lnTo>
                  <a:lnTo>
                    <a:pt x="492" y="1002"/>
                  </a:lnTo>
                  <a:lnTo>
                    <a:pt x="484" y="1002"/>
                  </a:lnTo>
                  <a:lnTo>
                    <a:pt x="477" y="1002"/>
                  </a:lnTo>
                  <a:lnTo>
                    <a:pt x="471" y="1002"/>
                  </a:lnTo>
                  <a:lnTo>
                    <a:pt x="466" y="1002"/>
                  </a:lnTo>
                  <a:lnTo>
                    <a:pt x="463" y="1002"/>
                  </a:lnTo>
                  <a:lnTo>
                    <a:pt x="458" y="1002"/>
                  </a:lnTo>
                  <a:lnTo>
                    <a:pt x="451" y="1003"/>
                  </a:lnTo>
                  <a:lnTo>
                    <a:pt x="446" y="1004"/>
                  </a:lnTo>
                  <a:lnTo>
                    <a:pt x="439" y="1006"/>
                  </a:lnTo>
                  <a:lnTo>
                    <a:pt x="436" y="1008"/>
                  </a:lnTo>
                  <a:lnTo>
                    <a:pt x="433" y="1010"/>
                  </a:lnTo>
                  <a:lnTo>
                    <a:pt x="430" y="1011"/>
                  </a:lnTo>
                  <a:lnTo>
                    <a:pt x="427" y="1014"/>
                  </a:lnTo>
                  <a:lnTo>
                    <a:pt x="425" y="1017"/>
                  </a:lnTo>
                  <a:lnTo>
                    <a:pt x="422" y="1020"/>
                  </a:lnTo>
                  <a:lnTo>
                    <a:pt x="421" y="1023"/>
                  </a:lnTo>
                  <a:lnTo>
                    <a:pt x="419" y="1027"/>
                  </a:lnTo>
                  <a:lnTo>
                    <a:pt x="418" y="1031"/>
                  </a:lnTo>
                  <a:lnTo>
                    <a:pt x="418" y="1034"/>
                  </a:lnTo>
                  <a:lnTo>
                    <a:pt x="418" y="1036"/>
                  </a:lnTo>
                  <a:lnTo>
                    <a:pt x="418" y="1037"/>
                  </a:lnTo>
                  <a:lnTo>
                    <a:pt x="417" y="1038"/>
                  </a:lnTo>
                  <a:lnTo>
                    <a:pt x="416" y="1040"/>
                  </a:lnTo>
                  <a:lnTo>
                    <a:pt x="414" y="1043"/>
                  </a:lnTo>
                  <a:lnTo>
                    <a:pt x="410" y="1047"/>
                  </a:lnTo>
                  <a:lnTo>
                    <a:pt x="403" y="1079"/>
                  </a:lnTo>
                  <a:lnTo>
                    <a:pt x="400" y="1081"/>
                  </a:lnTo>
                  <a:lnTo>
                    <a:pt x="396" y="1084"/>
                  </a:lnTo>
                  <a:lnTo>
                    <a:pt x="393" y="1087"/>
                  </a:lnTo>
                  <a:lnTo>
                    <a:pt x="391" y="1090"/>
                  </a:lnTo>
                  <a:lnTo>
                    <a:pt x="388" y="1094"/>
                  </a:lnTo>
                  <a:lnTo>
                    <a:pt x="387" y="1097"/>
                  </a:lnTo>
                  <a:lnTo>
                    <a:pt x="385" y="1100"/>
                  </a:lnTo>
                  <a:lnTo>
                    <a:pt x="384" y="1104"/>
                  </a:lnTo>
                  <a:lnTo>
                    <a:pt x="381" y="1111"/>
                  </a:lnTo>
                  <a:lnTo>
                    <a:pt x="379" y="1118"/>
                  </a:lnTo>
                  <a:lnTo>
                    <a:pt x="378" y="1121"/>
                  </a:lnTo>
                  <a:lnTo>
                    <a:pt x="377" y="1124"/>
                  </a:lnTo>
                  <a:lnTo>
                    <a:pt x="375" y="1127"/>
                  </a:lnTo>
                  <a:lnTo>
                    <a:pt x="372" y="1130"/>
                  </a:lnTo>
                  <a:lnTo>
                    <a:pt x="368" y="1129"/>
                  </a:lnTo>
                  <a:lnTo>
                    <a:pt x="363" y="1127"/>
                  </a:lnTo>
                  <a:lnTo>
                    <a:pt x="356" y="1125"/>
                  </a:lnTo>
                  <a:lnTo>
                    <a:pt x="350" y="1123"/>
                  </a:lnTo>
                  <a:lnTo>
                    <a:pt x="343" y="1121"/>
                  </a:lnTo>
                  <a:lnTo>
                    <a:pt x="338" y="1118"/>
                  </a:lnTo>
                  <a:lnTo>
                    <a:pt x="332" y="1116"/>
                  </a:lnTo>
                  <a:lnTo>
                    <a:pt x="327" y="1116"/>
                  </a:lnTo>
                  <a:lnTo>
                    <a:pt x="325" y="1116"/>
                  </a:lnTo>
                  <a:lnTo>
                    <a:pt x="323" y="1116"/>
                  </a:lnTo>
                  <a:lnTo>
                    <a:pt x="321" y="1115"/>
                  </a:lnTo>
                  <a:lnTo>
                    <a:pt x="319" y="1114"/>
                  </a:lnTo>
                  <a:lnTo>
                    <a:pt x="317" y="1113"/>
                  </a:lnTo>
                  <a:lnTo>
                    <a:pt x="315" y="1111"/>
                  </a:lnTo>
                  <a:lnTo>
                    <a:pt x="313" y="1109"/>
                  </a:lnTo>
                  <a:lnTo>
                    <a:pt x="312" y="1108"/>
                  </a:lnTo>
                  <a:lnTo>
                    <a:pt x="310" y="1106"/>
                  </a:lnTo>
                  <a:lnTo>
                    <a:pt x="308" y="1104"/>
                  </a:lnTo>
                  <a:lnTo>
                    <a:pt x="307" y="1102"/>
                  </a:lnTo>
                  <a:lnTo>
                    <a:pt x="307" y="1100"/>
                  </a:lnTo>
                  <a:lnTo>
                    <a:pt x="306" y="1097"/>
                  </a:lnTo>
                  <a:lnTo>
                    <a:pt x="305" y="1095"/>
                  </a:lnTo>
                  <a:lnTo>
                    <a:pt x="305" y="1093"/>
                  </a:lnTo>
                  <a:lnTo>
                    <a:pt x="304" y="1090"/>
                  </a:lnTo>
                  <a:lnTo>
                    <a:pt x="300" y="1090"/>
                  </a:lnTo>
                  <a:lnTo>
                    <a:pt x="296" y="1090"/>
                  </a:lnTo>
                  <a:lnTo>
                    <a:pt x="291" y="1090"/>
                  </a:lnTo>
                  <a:lnTo>
                    <a:pt x="287" y="1088"/>
                  </a:lnTo>
                  <a:lnTo>
                    <a:pt x="283" y="1087"/>
                  </a:lnTo>
                  <a:lnTo>
                    <a:pt x="279" y="1084"/>
                  </a:lnTo>
                  <a:lnTo>
                    <a:pt x="277" y="1083"/>
                  </a:lnTo>
                  <a:lnTo>
                    <a:pt x="275" y="1081"/>
                  </a:lnTo>
                  <a:lnTo>
                    <a:pt x="273" y="1079"/>
                  </a:lnTo>
                  <a:lnTo>
                    <a:pt x="271" y="1077"/>
                  </a:lnTo>
                  <a:lnTo>
                    <a:pt x="268" y="1077"/>
                  </a:lnTo>
                  <a:lnTo>
                    <a:pt x="267" y="1076"/>
                  </a:lnTo>
                  <a:lnTo>
                    <a:pt x="264" y="1075"/>
                  </a:lnTo>
                  <a:lnTo>
                    <a:pt x="262" y="1073"/>
                  </a:lnTo>
                  <a:lnTo>
                    <a:pt x="258" y="1068"/>
                  </a:lnTo>
                  <a:lnTo>
                    <a:pt x="253" y="1062"/>
                  </a:lnTo>
                  <a:lnTo>
                    <a:pt x="250" y="1056"/>
                  </a:lnTo>
                  <a:lnTo>
                    <a:pt x="245" y="1050"/>
                  </a:lnTo>
                  <a:lnTo>
                    <a:pt x="241" y="1044"/>
                  </a:lnTo>
                  <a:lnTo>
                    <a:pt x="236" y="1038"/>
                  </a:lnTo>
                  <a:lnTo>
                    <a:pt x="232" y="1036"/>
                  </a:lnTo>
                  <a:lnTo>
                    <a:pt x="228" y="1033"/>
                  </a:lnTo>
                  <a:lnTo>
                    <a:pt x="225" y="1030"/>
                  </a:lnTo>
                  <a:lnTo>
                    <a:pt x="221" y="1027"/>
                  </a:lnTo>
                  <a:lnTo>
                    <a:pt x="215" y="1020"/>
                  </a:lnTo>
                  <a:lnTo>
                    <a:pt x="210" y="1012"/>
                  </a:lnTo>
                  <a:lnTo>
                    <a:pt x="204" y="1005"/>
                  </a:lnTo>
                  <a:lnTo>
                    <a:pt x="200" y="998"/>
                  </a:lnTo>
                  <a:lnTo>
                    <a:pt x="195" y="992"/>
                  </a:lnTo>
                  <a:lnTo>
                    <a:pt x="191" y="987"/>
                  </a:lnTo>
                  <a:lnTo>
                    <a:pt x="191" y="981"/>
                  </a:lnTo>
                  <a:lnTo>
                    <a:pt x="192" y="975"/>
                  </a:lnTo>
                  <a:lnTo>
                    <a:pt x="192" y="967"/>
                  </a:lnTo>
                  <a:lnTo>
                    <a:pt x="192" y="960"/>
                  </a:lnTo>
                  <a:lnTo>
                    <a:pt x="192" y="951"/>
                  </a:lnTo>
                  <a:lnTo>
                    <a:pt x="192" y="941"/>
                  </a:lnTo>
                  <a:lnTo>
                    <a:pt x="192" y="932"/>
                  </a:lnTo>
                  <a:lnTo>
                    <a:pt x="192" y="923"/>
                  </a:lnTo>
                  <a:lnTo>
                    <a:pt x="190" y="920"/>
                  </a:lnTo>
                  <a:lnTo>
                    <a:pt x="187" y="916"/>
                  </a:lnTo>
                  <a:lnTo>
                    <a:pt x="186" y="912"/>
                  </a:lnTo>
                  <a:lnTo>
                    <a:pt x="184" y="907"/>
                  </a:lnTo>
                  <a:lnTo>
                    <a:pt x="182" y="901"/>
                  </a:lnTo>
                  <a:lnTo>
                    <a:pt x="180" y="896"/>
                  </a:lnTo>
                  <a:lnTo>
                    <a:pt x="179" y="890"/>
                  </a:lnTo>
                  <a:lnTo>
                    <a:pt x="178" y="884"/>
                  </a:lnTo>
                  <a:lnTo>
                    <a:pt x="177" y="878"/>
                  </a:lnTo>
                  <a:lnTo>
                    <a:pt x="176" y="872"/>
                  </a:lnTo>
                  <a:lnTo>
                    <a:pt x="176" y="866"/>
                  </a:lnTo>
                  <a:lnTo>
                    <a:pt x="176" y="861"/>
                  </a:lnTo>
                  <a:lnTo>
                    <a:pt x="177" y="857"/>
                  </a:lnTo>
                  <a:lnTo>
                    <a:pt x="178" y="852"/>
                  </a:lnTo>
                  <a:lnTo>
                    <a:pt x="179" y="850"/>
                  </a:lnTo>
                  <a:lnTo>
                    <a:pt x="179" y="848"/>
                  </a:lnTo>
                  <a:lnTo>
                    <a:pt x="179" y="847"/>
                  </a:lnTo>
                  <a:lnTo>
                    <a:pt x="181" y="845"/>
                  </a:lnTo>
                  <a:lnTo>
                    <a:pt x="177" y="845"/>
                  </a:lnTo>
                  <a:lnTo>
                    <a:pt x="172" y="845"/>
                  </a:lnTo>
                  <a:lnTo>
                    <a:pt x="168" y="845"/>
                  </a:lnTo>
                  <a:lnTo>
                    <a:pt x="164" y="845"/>
                  </a:lnTo>
                  <a:lnTo>
                    <a:pt x="159" y="845"/>
                  </a:lnTo>
                  <a:lnTo>
                    <a:pt x="155" y="845"/>
                  </a:lnTo>
                  <a:lnTo>
                    <a:pt x="151" y="845"/>
                  </a:lnTo>
                  <a:lnTo>
                    <a:pt x="147" y="845"/>
                  </a:lnTo>
                  <a:lnTo>
                    <a:pt x="143" y="840"/>
                  </a:lnTo>
                  <a:lnTo>
                    <a:pt x="140" y="836"/>
                  </a:lnTo>
                  <a:lnTo>
                    <a:pt x="136" y="831"/>
                  </a:lnTo>
                  <a:lnTo>
                    <a:pt x="133" y="826"/>
                  </a:lnTo>
                  <a:lnTo>
                    <a:pt x="128" y="818"/>
                  </a:lnTo>
                  <a:lnTo>
                    <a:pt x="124" y="810"/>
                  </a:lnTo>
                  <a:lnTo>
                    <a:pt x="122" y="806"/>
                  </a:lnTo>
                  <a:lnTo>
                    <a:pt x="120" y="803"/>
                  </a:lnTo>
                  <a:lnTo>
                    <a:pt x="117" y="801"/>
                  </a:lnTo>
                  <a:lnTo>
                    <a:pt x="115" y="798"/>
                  </a:lnTo>
                  <a:lnTo>
                    <a:pt x="112" y="796"/>
                  </a:lnTo>
                  <a:lnTo>
                    <a:pt x="109" y="794"/>
                  </a:lnTo>
                  <a:lnTo>
                    <a:pt x="106" y="794"/>
                  </a:lnTo>
                  <a:lnTo>
                    <a:pt x="101" y="794"/>
                  </a:lnTo>
                  <a:lnTo>
                    <a:pt x="100" y="791"/>
                  </a:lnTo>
                  <a:lnTo>
                    <a:pt x="98" y="788"/>
                  </a:lnTo>
                  <a:lnTo>
                    <a:pt x="96" y="785"/>
                  </a:lnTo>
                  <a:lnTo>
                    <a:pt x="95" y="782"/>
                  </a:lnTo>
                  <a:lnTo>
                    <a:pt x="92" y="775"/>
                  </a:lnTo>
                  <a:lnTo>
                    <a:pt x="89" y="768"/>
                  </a:lnTo>
                  <a:lnTo>
                    <a:pt x="87" y="764"/>
                  </a:lnTo>
                  <a:lnTo>
                    <a:pt x="85" y="761"/>
                  </a:lnTo>
                  <a:lnTo>
                    <a:pt x="84" y="757"/>
                  </a:lnTo>
                  <a:lnTo>
                    <a:pt x="81" y="754"/>
                  </a:lnTo>
                  <a:lnTo>
                    <a:pt x="78" y="750"/>
                  </a:lnTo>
                  <a:lnTo>
                    <a:pt x="76" y="747"/>
                  </a:lnTo>
                  <a:lnTo>
                    <a:pt x="72" y="745"/>
                  </a:lnTo>
                  <a:lnTo>
                    <a:pt x="68" y="742"/>
                  </a:lnTo>
                  <a:lnTo>
                    <a:pt x="66" y="742"/>
                  </a:lnTo>
                  <a:lnTo>
                    <a:pt x="63" y="741"/>
                  </a:lnTo>
                  <a:lnTo>
                    <a:pt x="60" y="740"/>
                  </a:lnTo>
                  <a:lnTo>
                    <a:pt x="57" y="738"/>
                  </a:lnTo>
                  <a:lnTo>
                    <a:pt x="53" y="737"/>
                  </a:lnTo>
                  <a:lnTo>
                    <a:pt x="49" y="733"/>
                  </a:lnTo>
                  <a:lnTo>
                    <a:pt x="45" y="729"/>
                  </a:lnTo>
                  <a:lnTo>
                    <a:pt x="45" y="728"/>
                  </a:lnTo>
                  <a:lnTo>
                    <a:pt x="45" y="725"/>
                  </a:lnTo>
                  <a:lnTo>
                    <a:pt x="44" y="720"/>
                  </a:lnTo>
                  <a:lnTo>
                    <a:pt x="44" y="715"/>
                  </a:lnTo>
                  <a:lnTo>
                    <a:pt x="43" y="708"/>
                  </a:lnTo>
                  <a:lnTo>
                    <a:pt x="40" y="702"/>
                  </a:lnTo>
                  <a:lnTo>
                    <a:pt x="39" y="698"/>
                  </a:lnTo>
                  <a:lnTo>
                    <a:pt x="37" y="696"/>
                  </a:lnTo>
                  <a:lnTo>
                    <a:pt x="36" y="693"/>
                  </a:lnTo>
                  <a:lnTo>
                    <a:pt x="34" y="690"/>
                  </a:lnTo>
                  <a:lnTo>
                    <a:pt x="34" y="688"/>
                  </a:lnTo>
                  <a:lnTo>
                    <a:pt x="33" y="686"/>
                  </a:lnTo>
                  <a:lnTo>
                    <a:pt x="32" y="683"/>
                  </a:lnTo>
                  <a:lnTo>
                    <a:pt x="30" y="681"/>
                  </a:lnTo>
                  <a:lnTo>
                    <a:pt x="28" y="679"/>
                  </a:lnTo>
                  <a:lnTo>
                    <a:pt x="26" y="677"/>
                  </a:lnTo>
                  <a:lnTo>
                    <a:pt x="24" y="675"/>
                  </a:lnTo>
                  <a:lnTo>
                    <a:pt x="21" y="673"/>
                  </a:lnTo>
                  <a:lnTo>
                    <a:pt x="16" y="669"/>
                  </a:lnTo>
                  <a:lnTo>
                    <a:pt x="10" y="667"/>
                  </a:lnTo>
                  <a:lnTo>
                    <a:pt x="7" y="666"/>
                  </a:lnTo>
                  <a:lnTo>
                    <a:pt x="4" y="665"/>
                  </a:lnTo>
                  <a:lnTo>
                    <a:pt x="2" y="665"/>
                  </a:lnTo>
                  <a:lnTo>
                    <a:pt x="0" y="665"/>
                  </a:lnTo>
                  <a:lnTo>
                    <a:pt x="12" y="639"/>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5292360" y="3139920"/>
              <a:ext cx="1783800" cy="919440"/>
            </a:xfrm>
            <a:custGeom>
              <a:avLst/>
              <a:gdLst/>
              <a:ahLst/>
              <a:rect l="l" t="t" r="r" b="b"/>
              <a:pathLst>
                <a:path w="905" h="523">
                  <a:moveTo>
                    <a:pt x="5" y="0"/>
                  </a:moveTo>
                  <a:lnTo>
                    <a:pt x="34" y="4"/>
                  </a:lnTo>
                  <a:lnTo>
                    <a:pt x="60" y="7"/>
                  </a:lnTo>
                  <a:lnTo>
                    <a:pt x="89" y="10"/>
                  </a:lnTo>
                  <a:lnTo>
                    <a:pt x="116" y="13"/>
                  </a:lnTo>
                  <a:lnTo>
                    <a:pt x="144" y="16"/>
                  </a:lnTo>
                  <a:lnTo>
                    <a:pt x="172" y="18"/>
                  </a:lnTo>
                  <a:lnTo>
                    <a:pt x="200" y="21"/>
                  </a:lnTo>
                  <a:lnTo>
                    <a:pt x="228" y="22"/>
                  </a:lnTo>
                  <a:lnTo>
                    <a:pt x="284" y="25"/>
                  </a:lnTo>
                  <a:lnTo>
                    <a:pt x="339" y="28"/>
                  </a:lnTo>
                  <a:lnTo>
                    <a:pt x="394" y="30"/>
                  </a:lnTo>
                  <a:lnTo>
                    <a:pt x="449" y="31"/>
                  </a:lnTo>
                  <a:lnTo>
                    <a:pt x="504" y="32"/>
                  </a:lnTo>
                  <a:lnTo>
                    <a:pt x="559" y="33"/>
                  </a:lnTo>
                  <a:lnTo>
                    <a:pt x="614" y="33"/>
                  </a:lnTo>
                  <a:lnTo>
                    <a:pt x="669" y="33"/>
                  </a:lnTo>
                  <a:lnTo>
                    <a:pt x="778" y="33"/>
                  </a:lnTo>
                  <a:lnTo>
                    <a:pt x="885" y="34"/>
                  </a:lnTo>
                  <a:lnTo>
                    <a:pt x="885" y="111"/>
                  </a:lnTo>
                  <a:lnTo>
                    <a:pt x="895" y="201"/>
                  </a:lnTo>
                  <a:lnTo>
                    <a:pt x="904" y="522"/>
                  </a:lnTo>
                  <a:lnTo>
                    <a:pt x="869" y="522"/>
                  </a:lnTo>
                  <a:lnTo>
                    <a:pt x="869" y="519"/>
                  </a:lnTo>
                  <a:lnTo>
                    <a:pt x="869" y="517"/>
                  </a:lnTo>
                  <a:lnTo>
                    <a:pt x="869" y="513"/>
                  </a:lnTo>
                  <a:lnTo>
                    <a:pt x="869" y="510"/>
                  </a:lnTo>
                  <a:lnTo>
                    <a:pt x="866" y="504"/>
                  </a:lnTo>
                  <a:lnTo>
                    <a:pt x="863" y="498"/>
                  </a:lnTo>
                  <a:lnTo>
                    <a:pt x="861" y="494"/>
                  </a:lnTo>
                  <a:lnTo>
                    <a:pt x="860" y="492"/>
                  </a:lnTo>
                  <a:lnTo>
                    <a:pt x="858" y="489"/>
                  </a:lnTo>
                  <a:lnTo>
                    <a:pt x="855" y="487"/>
                  </a:lnTo>
                  <a:lnTo>
                    <a:pt x="854" y="485"/>
                  </a:lnTo>
                  <a:lnTo>
                    <a:pt x="852" y="484"/>
                  </a:lnTo>
                  <a:lnTo>
                    <a:pt x="850" y="483"/>
                  </a:lnTo>
                  <a:lnTo>
                    <a:pt x="847" y="483"/>
                  </a:lnTo>
                  <a:lnTo>
                    <a:pt x="844" y="483"/>
                  </a:lnTo>
                  <a:lnTo>
                    <a:pt x="840" y="484"/>
                  </a:lnTo>
                  <a:lnTo>
                    <a:pt x="837" y="485"/>
                  </a:lnTo>
                  <a:lnTo>
                    <a:pt x="834" y="487"/>
                  </a:lnTo>
                  <a:lnTo>
                    <a:pt x="831" y="489"/>
                  </a:lnTo>
                  <a:lnTo>
                    <a:pt x="829" y="491"/>
                  </a:lnTo>
                  <a:lnTo>
                    <a:pt x="828" y="493"/>
                  </a:lnTo>
                  <a:lnTo>
                    <a:pt x="826" y="496"/>
                  </a:lnTo>
                  <a:lnTo>
                    <a:pt x="823" y="501"/>
                  </a:lnTo>
                  <a:lnTo>
                    <a:pt x="820" y="504"/>
                  </a:lnTo>
                  <a:lnTo>
                    <a:pt x="818" y="506"/>
                  </a:lnTo>
                  <a:lnTo>
                    <a:pt x="817" y="508"/>
                  </a:lnTo>
                  <a:lnTo>
                    <a:pt x="815" y="508"/>
                  </a:lnTo>
                  <a:lnTo>
                    <a:pt x="813" y="508"/>
                  </a:lnTo>
                  <a:lnTo>
                    <a:pt x="809" y="508"/>
                  </a:lnTo>
                  <a:lnTo>
                    <a:pt x="806" y="508"/>
                  </a:lnTo>
                  <a:lnTo>
                    <a:pt x="803" y="508"/>
                  </a:lnTo>
                  <a:lnTo>
                    <a:pt x="801" y="507"/>
                  </a:lnTo>
                  <a:lnTo>
                    <a:pt x="797" y="505"/>
                  </a:lnTo>
                  <a:lnTo>
                    <a:pt x="793" y="503"/>
                  </a:lnTo>
                  <a:lnTo>
                    <a:pt x="787" y="500"/>
                  </a:lnTo>
                  <a:lnTo>
                    <a:pt x="780" y="495"/>
                  </a:lnTo>
                  <a:lnTo>
                    <a:pt x="779" y="495"/>
                  </a:lnTo>
                  <a:lnTo>
                    <a:pt x="774" y="497"/>
                  </a:lnTo>
                  <a:lnTo>
                    <a:pt x="768" y="499"/>
                  </a:lnTo>
                  <a:lnTo>
                    <a:pt x="760" y="501"/>
                  </a:lnTo>
                  <a:lnTo>
                    <a:pt x="751" y="503"/>
                  </a:lnTo>
                  <a:lnTo>
                    <a:pt x="741" y="506"/>
                  </a:lnTo>
                  <a:lnTo>
                    <a:pt x="736" y="507"/>
                  </a:lnTo>
                  <a:lnTo>
                    <a:pt x="732" y="507"/>
                  </a:lnTo>
                  <a:lnTo>
                    <a:pt x="726" y="508"/>
                  </a:lnTo>
                  <a:lnTo>
                    <a:pt x="722" y="508"/>
                  </a:lnTo>
                  <a:lnTo>
                    <a:pt x="717" y="507"/>
                  </a:lnTo>
                  <a:lnTo>
                    <a:pt x="711" y="505"/>
                  </a:lnTo>
                  <a:lnTo>
                    <a:pt x="705" y="503"/>
                  </a:lnTo>
                  <a:lnTo>
                    <a:pt x="699" y="501"/>
                  </a:lnTo>
                  <a:lnTo>
                    <a:pt x="693" y="498"/>
                  </a:lnTo>
                  <a:lnTo>
                    <a:pt x="686" y="496"/>
                  </a:lnTo>
                  <a:lnTo>
                    <a:pt x="681" y="495"/>
                  </a:lnTo>
                  <a:lnTo>
                    <a:pt x="676" y="494"/>
                  </a:lnTo>
                  <a:lnTo>
                    <a:pt x="671" y="494"/>
                  </a:lnTo>
                  <a:lnTo>
                    <a:pt x="668" y="495"/>
                  </a:lnTo>
                  <a:lnTo>
                    <a:pt x="664" y="496"/>
                  </a:lnTo>
                  <a:lnTo>
                    <a:pt x="661" y="498"/>
                  </a:lnTo>
                  <a:lnTo>
                    <a:pt x="657" y="500"/>
                  </a:lnTo>
                  <a:lnTo>
                    <a:pt x="654" y="502"/>
                  </a:lnTo>
                  <a:lnTo>
                    <a:pt x="652" y="504"/>
                  </a:lnTo>
                  <a:lnTo>
                    <a:pt x="648" y="507"/>
                  </a:lnTo>
                  <a:lnTo>
                    <a:pt x="644" y="511"/>
                  </a:lnTo>
                  <a:lnTo>
                    <a:pt x="639" y="516"/>
                  </a:lnTo>
                  <a:lnTo>
                    <a:pt x="637" y="517"/>
                  </a:lnTo>
                  <a:lnTo>
                    <a:pt x="634" y="518"/>
                  </a:lnTo>
                  <a:lnTo>
                    <a:pt x="632" y="519"/>
                  </a:lnTo>
                  <a:lnTo>
                    <a:pt x="630" y="519"/>
                  </a:lnTo>
                  <a:lnTo>
                    <a:pt x="626" y="517"/>
                  </a:lnTo>
                  <a:lnTo>
                    <a:pt x="622" y="515"/>
                  </a:lnTo>
                  <a:lnTo>
                    <a:pt x="620" y="512"/>
                  </a:lnTo>
                  <a:lnTo>
                    <a:pt x="617" y="510"/>
                  </a:lnTo>
                  <a:lnTo>
                    <a:pt x="615" y="508"/>
                  </a:lnTo>
                  <a:lnTo>
                    <a:pt x="613" y="505"/>
                  </a:lnTo>
                  <a:lnTo>
                    <a:pt x="611" y="503"/>
                  </a:lnTo>
                  <a:lnTo>
                    <a:pt x="610" y="501"/>
                  </a:lnTo>
                  <a:lnTo>
                    <a:pt x="608" y="498"/>
                  </a:lnTo>
                  <a:lnTo>
                    <a:pt x="608" y="496"/>
                  </a:lnTo>
                  <a:lnTo>
                    <a:pt x="607" y="494"/>
                  </a:lnTo>
                  <a:lnTo>
                    <a:pt x="598" y="494"/>
                  </a:lnTo>
                  <a:lnTo>
                    <a:pt x="588" y="495"/>
                  </a:lnTo>
                  <a:lnTo>
                    <a:pt x="578" y="496"/>
                  </a:lnTo>
                  <a:lnTo>
                    <a:pt x="567" y="496"/>
                  </a:lnTo>
                  <a:lnTo>
                    <a:pt x="563" y="496"/>
                  </a:lnTo>
                  <a:lnTo>
                    <a:pt x="558" y="496"/>
                  </a:lnTo>
                  <a:lnTo>
                    <a:pt x="554" y="495"/>
                  </a:lnTo>
                  <a:lnTo>
                    <a:pt x="549" y="493"/>
                  </a:lnTo>
                  <a:lnTo>
                    <a:pt x="548" y="492"/>
                  </a:lnTo>
                  <a:lnTo>
                    <a:pt x="547" y="491"/>
                  </a:lnTo>
                  <a:lnTo>
                    <a:pt x="544" y="490"/>
                  </a:lnTo>
                  <a:lnTo>
                    <a:pt x="543" y="488"/>
                  </a:lnTo>
                  <a:lnTo>
                    <a:pt x="541" y="487"/>
                  </a:lnTo>
                  <a:lnTo>
                    <a:pt x="541" y="485"/>
                  </a:lnTo>
                  <a:lnTo>
                    <a:pt x="540" y="482"/>
                  </a:lnTo>
                  <a:lnTo>
                    <a:pt x="539" y="480"/>
                  </a:lnTo>
                  <a:lnTo>
                    <a:pt x="538" y="480"/>
                  </a:lnTo>
                  <a:lnTo>
                    <a:pt x="537" y="480"/>
                  </a:lnTo>
                  <a:lnTo>
                    <a:pt x="536" y="479"/>
                  </a:lnTo>
                  <a:lnTo>
                    <a:pt x="535" y="478"/>
                  </a:lnTo>
                  <a:lnTo>
                    <a:pt x="533" y="476"/>
                  </a:lnTo>
                  <a:lnTo>
                    <a:pt x="532" y="474"/>
                  </a:lnTo>
                  <a:lnTo>
                    <a:pt x="529" y="468"/>
                  </a:lnTo>
                  <a:lnTo>
                    <a:pt x="526" y="461"/>
                  </a:lnTo>
                  <a:lnTo>
                    <a:pt x="525" y="457"/>
                  </a:lnTo>
                  <a:lnTo>
                    <a:pt x="523" y="454"/>
                  </a:lnTo>
                  <a:lnTo>
                    <a:pt x="521" y="450"/>
                  </a:lnTo>
                  <a:lnTo>
                    <a:pt x="518" y="447"/>
                  </a:lnTo>
                  <a:lnTo>
                    <a:pt x="516" y="445"/>
                  </a:lnTo>
                  <a:lnTo>
                    <a:pt x="512" y="443"/>
                  </a:lnTo>
                  <a:lnTo>
                    <a:pt x="510" y="442"/>
                  </a:lnTo>
                  <a:lnTo>
                    <a:pt x="509" y="442"/>
                  </a:lnTo>
                  <a:lnTo>
                    <a:pt x="507" y="442"/>
                  </a:lnTo>
                  <a:lnTo>
                    <a:pt x="505" y="441"/>
                  </a:lnTo>
                  <a:lnTo>
                    <a:pt x="502" y="442"/>
                  </a:lnTo>
                  <a:lnTo>
                    <a:pt x="501" y="442"/>
                  </a:lnTo>
                  <a:lnTo>
                    <a:pt x="499" y="442"/>
                  </a:lnTo>
                  <a:lnTo>
                    <a:pt x="496" y="443"/>
                  </a:lnTo>
                  <a:lnTo>
                    <a:pt x="492" y="445"/>
                  </a:lnTo>
                  <a:lnTo>
                    <a:pt x="486" y="447"/>
                  </a:lnTo>
                  <a:lnTo>
                    <a:pt x="480" y="450"/>
                  </a:lnTo>
                  <a:lnTo>
                    <a:pt x="474" y="452"/>
                  </a:lnTo>
                  <a:lnTo>
                    <a:pt x="471" y="452"/>
                  </a:lnTo>
                  <a:lnTo>
                    <a:pt x="467" y="453"/>
                  </a:lnTo>
                  <a:lnTo>
                    <a:pt x="463" y="454"/>
                  </a:lnTo>
                  <a:lnTo>
                    <a:pt x="459" y="454"/>
                  </a:lnTo>
                  <a:lnTo>
                    <a:pt x="451" y="454"/>
                  </a:lnTo>
                  <a:lnTo>
                    <a:pt x="442" y="453"/>
                  </a:lnTo>
                  <a:lnTo>
                    <a:pt x="435" y="453"/>
                  </a:lnTo>
                  <a:lnTo>
                    <a:pt x="428" y="452"/>
                  </a:lnTo>
                  <a:lnTo>
                    <a:pt x="425" y="451"/>
                  </a:lnTo>
                  <a:lnTo>
                    <a:pt x="422" y="450"/>
                  </a:lnTo>
                  <a:lnTo>
                    <a:pt x="420" y="449"/>
                  </a:lnTo>
                  <a:lnTo>
                    <a:pt x="418" y="448"/>
                  </a:lnTo>
                  <a:lnTo>
                    <a:pt x="416" y="446"/>
                  </a:lnTo>
                  <a:lnTo>
                    <a:pt x="414" y="445"/>
                  </a:lnTo>
                  <a:lnTo>
                    <a:pt x="413" y="443"/>
                  </a:lnTo>
                  <a:lnTo>
                    <a:pt x="413" y="440"/>
                  </a:lnTo>
                  <a:lnTo>
                    <a:pt x="412" y="438"/>
                  </a:lnTo>
                  <a:lnTo>
                    <a:pt x="410" y="435"/>
                  </a:lnTo>
                  <a:lnTo>
                    <a:pt x="409" y="432"/>
                  </a:lnTo>
                  <a:lnTo>
                    <a:pt x="408" y="429"/>
                  </a:lnTo>
                  <a:lnTo>
                    <a:pt x="407" y="423"/>
                  </a:lnTo>
                  <a:lnTo>
                    <a:pt x="406" y="417"/>
                  </a:lnTo>
                  <a:lnTo>
                    <a:pt x="406" y="413"/>
                  </a:lnTo>
                  <a:lnTo>
                    <a:pt x="405" y="410"/>
                  </a:lnTo>
                  <a:lnTo>
                    <a:pt x="404" y="408"/>
                  </a:lnTo>
                  <a:lnTo>
                    <a:pt x="402" y="406"/>
                  </a:lnTo>
                  <a:lnTo>
                    <a:pt x="401" y="404"/>
                  </a:lnTo>
                  <a:lnTo>
                    <a:pt x="397" y="403"/>
                  </a:lnTo>
                  <a:lnTo>
                    <a:pt x="395" y="402"/>
                  </a:lnTo>
                  <a:lnTo>
                    <a:pt x="391" y="402"/>
                  </a:lnTo>
                  <a:lnTo>
                    <a:pt x="388" y="402"/>
                  </a:lnTo>
                  <a:lnTo>
                    <a:pt x="387" y="402"/>
                  </a:lnTo>
                  <a:lnTo>
                    <a:pt x="384" y="403"/>
                  </a:lnTo>
                  <a:lnTo>
                    <a:pt x="382" y="403"/>
                  </a:lnTo>
                  <a:lnTo>
                    <a:pt x="377" y="406"/>
                  </a:lnTo>
                  <a:lnTo>
                    <a:pt x="372" y="408"/>
                  </a:lnTo>
                  <a:lnTo>
                    <a:pt x="366" y="410"/>
                  </a:lnTo>
                  <a:lnTo>
                    <a:pt x="360" y="412"/>
                  </a:lnTo>
                  <a:lnTo>
                    <a:pt x="356" y="413"/>
                  </a:lnTo>
                  <a:lnTo>
                    <a:pt x="353" y="414"/>
                  </a:lnTo>
                  <a:lnTo>
                    <a:pt x="349" y="414"/>
                  </a:lnTo>
                  <a:lnTo>
                    <a:pt x="345" y="414"/>
                  </a:lnTo>
                  <a:lnTo>
                    <a:pt x="343" y="414"/>
                  </a:lnTo>
                  <a:lnTo>
                    <a:pt x="341" y="413"/>
                  </a:lnTo>
                  <a:lnTo>
                    <a:pt x="340" y="412"/>
                  </a:lnTo>
                  <a:lnTo>
                    <a:pt x="338" y="411"/>
                  </a:lnTo>
                  <a:lnTo>
                    <a:pt x="335" y="408"/>
                  </a:lnTo>
                  <a:lnTo>
                    <a:pt x="334" y="407"/>
                  </a:lnTo>
                  <a:lnTo>
                    <a:pt x="334" y="405"/>
                  </a:lnTo>
                  <a:lnTo>
                    <a:pt x="333" y="403"/>
                  </a:lnTo>
                  <a:lnTo>
                    <a:pt x="333" y="401"/>
                  </a:lnTo>
                  <a:lnTo>
                    <a:pt x="333" y="399"/>
                  </a:lnTo>
                  <a:lnTo>
                    <a:pt x="333" y="396"/>
                  </a:lnTo>
                  <a:lnTo>
                    <a:pt x="333" y="394"/>
                  </a:lnTo>
                  <a:lnTo>
                    <a:pt x="332" y="391"/>
                  </a:lnTo>
                  <a:lnTo>
                    <a:pt x="330" y="387"/>
                  </a:lnTo>
                  <a:lnTo>
                    <a:pt x="328" y="382"/>
                  </a:lnTo>
                  <a:lnTo>
                    <a:pt x="326" y="377"/>
                  </a:lnTo>
                  <a:lnTo>
                    <a:pt x="324" y="372"/>
                  </a:lnTo>
                  <a:lnTo>
                    <a:pt x="324" y="370"/>
                  </a:lnTo>
                  <a:lnTo>
                    <a:pt x="323" y="367"/>
                  </a:lnTo>
                  <a:lnTo>
                    <a:pt x="323" y="365"/>
                  </a:lnTo>
                  <a:lnTo>
                    <a:pt x="323" y="363"/>
                  </a:lnTo>
                  <a:lnTo>
                    <a:pt x="313" y="105"/>
                  </a:lnTo>
                  <a:lnTo>
                    <a:pt x="0" y="75"/>
                  </a:lnTo>
                  <a:lnTo>
                    <a:pt x="5"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5495040" y="2380320"/>
              <a:ext cx="1539360" cy="826200"/>
            </a:xfrm>
            <a:custGeom>
              <a:avLst/>
              <a:gdLst/>
              <a:ahLst/>
              <a:rect l="l" t="t" r="r" b="b"/>
              <a:pathLst>
                <a:path w="781" h="470">
                  <a:moveTo>
                    <a:pt x="18" y="0"/>
                  </a:moveTo>
                  <a:lnTo>
                    <a:pt x="692" y="16"/>
                  </a:lnTo>
                  <a:lnTo>
                    <a:pt x="700" y="17"/>
                  </a:lnTo>
                  <a:lnTo>
                    <a:pt x="706" y="18"/>
                  </a:lnTo>
                  <a:lnTo>
                    <a:pt x="713" y="19"/>
                  </a:lnTo>
                  <a:lnTo>
                    <a:pt x="718" y="21"/>
                  </a:lnTo>
                  <a:lnTo>
                    <a:pt x="723" y="23"/>
                  </a:lnTo>
                  <a:lnTo>
                    <a:pt x="728" y="26"/>
                  </a:lnTo>
                  <a:lnTo>
                    <a:pt x="732" y="28"/>
                  </a:lnTo>
                  <a:lnTo>
                    <a:pt x="736" y="31"/>
                  </a:lnTo>
                  <a:lnTo>
                    <a:pt x="739" y="34"/>
                  </a:lnTo>
                  <a:lnTo>
                    <a:pt x="742" y="37"/>
                  </a:lnTo>
                  <a:lnTo>
                    <a:pt x="744" y="40"/>
                  </a:lnTo>
                  <a:lnTo>
                    <a:pt x="745" y="44"/>
                  </a:lnTo>
                  <a:lnTo>
                    <a:pt x="747" y="46"/>
                  </a:lnTo>
                  <a:lnTo>
                    <a:pt x="748" y="49"/>
                  </a:lnTo>
                  <a:lnTo>
                    <a:pt x="749" y="52"/>
                  </a:lnTo>
                  <a:lnTo>
                    <a:pt x="749" y="54"/>
                  </a:lnTo>
                  <a:lnTo>
                    <a:pt x="749" y="57"/>
                  </a:lnTo>
                  <a:lnTo>
                    <a:pt x="748" y="59"/>
                  </a:lnTo>
                  <a:lnTo>
                    <a:pt x="746" y="60"/>
                  </a:lnTo>
                  <a:lnTo>
                    <a:pt x="745" y="61"/>
                  </a:lnTo>
                  <a:lnTo>
                    <a:pt x="742" y="64"/>
                  </a:lnTo>
                  <a:lnTo>
                    <a:pt x="737" y="65"/>
                  </a:lnTo>
                  <a:lnTo>
                    <a:pt x="735" y="66"/>
                  </a:lnTo>
                  <a:lnTo>
                    <a:pt x="733" y="67"/>
                  </a:lnTo>
                  <a:lnTo>
                    <a:pt x="731" y="69"/>
                  </a:lnTo>
                  <a:lnTo>
                    <a:pt x="729" y="70"/>
                  </a:lnTo>
                  <a:lnTo>
                    <a:pt x="729" y="72"/>
                  </a:lnTo>
                  <a:lnTo>
                    <a:pt x="727" y="74"/>
                  </a:lnTo>
                  <a:lnTo>
                    <a:pt x="726" y="77"/>
                  </a:lnTo>
                  <a:lnTo>
                    <a:pt x="726" y="80"/>
                  </a:lnTo>
                  <a:lnTo>
                    <a:pt x="726" y="82"/>
                  </a:lnTo>
                  <a:lnTo>
                    <a:pt x="727" y="84"/>
                  </a:lnTo>
                  <a:lnTo>
                    <a:pt x="728" y="86"/>
                  </a:lnTo>
                  <a:lnTo>
                    <a:pt x="728" y="88"/>
                  </a:lnTo>
                  <a:lnTo>
                    <a:pt x="730" y="91"/>
                  </a:lnTo>
                  <a:lnTo>
                    <a:pt x="733" y="93"/>
                  </a:lnTo>
                  <a:lnTo>
                    <a:pt x="737" y="95"/>
                  </a:lnTo>
                  <a:lnTo>
                    <a:pt x="740" y="98"/>
                  </a:lnTo>
                  <a:lnTo>
                    <a:pt x="745" y="101"/>
                  </a:lnTo>
                  <a:lnTo>
                    <a:pt x="749" y="106"/>
                  </a:lnTo>
                  <a:lnTo>
                    <a:pt x="746" y="108"/>
                  </a:lnTo>
                  <a:lnTo>
                    <a:pt x="745" y="110"/>
                  </a:lnTo>
                  <a:lnTo>
                    <a:pt x="745" y="113"/>
                  </a:lnTo>
                  <a:lnTo>
                    <a:pt x="744" y="116"/>
                  </a:lnTo>
                  <a:lnTo>
                    <a:pt x="744" y="118"/>
                  </a:lnTo>
                  <a:lnTo>
                    <a:pt x="744" y="120"/>
                  </a:lnTo>
                  <a:lnTo>
                    <a:pt x="745" y="123"/>
                  </a:lnTo>
                  <a:lnTo>
                    <a:pt x="745" y="125"/>
                  </a:lnTo>
                  <a:lnTo>
                    <a:pt x="748" y="130"/>
                  </a:lnTo>
                  <a:lnTo>
                    <a:pt x="752" y="135"/>
                  </a:lnTo>
                  <a:lnTo>
                    <a:pt x="755" y="140"/>
                  </a:lnTo>
                  <a:lnTo>
                    <a:pt x="760" y="145"/>
                  </a:lnTo>
                  <a:lnTo>
                    <a:pt x="761" y="145"/>
                  </a:lnTo>
                  <a:lnTo>
                    <a:pt x="763" y="145"/>
                  </a:lnTo>
                  <a:lnTo>
                    <a:pt x="765" y="146"/>
                  </a:lnTo>
                  <a:lnTo>
                    <a:pt x="766" y="147"/>
                  </a:lnTo>
                  <a:lnTo>
                    <a:pt x="769" y="149"/>
                  </a:lnTo>
                  <a:lnTo>
                    <a:pt x="769" y="151"/>
                  </a:lnTo>
                  <a:lnTo>
                    <a:pt x="770" y="153"/>
                  </a:lnTo>
                  <a:lnTo>
                    <a:pt x="770" y="155"/>
                  </a:lnTo>
                  <a:lnTo>
                    <a:pt x="771" y="157"/>
                  </a:lnTo>
                  <a:lnTo>
                    <a:pt x="771" y="158"/>
                  </a:lnTo>
                  <a:lnTo>
                    <a:pt x="780" y="465"/>
                  </a:lnTo>
                  <a:lnTo>
                    <a:pt x="731" y="467"/>
                  </a:lnTo>
                  <a:lnTo>
                    <a:pt x="682" y="468"/>
                  </a:lnTo>
                  <a:lnTo>
                    <a:pt x="634" y="469"/>
                  </a:lnTo>
                  <a:lnTo>
                    <a:pt x="585" y="469"/>
                  </a:lnTo>
                  <a:lnTo>
                    <a:pt x="536" y="469"/>
                  </a:lnTo>
                  <a:lnTo>
                    <a:pt x="488" y="468"/>
                  </a:lnTo>
                  <a:lnTo>
                    <a:pt x="439" y="467"/>
                  </a:lnTo>
                  <a:lnTo>
                    <a:pt x="391" y="465"/>
                  </a:lnTo>
                  <a:lnTo>
                    <a:pt x="342" y="464"/>
                  </a:lnTo>
                  <a:lnTo>
                    <a:pt x="293" y="462"/>
                  </a:lnTo>
                  <a:lnTo>
                    <a:pt x="245" y="459"/>
                  </a:lnTo>
                  <a:lnTo>
                    <a:pt x="196" y="456"/>
                  </a:lnTo>
                  <a:lnTo>
                    <a:pt x="147" y="453"/>
                  </a:lnTo>
                  <a:lnTo>
                    <a:pt x="99" y="449"/>
                  </a:lnTo>
                  <a:lnTo>
                    <a:pt x="49" y="446"/>
                  </a:lnTo>
                  <a:lnTo>
                    <a:pt x="0" y="442"/>
                  </a:lnTo>
                  <a:lnTo>
                    <a:pt x="18"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3898800" y="3006360"/>
              <a:ext cx="1406880" cy="1499400"/>
            </a:xfrm>
            <a:custGeom>
              <a:avLst/>
              <a:gdLst/>
              <a:ahLst/>
              <a:rect l="l" t="t" r="r" b="b"/>
              <a:pathLst>
                <a:path w="714" h="853">
                  <a:moveTo>
                    <a:pt x="82" y="0"/>
                  </a:moveTo>
                  <a:lnTo>
                    <a:pt x="124" y="7"/>
                  </a:lnTo>
                  <a:lnTo>
                    <a:pt x="164" y="14"/>
                  </a:lnTo>
                  <a:lnTo>
                    <a:pt x="204" y="19"/>
                  </a:lnTo>
                  <a:lnTo>
                    <a:pt x="244" y="26"/>
                  </a:lnTo>
                  <a:lnTo>
                    <a:pt x="283" y="30"/>
                  </a:lnTo>
                  <a:lnTo>
                    <a:pt x="322" y="35"/>
                  </a:lnTo>
                  <a:lnTo>
                    <a:pt x="361" y="40"/>
                  </a:lnTo>
                  <a:lnTo>
                    <a:pt x="400" y="45"/>
                  </a:lnTo>
                  <a:lnTo>
                    <a:pt x="477" y="52"/>
                  </a:lnTo>
                  <a:lnTo>
                    <a:pt x="556" y="60"/>
                  </a:lnTo>
                  <a:lnTo>
                    <a:pt x="633" y="67"/>
                  </a:lnTo>
                  <a:lnTo>
                    <a:pt x="713" y="74"/>
                  </a:lnTo>
                  <a:lnTo>
                    <a:pt x="670" y="828"/>
                  </a:lnTo>
                  <a:lnTo>
                    <a:pt x="285" y="790"/>
                  </a:lnTo>
                  <a:lnTo>
                    <a:pt x="271" y="815"/>
                  </a:lnTo>
                  <a:lnTo>
                    <a:pt x="100" y="801"/>
                  </a:lnTo>
                  <a:lnTo>
                    <a:pt x="91" y="852"/>
                  </a:lnTo>
                  <a:lnTo>
                    <a:pt x="0" y="838"/>
                  </a:lnTo>
                  <a:lnTo>
                    <a:pt x="82"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4062600" y="1967400"/>
              <a:ext cx="1476000" cy="1191600"/>
            </a:xfrm>
            <a:custGeom>
              <a:avLst/>
              <a:gdLst/>
              <a:ahLst/>
              <a:rect l="l" t="t" r="r" b="b"/>
              <a:pathLst>
                <a:path w="749" h="678">
                  <a:moveTo>
                    <a:pt x="61" y="0"/>
                  </a:moveTo>
                  <a:lnTo>
                    <a:pt x="104" y="5"/>
                  </a:lnTo>
                  <a:lnTo>
                    <a:pt x="147" y="11"/>
                  </a:lnTo>
                  <a:lnTo>
                    <a:pt x="190" y="17"/>
                  </a:lnTo>
                  <a:lnTo>
                    <a:pt x="233" y="23"/>
                  </a:lnTo>
                  <a:lnTo>
                    <a:pt x="319" y="36"/>
                  </a:lnTo>
                  <a:lnTo>
                    <a:pt x="405" y="49"/>
                  </a:lnTo>
                  <a:lnTo>
                    <a:pt x="449" y="56"/>
                  </a:lnTo>
                  <a:lnTo>
                    <a:pt x="491" y="61"/>
                  </a:lnTo>
                  <a:lnTo>
                    <a:pt x="535" y="68"/>
                  </a:lnTo>
                  <a:lnTo>
                    <a:pt x="578" y="73"/>
                  </a:lnTo>
                  <a:lnTo>
                    <a:pt x="620" y="78"/>
                  </a:lnTo>
                  <a:lnTo>
                    <a:pt x="663" y="83"/>
                  </a:lnTo>
                  <a:lnTo>
                    <a:pt x="705" y="87"/>
                  </a:lnTo>
                  <a:lnTo>
                    <a:pt x="748" y="90"/>
                  </a:lnTo>
                  <a:lnTo>
                    <a:pt x="726" y="677"/>
                  </a:lnTo>
                  <a:lnTo>
                    <a:pt x="689" y="672"/>
                  </a:lnTo>
                  <a:lnTo>
                    <a:pt x="649" y="668"/>
                  </a:lnTo>
                  <a:lnTo>
                    <a:pt x="607" y="663"/>
                  </a:lnTo>
                  <a:lnTo>
                    <a:pt x="563" y="658"/>
                  </a:lnTo>
                  <a:lnTo>
                    <a:pt x="472" y="649"/>
                  </a:lnTo>
                  <a:lnTo>
                    <a:pt x="376" y="639"/>
                  </a:lnTo>
                  <a:lnTo>
                    <a:pt x="327" y="634"/>
                  </a:lnTo>
                  <a:lnTo>
                    <a:pt x="279" y="628"/>
                  </a:lnTo>
                  <a:lnTo>
                    <a:pt x="231" y="623"/>
                  </a:lnTo>
                  <a:lnTo>
                    <a:pt x="183" y="616"/>
                  </a:lnTo>
                  <a:lnTo>
                    <a:pt x="135" y="610"/>
                  </a:lnTo>
                  <a:lnTo>
                    <a:pt x="89" y="604"/>
                  </a:lnTo>
                  <a:lnTo>
                    <a:pt x="44" y="597"/>
                  </a:lnTo>
                  <a:lnTo>
                    <a:pt x="0" y="589"/>
                  </a:lnTo>
                  <a:lnTo>
                    <a:pt x="61" y="0"/>
                  </a:lnTo>
                </a:path>
              </a:pathLst>
            </a:custGeom>
            <a:solidFill>
              <a:srgbClr val="66ff99"/>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2893680" y="3284280"/>
              <a:ext cx="2055600" cy="703080"/>
            </a:xfrm>
            <a:custGeom>
              <a:avLst/>
              <a:gdLst/>
              <a:ahLst/>
              <a:rect l="l" t="t" r="r" b="b"/>
              <a:pathLst>
                <a:path w="1043" h="400">
                  <a:moveTo>
                    <a:pt x="20" y="93"/>
                  </a:moveTo>
                  <a:lnTo>
                    <a:pt x="20" y="89"/>
                  </a:lnTo>
                  <a:lnTo>
                    <a:pt x="13" y="81"/>
                  </a:lnTo>
                  <a:lnTo>
                    <a:pt x="6" y="73"/>
                  </a:lnTo>
                  <a:lnTo>
                    <a:pt x="0" y="70"/>
                  </a:lnTo>
                  <a:lnTo>
                    <a:pt x="0" y="50"/>
                  </a:lnTo>
                  <a:lnTo>
                    <a:pt x="6" y="35"/>
                  </a:lnTo>
                  <a:lnTo>
                    <a:pt x="20" y="23"/>
                  </a:lnTo>
                  <a:lnTo>
                    <a:pt x="27" y="19"/>
                  </a:lnTo>
                  <a:lnTo>
                    <a:pt x="60" y="15"/>
                  </a:lnTo>
                  <a:lnTo>
                    <a:pt x="94" y="15"/>
                  </a:lnTo>
                  <a:lnTo>
                    <a:pt x="107" y="11"/>
                  </a:lnTo>
                  <a:lnTo>
                    <a:pt x="107" y="8"/>
                  </a:lnTo>
                  <a:lnTo>
                    <a:pt x="115" y="8"/>
                  </a:lnTo>
                  <a:lnTo>
                    <a:pt x="122" y="0"/>
                  </a:lnTo>
                  <a:lnTo>
                    <a:pt x="176" y="8"/>
                  </a:lnTo>
                  <a:lnTo>
                    <a:pt x="230" y="15"/>
                  </a:lnTo>
                  <a:lnTo>
                    <a:pt x="257" y="19"/>
                  </a:lnTo>
                  <a:lnTo>
                    <a:pt x="277" y="23"/>
                  </a:lnTo>
                  <a:lnTo>
                    <a:pt x="291" y="27"/>
                  </a:lnTo>
                  <a:lnTo>
                    <a:pt x="305" y="27"/>
                  </a:lnTo>
                  <a:lnTo>
                    <a:pt x="324" y="35"/>
                  </a:lnTo>
                  <a:lnTo>
                    <a:pt x="352" y="35"/>
                  </a:lnTo>
                  <a:lnTo>
                    <a:pt x="419" y="35"/>
                  </a:lnTo>
                  <a:lnTo>
                    <a:pt x="474" y="35"/>
                  </a:lnTo>
                  <a:lnTo>
                    <a:pt x="501" y="31"/>
                  </a:lnTo>
                  <a:lnTo>
                    <a:pt x="514" y="31"/>
                  </a:lnTo>
                  <a:lnTo>
                    <a:pt x="548" y="35"/>
                  </a:lnTo>
                  <a:lnTo>
                    <a:pt x="575" y="35"/>
                  </a:lnTo>
                  <a:lnTo>
                    <a:pt x="602" y="39"/>
                  </a:lnTo>
                  <a:lnTo>
                    <a:pt x="629" y="46"/>
                  </a:lnTo>
                  <a:lnTo>
                    <a:pt x="636" y="50"/>
                  </a:lnTo>
                  <a:lnTo>
                    <a:pt x="649" y="54"/>
                  </a:lnTo>
                  <a:lnTo>
                    <a:pt x="657" y="58"/>
                  </a:lnTo>
                  <a:lnTo>
                    <a:pt x="664" y="58"/>
                  </a:lnTo>
                  <a:lnTo>
                    <a:pt x="677" y="66"/>
                  </a:lnTo>
                  <a:lnTo>
                    <a:pt x="683" y="73"/>
                  </a:lnTo>
                  <a:lnTo>
                    <a:pt x="690" y="93"/>
                  </a:lnTo>
                  <a:lnTo>
                    <a:pt x="704" y="108"/>
                  </a:lnTo>
                  <a:lnTo>
                    <a:pt x="724" y="124"/>
                  </a:lnTo>
                  <a:lnTo>
                    <a:pt x="737" y="132"/>
                  </a:lnTo>
                  <a:lnTo>
                    <a:pt x="744" y="139"/>
                  </a:lnTo>
                  <a:lnTo>
                    <a:pt x="752" y="143"/>
                  </a:lnTo>
                  <a:lnTo>
                    <a:pt x="758" y="147"/>
                  </a:lnTo>
                  <a:lnTo>
                    <a:pt x="771" y="159"/>
                  </a:lnTo>
                  <a:lnTo>
                    <a:pt x="785" y="167"/>
                  </a:lnTo>
                  <a:lnTo>
                    <a:pt x="792" y="174"/>
                  </a:lnTo>
                  <a:lnTo>
                    <a:pt x="806" y="190"/>
                  </a:lnTo>
                  <a:lnTo>
                    <a:pt x="819" y="205"/>
                  </a:lnTo>
                  <a:lnTo>
                    <a:pt x="840" y="229"/>
                  </a:lnTo>
                  <a:lnTo>
                    <a:pt x="866" y="252"/>
                  </a:lnTo>
                  <a:lnTo>
                    <a:pt x="880" y="260"/>
                  </a:lnTo>
                  <a:lnTo>
                    <a:pt x="887" y="267"/>
                  </a:lnTo>
                  <a:lnTo>
                    <a:pt x="894" y="279"/>
                  </a:lnTo>
                  <a:lnTo>
                    <a:pt x="900" y="283"/>
                  </a:lnTo>
                  <a:lnTo>
                    <a:pt x="928" y="298"/>
                  </a:lnTo>
                  <a:lnTo>
                    <a:pt x="968" y="325"/>
                  </a:lnTo>
                  <a:lnTo>
                    <a:pt x="1008" y="356"/>
                  </a:lnTo>
                  <a:lnTo>
                    <a:pt x="1023" y="372"/>
                  </a:lnTo>
                  <a:lnTo>
                    <a:pt x="1029" y="387"/>
                  </a:lnTo>
                  <a:lnTo>
                    <a:pt x="1036" y="391"/>
                  </a:lnTo>
                  <a:lnTo>
                    <a:pt x="1042" y="391"/>
                  </a:lnTo>
                  <a:lnTo>
                    <a:pt x="1042" y="395"/>
                  </a:lnTo>
                  <a:lnTo>
                    <a:pt x="1042" y="399"/>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4097880" y="2946600"/>
              <a:ext cx="173160" cy="407520"/>
            </a:xfrm>
            <a:custGeom>
              <a:avLst/>
              <a:gdLst/>
              <a:ahLst/>
              <a:rect l="l" t="t" r="r" b="b"/>
              <a:pathLst>
                <a:path w="88" h="232">
                  <a:moveTo>
                    <a:pt x="0" y="231"/>
                  </a:moveTo>
                  <a:lnTo>
                    <a:pt x="12" y="215"/>
                  </a:lnTo>
                  <a:lnTo>
                    <a:pt x="19" y="195"/>
                  </a:lnTo>
                  <a:lnTo>
                    <a:pt x="37" y="149"/>
                  </a:lnTo>
                  <a:lnTo>
                    <a:pt x="62" y="103"/>
                  </a:lnTo>
                  <a:lnTo>
                    <a:pt x="81" y="53"/>
                  </a:lnTo>
                  <a:lnTo>
                    <a:pt x="87"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5864040" y="3220920"/>
              <a:ext cx="322920" cy="398880"/>
            </a:xfrm>
            <a:custGeom>
              <a:avLst/>
              <a:gdLst/>
              <a:ahLst/>
              <a:rect l="l" t="t" r="r" b="b"/>
              <a:pathLst>
                <a:path w="164" h="227">
                  <a:moveTo>
                    <a:pt x="8" y="0"/>
                  </a:moveTo>
                  <a:lnTo>
                    <a:pt x="8" y="21"/>
                  </a:lnTo>
                  <a:lnTo>
                    <a:pt x="8" y="46"/>
                  </a:lnTo>
                  <a:lnTo>
                    <a:pt x="0" y="99"/>
                  </a:lnTo>
                  <a:lnTo>
                    <a:pt x="0" y="148"/>
                  </a:lnTo>
                  <a:lnTo>
                    <a:pt x="8" y="169"/>
                  </a:lnTo>
                  <a:lnTo>
                    <a:pt x="16" y="187"/>
                  </a:lnTo>
                  <a:lnTo>
                    <a:pt x="24" y="191"/>
                  </a:lnTo>
                  <a:lnTo>
                    <a:pt x="31" y="194"/>
                  </a:lnTo>
                  <a:lnTo>
                    <a:pt x="62" y="201"/>
                  </a:lnTo>
                  <a:lnTo>
                    <a:pt x="86" y="212"/>
                  </a:lnTo>
                  <a:lnTo>
                    <a:pt x="109" y="219"/>
                  </a:lnTo>
                  <a:lnTo>
                    <a:pt x="124" y="226"/>
                  </a:lnTo>
                  <a:lnTo>
                    <a:pt x="163" y="226"/>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5479560" y="3457800"/>
              <a:ext cx="354600" cy="277560"/>
            </a:xfrm>
            <a:custGeom>
              <a:avLst/>
              <a:gdLst/>
              <a:ahLst/>
              <a:rect l="l" t="t" r="r" b="b"/>
              <a:pathLst>
                <a:path w="180" h="158">
                  <a:moveTo>
                    <a:pt x="0" y="0"/>
                  </a:moveTo>
                  <a:lnTo>
                    <a:pt x="30" y="4"/>
                  </a:lnTo>
                  <a:lnTo>
                    <a:pt x="52" y="4"/>
                  </a:lnTo>
                  <a:lnTo>
                    <a:pt x="67" y="8"/>
                  </a:lnTo>
                  <a:lnTo>
                    <a:pt x="90" y="11"/>
                  </a:lnTo>
                  <a:lnTo>
                    <a:pt x="105" y="44"/>
                  </a:lnTo>
                  <a:lnTo>
                    <a:pt x="120" y="73"/>
                  </a:lnTo>
                  <a:lnTo>
                    <a:pt x="127" y="91"/>
                  </a:lnTo>
                  <a:lnTo>
                    <a:pt x="134" y="106"/>
                  </a:lnTo>
                  <a:lnTo>
                    <a:pt x="157" y="132"/>
                  </a:lnTo>
                  <a:lnTo>
                    <a:pt x="172" y="146"/>
                  </a:lnTo>
                  <a:lnTo>
                    <a:pt x="179" y="153"/>
                  </a:lnTo>
                  <a:lnTo>
                    <a:pt x="179" y="157"/>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4961160" y="3988800"/>
              <a:ext cx="305640" cy="90864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flipV="1">
              <a:off x="4949280" y="3547800"/>
              <a:ext cx="918360" cy="40608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6566760" y="4358160"/>
              <a:ext cx="4744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Texas</a:t>
              </a:r>
              <a:endParaRPr b="0" lang="en-US" sz="800" strike="noStrike" u="none">
                <a:solidFill>
                  <a:srgbClr val="000000"/>
                </a:solidFill>
                <a:effectLst/>
                <a:uFillTx/>
                <a:latin typeface="Times New Roman"/>
              </a:endParaRPr>
            </a:p>
          </p:txBody>
        </p:sp>
        <p:sp>
          <p:nvSpPr>
            <p:cNvPr id="40" name=""/>
            <p:cNvSpPr/>
            <p:nvPr/>
          </p:nvSpPr>
          <p:spPr>
            <a:xfrm>
              <a:off x="6137640" y="3560040"/>
              <a:ext cx="67860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Oklahoma</a:t>
              </a:r>
              <a:endParaRPr b="0" lang="en-US" sz="800" strike="noStrike" u="none">
                <a:solidFill>
                  <a:srgbClr val="000000"/>
                </a:solidFill>
                <a:effectLst/>
                <a:uFillTx/>
                <a:latin typeface="Times New Roman"/>
              </a:endParaRPr>
            </a:p>
          </p:txBody>
        </p:sp>
        <p:sp>
          <p:nvSpPr>
            <p:cNvPr id="41" name=""/>
            <p:cNvSpPr/>
            <p:nvPr/>
          </p:nvSpPr>
          <p:spPr>
            <a:xfrm>
              <a:off x="3971520" y="3945240"/>
              <a:ext cx="7696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New Mexico</a:t>
              </a:r>
              <a:endParaRPr b="0" lang="en-US" sz="800" strike="noStrike" u="none">
                <a:solidFill>
                  <a:srgbClr val="000000"/>
                </a:solidFill>
                <a:effectLst/>
                <a:uFillTx/>
                <a:latin typeface="Times New Roman"/>
              </a:endParaRPr>
            </a:p>
          </p:txBody>
        </p:sp>
        <p:sp>
          <p:nvSpPr>
            <p:cNvPr id="42" name=""/>
            <p:cNvSpPr/>
            <p:nvPr/>
          </p:nvSpPr>
          <p:spPr>
            <a:xfrm>
              <a:off x="2970360" y="3723480"/>
              <a:ext cx="5594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Arizona</a:t>
              </a:r>
              <a:endParaRPr b="0" lang="en-US" sz="800" strike="noStrike" u="none">
                <a:solidFill>
                  <a:srgbClr val="000000"/>
                </a:solidFill>
                <a:effectLst/>
                <a:uFillTx/>
                <a:latin typeface="Times New Roman"/>
              </a:endParaRPr>
            </a:p>
          </p:txBody>
        </p:sp>
        <p:sp>
          <p:nvSpPr>
            <p:cNvPr id="43" name=""/>
            <p:cNvSpPr/>
            <p:nvPr/>
          </p:nvSpPr>
          <p:spPr>
            <a:xfrm>
              <a:off x="5552280" y="2667240"/>
              <a:ext cx="5482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Kansas</a:t>
              </a:r>
              <a:endParaRPr b="0" lang="en-US" sz="800" strike="noStrike" u="none">
                <a:solidFill>
                  <a:srgbClr val="000000"/>
                </a:solidFill>
                <a:effectLst/>
                <a:uFillTx/>
                <a:latin typeface="Times New Roman"/>
              </a:endParaRPr>
            </a:p>
          </p:txBody>
        </p:sp>
        <p:sp>
          <p:nvSpPr>
            <p:cNvPr id="44" name=""/>
            <p:cNvSpPr/>
            <p:nvPr/>
          </p:nvSpPr>
          <p:spPr>
            <a:xfrm>
              <a:off x="4228560" y="2171520"/>
              <a:ext cx="6332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Colorado</a:t>
              </a:r>
              <a:endParaRPr b="0" lang="en-US" sz="800" strike="noStrike" u="none">
                <a:solidFill>
                  <a:srgbClr val="000000"/>
                </a:solidFill>
                <a:effectLst/>
                <a:uFillTx/>
                <a:latin typeface="Times New Roman"/>
              </a:endParaRPr>
            </a:p>
          </p:txBody>
        </p:sp>
        <p:sp>
          <p:nvSpPr>
            <p:cNvPr id="45" name=""/>
            <p:cNvSpPr/>
            <p:nvPr/>
          </p:nvSpPr>
          <p:spPr>
            <a:xfrm>
              <a:off x="3871080" y="2494800"/>
              <a:ext cx="1458360" cy="61704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4172040" y="2591280"/>
              <a:ext cx="8082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San Juan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7" name=""/>
            <p:cNvSpPr/>
            <p:nvPr/>
          </p:nvSpPr>
          <p:spPr>
            <a:xfrm>
              <a:off x="5268600" y="2987280"/>
              <a:ext cx="1271520" cy="61668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5466960" y="3083760"/>
              <a:ext cx="8316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Anadarko</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49" name=""/>
            <p:cNvSpPr/>
            <p:nvPr/>
          </p:nvSpPr>
          <p:spPr>
            <a:xfrm>
              <a:off x="4681080" y="4085640"/>
              <a:ext cx="1460520" cy="876960"/>
            </a:xfrm>
            <a:prstGeom prst="ellipse">
              <a:avLst/>
            </a:prstGeom>
            <a:solidFill>
              <a:srgbClr val="00b283">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5216040" y="4326480"/>
              <a:ext cx="73836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Permian</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000000"/>
                </a:solidFill>
                <a:effectLst/>
                <a:uFillTx/>
                <a:latin typeface="Times New Roman"/>
              </a:endParaRPr>
            </a:p>
          </p:txBody>
        </p:sp>
        <p:sp>
          <p:nvSpPr>
            <p:cNvPr id="51" name=""/>
            <p:cNvSpPr/>
            <p:nvPr/>
          </p:nvSpPr>
          <p:spPr>
            <a:xfrm>
              <a:off x="3324240" y="2275200"/>
              <a:ext cx="4118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Utah</a:t>
              </a:r>
              <a:endParaRPr b="0" lang="en-US" sz="800" strike="noStrike" u="none">
                <a:solidFill>
                  <a:srgbClr val="000000"/>
                </a:solidFill>
                <a:effectLst/>
                <a:uFillTx/>
                <a:latin typeface="Times New Roman"/>
              </a:endParaRPr>
            </a:p>
          </p:txBody>
        </p:sp>
        <p:sp>
          <p:nvSpPr>
            <p:cNvPr id="52" name=""/>
            <p:cNvSpPr/>
            <p:nvPr/>
          </p:nvSpPr>
          <p:spPr>
            <a:xfrm>
              <a:off x="2363040" y="2275200"/>
              <a:ext cx="54396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a:rPr>
                <a:t>Nevada</a:t>
              </a:r>
              <a:endParaRPr b="0" lang="en-US" sz="8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86A1A4C4-1410-4769-9CFC-57E2184FE82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Enron Restructuring Plan</a:t>
            </a:r>
            <a:endParaRPr b="1" lang="en-US" sz="2800" strike="noStrike" u="none">
              <a:solidFill>
                <a:srgbClr val="008240"/>
              </a:solidFill>
              <a:effectLst/>
              <a:uFillTx/>
              <a:latin typeface="Arial"/>
            </a:endParaRPr>
          </a:p>
        </p:txBody>
      </p:sp>
      <p:sp>
        <p:nvSpPr>
          <p:cNvPr id="54" name="PlaceHolder 2"/>
          <p:cNvSpPr>
            <a:spLocks noGrp="1"/>
          </p:cNvSpPr>
          <p:nvPr>
            <p:ph/>
          </p:nvPr>
        </p:nvSpPr>
        <p:spPr>
          <a:xfrm>
            <a:off x="673200" y="915840"/>
            <a:ext cx="8262720" cy="237816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Stephen Cooper named interim CEO and Chief Restructuring Officer</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 and implement comprehensive restructuring plan for Enron </a:t>
            </a:r>
            <a:r>
              <a:rPr b="0" lang="en-US" sz="2000" strike="noStrike" u="none">
                <a:solidFill>
                  <a:srgbClr val="ff0000"/>
                </a:solidFill>
                <a:effectLst/>
                <a:uFillTx/>
                <a:latin typeface="Arial"/>
              </a:rPr>
              <a:t>(Isn’t this the impetus of the slide?)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Renewed focus on hard assets with predictable revenues and cash flows</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Leverage commercial, regulatory and operational expertise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Continued growth in Enron’s pipelines</a:t>
            </a:r>
            <a:endParaRPr b="0" lang="en-US" sz="2000" strike="noStrike" u="none">
              <a:solidFill>
                <a:srgbClr val="000000"/>
              </a:solidFill>
              <a:effectLst/>
              <a:uFillTx/>
              <a:latin typeface="Arial"/>
            </a:endParaRPr>
          </a:p>
        </p:txBody>
      </p:sp>
      <p:sp>
        <p:nvSpPr>
          <p:cNvPr id="55" name=""/>
          <p:cNvSpPr/>
          <p:nvPr/>
        </p:nvSpPr>
        <p:spPr>
          <a:xfrm>
            <a:off x="3157560" y="4257720"/>
            <a:ext cx="3557520" cy="1008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Access to capital for regulated pipelines driven by current credit ratings</a:t>
            </a:r>
            <a:endParaRPr b="0" lang="en-US" sz="2000" strike="noStrike" u="none">
              <a:solidFill>
                <a:srgbClr val="000000"/>
              </a:solidFill>
              <a:effectLst/>
              <a:uFillTx/>
              <a:latin typeface="Times New Roman"/>
            </a:endParaRPr>
          </a:p>
        </p:txBody>
      </p:sp>
      <p:sp>
        <p:nvSpPr>
          <p:cNvPr id="56" name=""/>
          <p:cNvSpPr/>
          <p:nvPr/>
        </p:nvSpPr>
        <p:spPr>
          <a:xfrm>
            <a:off x="3400560" y="3443400"/>
            <a:ext cx="2357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Steve Young</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0727F54-D396-4723-B221-DE992D9079D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Bankruptcy Remote Structure</a:t>
            </a:r>
            <a:endParaRPr b="1" lang="en-US" sz="2800" strike="noStrike" u="none">
              <a:solidFill>
                <a:srgbClr val="008240"/>
              </a:solidFill>
              <a:effectLst/>
              <a:uFillTx/>
              <a:latin typeface="Arial"/>
            </a:endParaRPr>
          </a:p>
        </p:txBody>
      </p:sp>
      <p:sp>
        <p:nvSpPr>
          <p:cNvPr id="58" name=""/>
          <p:cNvSpPr/>
          <p:nvPr/>
        </p:nvSpPr>
        <p:spPr>
          <a:xfrm>
            <a:off x="871560" y="1371600"/>
            <a:ext cx="3629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Transportation Services</a:t>
            </a:r>
            <a:endParaRPr b="0" lang="en-US" sz="1800" strike="noStrike" u="none">
              <a:solidFill>
                <a:srgbClr val="000000"/>
              </a:solidFill>
              <a:effectLst/>
              <a:uFillTx/>
              <a:latin typeface="Times New Roman"/>
            </a:endParaRPr>
          </a:p>
        </p:txBody>
      </p:sp>
      <p:sp>
        <p:nvSpPr>
          <p:cNvPr id="59" name=""/>
          <p:cNvSpPr/>
          <p:nvPr/>
        </p:nvSpPr>
        <p:spPr>
          <a:xfrm>
            <a:off x="995400" y="4938840"/>
            <a:ext cx="27576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Pipeline Company</a:t>
            </a:r>
            <a:endParaRPr b="0" lang="en-US" sz="1800" strike="noStrike" u="none">
              <a:solidFill>
                <a:srgbClr val="000000"/>
              </a:solidFill>
              <a:effectLst/>
              <a:uFillTx/>
              <a:latin typeface="Times New Roman"/>
            </a:endParaRPr>
          </a:p>
        </p:txBody>
      </p:sp>
      <p:sp>
        <p:nvSpPr>
          <p:cNvPr id="60" name=""/>
          <p:cNvSpPr/>
          <p:nvPr/>
        </p:nvSpPr>
        <p:spPr>
          <a:xfrm>
            <a:off x="1209600" y="2938320"/>
            <a:ext cx="26575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Holding Company, Inc</a:t>
            </a:r>
            <a:endParaRPr b="0" lang="en-US" sz="1800" strike="noStrike" u="none">
              <a:solidFill>
                <a:srgbClr val="000000"/>
              </a:solidFill>
              <a:effectLst/>
              <a:uFillTx/>
              <a:latin typeface="Times New Roman"/>
            </a:endParaRPr>
          </a:p>
        </p:txBody>
      </p:sp>
      <p:sp>
        <p:nvSpPr>
          <p:cNvPr id="61" name=""/>
          <p:cNvSpPr/>
          <p:nvPr/>
        </p:nvSpPr>
        <p:spPr>
          <a:xfrm>
            <a:off x="5338800" y="1795320"/>
            <a:ext cx="33717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Wilmington Trust Company</a:t>
            </a:r>
            <a:endParaRPr b="0" lang="en-US" sz="1800" strike="noStrike" u="none">
              <a:solidFill>
                <a:srgbClr val="000000"/>
              </a:solidFill>
              <a:effectLst/>
              <a:uFillTx/>
              <a:latin typeface="Times New Roman"/>
            </a:endParaRPr>
          </a:p>
        </p:txBody>
      </p:sp>
      <p:sp>
        <p:nvSpPr>
          <p:cNvPr id="62" name=""/>
          <p:cNvSpPr/>
          <p:nvPr/>
        </p:nvSpPr>
        <p:spPr>
          <a:xfrm>
            <a:off x="6067440" y="3052800"/>
            <a:ext cx="211464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TPC Voting Trust</a:t>
            </a:r>
            <a:endParaRPr b="0" lang="en-US" sz="1800" strike="noStrike" u="none">
              <a:solidFill>
                <a:srgbClr val="000000"/>
              </a:solidFill>
              <a:effectLst/>
              <a:uFillTx/>
              <a:latin typeface="Times New Roman"/>
            </a:endParaRPr>
          </a:p>
        </p:txBody>
      </p:sp>
      <p:sp>
        <p:nvSpPr>
          <p:cNvPr id="63" name=""/>
          <p:cNvSpPr/>
          <p:nvPr/>
        </p:nvSpPr>
        <p:spPr>
          <a:xfrm>
            <a:off x="6286680" y="4781520"/>
            <a:ext cx="11858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Lenders</a:t>
            </a:r>
            <a:endParaRPr b="0" lang="en-US" sz="1800" strike="noStrike" u="none">
              <a:solidFill>
                <a:srgbClr val="000000"/>
              </a:solidFill>
              <a:effectLst/>
              <a:uFillTx/>
              <a:latin typeface="Times New Roman"/>
            </a:endParaRPr>
          </a:p>
        </p:txBody>
      </p:sp>
      <p:sp>
        <p:nvSpPr>
          <p:cNvPr id="64" name=""/>
          <p:cNvSpPr/>
          <p:nvPr/>
        </p:nvSpPr>
        <p:spPr>
          <a:xfrm>
            <a:off x="2286000" y="178596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2371680" y="2085840"/>
            <a:ext cx="885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a:t>
            </a:r>
            <a:endParaRPr b="0" lang="en-US" sz="1600" strike="noStrike" u="none">
              <a:solidFill>
                <a:srgbClr val="000000"/>
              </a:solidFill>
              <a:effectLst/>
              <a:uFillTx/>
              <a:latin typeface="Times New Roman"/>
            </a:endParaRPr>
          </a:p>
        </p:txBody>
      </p:sp>
      <p:sp>
        <p:nvSpPr>
          <p:cNvPr id="66" name=""/>
          <p:cNvSpPr/>
          <p:nvPr/>
        </p:nvSpPr>
        <p:spPr>
          <a:xfrm>
            <a:off x="2286000" y="3700440"/>
            <a:ext cx="0" cy="1214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2295360" y="392436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800 shares of common stock</a:t>
            </a:r>
            <a:endParaRPr b="0" lang="en-US" sz="1600" strike="noStrike" u="none">
              <a:solidFill>
                <a:srgbClr val="000000"/>
              </a:solidFill>
              <a:effectLst/>
              <a:uFillTx/>
              <a:latin typeface="Times New Roman"/>
            </a:endParaRPr>
          </a:p>
        </p:txBody>
      </p:sp>
      <p:sp>
        <p:nvSpPr>
          <p:cNvPr id="68" name=""/>
          <p:cNvSpPr/>
          <p:nvPr/>
        </p:nvSpPr>
        <p:spPr>
          <a:xfrm>
            <a:off x="3800520" y="3214800"/>
            <a:ext cx="2057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3933720" y="2905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 shares of common stock</a:t>
            </a:r>
            <a:endParaRPr b="0" lang="en-US" sz="1600" strike="noStrike" u="none">
              <a:solidFill>
                <a:srgbClr val="000000"/>
              </a:solidFill>
              <a:effectLst/>
              <a:uFillTx/>
              <a:latin typeface="Times New Roman"/>
            </a:endParaRPr>
          </a:p>
        </p:txBody>
      </p:sp>
      <p:sp>
        <p:nvSpPr>
          <p:cNvPr id="70" name=""/>
          <p:cNvSpPr/>
          <p:nvPr/>
        </p:nvSpPr>
        <p:spPr>
          <a:xfrm>
            <a:off x="6800760" y="2185920"/>
            <a:ext cx="0" cy="8287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6819840" y="2419200"/>
            <a:ext cx="1700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Voting Trustee</a:t>
            </a:r>
            <a:endParaRPr b="0" lang="en-US" sz="1600" strike="noStrike" u="none">
              <a:solidFill>
                <a:srgbClr val="000000"/>
              </a:solidFill>
              <a:effectLst/>
              <a:uFillTx/>
              <a:latin typeface="Times New Roman"/>
            </a:endParaRPr>
          </a:p>
        </p:txBody>
      </p:sp>
      <p:sp>
        <p:nvSpPr>
          <p:cNvPr id="72" name=""/>
          <p:cNvSpPr/>
          <p:nvPr/>
        </p:nvSpPr>
        <p:spPr>
          <a:xfrm>
            <a:off x="6786720" y="3486240"/>
            <a:ext cx="0" cy="12571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3786120" y="3672000"/>
            <a:ext cx="2357640" cy="12715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5091120" y="4048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Pledge of       TW stock</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1F524CF-7FD0-434A-BBDB-686F2E5011B0}"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73200" y="324000"/>
            <a:ext cx="8262720" cy="682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Key Terms and Conditions</a:t>
            </a:r>
            <a:br>
              <a:rPr sz="2800"/>
            </a:br>
            <a:r>
              <a:rPr b="1" lang="en-US" sz="2800" strike="noStrike" u="none">
                <a:solidFill>
                  <a:srgbClr val="008240"/>
                </a:solidFill>
                <a:effectLst/>
                <a:uFillTx/>
                <a:latin typeface="Arial"/>
              </a:rPr>
              <a:t>Voting Trust Agreement</a:t>
            </a:r>
            <a:endParaRPr b="1" lang="en-US" sz="2800" strike="noStrike" u="none">
              <a:solidFill>
                <a:srgbClr val="008240"/>
              </a:solidFill>
              <a:effectLst/>
              <a:uFillTx/>
              <a:latin typeface="Arial"/>
            </a:endParaRPr>
          </a:p>
        </p:txBody>
      </p:sp>
      <p:sp>
        <p:nvSpPr>
          <p:cNvPr id="76" name="PlaceHolder 2"/>
          <p:cNvSpPr>
            <a:spLocks noGrp="1"/>
          </p:cNvSpPr>
          <p:nvPr>
            <p:ph/>
          </p:nvPr>
        </p:nvSpPr>
        <p:spPr>
          <a:xfrm>
            <a:off x="630360" y="1144440"/>
            <a:ext cx="8262720" cy="467856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200 shares of TW held in voting trust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Trust is a Delaware statutory business trust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stock and remaining TW stock pledged to paying agent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trustee shall vote to disapprove of the following:</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Certain changes to TW’s Certificate of Incorporation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Merger/consolidation; sale/lease of all TW assets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Dissolve/liquidate TW; file voluntary bankruptcy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Authorization/issuance of additional common stock of TW</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agreement and stock pledge agreement shown in Appendix</a:t>
            </a: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E9C1677-ED71-447C-A114-846AD161A92B}"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933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2002-01-17T11:37:33Z</dcterms:created>
  <dc:creator>ldonoho</dc:creator>
  <dc:description/>
  <dc:language>en-US</dc:language>
  <cp:lastModifiedBy>Kevin Howard</cp:lastModifiedBy>
  <dcterms:modified xsi:type="dcterms:W3CDTF">2002-02-21T12:00:27Z</dcterms:modified>
  <cp:revision>241</cp:revision>
  <dc:subject/>
  <dc:title>PowerPoint Presentation</dc:title>
</cp:coreProperties>
</file>