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wmf" ContentType="image/x-wmf"/>
  <Override PartName="/ppt/media/image3.png" ContentType="image/png"/>
  <Override PartName="/ppt/media/image4.png" ContentType="image/png"/>
  <Override PartName="/ppt/media/image5.wmf" ContentType="image/x-wmf"/>
  <Override PartName="/ppt/media/image6.wmf" ContentType="image/x-wmf"/>
  <Override PartName="/ppt/media/image10.wmf" ContentType="image/x-wmf"/>
  <Override PartName="/ppt/media/image7.wmf" ContentType="image/x-wmf"/>
  <Override PartName="/ppt/media/image11.wmf" ContentType="image/x-wmf"/>
  <Override PartName="/ppt/media/image8.wmf" ContentType="image/x-wmf"/>
  <Override PartName="/ppt/media/image9.wmf" ContentType="image/x-wmf"/>
  <Override PartName="/ppt/embeddings/oleObject1.pptx" ContentType="application/vnd.openxmlformats-officedocument.presentationml.presentation"/>
  <Override PartName="/ppt/embeddings/oleObject1.xlsx" ContentType="application/vnd.openxmlformats-officedocument.spreadsheetml.sheet"/>
  <Override PartName="/ppt/embeddings/oleObject1.docx" ContentType="application/vnd.openxmlformats-officedocument.wordprocessingml.document"/>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33.xml.rels" ContentType="application/vnd.openxmlformats-package.relationships+xml"/>
  <Override PartName="/ppt/slides/_rels/slide10.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30.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31.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32.xml.rels" ContentType="application/vnd.openxmlformats-package.relationships+xml"/>
  <Override PartName="/ppt/slides/_rels/slide44.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32.xml" ContentType="application/vnd.openxmlformats-officedocument.presentationml.slide+xml"/>
  <Override PartName="/ppt/slides/slide44.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73200" y="275760"/>
            <a:ext cx="8262720" cy="5209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8240"/>
              </a:solidFill>
              <a:effectLst/>
              <a:uFillTx/>
              <a:latin typeface="Arial"/>
            </a:endParaRPr>
          </a:p>
        </p:txBody>
      </p:sp>
      <p:sp>
        <p:nvSpPr>
          <p:cNvPr id="9"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808C7B3-4B49-4AAD-89E3-B5C4F74D8978}"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2A6A10E1-6456-40B9-9C5E-041BB20E8C2B}"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73200" y="275760"/>
            <a:ext cx="8262720" cy="5209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8240"/>
              </a:solidFill>
              <a:effectLst/>
              <a:uFillTx/>
              <a:latin typeface="Arial"/>
            </a:endParaRPr>
          </a:p>
        </p:txBody>
      </p:sp>
      <p:sp>
        <p:nvSpPr>
          <p:cNvPr id="11"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EA9E937-486B-4B25-9965-4C829021B91A}"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673200" y="275760"/>
            <a:ext cx="8262720" cy="5209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8240"/>
              </a:solidFill>
              <a:effectLst/>
              <a:uFillTx/>
              <a:latin typeface="Arial"/>
            </a:endParaRPr>
          </a:p>
        </p:txBody>
      </p:sp>
      <p:sp>
        <p:nvSpPr>
          <p:cNvPr id="3" name="PlaceHolder 2"/>
          <p:cNvSpPr>
            <a:spLocks noGrp="1"/>
          </p:cNvSpPr>
          <p:nvPr>
            <p:ph type="sldNum" idx="1"/>
          </p:nvPr>
        </p:nvSpPr>
        <p:spPr/>
        <p:txBody>
          <a:bodyPr/>
          <a:p>
            <a:fld id="{985F25FA-74F0-437F-9BF4-BA5866651AFA}"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Click to edit the title text format</a:t>
            </a:r>
            <a:endParaRPr b="1" lang="en-US" sz="2800" strike="noStrike" u="none">
              <a:solidFill>
                <a:srgbClr val="008240"/>
              </a:solidFill>
              <a:effectLst/>
              <a:uFillTx/>
              <a:latin typeface="Arial"/>
            </a:endParaRPr>
          </a:p>
        </p:txBody>
      </p:sp>
      <p:sp>
        <p:nvSpPr>
          <p:cNvPr id="1" name="PlaceHolder 2"/>
          <p:cNvSpPr>
            <a:spLocks noGrp="1"/>
          </p:cNvSpPr>
          <p:nvPr>
            <p:ph type="body"/>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Click to edit the outline text format</a:t>
            </a:r>
            <a:endParaRPr b="0" lang="en-US" sz="2400" strike="noStrike" u="none">
              <a:solidFill>
                <a:srgbClr val="000000"/>
              </a:solidFill>
              <a:effectLst/>
              <a:uFillTx/>
              <a:latin typeface="Arial"/>
            </a:endParaRPr>
          </a:p>
          <a:p>
            <a:pPr lvl="1" marL="511200" indent="-166680">
              <a:spcBef>
                <a:spcPts val="60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Second Outline Level</a:t>
            </a:r>
            <a:endParaRPr b="0" lang="en-US" sz="2400" strike="noStrike" u="none">
              <a:solidFill>
                <a:srgbClr val="000000"/>
              </a:solidFill>
              <a:effectLst/>
              <a:uFillTx/>
              <a:latin typeface="Arial"/>
            </a:endParaRPr>
          </a:p>
          <a:p>
            <a:pPr lvl="2" marL="798480" indent="-173160">
              <a:spcBef>
                <a:spcPts val="60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084320" indent="-171360">
              <a:spcBef>
                <a:spcPts val="60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Fourth Outline Level</a:t>
            </a:r>
            <a:endParaRPr b="0" lang="en-US" sz="2400" strike="noStrike" u="none">
              <a:solidFill>
                <a:srgbClr val="000000"/>
              </a:solidFill>
              <a:effectLst/>
              <a:uFillTx/>
              <a:latin typeface="Arial"/>
            </a:endParaRPr>
          </a:p>
          <a:p>
            <a:pPr lvl="4" marL="1368360" indent="-169920">
              <a:spcBef>
                <a:spcPts val="60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Fifth Outline Level</a:t>
            </a:r>
            <a:endParaRPr b="0" lang="en-US" sz="2400" strike="noStrike" u="none">
              <a:solidFill>
                <a:srgbClr val="000000"/>
              </a:solidFill>
              <a:effectLst/>
              <a:uFillTx/>
              <a:latin typeface="Arial"/>
            </a:endParaRPr>
          </a:p>
          <a:p>
            <a:pPr lvl="5" marL="1368360" indent="-169920">
              <a:spcBef>
                <a:spcPts val="6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Sixth Outline Level</a:t>
            </a:r>
            <a:endParaRPr b="0" lang="en-US" sz="2400" strike="noStrike" u="none">
              <a:solidFill>
                <a:srgbClr val="000000"/>
              </a:solidFill>
              <a:effectLst/>
              <a:uFillTx/>
              <a:latin typeface="Arial"/>
            </a:endParaRPr>
          </a:p>
          <a:p>
            <a:pPr lvl="6" marL="1368360" indent="-169920">
              <a:spcBef>
                <a:spcPts val="6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Seventh Outline Level</a:t>
            </a:r>
            <a:endParaRPr b="0" lang="en-US" sz="2400" strike="noStrike" u="none">
              <a:solidFill>
                <a:srgbClr val="000000"/>
              </a:solidFill>
              <a:effectLst/>
              <a:uFillTx/>
              <a:latin typeface="Arial"/>
            </a:endParaRPr>
          </a:p>
        </p:txBody>
      </p:sp>
      <p:sp>
        <p:nvSpPr>
          <p:cNvPr id="2" name=""/>
          <p:cNvSpPr/>
          <p:nvPr/>
        </p:nvSpPr>
        <p:spPr>
          <a:xfrm>
            <a:off x="457200" y="0"/>
            <a:ext cx="0" cy="6858000"/>
          </a:xfrm>
          <a:prstGeom prst="line">
            <a:avLst/>
          </a:prstGeom>
          <a:ln w="9360">
            <a:solidFill>
              <a:srgbClr val="00824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
          <p:cNvSpPr/>
          <p:nvPr/>
        </p:nvSpPr>
        <p:spPr>
          <a:xfrm>
            <a:off x="8686800" y="6583320"/>
            <a:ext cx="0" cy="2746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 name=""/>
          <p:cNvSpPr/>
          <p:nvPr/>
        </p:nvSpPr>
        <p:spPr>
          <a:xfrm>
            <a:off x="6970680" y="6537240"/>
            <a:ext cx="1697040" cy="33732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R a t i n g s   P a c k a g e</a:t>
            </a:r>
            <a:endParaRPr b="0" lang="en-US" sz="8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February 2002</a:t>
            </a:r>
            <a:endParaRPr b="0" lang="en-US" sz="800" strike="noStrike" u="none">
              <a:solidFill>
                <a:srgbClr val="000000"/>
              </a:solidFill>
              <a:effectLst/>
              <a:uFillTx/>
              <a:latin typeface="Times New Roman"/>
            </a:endParaRPr>
          </a:p>
        </p:txBody>
      </p:sp>
      <p:sp>
        <p:nvSpPr>
          <p:cNvPr id="5" name="PlaceHolder 3"/>
          <p:cNvSpPr>
            <a:spLocks noGrp="1"/>
          </p:cNvSpPr>
          <p:nvPr>
            <p:ph type="sldNum" idx="1"/>
          </p:nvPr>
        </p:nvSpPr>
        <p:spPr>
          <a:xfrm>
            <a:off x="8767800" y="6581520"/>
            <a:ext cx="123840" cy="122040"/>
          </a:xfrm>
          <a:prstGeom prst="rect">
            <a:avLst/>
          </a:prstGeom>
          <a:noFill/>
          <a:ln w="0">
            <a:noFill/>
          </a:ln>
        </p:spPr>
        <p:txBody>
          <a:bodyPr lIns="0" rIns="0" tIns="0" bIns="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4D03DD2-73BB-4AF9-A5C9-C0D0AA8B3F0D}" type="slidenum">
              <a:rPr b="1"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6" name=""/>
          <p:cNvSpPr/>
          <p:nvPr/>
        </p:nvSpPr>
        <p:spPr>
          <a:xfrm>
            <a:off x="481320" y="6645240"/>
            <a:ext cx="1793520" cy="23148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PRIVATE and CONFIDENTIAL</a:t>
            </a:r>
            <a:endParaRPr b="0" lang="en-US" sz="900" strike="noStrike" u="none">
              <a:solidFill>
                <a:srgbClr val="000000"/>
              </a:solidFill>
              <a:effectLst/>
              <a:uFillTx/>
              <a:latin typeface="Times New Roman"/>
            </a:endParaRPr>
          </a:p>
        </p:txBody>
      </p:sp>
      <p:pic>
        <p:nvPicPr>
          <p:cNvPr id="7" name="twpc" descr=""/>
          <p:cNvPicPr/>
          <p:nvPr/>
        </p:nvPicPr>
        <p:blipFill>
          <a:blip r:embed="rId2"/>
          <a:stretch/>
        </p:blipFill>
        <p:spPr>
          <a:xfrm>
            <a:off x="490680" y="0"/>
            <a:ext cx="8653320" cy="25884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4.xml"/>
</Relationships>
</file>

<file path=ppt/slides/_rels/slide2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4.xml"/>
</Relationships>
</file>

<file path=ppt/slides/_rels/slide3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9.wmf"/><Relationship Id="rId3" Type="http://schemas.openxmlformats.org/officeDocument/2006/relationships/slideLayout" Target="../slideLayouts/slideLayout4.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package" Target="../embeddings/oleObject1.ppt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0.wmf"/><Relationship Id="rId3" Type="http://schemas.openxmlformats.org/officeDocument/2006/relationships/slideLayout" Target="../slideLayouts/slideLayout4.xml"/>
</Relationships>
</file>

<file path=ppt/slides/_rels/slide4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1.wmf"/><Relationship Id="rId3" Type="http://schemas.openxmlformats.org/officeDocument/2006/relationships/slideLayout" Target="../slideLayouts/slideLayout4.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42600" y="1650600"/>
            <a:ext cx="8263080" cy="1182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8240"/>
                </a:solidFill>
                <a:effectLst/>
                <a:uFillTx/>
                <a:latin typeface="Arial"/>
              </a:rPr>
              <a:t>Transwestern</a:t>
            </a:r>
            <a:br>
              <a:rPr sz="3600"/>
            </a:br>
            <a:r>
              <a:rPr b="1" lang="en-US" sz="3600" strike="noStrike" u="none">
                <a:solidFill>
                  <a:srgbClr val="008240"/>
                </a:solidFill>
                <a:effectLst/>
                <a:uFillTx/>
                <a:latin typeface="Arial"/>
              </a:rPr>
              <a:t>Pipeline</a:t>
            </a:r>
            <a:br>
              <a:rPr sz="3600"/>
            </a:br>
            <a:r>
              <a:rPr b="1" lang="en-US" sz="3600" strike="noStrike" u="none">
                <a:solidFill>
                  <a:srgbClr val="008240"/>
                </a:solidFill>
                <a:effectLst/>
                <a:uFillTx/>
                <a:latin typeface="Arial"/>
              </a:rPr>
              <a:t>Company</a:t>
            </a:r>
            <a:endParaRPr b="1" lang="en-US" sz="3600" strike="noStrike" u="none">
              <a:solidFill>
                <a:srgbClr val="008240"/>
              </a:solidFill>
              <a:effectLst/>
              <a:uFillTx/>
              <a:latin typeface="Arial"/>
            </a:endParaRPr>
          </a:p>
        </p:txBody>
      </p:sp>
      <p:sp>
        <p:nvSpPr>
          <p:cNvPr id="14" name=""/>
          <p:cNvSpPr/>
          <p:nvPr/>
        </p:nvSpPr>
        <p:spPr>
          <a:xfrm>
            <a:off x="709560" y="4060800"/>
            <a:ext cx="8263080" cy="9828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8240"/>
                </a:solidFill>
                <a:effectLst/>
                <a:uFillTx/>
                <a:latin typeface="Arial"/>
              </a:rPr>
              <a:t>Rating Agency Presentation</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8240"/>
                </a:solidFill>
                <a:effectLst/>
                <a:uFillTx/>
                <a:latin typeface="Arial"/>
              </a:rPr>
              <a:t>February 2002</a:t>
            </a:r>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39D3D9E-80E0-4136-B07F-CD74C7C1CACE}"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Enron Restructuring Plan</a:t>
            </a:r>
            <a:endParaRPr b="1" lang="en-US" sz="2800" strike="noStrike" u="none">
              <a:solidFill>
                <a:srgbClr val="008240"/>
              </a:solidFill>
              <a:effectLst/>
              <a:uFillTx/>
              <a:latin typeface="Arial"/>
            </a:endParaRPr>
          </a:p>
        </p:txBody>
      </p:sp>
      <p:sp>
        <p:nvSpPr>
          <p:cNvPr id="30" name="PlaceHolder 2"/>
          <p:cNvSpPr>
            <a:spLocks noGrp="1"/>
          </p:cNvSpPr>
          <p:nvPr>
            <p:ph/>
          </p:nvPr>
        </p:nvSpPr>
        <p:spPr>
          <a:xfrm>
            <a:off x="673200" y="915840"/>
            <a:ext cx="8262720" cy="2378160"/>
          </a:xfrm>
          <a:prstGeom prst="rect">
            <a:avLst/>
          </a:prstGeom>
          <a:noFill/>
          <a:ln w="0">
            <a:noFill/>
          </a:ln>
        </p:spPr>
        <p:txBody>
          <a:bodyPr lIns="90000" rIns="90000" tIns="46800" bIns="46800" anchor="t">
            <a:normAutofit/>
          </a:bodyPr>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Stephen Cooper named interim CEO and Chief Restructuring Officer</a:t>
            </a:r>
            <a:endParaRPr b="0" lang="en-US" sz="20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Develop and implement comprehensive restructuring plan for Enron </a:t>
            </a:r>
            <a:r>
              <a:rPr b="0" lang="en-US" sz="2000" strike="noStrike" u="none">
                <a:solidFill>
                  <a:srgbClr val="ff0000"/>
                </a:solidFill>
                <a:effectLst/>
                <a:uFillTx/>
                <a:latin typeface="Arial"/>
              </a:rPr>
              <a:t>(Isn’t this the impetus of the slide?)</a:t>
            </a:r>
            <a:endParaRPr b="0" lang="en-US" sz="20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Renewed focus on hard assets with predictable revenues and cash flows</a:t>
            </a:r>
            <a:endParaRPr b="0" lang="en-US" sz="20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Leverage commercial, regulatory and operational expertise</a:t>
            </a:r>
            <a:endParaRPr b="0" lang="en-US" sz="20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Continued growth in Enron’s pipelines</a:t>
            </a:r>
            <a:endParaRPr b="0" lang="en-US" sz="2000" strike="noStrike" u="none">
              <a:solidFill>
                <a:srgbClr val="000000"/>
              </a:solidFill>
              <a:effectLst/>
              <a:uFillTx/>
              <a:latin typeface="Arial"/>
            </a:endParaRPr>
          </a:p>
        </p:txBody>
      </p:sp>
      <p:sp>
        <p:nvSpPr>
          <p:cNvPr id="31" name=""/>
          <p:cNvSpPr/>
          <p:nvPr/>
        </p:nvSpPr>
        <p:spPr>
          <a:xfrm>
            <a:off x="3157560" y="4257720"/>
            <a:ext cx="3557520" cy="100872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Access to capital for regulated pipelines driven by current credit ratings</a:t>
            </a:r>
            <a:endParaRPr b="0" lang="en-US" sz="2000" strike="noStrike" u="none">
              <a:solidFill>
                <a:srgbClr val="000000"/>
              </a:solidFill>
              <a:effectLst/>
              <a:uFillTx/>
              <a:latin typeface="Times New Roman"/>
            </a:endParaRPr>
          </a:p>
        </p:txBody>
      </p:sp>
      <p:sp>
        <p:nvSpPr>
          <p:cNvPr id="32" name=""/>
          <p:cNvSpPr/>
          <p:nvPr/>
        </p:nvSpPr>
        <p:spPr>
          <a:xfrm>
            <a:off x="3400560" y="3443400"/>
            <a:ext cx="2357280" cy="398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See Steve Young</a:t>
            </a:r>
            <a:endParaRPr b="0" lang="en-US" sz="2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C2F80EF-8278-4B7F-BFAC-54B4D6B3F46B}"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Bankruptcy Remote Structure</a:t>
            </a:r>
            <a:endParaRPr b="1" lang="en-US" sz="2800" strike="noStrike" u="none">
              <a:solidFill>
                <a:srgbClr val="008240"/>
              </a:solidFill>
              <a:effectLst/>
              <a:uFillTx/>
              <a:latin typeface="Arial"/>
            </a:endParaRPr>
          </a:p>
        </p:txBody>
      </p:sp>
      <p:sp>
        <p:nvSpPr>
          <p:cNvPr id="34" name=""/>
          <p:cNvSpPr/>
          <p:nvPr/>
        </p:nvSpPr>
        <p:spPr>
          <a:xfrm>
            <a:off x="871560" y="1371600"/>
            <a:ext cx="36291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Enron Transportation Services</a:t>
            </a:r>
            <a:endParaRPr b="0" lang="en-US" sz="1800" strike="noStrike" u="none">
              <a:solidFill>
                <a:srgbClr val="000000"/>
              </a:solidFill>
              <a:effectLst/>
              <a:uFillTx/>
              <a:latin typeface="Times New Roman"/>
            </a:endParaRPr>
          </a:p>
        </p:txBody>
      </p:sp>
      <p:sp>
        <p:nvSpPr>
          <p:cNvPr id="35" name=""/>
          <p:cNvSpPr/>
          <p:nvPr/>
        </p:nvSpPr>
        <p:spPr>
          <a:xfrm>
            <a:off x="995400" y="4938840"/>
            <a:ext cx="27576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Transwestern       Pipeline Company</a:t>
            </a:r>
            <a:endParaRPr b="0" lang="en-US" sz="1800" strike="noStrike" u="none">
              <a:solidFill>
                <a:srgbClr val="000000"/>
              </a:solidFill>
              <a:effectLst/>
              <a:uFillTx/>
              <a:latin typeface="Times New Roman"/>
            </a:endParaRPr>
          </a:p>
        </p:txBody>
      </p:sp>
      <p:sp>
        <p:nvSpPr>
          <p:cNvPr id="36" name=""/>
          <p:cNvSpPr/>
          <p:nvPr/>
        </p:nvSpPr>
        <p:spPr>
          <a:xfrm>
            <a:off x="1209600" y="2938320"/>
            <a:ext cx="265752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Transwestern   Holding Company, Inc</a:t>
            </a:r>
            <a:endParaRPr b="0" lang="en-US" sz="1800" strike="noStrike" u="none">
              <a:solidFill>
                <a:srgbClr val="000000"/>
              </a:solidFill>
              <a:effectLst/>
              <a:uFillTx/>
              <a:latin typeface="Times New Roman"/>
            </a:endParaRPr>
          </a:p>
        </p:txBody>
      </p:sp>
      <p:sp>
        <p:nvSpPr>
          <p:cNvPr id="37" name=""/>
          <p:cNvSpPr/>
          <p:nvPr/>
        </p:nvSpPr>
        <p:spPr>
          <a:xfrm>
            <a:off x="5338800" y="1795320"/>
            <a:ext cx="337176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Wilmington Trust Company</a:t>
            </a:r>
            <a:endParaRPr b="0" lang="en-US" sz="1800" strike="noStrike" u="none">
              <a:solidFill>
                <a:srgbClr val="000000"/>
              </a:solidFill>
              <a:effectLst/>
              <a:uFillTx/>
              <a:latin typeface="Times New Roman"/>
            </a:endParaRPr>
          </a:p>
        </p:txBody>
      </p:sp>
      <p:sp>
        <p:nvSpPr>
          <p:cNvPr id="38" name=""/>
          <p:cNvSpPr/>
          <p:nvPr/>
        </p:nvSpPr>
        <p:spPr>
          <a:xfrm>
            <a:off x="6067440" y="3052800"/>
            <a:ext cx="211464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TPC Voting Trust</a:t>
            </a:r>
            <a:endParaRPr b="0" lang="en-US" sz="1800" strike="noStrike" u="none">
              <a:solidFill>
                <a:srgbClr val="000000"/>
              </a:solidFill>
              <a:effectLst/>
              <a:uFillTx/>
              <a:latin typeface="Times New Roman"/>
            </a:endParaRPr>
          </a:p>
        </p:txBody>
      </p:sp>
      <p:sp>
        <p:nvSpPr>
          <p:cNvPr id="39" name=""/>
          <p:cNvSpPr/>
          <p:nvPr/>
        </p:nvSpPr>
        <p:spPr>
          <a:xfrm>
            <a:off x="6286680" y="4781520"/>
            <a:ext cx="118584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Lenders</a:t>
            </a:r>
            <a:endParaRPr b="0" lang="en-US" sz="1800" strike="noStrike" u="none">
              <a:solidFill>
                <a:srgbClr val="000000"/>
              </a:solidFill>
              <a:effectLst/>
              <a:uFillTx/>
              <a:latin typeface="Times New Roman"/>
            </a:endParaRPr>
          </a:p>
        </p:txBody>
      </p:sp>
      <p:sp>
        <p:nvSpPr>
          <p:cNvPr id="40" name=""/>
          <p:cNvSpPr/>
          <p:nvPr/>
        </p:nvSpPr>
        <p:spPr>
          <a:xfrm>
            <a:off x="2286000" y="1785960"/>
            <a:ext cx="0" cy="1143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2371680" y="2085840"/>
            <a:ext cx="88596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100%</a:t>
            </a:r>
            <a:endParaRPr b="0" lang="en-US" sz="1600" strike="noStrike" u="none">
              <a:solidFill>
                <a:srgbClr val="000000"/>
              </a:solidFill>
              <a:effectLst/>
              <a:uFillTx/>
              <a:latin typeface="Times New Roman"/>
            </a:endParaRPr>
          </a:p>
        </p:txBody>
      </p:sp>
      <p:sp>
        <p:nvSpPr>
          <p:cNvPr id="42" name=""/>
          <p:cNvSpPr/>
          <p:nvPr/>
        </p:nvSpPr>
        <p:spPr>
          <a:xfrm>
            <a:off x="2286000" y="3700440"/>
            <a:ext cx="0" cy="1214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2295360" y="3924360"/>
            <a:ext cx="170028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800 shares of common stock</a:t>
            </a:r>
            <a:endParaRPr b="0" lang="en-US" sz="1600" strike="noStrike" u="none">
              <a:solidFill>
                <a:srgbClr val="000000"/>
              </a:solidFill>
              <a:effectLst/>
              <a:uFillTx/>
              <a:latin typeface="Times New Roman"/>
            </a:endParaRPr>
          </a:p>
        </p:txBody>
      </p:sp>
      <p:sp>
        <p:nvSpPr>
          <p:cNvPr id="44" name=""/>
          <p:cNvSpPr/>
          <p:nvPr/>
        </p:nvSpPr>
        <p:spPr>
          <a:xfrm>
            <a:off x="3800520" y="3214800"/>
            <a:ext cx="20574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3933720" y="2905200"/>
            <a:ext cx="170028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200 shares of common stock</a:t>
            </a:r>
            <a:endParaRPr b="0" lang="en-US" sz="1600" strike="noStrike" u="none">
              <a:solidFill>
                <a:srgbClr val="000000"/>
              </a:solidFill>
              <a:effectLst/>
              <a:uFillTx/>
              <a:latin typeface="Times New Roman"/>
            </a:endParaRPr>
          </a:p>
        </p:txBody>
      </p:sp>
      <p:sp>
        <p:nvSpPr>
          <p:cNvPr id="46" name=""/>
          <p:cNvSpPr/>
          <p:nvPr/>
        </p:nvSpPr>
        <p:spPr>
          <a:xfrm>
            <a:off x="6800760" y="2185920"/>
            <a:ext cx="0" cy="828720"/>
          </a:xfrm>
          <a:prstGeom prst="line">
            <a:avLst/>
          </a:prstGeom>
          <a:ln w="9360">
            <a:solidFill>
              <a:srgbClr val="000000"/>
            </a:solidFill>
            <a:prstDash val="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a:off x="6819840" y="2419200"/>
            <a:ext cx="17002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Voting Trustee</a:t>
            </a:r>
            <a:endParaRPr b="0" lang="en-US" sz="1600" strike="noStrike" u="none">
              <a:solidFill>
                <a:srgbClr val="000000"/>
              </a:solidFill>
              <a:effectLst/>
              <a:uFillTx/>
              <a:latin typeface="Times New Roman"/>
            </a:endParaRPr>
          </a:p>
        </p:txBody>
      </p:sp>
      <p:sp>
        <p:nvSpPr>
          <p:cNvPr id="48" name=""/>
          <p:cNvSpPr/>
          <p:nvPr/>
        </p:nvSpPr>
        <p:spPr>
          <a:xfrm>
            <a:off x="6786720" y="3486240"/>
            <a:ext cx="0" cy="1257120"/>
          </a:xfrm>
          <a:prstGeom prst="line">
            <a:avLst/>
          </a:prstGeom>
          <a:ln w="9360">
            <a:solidFill>
              <a:srgbClr val="000000"/>
            </a:solidFill>
            <a:prstDash val="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a:off x="3786120" y="3672000"/>
            <a:ext cx="2357640" cy="1271520"/>
          </a:xfrm>
          <a:prstGeom prst="line">
            <a:avLst/>
          </a:prstGeom>
          <a:ln w="9360">
            <a:solidFill>
              <a:srgbClr val="000000"/>
            </a:solidFill>
            <a:prstDash val="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5091120" y="4048200"/>
            <a:ext cx="170028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Pledge of       TW stock</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50B0E7E7-2F25-4877-AE6E-5138C2A4F713}"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673200" y="324000"/>
            <a:ext cx="8262720" cy="6825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Key Terms and Conditions</a:t>
            </a:r>
            <a:br>
              <a:rPr sz="2800"/>
            </a:br>
            <a:r>
              <a:rPr b="1" lang="en-US" sz="2800" strike="noStrike" u="none">
                <a:solidFill>
                  <a:srgbClr val="008240"/>
                </a:solidFill>
                <a:effectLst/>
                <a:uFillTx/>
                <a:latin typeface="Arial"/>
              </a:rPr>
              <a:t>Voting Trust Agreement</a:t>
            </a:r>
            <a:endParaRPr b="1" lang="en-US" sz="2800" strike="noStrike" u="none">
              <a:solidFill>
                <a:srgbClr val="008240"/>
              </a:solidFill>
              <a:effectLst/>
              <a:uFillTx/>
              <a:latin typeface="Arial"/>
            </a:endParaRPr>
          </a:p>
        </p:txBody>
      </p:sp>
      <p:sp>
        <p:nvSpPr>
          <p:cNvPr id="52" name="PlaceHolder 2"/>
          <p:cNvSpPr>
            <a:spLocks noGrp="1"/>
          </p:cNvSpPr>
          <p:nvPr>
            <p:ph/>
          </p:nvPr>
        </p:nvSpPr>
        <p:spPr>
          <a:xfrm>
            <a:off x="630360" y="1144440"/>
            <a:ext cx="8262720" cy="467856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200 shares of TW held in voting trust</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Trust is a Delaware statutory business trust</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Voting trust stock and remaining TW stock pledged to paying agent</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Voting trustee shall vote to disapprove of the following:</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Certain changes to TW’s Certificate of Incorporation</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Merger/consolidation; sale/lease of all TW assets</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Dissolve/liquidate TW; file voluntary bankruptcy</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Authorization/issuance of additional common stock of TW</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Voting trust agreement and stock pledge agreement shown in Appendix</a:t>
            </a:r>
            <a:endParaRPr b="0" lang="en-US" sz="2400" strike="noStrike" u="none">
              <a:solidFill>
                <a:srgbClr val="000000"/>
              </a:solidFill>
              <a:effectLst/>
              <a:uFillTx/>
              <a:latin typeface="Arial"/>
            </a:endParaRPr>
          </a:p>
          <a:p>
            <a:pPr marL="230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230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1E99E33B-274C-4D2F-A0BB-7A6A99F61B07}"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Industry Environment</a:t>
            </a:r>
            <a:endParaRPr b="1" lang="en-US" sz="2800" strike="noStrike" u="none">
              <a:solidFill>
                <a:srgbClr val="008240"/>
              </a:solidFill>
              <a:effectLst/>
              <a:uFillTx/>
              <a:latin typeface="Arial"/>
            </a:endParaRPr>
          </a:p>
        </p:txBody>
      </p:sp>
      <p:sp>
        <p:nvSpPr>
          <p:cNvPr id="54"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Market area trends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California markets</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Arizona, New Mexico and southern Nevada markets</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Supply area trends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San Juan Basin</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Permian and Anadarko Basins</a:t>
            </a:r>
            <a:endParaRPr b="0" lang="en-US" sz="2000" strike="noStrike" u="none">
              <a:solidFill>
                <a:srgbClr val="000000"/>
              </a:solidFill>
              <a:effectLst/>
              <a:uFillTx/>
              <a:latin typeface="Arial"/>
            </a:endParaRPr>
          </a:p>
          <a:p>
            <a:pPr marL="230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9E7C3A9-2330-4979-B8B6-2139331376C7}"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Growing California Markets for Natural Gas</a:t>
            </a:r>
            <a:endParaRPr b="1" lang="en-US" sz="2800" strike="noStrike" u="none">
              <a:solidFill>
                <a:srgbClr val="008240"/>
              </a:solidFill>
              <a:effectLst/>
              <a:uFillTx/>
              <a:latin typeface="Arial"/>
            </a:endParaRPr>
          </a:p>
        </p:txBody>
      </p:sp>
      <p:pic>
        <p:nvPicPr>
          <p:cNvPr id="56" name="" descr=""/>
          <p:cNvPicPr/>
          <p:nvPr/>
        </p:nvPicPr>
        <p:blipFill>
          <a:blip r:embed="rId1"/>
          <a:stretch/>
        </p:blipFill>
        <p:spPr>
          <a:xfrm>
            <a:off x="1347840" y="2746440"/>
            <a:ext cx="6419880" cy="3114720"/>
          </a:xfrm>
          <a:prstGeom prst="rect">
            <a:avLst/>
          </a:prstGeom>
          <a:noFill/>
          <a:ln w="0">
            <a:noFill/>
          </a:ln>
        </p:spPr>
      </p:pic>
      <p:sp>
        <p:nvSpPr>
          <p:cNvPr id="57" name=""/>
          <p:cNvSpPr/>
          <p:nvPr/>
        </p:nvSpPr>
        <p:spPr>
          <a:xfrm>
            <a:off x="508320" y="6060960"/>
            <a:ext cx="19627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California Energy Commission</a:t>
            </a:r>
            <a:endParaRPr b="0" lang="en-US" sz="800" strike="noStrike" u="none">
              <a:solidFill>
                <a:srgbClr val="000000"/>
              </a:solidFill>
              <a:effectLst/>
              <a:uFillTx/>
              <a:latin typeface="Times New Roman"/>
            </a:endParaRPr>
          </a:p>
        </p:txBody>
      </p:sp>
      <p:sp>
        <p:nvSpPr>
          <p:cNvPr id="58" name=""/>
          <p:cNvSpPr/>
          <p:nvPr/>
        </p:nvSpPr>
        <p:spPr>
          <a:xfrm>
            <a:off x="615960" y="1073160"/>
            <a:ext cx="8263080" cy="153504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California’s natural gas use will increase from 6,400 MMcfd in 2000 to 7,500 MMcfd in 2010</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110 MMcfd annual average increase</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2.5% projected annual average demand growth for electric generation</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All expansion activity based upon long-term, firm transportation contracts</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92BE03FA-960C-4112-8E6D-16C0232F0D92}"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California Demand for Southwest Supplies</a:t>
            </a:r>
            <a:endParaRPr b="1" lang="en-US" sz="2800" strike="noStrike" u="none">
              <a:solidFill>
                <a:srgbClr val="008240"/>
              </a:solidFill>
              <a:effectLst/>
              <a:uFillTx/>
              <a:latin typeface="Arial"/>
            </a:endParaRPr>
          </a:p>
        </p:txBody>
      </p:sp>
      <p:pic>
        <p:nvPicPr>
          <p:cNvPr id="60" name="" descr=""/>
          <p:cNvPicPr/>
          <p:nvPr/>
        </p:nvPicPr>
        <p:blipFill>
          <a:blip r:embed="rId1"/>
          <a:stretch/>
        </p:blipFill>
        <p:spPr>
          <a:xfrm>
            <a:off x="1104840" y="1055520"/>
            <a:ext cx="6991560" cy="4658040"/>
          </a:xfrm>
          <a:prstGeom prst="rect">
            <a:avLst/>
          </a:prstGeom>
          <a:noFill/>
          <a:ln w="0">
            <a:noFill/>
          </a:ln>
        </p:spPr>
      </p:pic>
      <p:sp>
        <p:nvSpPr>
          <p:cNvPr id="61" name=""/>
          <p:cNvSpPr/>
          <p:nvPr/>
        </p:nvSpPr>
        <p:spPr>
          <a:xfrm>
            <a:off x="597240" y="6089760"/>
            <a:ext cx="196272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California Energy Commission</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76D3F390-1B1B-42DC-945F-758B40F6F965}"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673200" y="324000"/>
            <a:ext cx="8470800" cy="7538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8240"/>
                </a:solidFill>
                <a:effectLst/>
                <a:uFillTx/>
                <a:latin typeface="Arial"/>
              </a:rPr>
              <a:t>Growing Power Generation Markets for Natural Gas</a:t>
            </a:r>
            <a:br>
              <a:rPr sz="2600"/>
            </a:br>
            <a:r>
              <a:rPr b="1" lang="en-US" sz="2600" strike="noStrike" u="none">
                <a:solidFill>
                  <a:srgbClr val="008240"/>
                </a:solidFill>
                <a:effectLst/>
                <a:uFillTx/>
                <a:latin typeface="Arial"/>
              </a:rPr>
              <a:t>Arizona, New Mexico and Nevada</a:t>
            </a:r>
            <a:endParaRPr b="1" lang="en-US" sz="2600" strike="noStrike" u="none">
              <a:solidFill>
                <a:srgbClr val="008240"/>
              </a:solidFill>
              <a:effectLst/>
              <a:uFillTx/>
              <a:latin typeface="Arial"/>
            </a:endParaRPr>
          </a:p>
        </p:txBody>
      </p:sp>
      <p:sp>
        <p:nvSpPr>
          <p:cNvPr id="63" name=""/>
          <p:cNvSpPr/>
          <p:nvPr/>
        </p:nvSpPr>
        <p:spPr>
          <a:xfrm>
            <a:off x="5378040" y="2252520"/>
            <a:ext cx="1839240" cy="1901880"/>
          </a:xfrm>
          <a:custGeom>
            <a:avLst/>
            <a:gdLst/>
            <a:ahLst/>
            <a:rect l="l" t="t" r="r" b="b"/>
            <a:pathLst>
              <a:path stroke="0" w="21600" h="21600">
                <a:moveTo>
                  <a:pt x="10781" y="0"/>
                </a:moveTo>
                <a:arcTo wR="10800" hR="10800" stAng="-5405927" swAng="2827397"/>
                <a:lnTo>
                  <a:pt x="10800" y="10800"/>
                </a:lnTo>
                <a:close/>
              </a:path>
              <a:path fill="none" w="21600" h="21600">
                <a:moveTo>
                  <a:pt x="10781" y="0"/>
                </a:moveTo>
                <a:arcTo wR="10800" hR="10800" stAng="-5405927" swAng="2827397"/>
              </a:path>
            </a:pathLst>
          </a:custGeom>
          <a:solidFill>
            <a:srgbClr val="9999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a:off x="5376600" y="2253960"/>
            <a:ext cx="1841400" cy="1899000"/>
          </a:xfrm>
          <a:custGeom>
            <a:avLst/>
            <a:gdLst/>
            <a:ahLst/>
            <a:rect l="l" t="t" r="r" b="b"/>
            <a:pathLst>
              <a:path stroke="0" w="21600" h="21600">
                <a:moveTo>
                  <a:pt x="18702" y="3438"/>
                </a:moveTo>
                <a:arcTo wR="10800" hR="10800" stAng="-2578531" swAng="5818899"/>
                <a:lnTo>
                  <a:pt x="10800" y="10800"/>
                </a:lnTo>
                <a:close/>
              </a:path>
              <a:path fill="none" w="21600" h="21600">
                <a:moveTo>
                  <a:pt x="18702" y="3438"/>
                </a:moveTo>
                <a:arcTo wR="10800" hR="10800" stAng="-2578531" swAng="5818899"/>
              </a:path>
            </a:pathLst>
          </a:custGeom>
          <a:solidFill>
            <a:srgbClr val="9933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a:off x="5377320" y="2252880"/>
            <a:ext cx="1841040" cy="1901160"/>
          </a:xfrm>
          <a:custGeom>
            <a:avLst/>
            <a:gdLst/>
            <a:ahLst/>
            <a:rect l="l" t="t" r="r" b="b"/>
            <a:pathLst>
              <a:path stroke="0" w="21600" h="21600">
                <a:moveTo>
                  <a:pt x="17147" y="19538"/>
                </a:moveTo>
                <a:arcTo wR="10800" hR="10800" stAng="3240368" swAng="2409810"/>
                <a:lnTo>
                  <a:pt x="10800" y="10800"/>
                </a:lnTo>
                <a:close/>
              </a:path>
              <a:path fill="none" w="21600" h="21600">
                <a:moveTo>
                  <a:pt x="17147" y="19538"/>
                </a:moveTo>
                <a:arcTo wR="10800" hR="10800" stAng="3240368" swAng="2409810"/>
              </a:path>
            </a:pathLst>
          </a:custGeom>
          <a:solidFill>
            <a:srgbClr val="ffffcc"/>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flipH="1">
            <a:off x="6230520" y="3201840"/>
            <a:ext cx="65160" cy="946440"/>
          </a:xfrm>
          <a:prstGeom prst="line">
            <a:avLst/>
          </a:prstGeom>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5376960" y="2252520"/>
            <a:ext cx="1840680" cy="1899000"/>
          </a:xfrm>
          <a:custGeom>
            <a:avLst/>
            <a:gdLst/>
            <a:ahLst/>
            <a:rect l="l" t="t" r="r" b="b"/>
            <a:pathLst>
              <a:path stroke="0" w="21600" h="21600">
                <a:moveTo>
                  <a:pt x="10015" y="21571"/>
                </a:moveTo>
                <a:arcTo wR="10800" hR="10800" stAng="5650178" swAng="10543895"/>
                <a:lnTo>
                  <a:pt x="10800" y="10800"/>
                </a:lnTo>
                <a:close/>
              </a:path>
              <a:path fill="none" w="21600" h="21600">
                <a:moveTo>
                  <a:pt x="10015" y="21571"/>
                </a:moveTo>
                <a:arcTo wR="10800" hR="10800" stAng="5650178" swAng="10543895"/>
              </a:path>
            </a:pathLst>
          </a:custGeom>
          <a:solidFill>
            <a:srgbClr val="6600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1709640" y="2239920"/>
            <a:ext cx="1854720" cy="1923480"/>
          </a:xfrm>
          <a:custGeom>
            <a:avLst/>
            <a:gdLst/>
            <a:ahLst/>
            <a:rect l="l" t="t" r="r" b="b"/>
            <a:pathLst>
              <a:path stroke="0" w="21600" h="21600">
                <a:moveTo>
                  <a:pt x="10800" y="0"/>
                </a:moveTo>
                <a:arcTo wR="10800" hR="10800" stAng="-5400000" swAng="4083415"/>
                <a:lnTo>
                  <a:pt x="10800" y="10800"/>
                </a:lnTo>
                <a:close/>
              </a:path>
              <a:path fill="none" w="21600" h="21600">
                <a:moveTo>
                  <a:pt x="10800" y="0"/>
                </a:moveTo>
                <a:arcTo wR="10800" hR="10800" stAng="-5400000" swAng="4083415"/>
              </a:path>
            </a:pathLst>
          </a:custGeom>
          <a:solidFill>
            <a:srgbClr val="9999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1709280" y="2241360"/>
            <a:ext cx="1854360" cy="1922400"/>
          </a:xfrm>
          <a:custGeom>
            <a:avLst/>
            <a:gdLst/>
            <a:ahLst/>
            <a:rect l="l" t="t" r="r" b="b"/>
            <a:pathLst>
              <a:path stroke="0" w="21600" h="21600">
                <a:moveTo>
                  <a:pt x="20818" y="6764"/>
                </a:moveTo>
                <a:arcTo wR="10800" hR="10800" stAng="-1316585" swAng="8879537"/>
                <a:lnTo>
                  <a:pt x="10800" y="10800"/>
                </a:lnTo>
                <a:close/>
              </a:path>
              <a:path fill="none" w="21600" h="21600">
                <a:moveTo>
                  <a:pt x="20818" y="6764"/>
                </a:moveTo>
                <a:arcTo wR="10800" hR="10800" stAng="-1316585" swAng="8879537"/>
              </a:path>
            </a:pathLst>
          </a:custGeom>
          <a:solidFill>
            <a:srgbClr val="9933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a:off x="1709640" y="2239920"/>
            <a:ext cx="1854360" cy="1923840"/>
          </a:xfrm>
          <a:custGeom>
            <a:avLst/>
            <a:gdLst/>
            <a:ahLst/>
            <a:rect l="l" t="t" r="r" b="b"/>
            <a:pathLst>
              <a:path stroke="0" w="21600" h="21600">
                <a:moveTo>
                  <a:pt x="4444" y="19532"/>
                </a:moveTo>
                <a:arcTo wR="10800" hR="10800" stAng="7562952" swAng="3237048"/>
                <a:lnTo>
                  <a:pt x="10800" y="10800"/>
                </a:lnTo>
                <a:close/>
              </a:path>
              <a:path fill="none" w="21600" h="21600">
                <a:moveTo>
                  <a:pt x="4444" y="19532"/>
                </a:moveTo>
                <a:arcTo wR="10800" hR="10800" stAng="7562952" swAng="3237048"/>
              </a:path>
            </a:pathLst>
          </a:custGeom>
          <a:solidFill>
            <a:srgbClr val="ffffcc"/>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1709640" y="2243880"/>
            <a:ext cx="1854360" cy="1915560"/>
          </a:xfrm>
          <a:custGeom>
            <a:avLst/>
            <a:gdLst/>
            <a:ahLst/>
            <a:rect l="l" t="t" r="r" b="b"/>
            <a:pathLst>
              <a:path stroke="0" w="21600" h="21600">
                <a:moveTo>
                  <a:pt x="0" y="10800"/>
                </a:moveTo>
                <a:arcTo wR="10800" hR="10800" stAng="10800000" swAng="244359"/>
                <a:lnTo>
                  <a:pt x="10800" y="10800"/>
                </a:lnTo>
                <a:close/>
              </a:path>
              <a:path fill="none" w="21600" h="21600">
                <a:moveTo>
                  <a:pt x="0" y="10800"/>
                </a:moveTo>
                <a:arcTo wR="10800" hR="10800" stAng="10800000" swAng="244359"/>
              </a:path>
            </a:pathLst>
          </a:custGeom>
          <a:solidFill>
            <a:srgbClr val="ccffff"/>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1709280" y="2239920"/>
            <a:ext cx="1855440" cy="1923480"/>
          </a:xfrm>
          <a:custGeom>
            <a:avLst/>
            <a:gdLst/>
            <a:ahLst/>
            <a:rect l="l" t="t" r="r" b="b"/>
            <a:pathLst>
              <a:path stroke="0" w="21600" h="21600">
                <a:moveTo>
                  <a:pt x="27" y="10033"/>
                </a:moveTo>
                <a:arcTo wR="10800" hR="10800" stAng="-10555641" swAng="5155641"/>
                <a:lnTo>
                  <a:pt x="10800" y="10800"/>
                </a:lnTo>
                <a:close/>
              </a:path>
              <a:path fill="none" w="21600" h="21600">
                <a:moveTo>
                  <a:pt x="27" y="10033"/>
                </a:moveTo>
                <a:arcTo wR="10800" hR="10800" stAng="-10555641" swAng="5155641"/>
              </a:path>
            </a:pathLst>
          </a:custGeom>
          <a:solidFill>
            <a:srgbClr val="660066"/>
          </a:solidFill>
          <a:ln w="32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3" name=""/>
          <p:cNvGrpSpPr/>
          <p:nvPr/>
        </p:nvGrpSpPr>
        <p:grpSpPr>
          <a:xfrm>
            <a:off x="2249640" y="4878360"/>
            <a:ext cx="4631400" cy="611280"/>
            <a:chOff x="2249640" y="4878360"/>
            <a:chExt cx="4631400" cy="611280"/>
          </a:xfrm>
        </p:grpSpPr>
        <p:sp>
          <p:nvSpPr>
            <p:cNvPr id="74" name=""/>
            <p:cNvSpPr/>
            <p:nvPr/>
          </p:nvSpPr>
          <p:spPr>
            <a:xfrm>
              <a:off x="2249640" y="4878360"/>
              <a:ext cx="4631400" cy="611280"/>
            </a:xfrm>
            <a:prstGeom prst="rect">
              <a:avLst/>
            </a:prstGeom>
            <a:solidFill>
              <a:srgbClr val="ffffff"/>
            </a:solidFill>
            <a:ln w="0">
              <a:solidFill>
                <a:srgbClr val="000000"/>
              </a:solid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5" name=""/>
            <p:cNvSpPr/>
            <p:nvPr/>
          </p:nvSpPr>
          <p:spPr>
            <a:xfrm>
              <a:off x="2372400" y="5130000"/>
              <a:ext cx="127080" cy="107640"/>
            </a:xfrm>
            <a:prstGeom prst="rect">
              <a:avLst/>
            </a:prstGeom>
            <a:solidFill>
              <a:srgbClr val="9999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a:off x="2575440" y="5058000"/>
              <a:ext cx="3380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Hydro</a:t>
              </a:r>
              <a:endParaRPr b="0" lang="en-US" sz="1000" strike="noStrike" u="none">
                <a:solidFill>
                  <a:srgbClr val="000000"/>
                </a:solidFill>
                <a:effectLst/>
                <a:uFillTx/>
                <a:latin typeface="Times New Roman"/>
              </a:endParaRPr>
            </a:p>
          </p:txBody>
        </p:sp>
        <p:sp>
          <p:nvSpPr>
            <p:cNvPr id="77" name=""/>
            <p:cNvSpPr/>
            <p:nvPr/>
          </p:nvSpPr>
          <p:spPr>
            <a:xfrm>
              <a:off x="3404520" y="5130000"/>
              <a:ext cx="127080" cy="107640"/>
            </a:xfrm>
            <a:prstGeom prst="rect">
              <a:avLst/>
            </a:prstGeom>
            <a:solidFill>
              <a:srgbClr val="993366"/>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3605400" y="5058000"/>
              <a:ext cx="26100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Coal</a:t>
              </a:r>
              <a:endParaRPr b="0" lang="en-US" sz="1000" strike="noStrike" u="none">
                <a:solidFill>
                  <a:srgbClr val="000000"/>
                </a:solidFill>
                <a:effectLst/>
                <a:uFillTx/>
                <a:latin typeface="Times New Roman"/>
              </a:endParaRPr>
            </a:p>
          </p:txBody>
        </p:sp>
        <p:sp>
          <p:nvSpPr>
            <p:cNvPr id="79" name=""/>
            <p:cNvSpPr/>
            <p:nvPr/>
          </p:nvSpPr>
          <p:spPr>
            <a:xfrm>
              <a:off x="4294440" y="5130000"/>
              <a:ext cx="122760" cy="107640"/>
            </a:xfrm>
            <a:prstGeom prst="rect">
              <a:avLst/>
            </a:prstGeom>
            <a:solidFill>
              <a:srgbClr val="ffffcc"/>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4492440" y="5058000"/>
              <a:ext cx="43668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Nuclear</a:t>
              </a:r>
              <a:endParaRPr b="0" lang="en-US" sz="1000" strike="noStrike" u="none">
                <a:solidFill>
                  <a:srgbClr val="000000"/>
                </a:solidFill>
                <a:effectLst/>
                <a:uFillTx/>
                <a:latin typeface="Times New Roman"/>
              </a:endParaRPr>
            </a:p>
          </p:txBody>
        </p:sp>
        <p:sp>
          <p:nvSpPr>
            <p:cNvPr id="81" name=""/>
            <p:cNvSpPr/>
            <p:nvPr/>
          </p:nvSpPr>
          <p:spPr>
            <a:xfrm>
              <a:off x="5504760" y="5130000"/>
              <a:ext cx="128160" cy="107640"/>
            </a:xfrm>
            <a:prstGeom prst="rect">
              <a:avLst/>
            </a:prstGeom>
            <a:solidFill>
              <a:srgbClr val="ccffff"/>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a:off x="5703480" y="5058000"/>
              <a:ext cx="155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Oil</a:t>
              </a:r>
              <a:endParaRPr b="0" lang="en-US" sz="1000" strike="noStrike" u="none">
                <a:solidFill>
                  <a:srgbClr val="000000"/>
                </a:solidFill>
                <a:effectLst/>
                <a:uFillTx/>
                <a:latin typeface="Times New Roman"/>
              </a:endParaRPr>
            </a:p>
          </p:txBody>
        </p:sp>
        <p:sp>
          <p:nvSpPr>
            <p:cNvPr id="83" name=""/>
            <p:cNvSpPr/>
            <p:nvPr/>
          </p:nvSpPr>
          <p:spPr>
            <a:xfrm>
              <a:off x="6212160" y="5130000"/>
              <a:ext cx="122760" cy="107640"/>
            </a:xfrm>
            <a:prstGeom prst="rect">
              <a:avLst/>
            </a:prstGeom>
            <a:solidFill>
              <a:srgbClr val="660066"/>
            </a:solid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a:off x="6409080" y="5058000"/>
              <a:ext cx="2325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Gas</a:t>
              </a:r>
              <a:endParaRPr b="0" lang="en-US" sz="1000" strike="noStrike" u="none">
                <a:solidFill>
                  <a:srgbClr val="000000"/>
                </a:solidFill>
                <a:effectLst/>
                <a:uFillTx/>
                <a:latin typeface="Times New Roman"/>
              </a:endParaRPr>
            </a:p>
          </p:txBody>
        </p:sp>
      </p:grpSp>
      <p:sp>
        <p:nvSpPr>
          <p:cNvPr id="85" name=""/>
          <p:cNvSpPr/>
          <p:nvPr/>
        </p:nvSpPr>
        <p:spPr>
          <a:xfrm>
            <a:off x="1426680" y="1530360"/>
            <a:ext cx="248976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Existing Generation Mix</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24,204 MW</a:t>
            </a:r>
            <a:endParaRPr b="0" lang="en-US" sz="1600" strike="noStrike" u="none">
              <a:solidFill>
                <a:srgbClr val="000000"/>
              </a:solidFill>
              <a:effectLst/>
              <a:uFillTx/>
              <a:latin typeface="Times New Roman"/>
            </a:endParaRPr>
          </a:p>
        </p:txBody>
      </p:sp>
      <p:sp>
        <p:nvSpPr>
          <p:cNvPr id="86" name=""/>
          <p:cNvSpPr/>
          <p:nvPr/>
        </p:nvSpPr>
        <p:spPr>
          <a:xfrm>
            <a:off x="6846840" y="1541520"/>
            <a:ext cx="184320" cy="396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7" name=""/>
          <p:cNvSpPr/>
          <p:nvPr/>
        </p:nvSpPr>
        <p:spPr>
          <a:xfrm>
            <a:off x="5218560" y="1531800"/>
            <a:ext cx="215208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2009 Generation Mix</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35,967 MW</a:t>
            </a:r>
            <a:endParaRPr b="0" lang="en-US" sz="1600" strike="noStrike" u="none">
              <a:solidFill>
                <a:srgbClr val="000000"/>
              </a:solidFill>
              <a:effectLst/>
              <a:uFillTx/>
              <a:latin typeface="Times New Roman"/>
            </a:endParaRPr>
          </a:p>
        </p:txBody>
      </p:sp>
      <p:sp>
        <p:nvSpPr>
          <p:cNvPr id="88" name=""/>
          <p:cNvSpPr/>
          <p:nvPr/>
        </p:nvSpPr>
        <p:spPr>
          <a:xfrm>
            <a:off x="1319040" y="1996920"/>
            <a:ext cx="63828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24%</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Gas</a:t>
            </a:r>
            <a:endParaRPr b="0" lang="en-US" sz="1800" strike="noStrike" u="none">
              <a:solidFill>
                <a:srgbClr val="000000"/>
              </a:solidFill>
              <a:effectLst/>
              <a:uFillTx/>
              <a:latin typeface="Times New Roman"/>
            </a:endParaRPr>
          </a:p>
        </p:txBody>
      </p:sp>
      <p:sp>
        <p:nvSpPr>
          <p:cNvPr id="89" name=""/>
          <p:cNvSpPr/>
          <p:nvPr/>
        </p:nvSpPr>
        <p:spPr>
          <a:xfrm>
            <a:off x="4824360" y="2116080"/>
            <a:ext cx="63828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49%</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Gas</a:t>
            </a:r>
            <a:endParaRPr b="0" lang="en-US" sz="1800" strike="noStrike" u="none">
              <a:solidFill>
                <a:srgbClr val="000000"/>
              </a:solidFill>
              <a:effectLst/>
              <a:uFillTx/>
              <a:latin typeface="Times New Roman"/>
            </a:endParaRPr>
          </a:p>
        </p:txBody>
      </p:sp>
      <p:sp>
        <p:nvSpPr>
          <p:cNvPr id="90" name=""/>
          <p:cNvSpPr/>
          <p:nvPr/>
        </p:nvSpPr>
        <p:spPr>
          <a:xfrm>
            <a:off x="966600" y="5889600"/>
            <a:ext cx="201960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Arizona Corporation Committee </a:t>
            </a:r>
            <a:endParaRPr b="0" lang="en-US" sz="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1B533A6-84F2-4A2B-9DBA-538F6DA66C0F}"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San Juan Basin Forecast</a:t>
            </a:r>
            <a:endParaRPr b="1" lang="en-US" sz="2800" strike="noStrike" u="none">
              <a:solidFill>
                <a:srgbClr val="008240"/>
              </a:solidFill>
              <a:effectLst/>
              <a:uFillTx/>
              <a:latin typeface="Arial"/>
            </a:endParaRPr>
          </a:p>
        </p:txBody>
      </p:sp>
      <p:graphicFrame>
        <p:nvGraphicFramePr>
          <p:cNvPr id="92" name=""/>
          <p:cNvGraphicFramePr/>
          <p:nvPr/>
        </p:nvGraphicFramePr>
        <p:xfrm>
          <a:off x="1279440" y="2206800"/>
          <a:ext cx="6705720" cy="4225680"/>
        </p:xfrm>
        <a:graphic>
          <a:graphicData uri="http://schemas.openxmlformats.org/presentationml/2006/ole">
            <p:oleObj progId="Excel.Sheet.12" r:id="rId1" spid="">
              <p:embed/>
              <p:pic>
                <p:nvPicPr>
                  <p:cNvPr id="93" name="" descr=""/>
                  <p:cNvPicPr/>
                  <p:nvPr/>
                </p:nvPicPr>
                <p:blipFill>
                  <a:blip r:embed="rId2"/>
                  <a:stretch/>
                </p:blipFill>
                <p:spPr>
                  <a:xfrm>
                    <a:off x="1279440" y="2206800"/>
                    <a:ext cx="6705720" cy="4225680"/>
                  </a:xfrm>
                  <a:prstGeom prst="rect">
                    <a:avLst/>
                  </a:prstGeom>
                  <a:noFill/>
                  <a:ln w="0">
                    <a:noFill/>
                  </a:ln>
                </p:spPr>
              </p:pic>
            </p:oleObj>
          </a:graphicData>
        </a:graphic>
      </p:graphicFrame>
      <p:sp>
        <p:nvSpPr>
          <p:cNvPr id="94" name=""/>
          <p:cNvSpPr/>
          <p:nvPr/>
        </p:nvSpPr>
        <p:spPr>
          <a:xfrm>
            <a:off x="520560" y="6180120"/>
            <a:ext cx="171324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Source:  Lippman Consulting, Inc.</a:t>
            </a:r>
            <a:endParaRPr b="0" lang="en-US" sz="800" strike="noStrike" u="none">
              <a:solidFill>
                <a:srgbClr val="000000"/>
              </a:solidFill>
              <a:effectLst/>
              <a:uFillTx/>
              <a:latin typeface="Times New Roman"/>
            </a:endParaRPr>
          </a:p>
        </p:txBody>
      </p:sp>
      <p:sp>
        <p:nvSpPr>
          <p:cNvPr id="95" name=""/>
          <p:cNvSpPr/>
          <p:nvPr/>
        </p:nvSpPr>
        <p:spPr>
          <a:xfrm>
            <a:off x="880920" y="1373040"/>
            <a:ext cx="8263080" cy="123516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5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Basin production peaked in 1999 at 4.3 Bcfd</a:t>
            </a:r>
            <a:endParaRPr b="0" lang="en-US" sz="1800" strike="noStrike" u="none">
              <a:solidFill>
                <a:srgbClr val="000000"/>
              </a:solidFill>
              <a:effectLst/>
              <a:uFillTx/>
              <a:latin typeface="Times New Roman"/>
            </a:endParaRPr>
          </a:p>
          <a:p>
            <a:pPr marL="230040" indent="-230040">
              <a:lnSpc>
                <a:spcPct val="100000"/>
              </a:lnSpc>
              <a:spcBef>
                <a:spcPts val="45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22% decline by 2010 to 3.5 Bcfd, 2.4% per year</a:t>
            </a:r>
            <a:endParaRPr b="0" lang="en-US" sz="1800" strike="noStrike" u="none">
              <a:solidFill>
                <a:srgbClr val="000000"/>
              </a:solidFill>
              <a:effectLst/>
              <a:uFillTx/>
              <a:latin typeface="Times New Roman"/>
            </a:endParaRPr>
          </a:p>
          <a:p>
            <a:pPr marL="230040" indent="-230040">
              <a:lnSpc>
                <a:spcPct val="100000"/>
              </a:lnSpc>
              <a:spcBef>
                <a:spcPts val="45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Transwestern is positioned to supplement its San Juan lateral supplies with Rockies gas via NWPL and TransColorado interconnects</a:t>
            </a: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08D95456-9DC7-43E5-B056-C3956D42A955}"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Permian and Anadarko Supplies Shift</a:t>
            </a:r>
            <a:endParaRPr b="1" lang="en-US" sz="2800" strike="noStrike" u="none">
              <a:solidFill>
                <a:srgbClr val="008240"/>
              </a:solidFill>
              <a:effectLst/>
              <a:uFillTx/>
              <a:latin typeface="Arial"/>
            </a:endParaRPr>
          </a:p>
        </p:txBody>
      </p:sp>
      <p:grpSp>
        <p:nvGrpSpPr>
          <p:cNvPr id="97" name=""/>
          <p:cNvGrpSpPr/>
          <p:nvPr/>
        </p:nvGrpSpPr>
        <p:grpSpPr>
          <a:xfrm>
            <a:off x="3361680" y="1038240"/>
            <a:ext cx="5043600" cy="4877640"/>
            <a:chOff x="3361680" y="1038240"/>
            <a:chExt cx="5043600" cy="4877640"/>
          </a:xfrm>
        </p:grpSpPr>
        <p:sp>
          <p:nvSpPr>
            <p:cNvPr id="98" name=""/>
            <p:cNvSpPr/>
            <p:nvPr/>
          </p:nvSpPr>
          <p:spPr>
            <a:xfrm rot="16200000">
              <a:off x="7828200" y="3563280"/>
              <a:ext cx="79056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MMBtu/d</a:t>
              </a:r>
              <a:endParaRPr b="0" lang="en-US" sz="1200" strike="noStrike" u="none">
                <a:solidFill>
                  <a:srgbClr val="000000"/>
                </a:solidFill>
                <a:effectLst/>
                <a:uFillTx/>
                <a:latin typeface="Times New Roman"/>
              </a:endParaRPr>
            </a:p>
          </p:txBody>
        </p:sp>
        <p:grpSp>
          <p:nvGrpSpPr>
            <p:cNvPr id="99" name=""/>
            <p:cNvGrpSpPr/>
            <p:nvPr/>
          </p:nvGrpSpPr>
          <p:grpSpPr>
            <a:xfrm>
              <a:off x="3513240" y="2104920"/>
              <a:ext cx="4197960" cy="3709800"/>
              <a:chOff x="3513240" y="2104920"/>
              <a:chExt cx="4197960" cy="3709800"/>
            </a:xfrm>
          </p:grpSpPr>
          <p:sp>
            <p:nvSpPr>
              <p:cNvPr id="100" name=""/>
              <p:cNvSpPr/>
              <p:nvPr/>
            </p:nvSpPr>
            <p:spPr>
              <a:xfrm>
                <a:off x="3774600" y="2104920"/>
                <a:ext cx="774360" cy="567720"/>
              </a:xfrm>
              <a:custGeom>
                <a:avLst/>
                <a:gdLst/>
                <a:ahLst/>
                <a:rect l="l" t="t" r="r" b="b"/>
                <a:pathLst>
                  <a:path w="356" h="261">
                    <a:moveTo>
                      <a:pt x="90" y="0"/>
                    </a:moveTo>
                    <a:lnTo>
                      <a:pt x="163" y="20"/>
                    </a:lnTo>
                    <a:lnTo>
                      <a:pt x="219" y="33"/>
                    </a:lnTo>
                    <a:lnTo>
                      <a:pt x="246" y="39"/>
                    </a:lnTo>
                    <a:lnTo>
                      <a:pt x="274" y="43"/>
                    </a:lnTo>
                    <a:lnTo>
                      <a:pt x="311" y="50"/>
                    </a:lnTo>
                    <a:lnTo>
                      <a:pt x="356" y="58"/>
                    </a:lnTo>
                    <a:lnTo>
                      <a:pt x="327" y="261"/>
                    </a:lnTo>
                    <a:lnTo>
                      <a:pt x="189" y="232"/>
                    </a:lnTo>
                    <a:lnTo>
                      <a:pt x="170" y="245"/>
                    </a:lnTo>
                    <a:lnTo>
                      <a:pt x="145" y="225"/>
                    </a:lnTo>
                    <a:lnTo>
                      <a:pt x="123" y="245"/>
                    </a:lnTo>
                    <a:lnTo>
                      <a:pt x="103" y="228"/>
                    </a:lnTo>
                    <a:lnTo>
                      <a:pt x="46" y="225"/>
                    </a:lnTo>
                    <a:lnTo>
                      <a:pt x="54" y="192"/>
                    </a:lnTo>
                    <a:lnTo>
                      <a:pt x="13" y="189"/>
                    </a:lnTo>
                    <a:lnTo>
                      <a:pt x="9" y="170"/>
                    </a:lnTo>
                    <a:lnTo>
                      <a:pt x="17" y="150"/>
                    </a:lnTo>
                    <a:lnTo>
                      <a:pt x="7" y="132"/>
                    </a:lnTo>
                    <a:lnTo>
                      <a:pt x="8" y="81"/>
                    </a:lnTo>
                    <a:lnTo>
                      <a:pt x="0" y="42"/>
                    </a:lnTo>
                    <a:lnTo>
                      <a:pt x="5" y="27"/>
                    </a:lnTo>
                    <a:lnTo>
                      <a:pt x="23" y="33"/>
                    </a:lnTo>
                    <a:lnTo>
                      <a:pt x="42" y="56"/>
                    </a:lnTo>
                    <a:lnTo>
                      <a:pt x="77" y="61"/>
                    </a:lnTo>
                    <a:lnTo>
                      <a:pt x="86" y="80"/>
                    </a:lnTo>
                    <a:lnTo>
                      <a:pt x="69" y="80"/>
                    </a:lnTo>
                    <a:lnTo>
                      <a:pt x="67" y="96"/>
                    </a:lnTo>
                    <a:lnTo>
                      <a:pt x="77" y="98"/>
                    </a:lnTo>
                    <a:lnTo>
                      <a:pt x="81" y="114"/>
                    </a:lnTo>
                    <a:lnTo>
                      <a:pt x="60" y="126"/>
                    </a:lnTo>
                    <a:lnTo>
                      <a:pt x="60" y="137"/>
                    </a:lnTo>
                    <a:lnTo>
                      <a:pt x="84" y="137"/>
                    </a:lnTo>
                    <a:lnTo>
                      <a:pt x="90" y="109"/>
                    </a:lnTo>
                    <a:lnTo>
                      <a:pt x="108" y="92"/>
                    </a:lnTo>
                    <a:lnTo>
                      <a:pt x="86" y="48"/>
                    </a:lnTo>
                    <a:lnTo>
                      <a:pt x="100" y="34"/>
                    </a:lnTo>
                    <a:lnTo>
                      <a:pt x="90"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3591360" y="2515680"/>
                <a:ext cx="966240" cy="737640"/>
              </a:xfrm>
              <a:custGeom>
                <a:avLst/>
                <a:gdLst/>
                <a:ahLst/>
                <a:rect l="l" t="t" r="r" b="b"/>
                <a:pathLst>
                  <a:path w="444" h="339">
                    <a:moveTo>
                      <a:pt x="97" y="0"/>
                    </a:moveTo>
                    <a:lnTo>
                      <a:pt x="84" y="7"/>
                    </a:lnTo>
                    <a:lnTo>
                      <a:pt x="76" y="37"/>
                    </a:lnTo>
                    <a:lnTo>
                      <a:pt x="68" y="62"/>
                    </a:lnTo>
                    <a:lnTo>
                      <a:pt x="62" y="82"/>
                    </a:lnTo>
                    <a:lnTo>
                      <a:pt x="54" y="104"/>
                    </a:lnTo>
                    <a:lnTo>
                      <a:pt x="45" y="126"/>
                    </a:lnTo>
                    <a:lnTo>
                      <a:pt x="33" y="150"/>
                    </a:lnTo>
                    <a:lnTo>
                      <a:pt x="17" y="178"/>
                    </a:lnTo>
                    <a:lnTo>
                      <a:pt x="0" y="205"/>
                    </a:lnTo>
                    <a:lnTo>
                      <a:pt x="0" y="264"/>
                    </a:lnTo>
                    <a:lnTo>
                      <a:pt x="249" y="315"/>
                    </a:lnTo>
                    <a:lnTo>
                      <a:pt x="364" y="339"/>
                    </a:lnTo>
                    <a:lnTo>
                      <a:pt x="388" y="221"/>
                    </a:lnTo>
                    <a:lnTo>
                      <a:pt x="403" y="211"/>
                    </a:lnTo>
                    <a:lnTo>
                      <a:pt x="389" y="185"/>
                    </a:lnTo>
                    <a:lnTo>
                      <a:pt x="396" y="158"/>
                    </a:lnTo>
                    <a:lnTo>
                      <a:pt x="444" y="113"/>
                    </a:lnTo>
                    <a:lnTo>
                      <a:pt x="411" y="72"/>
                    </a:lnTo>
                    <a:lnTo>
                      <a:pt x="273" y="43"/>
                    </a:lnTo>
                    <a:lnTo>
                      <a:pt x="254" y="55"/>
                    </a:lnTo>
                    <a:lnTo>
                      <a:pt x="229" y="35"/>
                    </a:lnTo>
                    <a:lnTo>
                      <a:pt x="207" y="56"/>
                    </a:lnTo>
                    <a:lnTo>
                      <a:pt x="186" y="35"/>
                    </a:lnTo>
                    <a:lnTo>
                      <a:pt x="131" y="36"/>
                    </a:lnTo>
                    <a:lnTo>
                      <a:pt x="138" y="3"/>
                    </a:lnTo>
                    <a:lnTo>
                      <a:pt x="9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3513240" y="3086280"/>
                <a:ext cx="1018440" cy="157284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3957120" y="3183840"/>
                <a:ext cx="770400" cy="1163880"/>
              </a:xfrm>
              <a:custGeom>
                <a:avLst/>
                <a:gdLst/>
                <a:ahLst/>
                <a:rect l="l" t="t" r="r" b="b"/>
                <a:pathLst>
                  <a:path w="354" h="535">
                    <a:moveTo>
                      <a:pt x="45" y="0"/>
                    </a:moveTo>
                    <a:lnTo>
                      <a:pt x="0" y="212"/>
                    </a:lnTo>
                    <a:lnTo>
                      <a:pt x="241" y="535"/>
                    </a:lnTo>
                    <a:lnTo>
                      <a:pt x="256" y="521"/>
                    </a:lnTo>
                    <a:lnTo>
                      <a:pt x="255" y="457"/>
                    </a:lnTo>
                    <a:lnTo>
                      <a:pt x="285" y="462"/>
                    </a:lnTo>
                    <a:lnTo>
                      <a:pt x="316" y="266"/>
                    </a:lnTo>
                    <a:lnTo>
                      <a:pt x="337" y="133"/>
                    </a:lnTo>
                    <a:lnTo>
                      <a:pt x="343" y="93"/>
                    </a:lnTo>
                    <a:lnTo>
                      <a:pt x="354" y="57"/>
                    </a:lnTo>
                    <a:lnTo>
                      <a:pt x="195" y="32"/>
                    </a:lnTo>
                    <a:lnTo>
                      <a:pt x="45"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4381560" y="2228760"/>
                <a:ext cx="694080" cy="1124640"/>
              </a:xfrm>
              <a:custGeom>
                <a:avLst/>
                <a:gdLst/>
                <a:ahLst/>
                <a:rect l="l" t="t" r="r" b="b"/>
                <a:pathLst>
                  <a:path w="319" h="517">
                    <a:moveTo>
                      <a:pt x="77" y="0"/>
                    </a:moveTo>
                    <a:lnTo>
                      <a:pt x="48" y="202"/>
                    </a:lnTo>
                    <a:lnTo>
                      <a:pt x="78" y="245"/>
                    </a:lnTo>
                    <a:lnTo>
                      <a:pt x="31" y="290"/>
                    </a:lnTo>
                    <a:lnTo>
                      <a:pt x="25" y="321"/>
                    </a:lnTo>
                    <a:lnTo>
                      <a:pt x="38" y="343"/>
                    </a:lnTo>
                    <a:lnTo>
                      <a:pt x="25" y="354"/>
                    </a:lnTo>
                    <a:lnTo>
                      <a:pt x="0" y="471"/>
                    </a:lnTo>
                    <a:lnTo>
                      <a:pt x="152" y="498"/>
                    </a:lnTo>
                    <a:lnTo>
                      <a:pt x="296" y="517"/>
                    </a:lnTo>
                    <a:lnTo>
                      <a:pt x="311" y="410"/>
                    </a:lnTo>
                    <a:lnTo>
                      <a:pt x="319" y="351"/>
                    </a:lnTo>
                    <a:lnTo>
                      <a:pt x="305" y="330"/>
                    </a:lnTo>
                    <a:lnTo>
                      <a:pt x="272" y="336"/>
                    </a:lnTo>
                    <a:lnTo>
                      <a:pt x="229" y="341"/>
                    </a:lnTo>
                    <a:lnTo>
                      <a:pt x="221" y="293"/>
                    </a:lnTo>
                    <a:lnTo>
                      <a:pt x="169" y="254"/>
                    </a:lnTo>
                    <a:lnTo>
                      <a:pt x="176" y="229"/>
                    </a:lnTo>
                    <a:lnTo>
                      <a:pt x="181" y="185"/>
                    </a:lnTo>
                    <a:lnTo>
                      <a:pt x="114" y="90"/>
                    </a:lnTo>
                    <a:lnTo>
                      <a:pt x="123" y="6"/>
                    </a:lnTo>
                    <a:lnTo>
                      <a:pt x="7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4595040" y="3310200"/>
                <a:ext cx="644040" cy="831240"/>
              </a:xfrm>
              <a:custGeom>
                <a:avLst/>
                <a:gdLst/>
                <a:ahLst/>
                <a:rect l="l" t="t" r="r" b="b"/>
                <a:pathLst>
                  <a:path w="296" h="382">
                    <a:moveTo>
                      <a:pt x="55" y="0"/>
                    </a:moveTo>
                    <a:lnTo>
                      <a:pt x="200" y="20"/>
                    </a:lnTo>
                    <a:lnTo>
                      <a:pt x="190" y="93"/>
                    </a:lnTo>
                    <a:lnTo>
                      <a:pt x="296" y="103"/>
                    </a:lnTo>
                    <a:lnTo>
                      <a:pt x="267" y="382"/>
                    </a:lnTo>
                    <a:lnTo>
                      <a:pt x="0" y="353"/>
                    </a:lnTo>
                    <a:lnTo>
                      <a:pt x="27" y="175"/>
                    </a:lnTo>
                    <a:lnTo>
                      <a:pt x="55"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4625640" y="2239560"/>
                <a:ext cx="1207440" cy="752760"/>
              </a:xfrm>
              <a:custGeom>
                <a:avLst/>
                <a:gdLst/>
                <a:ahLst/>
                <a:rect l="l" t="t" r="r" b="b"/>
                <a:pathLst>
                  <a:path w="555" h="346">
                    <a:moveTo>
                      <a:pt x="9" y="0"/>
                    </a:moveTo>
                    <a:lnTo>
                      <a:pt x="118" y="14"/>
                    </a:lnTo>
                    <a:lnTo>
                      <a:pt x="184" y="23"/>
                    </a:lnTo>
                    <a:lnTo>
                      <a:pt x="271" y="32"/>
                    </a:lnTo>
                    <a:lnTo>
                      <a:pt x="351" y="40"/>
                    </a:lnTo>
                    <a:lnTo>
                      <a:pt x="490" y="50"/>
                    </a:lnTo>
                    <a:lnTo>
                      <a:pt x="555" y="55"/>
                    </a:lnTo>
                    <a:lnTo>
                      <a:pt x="553" y="337"/>
                    </a:lnTo>
                    <a:lnTo>
                      <a:pt x="213" y="308"/>
                    </a:lnTo>
                    <a:lnTo>
                      <a:pt x="206" y="346"/>
                    </a:lnTo>
                    <a:lnTo>
                      <a:pt x="193" y="328"/>
                    </a:lnTo>
                    <a:lnTo>
                      <a:pt x="162" y="331"/>
                    </a:lnTo>
                    <a:lnTo>
                      <a:pt x="117" y="338"/>
                    </a:lnTo>
                    <a:lnTo>
                      <a:pt x="109" y="289"/>
                    </a:lnTo>
                    <a:lnTo>
                      <a:pt x="56" y="250"/>
                    </a:lnTo>
                    <a:lnTo>
                      <a:pt x="64" y="213"/>
                    </a:lnTo>
                    <a:lnTo>
                      <a:pt x="69" y="183"/>
                    </a:lnTo>
                    <a:lnTo>
                      <a:pt x="0" y="86"/>
                    </a:lnTo>
                    <a:lnTo>
                      <a:pt x="9"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5002200" y="2903040"/>
                <a:ext cx="826560" cy="676800"/>
              </a:xfrm>
              <a:custGeom>
                <a:avLst/>
                <a:gdLst/>
                <a:ahLst/>
                <a:rect l="l" t="t" r="r" b="b"/>
                <a:pathLst>
                  <a:path w="380" h="311">
                    <a:moveTo>
                      <a:pt x="37" y="0"/>
                    </a:moveTo>
                    <a:lnTo>
                      <a:pt x="23" y="116"/>
                    </a:lnTo>
                    <a:lnTo>
                      <a:pt x="0" y="282"/>
                    </a:lnTo>
                    <a:lnTo>
                      <a:pt x="110" y="291"/>
                    </a:lnTo>
                    <a:lnTo>
                      <a:pt x="367" y="311"/>
                    </a:lnTo>
                    <a:lnTo>
                      <a:pt x="380" y="32"/>
                    </a:lnTo>
                    <a:lnTo>
                      <a:pt x="3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5169240" y="3534120"/>
                <a:ext cx="861480" cy="641880"/>
              </a:xfrm>
              <a:custGeom>
                <a:avLst/>
                <a:gdLst/>
                <a:ahLst/>
                <a:rect l="l" t="t" r="r" b="b"/>
                <a:pathLst>
                  <a:path w="396" h="295">
                    <a:moveTo>
                      <a:pt x="33" y="0"/>
                    </a:moveTo>
                    <a:lnTo>
                      <a:pt x="13" y="177"/>
                    </a:lnTo>
                    <a:lnTo>
                      <a:pt x="0" y="279"/>
                    </a:lnTo>
                    <a:lnTo>
                      <a:pt x="198" y="289"/>
                    </a:lnTo>
                    <a:lnTo>
                      <a:pt x="387" y="295"/>
                    </a:lnTo>
                    <a:lnTo>
                      <a:pt x="393" y="157"/>
                    </a:lnTo>
                    <a:lnTo>
                      <a:pt x="396" y="22"/>
                    </a:lnTo>
                    <a:lnTo>
                      <a:pt x="288" y="20"/>
                    </a:lnTo>
                    <a:lnTo>
                      <a:pt x="33"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a:off x="4394520" y="4074120"/>
                <a:ext cx="781200" cy="867600"/>
              </a:xfrm>
              <a:custGeom>
                <a:avLst/>
                <a:gdLst/>
                <a:ahLst/>
                <a:rect l="l" t="t" r="r" b="b"/>
                <a:pathLst>
                  <a:path w="359" h="399">
                    <a:moveTo>
                      <a:pt x="91" y="0"/>
                    </a:moveTo>
                    <a:lnTo>
                      <a:pt x="84" y="52"/>
                    </a:lnTo>
                    <a:lnTo>
                      <a:pt x="53" y="46"/>
                    </a:lnTo>
                    <a:lnTo>
                      <a:pt x="55" y="113"/>
                    </a:lnTo>
                    <a:lnTo>
                      <a:pt x="40" y="126"/>
                    </a:lnTo>
                    <a:lnTo>
                      <a:pt x="62" y="167"/>
                    </a:lnTo>
                    <a:lnTo>
                      <a:pt x="40" y="185"/>
                    </a:lnTo>
                    <a:lnTo>
                      <a:pt x="28" y="215"/>
                    </a:lnTo>
                    <a:lnTo>
                      <a:pt x="11" y="244"/>
                    </a:lnTo>
                    <a:lnTo>
                      <a:pt x="23" y="261"/>
                    </a:lnTo>
                    <a:lnTo>
                      <a:pt x="2" y="268"/>
                    </a:lnTo>
                    <a:lnTo>
                      <a:pt x="0" y="295"/>
                    </a:lnTo>
                    <a:lnTo>
                      <a:pt x="202" y="397"/>
                    </a:lnTo>
                    <a:lnTo>
                      <a:pt x="316" y="399"/>
                    </a:lnTo>
                    <a:lnTo>
                      <a:pt x="359" y="31"/>
                    </a:lnTo>
                    <a:lnTo>
                      <a:pt x="91"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5076000" y="4134600"/>
                <a:ext cx="829080" cy="822240"/>
              </a:xfrm>
              <a:custGeom>
                <a:avLst/>
                <a:gdLst/>
                <a:ahLst/>
                <a:rect l="l" t="t" r="r" b="b"/>
                <a:pathLst>
                  <a:path w="381" h="378">
                    <a:moveTo>
                      <a:pt x="46" y="0"/>
                    </a:moveTo>
                    <a:lnTo>
                      <a:pt x="381" y="15"/>
                    </a:lnTo>
                    <a:lnTo>
                      <a:pt x="365" y="349"/>
                    </a:lnTo>
                    <a:lnTo>
                      <a:pt x="256" y="343"/>
                    </a:lnTo>
                    <a:lnTo>
                      <a:pt x="154" y="340"/>
                    </a:lnTo>
                    <a:lnTo>
                      <a:pt x="154" y="353"/>
                    </a:lnTo>
                    <a:lnTo>
                      <a:pt x="69" y="353"/>
                    </a:lnTo>
                    <a:lnTo>
                      <a:pt x="64" y="378"/>
                    </a:lnTo>
                    <a:lnTo>
                      <a:pt x="0" y="370"/>
                    </a:lnTo>
                    <a:lnTo>
                      <a:pt x="36" y="87"/>
                    </a:lnTo>
                    <a:lnTo>
                      <a:pt x="46"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5404320" y="4256640"/>
                <a:ext cx="1682280" cy="1558080"/>
              </a:xfrm>
              <a:custGeom>
                <a:avLst/>
                <a:gdLst/>
                <a:ahLst/>
                <a:rect l="l" t="t" r="r" b="b"/>
                <a:pathLst>
                  <a:path w="773" h="716">
                    <a:moveTo>
                      <a:pt x="224" y="0"/>
                    </a:moveTo>
                    <a:lnTo>
                      <a:pt x="395" y="6"/>
                    </a:lnTo>
                    <a:lnTo>
                      <a:pt x="395" y="136"/>
                    </a:lnTo>
                    <a:lnTo>
                      <a:pt x="482" y="172"/>
                    </a:lnTo>
                    <a:lnTo>
                      <a:pt x="506" y="160"/>
                    </a:lnTo>
                    <a:lnTo>
                      <a:pt x="563" y="188"/>
                    </a:lnTo>
                    <a:lnTo>
                      <a:pt x="597" y="186"/>
                    </a:lnTo>
                    <a:lnTo>
                      <a:pt x="663" y="158"/>
                    </a:lnTo>
                    <a:lnTo>
                      <a:pt x="701" y="185"/>
                    </a:lnTo>
                    <a:lnTo>
                      <a:pt x="734" y="192"/>
                    </a:lnTo>
                    <a:lnTo>
                      <a:pt x="734" y="298"/>
                    </a:lnTo>
                    <a:lnTo>
                      <a:pt x="773" y="364"/>
                    </a:lnTo>
                    <a:lnTo>
                      <a:pt x="764" y="454"/>
                    </a:lnTo>
                    <a:lnTo>
                      <a:pt x="722" y="490"/>
                    </a:lnTo>
                    <a:lnTo>
                      <a:pt x="713" y="457"/>
                    </a:lnTo>
                    <a:lnTo>
                      <a:pt x="701" y="472"/>
                    </a:lnTo>
                    <a:lnTo>
                      <a:pt x="710" y="493"/>
                    </a:lnTo>
                    <a:lnTo>
                      <a:pt x="635" y="547"/>
                    </a:lnTo>
                    <a:lnTo>
                      <a:pt x="617" y="550"/>
                    </a:lnTo>
                    <a:lnTo>
                      <a:pt x="578" y="577"/>
                    </a:lnTo>
                    <a:lnTo>
                      <a:pt x="578" y="592"/>
                    </a:lnTo>
                    <a:lnTo>
                      <a:pt x="566" y="595"/>
                    </a:lnTo>
                    <a:lnTo>
                      <a:pt x="575" y="613"/>
                    </a:lnTo>
                    <a:lnTo>
                      <a:pt x="554" y="640"/>
                    </a:lnTo>
                    <a:lnTo>
                      <a:pt x="566" y="679"/>
                    </a:lnTo>
                    <a:lnTo>
                      <a:pt x="578" y="692"/>
                    </a:lnTo>
                    <a:lnTo>
                      <a:pt x="575" y="716"/>
                    </a:lnTo>
                    <a:lnTo>
                      <a:pt x="545" y="716"/>
                    </a:lnTo>
                    <a:lnTo>
                      <a:pt x="518" y="704"/>
                    </a:lnTo>
                    <a:lnTo>
                      <a:pt x="500" y="707"/>
                    </a:lnTo>
                    <a:lnTo>
                      <a:pt x="440" y="686"/>
                    </a:lnTo>
                    <a:lnTo>
                      <a:pt x="413" y="604"/>
                    </a:lnTo>
                    <a:lnTo>
                      <a:pt x="371" y="565"/>
                    </a:lnTo>
                    <a:lnTo>
                      <a:pt x="334" y="493"/>
                    </a:lnTo>
                    <a:lnTo>
                      <a:pt x="317" y="486"/>
                    </a:lnTo>
                    <a:lnTo>
                      <a:pt x="297" y="468"/>
                    </a:lnTo>
                    <a:lnTo>
                      <a:pt x="278" y="468"/>
                    </a:lnTo>
                    <a:lnTo>
                      <a:pt x="249" y="462"/>
                    </a:lnTo>
                    <a:lnTo>
                      <a:pt x="227" y="468"/>
                    </a:lnTo>
                    <a:lnTo>
                      <a:pt x="212" y="504"/>
                    </a:lnTo>
                    <a:lnTo>
                      <a:pt x="189" y="510"/>
                    </a:lnTo>
                    <a:lnTo>
                      <a:pt x="140" y="482"/>
                    </a:lnTo>
                    <a:lnTo>
                      <a:pt x="111" y="448"/>
                    </a:lnTo>
                    <a:lnTo>
                      <a:pt x="106" y="407"/>
                    </a:lnTo>
                    <a:lnTo>
                      <a:pt x="85" y="379"/>
                    </a:lnTo>
                    <a:lnTo>
                      <a:pt x="36" y="340"/>
                    </a:lnTo>
                    <a:lnTo>
                      <a:pt x="0" y="299"/>
                    </a:lnTo>
                    <a:lnTo>
                      <a:pt x="0" y="282"/>
                    </a:lnTo>
                    <a:lnTo>
                      <a:pt x="117" y="283"/>
                    </a:lnTo>
                    <a:lnTo>
                      <a:pt x="212" y="291"/>
                    </a:lnTo>
                    <a:lnTo>
                      <a:pt x="224"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5831280" y="2359440"/>
                <a:ext cx="809280" cy="474120"/>
              </a:xfrm>
              <a:custGeom>
                <a:avLst/>
                <a:gdLst/>
                <a:ahLst/>
                <a:rect l="l" t="t" r="r" b="b"/>
                <a:pathLst>
                  <a:path w="372" h="218">
                    <a:moveTo>
                      <a:pt x="1" y="0"/>
                    </a:moveTo>
                    <a:lnTo>
                      <a:pt x="312" y="7"/>
                    </a:lnTo>
                    <a:lnTo>
                      <a:pt x="335" y="71"/>
                    </a:lnTo>
                    <a:lnTo>
                      <a:pt x="357" y="120"/>
                    </a:lnTo>
                    <a:lnTo>
                      <a:pt x="372" y="200"/>
                    </a:lnTo>
                    <a:lnTo>
                      <a:pt x="363" y="218"/>
                    </a:lnTo>
                    <a:lnTo>
                      <a:pt x="248" y="215"/>
                    </a:lnTo>
                    <a:lnTo>
                      <a:pt x="0" y="211"/>
                    </a:lnTo>
                    <a:lnTo>
                      <a:pt x="1"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5809680" y="2816280"/>
                <a:ext cx="850680" cy="554400"/>
              </a:xfrm>
              <a:custGeom>
                <a:avLst/>
                <a:gdLst/>
                <a:ahLst/>
                <a:rect l="l" t="t" r="r" b="b"/>
                <a:pathLst>
                  <a:path w="391" h="255">
                    <a:moveTo>
                      <a:pt x="7" y="0"/>
                    </a:moveTo>
                    <a:lnTo>
                      <a:pt x="6" y="99"/>
                    </a:lnTo>
                    <a:lnTo>
                      <a:pt x="0" y="215"/>
                    </a:lnTo>
                    <a:lnTo>
                      <a:pt x="284" y="219"/>
                    </a:lnTo>
                    <a:lnTo>
                      <a:pt x="314" y="235"/>
                    </a:lnTo>
                    <a:lnTo>
                      <a:pt x="335" y="213"/>
                    </a:lnTo>
                    <a:lnTo>
                      <a:pt x="391" y="255"/>
                    </a:lnTo>
                    <a:lnTo>
                      <a:pt x="383" y="211"/>
                    </a:lnTo>
                    <a:lnTo>
                      <a:pt x="388" y="177"/>
                    </a:lnTo>
                    <a:lnTo>
                      <a:pt x="391" y="61"/>
                    </a:lnTo>
                    <a:lnTo>
                      <a:pt x="366" y="36"/>
                    </a:lnTo>
                    <a:lnTo>
                      <a:pt x="376" y="4"/>
                    </a:lnTo>
                    <a:lnTo>
                      <a:pt x="190" y="3"/>
                    </a:lnTo>
                    <a:lnTo>
                      <a:pt x="7"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 name=""/>
              <p:cNvSpPr/>
              <p:nvPr/>
            </p:nvSpPr>
            <p:spPr>
              <a:xfrm>
                <a:off x="5796000" y="3277440"/>
                <a:ext cx="1014120" cy="456840"/>
              </a:xfrm>
              <a:custGeom>
                <a:avLst/>
                <a:gdLst/>
                <a:ahLst/>
                <a:rect l="l" t="t" r="r" b="b"/>
                <a:pathLst>
                  <a:path w="466" h="210">
                    <a:moveTo>
                      <a:pt x="5" y="0"/>
                    </a:moveTo>
                    <a:lnTo>
                      <a:pt x="0" y="139"/>
                    </a:lnTo>
                    <a:lnTo>
                      <a:pt x="105" y="142"/>
                    </a:lnTo>
                    <a:lnTo>
                      <a:pt x="104" y="210"/>
                    </a:lnTo>
                    <a:lnTo>
                      <a:pt x="246" y="208"/>
                    </a:lnTo>
                    <a:lnTo>
                      <a:pt x="373" y="206"/>
                    </a:lnTo>
                    <a:lnTo>
                      <a:pt x="466" y="208"/>
                    </a:lnTo>
                    <a:lnTo>
                      <a:pt x="437" y="149"/>
                    </a:lnTo>
                    <a:lnTo>
                      <a:pt x="417" y="94"/>
                    </a:lnTo>
                    <a:lnTo>
                      <a:pt x="395" y="37"/>
                    </a:lnTo>
                    <a:lnTo>
                      <a:pt x="342" y="1"/>
                    </a:lnTo>
                    <a:lnTo>
                      <a:pt x="318" y="22"/>
                    </a:lnTo>
                    <a:lnTo>
                      <a:pt x="289" y="7"/>
                    </a:lnTo>
                    <a:lnTo>
                      <a:pt x="162" y="3"/>
                    </a:lnTo>
                    <a:lnTo>
                      <a:pt x="5"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 name=""/>
              <p:cNvSpPr/>
              <p:nvPr/>
            </p:nvSpPr>
            <p:spPr>
              <a:xfrm>
                <a:off x="6012000" y="3723480"/>
                <a:ext cx="892080" cy="454320"/>
              </a:xfrm>
              <a:custGeom>
                <a:avLst/>
                <a:gdLst/>
                <a:ahLst/>
                <a:rect l="l" t="t" r="r" b="b"/>
                <a:pathLst>
                  <a:path w="410" h="209">
                    <a:moveTo>
                      <a:pt x="4" y="2"/>
                    </a:moveTo>
                    <a:lnTo>
                      <a:pt x="3" y="122"/>
                    </a:lnTo>
                    <a:lnTo>
                      <a:pt x="0" y="207"/>
                    </a:lnTo>
                    <a:lnTo>
                      <a:pt x="410" y="209"/>
                    </a:lnTo>
                    <a:lnTo>
                      <a:pt x="402" y="100"/>
                    </a:lnTo>
                    <a:lnTo>
                      <a:pt x="402" y="59"/>
                    </a:lnTo>
                    <a:lnTo>
                      <a:pt x="369" y="34"/>
                    </a:lnTo>
                    <a:lnTo>
                      <a:pt x="379" y="12"/>
                    </a:lnTo>
                    <a:lnTo>
                      <a:pt x="365" y="0"/>
                    </a:lnTo>
                    <a:lnTo>
                      <a:pt x="179" y="2"/>
                    </a:lnTo>
                    <a:lnTo>
                      <a:pt x="4" y="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 name=""/>
              <p:cNvSpPr/>
              <p:nvPr/>
            </p:nvSpPr>
            <p:spPr>
              <a:xfrm>
                <a:off x="5891760" y="4167360"/>
                <a:ext cx="1040040" cy="500760"/>
              </a:xfrm>
              <a:custGeom>
                <a:avLst/>
                <a:gdLst/>
                <a:ahLst/>
                <a:rect l="l" t="t" r="r" b="b"/>
                <a:pathLst>
                  <a:path w="478" h="230">
                    <a:moveTo>
                      <a:pt x="3" y="0"/>
                    </a:moveTo>
                    <a:lnTo>
                      <a:pt x="0" y="41"/>
                    </a:lnTo>
                    <a:lnTo>
                      <a:pt x="170" y="47"/>
                    </a:lnTo>
                    <a:lnTo>
                      <a:pt x="171" y="178"/>
                    </a:lnTo>
                    <a:lnTo>
                      <a:pt x="258" y="214"/>
                    </a:lnTo>
                    <a:lnTo>
                      <a:pt x="282" y="201"/>
                    </a:lnTo>
                    <a:lnTo>
                      <a:pt x="337" y="230"/>
                    </a:lnTo>
                    <a:lnTo>
                      <a:pt x="373" y="229"/>
                    </a:lnTo>
                    <a:lnTo>
                      <a:pt x="439" y="201"/>
                    </a:lnTo>
                    <a:lnTo>
                      <a:pt x="478" y="228"/>
                    </a:lnTo>
                    <a:lnTo>
                      <a:pt x="478" y="86"/>
                    </a:lnTo>
                    <a:lnTo>
                      <a:pt x="466" y="3"/>
                    </a:lnTo>
                    <a:lnTo>
                      <a:pt x="3" y="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6912720" y="4191480"/>
                <a:ext cx="585720" cy="546120"/>
              </a:xfrm>
              <a:custGeom>
                <a:avLst/>
                <a:gdLst/>
                <a:ahLst/>
                <a:rect l="l" t="t" r="r" b="b"/>
                <a:pathLst>
                  <a:path w="269" h="251">
                    <a:moveTo>
                      <a:pt x="0" y="23"/>
                    </a:moveTo>
                    <a:lnTo>
                      <a:pt x="106" y="10"/>
                    </a:lnTo>
                    <a:lnTo>
                      <a:pt x="237" y="0"/>
                    </a:lnTo>
                    <a:lnTo>
                      <a:pt x="230" y="33"/>
                    </a:lnTo>
                    <a:lnTo>
                      <a:pt x="259" y="26"/>
                    </a:lnTo>
                    <a:lnTo>
                      <a:pt x="269" y="48"/>
                    </a:lnTo>
                    <a:lnTo>
                      <a:pt x="239" y="68"/>
                    </a:lnTo>
                    <a:lnTo>
                      <a:pt x="246" y="103"/>
                    </a:lnTo>
                    <a:lnTo>
                      <a:pt x="215" y="161"/>
                    </a:lnTo>
                    <a:lnTo>
                      <a:pt x="192" y="197"/>
                    </a:lnTo>
                    <a:lnTo>
                      <a:pt x="205" y="243"/>
                    </a:lnTo>
                    <a:lnTo>
                      <a:pt x="39" y="251"/>
                    </a:lnTo>
                    <a:lnTo>
                      <a:pt x="38" y="223"/>
                    </a:lnTo>
                    <a:lnTo>
                      <a:pt x="5" y="217"/>
                    </a:lnTo>
                    <a:lnTo>
                      <a:pt x="5" y="68"/>
                    </a:lnTo>
                    <a:lnTo>
                      <a:pt x="0" y="23"/>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6997320" y="4717800"/>
                <a:ext cx="713880" cy="572040"/>
              </a:xfrm>
              <a:custGeom>
                <a:avLst/>
                <a:gdLst/>
                <a:ahLst/>
                <a:rect l="l" t="t" r="r" b="b"/>
                <a:pathLst>
                  <a:path w="328" h="263">
                    <a:moveTo>
                      <a:pt x="0" y="6"/>
                    </a:moveTo>
                    <a:lnTo>
                      <a:pt x="164" y="0"/>
                    </a:lnTo>
                    <a:lnTo>
                      <a:pt x="193" y="54"/>
                    </a:lnTo>
                    <a:lnTo>
                      <a:pt x="168" y="118"/>
                    </a:lnTo>
                    <a:lnTo>
                      <a:pt x="160" y="147"/>
                    </a:lnTo>
                    <a:lnTo>
                      <a:pt x="270" y="135"/>
                    </a:lnTo>
                    <a:lnTo>
                      <a:pt x="277" y="177"/>
                    </a:lnTo>
                    <a:lnTo>
                      <a:pt x="244" y="173"/>
                    </a:lnTo>
                    <a:lnTo>
                      <a:pt x="229" y="191"/>
                    </a:lnTo>
                    <a:lnTo>
                      <a:pt x="246" y="203"/>
                    </a:lnTo>
                    <a:lnTo>
                      <a:pt x="276" y="189"/>
                    </a:lnTo>
                    <a:lnTo>
                      <a:pt x="277" y="209"/>
                    </a:lnTo>
                    <a:lnTo>
                      <a:pt x="295" y="192"/>
                    </a:lnTo>
                    <a:lnTo>
                      <a:pt x="307" y="192"/>
                    </a:lnTo>
                    <a:lnTo>
                      <a:pt x="293" y="227"/>
                    </a:lnTo>
                    <a:lnTo>
                      <a:pt x="320" y="233"/>
                    </a:lnTo>
                    <a:lnTo>
                      <a:pt x="328" y="252"/>
                    </a:lnTo>
                    <a:lnTo>
                      <a:pt x="316" y="258"/>
                    </a:lnTo>
                    <a:lnTo>
                      <a:pt x="299" y="246"/>
                    </a:lnTo>
                    <a:lnTo>
                      <a:pt x="267" y="237"/>
                    </a:lnTo>
                    <a:lnTo>
                      <a:pt x="274" y="260"/>
                    </a:lnTo>
                    <a:lnTo>
                      <a:pt x="258" y="263"/>
                    </a:lnTo>
                    <a:lnTo>
                      <a:pt x="245" y="242"/>
                    </a:lnTo>
                    <a:lnTo>
                      <a:pt x="237" y="255"/>
                    </a:lnTo>
                    <a:lnTo>
                      <a:pt x="189" y="255"/>
                    </a:lnTo>
                    <a:lnTo>
                      <a:pt x="189" y="242"/>
                    </a:lnTo>
                    <a:lnTo>
                      <a:pt x="171" y="227"/>
                    </a:lnTo>
                    <a:lnTo>
                      <a:pt x="135" y="225"/>
                    </a:lnTo>
                    <a:lnTo>
                      <a:pt x="165" y="242"/>
                    </a:lnTo>
                    <a:lnTo>
                      <a:pt x="123" y="251"/>
                    </a:lnTo>
                    <a:lnTo>
                      <a:pt x="57" y="239"/>
                    </a:lnTo>
                    <a:lnTo>
                      <a:pt x="32" y="242"/>
                    </a:lnTo>
                    <a:lnTo>
                      <a:pt x="41" y="154"/>
                    </a:lnTo>
                    <a:lnTo>
                      <a:pt x="1" y="84"/>
                    </a:lnTo>
                    <a:lnTo>
                      <a:pt x="0" y="6"/>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6507720" y="2302560"/>
                <a:ext cx="796320" cy="896400"/>
              </a:xfrm>
              <a:custGeom>
                <a:avLst/>
                <a:gdLst/>
                <a:ahLst/>
                <a:rect l="l" t="t" r="r" b="b"/>
                <a:pathLst>
                  <a:path w="366" h="412">
                    <a:moveTo>
                      <a:pt x="0" y="32"/>
                    </a:moveTo>
                    <a:lnTo>
                      <a:pt x="96" y="32"/>
                    </a:lnTo>
                    <a:lnTo>
                      <a:pt x="95" y="0"/>
                    </a:lnTo>
                    <a:lnTo>
                      <a:pt x="116" y="9"/>
                    </a:lnTo>
                    <a:lnTo>
                      <a:pt x="120" y="34"/>
                    </a:lnTo>
                    <a:lnTo>
                      <a:pt x="166" y="61"/>
                    </a:lnTo>
                    <a:lnTo>
                      <a:pt x="180" y="49"/>
                    </a:lnTo>
                    <a:lnTo>
                      <a:pt x="207" y="49"/>
                    </a:lnTo>
                    <a:lnTo>
                      <a:pt x="228" y="73"/>
                    </a:lnTo>
                    <a:lnTo>
                      <a:pt x="242" y="64"/>
                    </a:lnTo>
                    <a:lnTo>
                      <a:pt x="282" y="74"/>
                    </a:lnTo>
                    <a:lnTo>
                      <a:pt x="296" y="56"/>
                    </a:lnTo>
                    <a:lnTo>
                      <a:pt x="321" y="70"/>
                    </a:lnTo>
                    <a:lnTo>
                      <a:pt x="366" y="68"/>
                    </a:lnTo>
                    <a:lnTo>
                      <a:pt x="293" y="119"/>
                    </a:lnTo>
                    <a:lnTo>
                      <a:pt x="257" y="164"/>
                    </a:lnTo>
                    <a:lnTo>
                      <a:pt x="264" y="229"/>
                    </a:lnTo>
                    <a:lnTo>
                      <a:pt x="239" y="256"/>
                    </a:lnTo>
                    <a:lnTo>
                      <a:pt x="249" y="275"/>
                    </a:lnTo>
                    <a:lnTo>
                      <a:pt x="249" y="323"/>
                    </a:lnTo>
                    <a:lnTo>
                      <a:pt x="274" y="323"/>
                    </a:lnTo>
                    <a:lnTo>
                      <a:pt x="311" y="358"/>
                    </a:lnTo>
                    <a:lnTo>
                      <a:pt x="326" y="400"/>
                    </a:lnTo>
                    <a:lnTo>
                      <a:pt x="67" y="412"/>
                    </a:lnTo>
                    <a:lnTo>
                      <a:pt x="68" y="298"/>
                    </a:lnTo>
                    <a:lnTo>
                      <a:pt x="45" y="273"/>
                    </a:lnTo>
                    <a:lnTo>
                      <a:pt x="53" y="243"/>
                    </a:lnTo>
                    <a:lnTo>
                      <a:pt x="61" y="226"/>
                    </a:lnTo>
                    <a:lnTo>
                      <a:pt x="45" y="147"/>
                    </a:lnTo>
                    <a:lnTo>
                      <a:pt x="23" y="95"/>
                    </a:lnTo>
                    <a:lnTo>
                      <a:pt x="0" y="3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 name=""/>
              <p:cNvSpPr/>
              <p:nvPr/>
            </p:nvSpPr>
            <p:spPr>
              <a:xfrm>
                <a:off x="7023600" y="2611440"/>
                <a:ext cx="604800" cy="707400"/>
              </a:xfrm>
              <a:custGeom>
                <a:avLst/>
                <a:gdLst/>
                <a:ahLst/>
                <a:rect l="l" t="t" r="r" b="b"/>
                <a:pathLst>
                  <a:path w="278" h="325">
                    <a:moveTo>
                      <a:pt x="20" y="22"/>
                    </a:moveTo>
                    <a:lnTo>
                      <a:pt x="41" y="19"/>
                    </a:lnTo>
                    <a:lnTo>
                      <a:pt x="60" y="19"/>
                    </a:lnTo>
                    <a:lnTo>
                      <a:pt x="72" y="0"/>
                    </a:lnTo>
                    <a:lnTo>
                      <a:pt x="81" y="24"/>
                    </a:lnTo>
                    <a:lnTo>
                      <a:pt x="111" y="24"/>
                    </a:lnTo>
                    <a:lnTo>
                      <a:pt x="127" y="46"/>
                    </a:lnTo>
                    <a:lnTo>
                      <a:pt x="158" y="40"/>
                    </a:lnTo>
                    <a:lnTo>
                      <a:pt x="179" y="54"/>
                    </a:lnTo>
                    <a:lnTo>
                      <a:pt x="218" y="64"/>
                    </a:lnTo>
                    <a:lnTo>
                      <a:pt x="225" y="81"/>
                    </a:lnTo>
                    <a:lnTo>
                      <a:pt x="245" y="82"/>
                    </a:lnTo>
                    <a:lnTo>
                      <a:pt x="239" y="99"/>
                    </a:lnTo>
                    <a:lnTo>
                      <a:pt x="246" y="118"/>
                    </a:lnTo>
                    <a:lnTo>
                      <a:pt x="233" y="142"/>
                    </a:lnTo>
                    <a:lnTo>
                      <a:pt x="242" y="147"/>
                    </a:lnTo>
                    <a:lnTo>
                      <a:pt x="264" y="121"/>
                    </a:lnTo>
                    <a:lnTo>
                      <a:pt x="263" y="112"/>
                    </a:lnTo>
                    <a:lnTo>
                      <a:pt x="272" y="108"/>
                    </a:lnTo>
                    <a:lnTo>
                      <a:pt x="278" y="121"/>
                    </a:lnTo>
                    <a:lnTo>
                      <a:pt x="261" y="139"/>
                    </a:lnTo>
                    <a:lnTo>
                      <a:pt x="254" y="180"/>
                    </a:lnTo>
                    <a:lnTo>
                      <a:pt x="254" y="249"/>
                    </a:lnTo>
                    <a:lnTo>
                      <a:pt x="264" y="261"/>
                    </a:lnTo>
                    <a:lnTo>
                      <a:pt x="260" y="304"/>
                    </a:lnTo>
                    <a:lnTo>
                      <a:pt x="128" y="325"/>
                    </a:lnTo>
                    <a:lnTo>
                      <a:pt x="95" y="305"/>
                    </a:lnTo>
                    <a:lnTo>
                      <a:pt x="102" y="279"/>
                    </a:lnTo>
                    <a:lnTo>
                      <a:pt x="86" y="251"/>
                    </a:lnTo>
                    <a:lnTo>
                      <a:pt x="72" y="216"/>
                    </a:lnTo>
                    <a:lnTo>
                      <a:pt x="35" y="181"/>
                    </a:lnTo>
                    <a:lnTo>
                      <a:pt x="12" y="181"/>
                    </a:lnTo>
                    <a:lnTo>
                      <a:pt x="12" y="133"/>
                    </a:lnTo>
                    <a:lnTo>
                      <a:pt x="0" y="115"/>
                    </a:lnTo>
                    <a:lnTo>
                      <a:pt x="26" y="87"/>
                    </a:lnTo>
                    <a:lnTo>
                      <a:pt x="20" y="2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6640560" y="3170880"/>
                <a:ext cx="702720" cy="456840"/>
              </a:xfrm>
              <a:custGeom>
                <a:avLst/>
                <a:gdLst/>
                <a:ahLst/>
                <a:rect l="l" t="t" r="r" b="b"/>
                <a:pathLst>
                  <a:path w="323" h="210">
                    <a:moveTo>
                      <a:pt x="5" y="11"/>
                    </a:moveTo>
                    <a:lnTo>
                      <a:pt x="0" y="48"/>
                    </a:lnTo>
                    <a:lnTo>
                      <a:pt x="7" y="87"/>
                    </a:lnTo>
                    <a:lnTo>
                      <a:pt x="37" y="167"/>
                    </a:lnTo>
                    <a:lnTo>
                      <a:pt x="54" y="210"/>
                    </a:lnTo>
                    <a:lnTo>
                      <a:pt x="244" y="200"/>
                    </a:lnTo>
                    <a:lnTo>
                      <a:pt x="275" y="210"/>
                    </a:lnTo>
                    <a:lnTo>
                      <a:pt x="294" y="169"/>
                    </a:lnTo>
                    <a:lnTo>
                      <a:pt x="287" y="140"/>
                    </a:lnTo>
                    <a:lnTo>
                      <a:pt x="319" y="134"/>
                    </a:lnTo>
                    <a:lnTo>
                      <a:pt x="323" y="88"/>
                    </a:lnTo>
                    <a:lnTo>
                      <a:pt x="304" y="68"/>
                    </a:lnTo>
                    <a:lnTo>
                      <a:pt x="271" y="48"/>
                    </a:lnTo>
                    <a:lnTo>
                      <a:pt x="278" y="20"/>
                    </a:lnTo>
                    <a:lnTo>
                      <a:pt x="264" y="0"/>
                    </a:lnTo>
                    <a:lnTo>
                      <a:pt x="193" y="3"/>
                    </a:lnTo>
                    <a:lnTo>
                      <a:pt x="121" y="6"/>
                    </a:lnTo>
                    <a:lnTo>
                      <a:pt x="5" y="11"/>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a:off x="7204320" y="3268800"/>
                <a:ext cx="504720" cy="833040"/>
              </a:xfrm>
              <a:custGeom>
                <a:avLst/>
                <a:gdLst/>
                <a:ahLst/>
                <a:rect l="l" t="t" r="r" b="b"/>
                <a:pathLst>
                  <a:path w="232" h="383">
                    <a:moveTo>
                      <a:pt x="43" y="22"/>
                    </a:moveTo>
                    <a:lnTo>
                      <a:pt x="176" y="0"/>
                    </a:lnTo>
                    <a:lnTo>
                      <a:pt x="197" y="47"/>
                    </a:lnTo>
                    <a:lnTo>
                      <a:pt x="224" y="243"/>
                    </a:lnTo>
                    <a:lnTo>
                      <a:pt x="232" y="269"/>
                    </a:lnTo>
                    <a:lnTo>
                      <a:pt x="211" y="321"/>
                    </a:lnTo>
                    <a:lnTo>
                      <a:pt x="211" y="357"/>
                    </a:lnTo>
                    <a:lnTo>
                      <a:pt x="187" y="353"/>
                    </a:lnTo>
                    <a:lnTo>
                      <a:pt x="188" y="383"/>
                    </a:lnTo>
                    <a:lnTo>
                      <a:pt x="163" y="371"/>
                    </a:lnTo>
                    <a:lnTo>
                      <a:pt x="150" y="375"/>
                    </a:lnTo>
                    <a:lnTo>
                      <a:pt x="131" y="372"/>
                    </a:lnTo>
                    <a:lnTo>
                      <a:pt x="117" y="326"/>
                    </a:lnTo>
                    <a:lnTo>
                      <a:pt x="90" y="312"/>
                    </a:lnTo>
                    <a:lnTo>
                      <a:pt x="90" y="263"/>
                    </a:lnTo>
                    <a:lnTo>
                      <a:pt x="63" y="269"/>
                    </a:lnTo>
                    <a:lnTo>
                      <a:pt x="48" y="233"/>
                    </a:lnTo>
                    <a:lnTo>
                      <a:pt x="0" y="191"/>
                    </a:lnTo>
                    <a:lnTo>
                      <a:pt x="35" y="125"/>
                    </a:lnTo>
                    <a:lnTo>
                      <a:pt x="25" y="94"/>
                    </a:lnTo>
                    <a:lnTo>
                      <a:pt x="60" y="88"/>
                    </a:lnTo>
                    <a:lnTo>
                      <a:pt x="63" y="45"/>
                    </a:lnTo>
                    <a:lnTo>
                      <a:pt x="43" y="22"/>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 name=""/>
              <p:cNvSpPr/>
              <p:nvPr/>
            </p:nvSpPr>
            <p:spPr>
              <a:xfrm>
                <a:off x="6756120" y="3606120"/>
                <a:ext cx="801000" cy="659160"/>
              </a:xfrm>
              <a:custGeom>
                <a:avLst/>
                <a:gdLst/>
                <a:ahLst/>
                <a:rect l="l" t="t" r="r" b="b"/>
                <a:pathLst>
                  <a:path w="368" h="303">
                    <a:moveTo>
                      <a:pt x="0" y="10"/>
                    </a:moveTo>
                    <a:lnTo>
                      <a:pt x="161" y="0"/>
                    </a:lnTo>
                    <a:lnTo>
                      <a:pt x="195" y="0"/>
                    </a:lnTo>
                    <a:lnTo>
                      <a:pt x="221" y="9"/>
                    </a:lnTo>
                    <a:lnTo>
                      <a:pt x="207" y="35"/>
                    </a:lnTo>
                    <a:lnTo>
                      <a:pt x="254" y="78"/>
                    </a:lnTo>
                    <a:lnTo>
                      <a:pt x="269" y="114"/>
                    </a:lnTo>
                    <a:lnTo>
                      <a:pt x="297" y="105"/>
                    </a:lnTo>
                    <a:lnTo>
                      <a:pt x="296" y="156"/>
                    </a:lnTo>
                    <a:lnTo>
                      <a:pt x="324" y="171"/>
                    </a:lnTo>
                    <a:lnTo>
                      <a:pt x="337" y="216"/>
                    </a:lnTo>
                    <a:lnTo>
                      <a:pt x="357" y="220"/>
                    </a:lnTo>
                    <a:lnTo>
                      <a:pt x="368" y="239"/>
                    </a:lnTo>
                    <a:lnTo>
                      <a:pt x="343" y="265"/>
                    </a:lnTo>
                    <a:lnTo>
                      <a:pt x="335" y="295"/>
                    </a:lnTo>
                    <a:lnTo>
                      <a:pt x="300" y="303"/>
                    </a:lnTo>
                    <a:lnTo>
                      <a:pt x="309" y="270"/>
                    </a:lnTo>
                    <a:lnTo>
                      <a:pt x="171" y="282"/>
                    </a:lnTo>
                    <a:lnTo>
                      <a:pt x="72" y="294"/>
                    </a:lnTo>
                    <a:lnTo>
                      <a:pt x="66" y="262"/>
                    </a:lnTo>
                    <a:lnTo>
                      <a:pt x="59" y="165"/>
                    </a:lnTo>
                    <a:lnTo>
                      <a:pt x="58" y="112"/>
                    </a:lnTo>
                    <a:lnTo>
                      <a:pt x="25" y="88"/>
                    </a:lnTo>
                    <a:lnTo>
                      <a:pt x="37" y="66"/>
                    </a:lnTo>
                    <a:lnTo>
                      <a:pt x="21" y="54"/>
                    </a:lnTo>
                    <a:lnTo>
                      <a:pt x="0" y="10"/>
                    </a:lnTo>
                    <a:close/>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24" name=""/>
            <p:cNvSpPr/>
            <p:nvPr/>
          </p:nvSpPr>
          <p:spPr>
            <a:xfrm rot="801600">
              <a:off x="6849720" y="3713040"/>
              <a:ext cx="985680" cy="1487520"/>
            </a:xfrm>
            <a:custGeom>
              <a:avLst/>
              <a:gdLst>
                <a:gd name="textAreaLeft" fmla="*/ 131760 w 985680"/>
                <a:gd name="textAreaRight" fmla="*/ 853920 w 985680"/>
                <a:gd name="textAreaTop" fmla="*/ 260280 h 1487520"/>
                <a:gd name="textAreaBottom" fmla="*/ 1078560 h 148752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rot="18851400">
              <a:off x="6405480" y="2111040"/>
              <a:ext cx="898560" cy="1546200"/>
            </a:xfrm>
            <a:custGeom>
              <a:avLst/>
              <a:gdLst>
                <a:gd name="textAreaLeft" fmla="*/ 120240 w 898560"/>
                <a:gd name="textAreaRight" fmla="*/ 778320 w 898560"/>
                <a:gd name="textAreaTop" fmla="*/ 270360 h 1546200"/>
                <a:gd name="textAreaBottom" fmla="*/ 1121040 h 154620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66ccff"/>
            </a:solidFill>
            <a:ln w="19080">
              <a:solidFill>
                <a:srgbClr val="66ccff"/>
              </a:solidFill>
              <a:miter/>
            </a:ln>
          </p:spPr>
          <p:style>
            <a:lnRef idx="0"/>
            <a:fillRef idx="0"/>
            <a:effectRef idx="0"/>
            <a:fontRef idx="minor"/>
          </p:style>
          <p:txBody>
            <a:bodyPr wrap="none" lIns="46800" rIns="46800" tIns="90000" bIns="90000" anchor="ctr" anchorCtr="1" vert="eaVe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6" name=""/>
            <p:cNvSpPr/>
            <p:nvPr/>
          </p:nvSpPr>
          <p:spPr>
            <a:xfrm rot="20694600">
              <a:off x="3711600" y="2269800"/>
              <a:ext cx="2133720" cy="533160"/>
            </a:xfrm>
            <a:custGeom>
              <a:avLst/>
              <a:gdLst>
                <a:gd name="textAreaLeft" fmla="*/ 373320 w 2133720"/>
                <a:gd name="textAreaRight" fmla="*/ 1546920 w 2133720"/>
                <a:gd name="textAreaTop" fmla="*/ 71280 h 533160"/>
                <a:gd name="textAreaBottom" fmla="*/ 461880 h 533160"/>
                <a:gd name="GluePoint1X" fmla="*/ 17 w 21600"/>
                <a:gd name="GluePoint1Y" fmla="*/ 0 h 21600"/>
                <a:gd name="GluePoint2X" fmla="*/ 16 w 21600"/>
                <a:gd name="GluePoint2Y" fmla="*/ 22 h 21600"/>
                <a:gd name="GluePoint3X" fmla="*/ 12 w 21600"/>
                <a:gd name="GluePoint3Y" fmla="*/ 2 h 21600"/>
                <a:gd name="GluePoint4X" fmla="*/ 8 w 21600"/>
                <a:gd name="GluePoint4Y" fmla="*/ 22 h 21600"/>
                <a:gd name="GluePoint5X" fmla="*/ 14 w 21600"/>
                <a:gd name="GluePoint5Y" fmla="*/ 2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21600"/>
                  </a:moveTo>
                  <a:arcTo wR="7560" hR="21600" stAng="10800000" swAng="5400000"/>
                  <a:lnTo>
                    <a:pt x="11880" y="0"/>
                  </a:lnTo>
                  <a:arcTo wR="7560" hR="21600" stAng="-5400000" swAng="2682637"/>
                  <a:lnTo>
                    <a:pt x="21168" y="14400"/>
                  </a:lnTo>
                  <a:lnTo>
                    <a:pt x="17280" y="21600"/>
                  </a:lnTo>
                  <a:lnTo>
                    <a:pt x="12528" y="14400"/>
                  </a:lnTo>
                  <a:lnTo>
                    <a:pt x="14688" y="14400"/>
                  </a:lnTo>
                  <a:arcTo wR="7560" hR="21600" stAng="-2717363" swAng="-2325203"/>
                  <a:lnTo>
                    <a:pt x="9720" y="900"/>
                  </a:lnTo>
                  <a:arcTo wR="7560" hR="21600" stAng="-5757435" swAng="-5042565"/>
                  <a:close/>
                </a:path>
                <a:path fill="darkenLess" w="21600" h="21600">
                  <a:moveTo>
                    <a:pt x="0" y="21600"/>
                  </a:moveTo>
                  <a:arcTo wR="7560" hR="21600" stAng="10800000" swAng="5400000"/>
                  <a:lnTo>
                    <a:pt x="7560" y="0"/>
                  </a:lnTo>
                  <a:arcTo wR="7560" hR="21600" stAng="-5400000" swAng="357435"/>
                  <a:lnTo>
                    <a:pt x="9720" y="900"/>
                  </a:lnTo>
                  <a:arcTo wR="7560" hR="21600" stAng="-5757435" swAng="-5042565"/>
                  <a:close/>
                </a:path>
              </a:pathLst>
            </a:cu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flipV="1" rot="19603800">
              <a:off x="4268520" y="3913200"/>
              <a:ext cx="1130040" cy="231480"/>
            </a:xfrm>
            <a:prstGeom prst="leftArrow">
              <a:avLst>
                <a:gd name="adj1" fmla="val 50000"/>
                <a:gd name="adj2" fmla="val 122045"/>
              </a:avLst>
            </a:pr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rot="650400">
              <a:off x="5418000" y="4009680"/>
              <a:ext cx="228600" cy="685800"/>
            </a:xfrm>
            <a:prstGeom prst="downArrow">
              <a:avLst>
                <a:gd name="adj1" fmla="val 50000"/>
                <a:gd name="adj2" fmla="val 75000"/>
              </a:avLst>
            </a:pr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4659480" y="1038240"/>
              <a:ext cx="1949040" cy="4878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Canadian Gas Flow</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Impact on California</a:t>
              </a:r>
              <a:endParaRPr b="0" lang="en-US" sz="1600" strike="noStrike" u="none">
                <a:solidFill>
                  <a:srgbClr val="000000"/>
                </a:solidFill>
                <a:effectLst/>
                <a:uFillTx/>
                <a:latin typeface="Times New Roman"/>
              </a:endParaRPr>
            </a:p>
          </p:txBody>
        </p:sp>
        <p:sp>
          <p:nvSpPr>
            <p:cNvPr id="130" name=""/>
            <p:cNvSpPr/>
            <p:nvPr/>
          </p:nvSpPr>
          <p:spPr>
            <a:xfrm>
              <a:off x="4070880" y="1800000"/>
              <a:ext cx="119592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Decrease Canadian</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Supplies to California</a:t>
              </a:r>
              <a:endParaRPr b="0" lang="en-US" sz="1000" strike="noStrike" u="none">
                <a:solidFill>
                  <a:srgbClr val="000000"/>
                </a:solidFill>
                <a:effectLst/>
                <a:uFillTx/>
                <a:latin typeface="Times New Roman"/>
              </a:endParaRPr>
            </a:p>
          </p:txBody>
        </p:sp>
        <p:sp>
          <p:nvSpPr>
            <p:cNvPr id="131" name=""/>
            <p:cNvSpPr/>
            <p:nvPr/>
          </p:nvSpPr>
          <p:spPr>
            <a:xfrm>
              <a:off x="6203880" y="1876320"/>
              <a:ext cx="112572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Increase Canadian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Supplies to Chicago</a:t>
              </a:r>
              <a:endParaRPr b="0" lang="en-US" sz="1000" strike="noStrike" u="none">
                <a:solidFill>
                  <a:srgbClr val="000000"/>
                </a:solidFill>
                <a:effectLst/>
                <a:uFillTx/>
                <a:latin typeface="Times New Roman"/>
              </a:endParaRPr>
            </a:p>
          </p:txBody>
        </p:sp>
        <p:sp>
          <p:nvSpPr>
            <p:cNvPr id="132" name=""/>
            <p:cNvSpPr/>
            <p:nvPr/>
          </p:nvSpPr>
          <p:spPr>
            <a:xfrm>
              <a:off x="5403240" y="3705120"/>
              <a:ext cx="100620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Increase Rockies </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to California</a:t>
              </a:r>
              <a:endParaRPr b="0" lang="en-US" sz="1000" strike="noStrike" u="none">
                <a:solidFill>
                  <a:srgbClr val="000000"/>
                </a:solidFill>
                <a:effectLst/>
                <a:uFillTx/>
                <a:latin typeface="Times New Roman"/>
              </a:endParaRPr>
            </a:p>
          </p:txBody>
        </p:sp>
        <p:sp>
          <p:nvSpPr>
            <p:cNvPr id="133" name=""/>
            <p:cNvSpPr/>
            <p:nvPr/>
          </p:nvSpPr>
          <p:spPr>
            <a:xfrm>
              <a:off x="6942240" y="5381640"/>
              <a:ext cx="146304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Decrease Permian &amp; G.C.</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Supplies to MidContinent</a:t>
              </a:r>
              <a:endParaRPr b="0" lang="en-US" sz="1000" strike="noStrike" u="none">
                <a:solidFill>
                  <a:srgbClr val="000000"/>
                </a:solidFill>
                <a:effectLst/>
                <a:uFillTx/>
                <a:latin typeface="Times New Roman"/>
              </a:endParaRPr>
            </a:p>
          </p:txBody>
        </p:sp>
        <p:sp>
          <p:nvSpPr>
            <p:cNvPr id="134" name=""/>
            <p:cNvSpPr/>
            <p:nvPr/>
          </p:nvSpPr>
          <p:spPr>
            <a:xfrm>
              <a:off x="4916880" y="5610240"/>
              <a:ext cx="1688040" cy="3056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Increase Permian &amp; Anadarko</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to California</a:t>
              </a:r>
              <a:endParaRPr b="0" lang="en-US" sz="1000" strike="noStrike" u="none">
                <a:solidFill>
                  <a:srgbClr val="000000"/>
                </a:solidFill>
                <a:effectLst/>
                <a:uFillTx/>
                <a:latin typeface="Times New Roman"/>
              </a:endParaRPr>
            </a:p>
          </p:txBody>
        </p:sp>
        <p:sp>
          <p:nvSpPr>
            <p:cNvPr id="135" name=""/>
            <p:cNvSpPr/>
            <p:nvPr/>
          </p:nvSpPr>
          <p:spPr>
            <a:xfrm rot="6918600">
              <a:off x="4452480" y="3471480"/>
              <a:ext cx="588960" cy="2786040"/>
            </a:xfrm>
            <a:custGeom>
              <a:avLst/>
              <a:gdLst>
                <a:gd name="textAreaLeft" fmla="*/ 78840 w 588960"/>
                <a:gd name="textAreaRight" fmla="*/ 510120 w 588960"/>
                <a:gd name="textAreaTop" fmla="*/ 487440 h 2786040"/>
                <a:gd name="textAreaBottom" fmla="*/ 2019960 h 278604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7560" stAng="-5400000" swAng="5400000"/>
                  <a:lnTo>
                    <a:pt x="21600" y="11880"/>
                  </a:lnTo>
                  <a:arcTo wR="21600" hR="7560" stAng="0" swAng="2682637"/>
                  <a:lnTo>
                    <a:pt x="7200" y="21168"/>
                  </a:lnTo>
                  <a:lnTo>
                    <a:pt x="0" y="17280"/>
                  </a:lnTo>
                  <a:lnTo>
                    <a:pt x="7200" y="12528"/>
                  </a:lnTo>
                  <a:lnTo>
                    <a:pt x="7200" y="14688"/>
                  </a:lnTo>
                  <a:arcTo wR="21600" hR="7560" stAng="2682637" swAng="-2325203"/>
                  <a:lnTo>
                    <a:pt x="20700" y="9720"/>
                  </a:lnTo>
                  <a:arcTo wR="21600" hR="7560" stAng="-357435" swAng="-5042565"/>
                  <a:close/>
                </a:path>
                <a:path fill="darkenLess" w="21600" h="21600">
                  <a:moveTo>
                    <a:pt x="0" y="0"/>
                  </a:moveTo>
                  <a:arcTo wR="21600" hR="7560" stAng="-5400000" swAng="5400000"/>
                  <a:lnTo>
                    <a:pt x="21600" y="11880"/>
                  </a:lnTo>
                  <a:arcTo wR="21600" hR="7560" stAng="0" swAng="-357435"/>
                  <a:lnTo>
                    <a:pt x="20700" y="9720"/>
                  </a:lnTo>
                  <a:arcTo wR="21600" hR="7560" stAng="-357435" swAng="-5042565"/>
                  <a:close/>
                </a:path>
              </a:pathLst>
            </a:custGeom>
            <a:solidFill>
              <a:srgbClr val="66ccff"/>
            </a:solidFill>
            <a:ln w="19080">
              <a:solidFill>
                <a:srgbClr val="66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36" name=""/>
          <p:cNvSpPr/>
          <p:nvPr/>
        </p:nvSpPr>
        <p:spPr>
          <a:xfrm>
            <a:off x="630360" y="2473200"/>
            <a:ext cx="2562120" cy="287820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Canadian supplies shift to Mid-continent</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Transwestern receives increased Permian and Anadarko supplies via East of Thoreau interconnects</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Relieves excess capacity challenge in Northern California</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130BE73-E53E-4F78-ACF9-46F5E8E7C24D}"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7"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Competitive Environment</a:t>
            </a:r>
            <a:endParaRPr b="1" lang="en-US" sz="2800" strike="noStrike" u="none">
              <a:solidFill>
                <a:srgbClr val="008240"/>
              </a:solidFill>
              <a:effectLst/>
              <a:uFillTx/>
              <a:latin typeface="Arial"/>
            </a:endParaRPr>
          </a:p>
        </p:txBody>
      </p:sp>
      <p:sp>
        <p:nvSpPr>
          <p:cNvPr id="138"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Other pipelines in market areas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Deliverability at California border</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Comparative rates</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Expansions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Proposed expansions to California</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Transwestern expansion projects</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A55503FF-E487-4662-9EF0-E6985B711576}"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Table of Contents</a:t>
            </a:r>
            <a:endParaRPr b="1" lang="en-US" sz="2800" strike="noStrike" u="none">
              <a:solidFill>
                <a:srgbClr val="008240"/>
              </a:solidFill>
              <a:effectLst/>
              <a:uFillTx/>
              <a:latin typeface="Arial"/>
            </a:endParaRPr>
          </a:p>
        </p:txBody>
      </p:sp>
      <p:sp>
        <p:nvSpPr>
          <p:cNvPr id="16"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6D1A108-8727-45FB-986D-DACEDE7CAD91}"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Current Interstate Pipelines to California</a:t>
            </a:r>
            <a:endParaRPr b="1" lang="en-US" sz="2800" strike="noStrike" u="none">
              <a:solidFill>
                <a:srgbClr val="008240"/>
              </a:solidFill>
              <a:effectLst/>
              <a:uFillTx/>
              <a:latin typeface="Arial"/>
            </a:endParaRPr>
          </a:p>
        </p:txBody>
      </p:sp>
      <p:graphicFrame>
        <p:nvGraphicFramePr>
          <p:cNvPr id="140" name=""/>
          <p:cNvGraphicFramePr/>
          <p:nvPr/>
        </p:nvGraphicFramePr>
        <p:xfrm>
          <a:off x="1263600" y="1392120"/>
          <a:ext cx="7086600" cy="4037040"/>
        </p:xfrm>
        <a:graphic>
          <a:graphicData uri="http://schemas.openxmlformats.org/drawingml/2006/table">
            <a:tbl>
              <a:tblPr/>
              <a:tblGrid>
                <a:gridCol w="1859040"/>
                <a:gridCol w="1520640"/>
                <a:gridCol w="1935360"/>
                <a:gridCol w="1771560"/>
              </a:tblGrid>
              <a:tr h="916920">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PIPELINE</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CAPACITY </a:t>
                      </a:r>
                      <a:endParaRPr b="0" lang="en-US" sz="1800" strike="noStrike" u="none">
                        <a:solidFill>
                          <a:srgbClr val="000000"/>
                        </a:solidFill>
                        <a:effectLst/>
                        <a:uFillTx/>
                        <a:latin typeface="Times New Roman"/>
                      </a:endParaRPr>
                    </a:p>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(MMcfd)</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MAX DEMAND RATE AND FUEL</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00"/>
                          </a:solidFill>
                          <a:effectLst/>
                          <a:uFillTx/>
                          <a:latin typeface="Arial"/>
                        </a:rPr>
                        <a:t>2001 Average Throughput (MMBtu)</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58500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PG&amp;E-GTN </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1,930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$.2628 + 2.21%</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307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Kern River</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   700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$.7708 + 1.10%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307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1,090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$.3453 + 5.00%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1,837</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321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El Paso</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3,320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$.3600 + 3.47%</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64260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Total Delivery Capacity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7,040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1"/>
          </p:nvPr>
        </p:nvSpPr>
        <p:spPr/>
        <p:txBody>
          <a:bodyPr/>
          <a:p>
            <a:fld id="{BD71DCBF-7E10-482C-BA75-D0F1833F38F2}"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1" name="PlaceHolder 1"/>
          <p:cNvSpPr>
            <a:spLocks noGrp="1"/>
          </p:cNvSpPr>
          <p:nvPr>
            <p:ph type="title"/>
          </p:nvPr>
        </p:nvSpPr>
        <p:spPr>
          <a:xfrm>
            <a:off x="673200" y="324000"/>
            <a:ext cx="8262720" cy="614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Proposed Expansions to California</a:t>
            </a:r>
            <a:br>
              <a:rPr sz="2800"/>
            </a:br>
            <a:r>
              <a:rPr b="1" lang="en-US" sz="2800" strike="noStrike" u="none">
                <a:solidFill>
                  <a:srgbClr val="008240"/>
                </a:solidFill>
                <a:effectLst/>
                <a:uFillTx/>
                <a:latin typeface="Arial"/>
              </a:rPr>
              <a:t>Filed with FERC</a:t>
            </a:r>
            <a:endParaRPr b="1" lang="en-US" sz="2800" strike="noStrike" u="none">
              <a:solidFill>
                <a:srgbClr val="008240"/>
              </a:solidFill>
              <a:effectLst/>
              <a:uFillTx/>
              <a:latin typeface="Arial"/>
            </a:endParaRPr>
          </a:p>
        </p:txBody>
      </p:sp>
      <p:grpSp>
        <p:nvGrpSpPr>
          <p:cNvPr id="142" name=""/>
          <p:cNvGrpSpPr/>
          <p:nvPr/>
        </p:nvGrpSpPr>
        <p:grpSpPr>
          <a:xfrm>
            <a:off x="5291280" y="968400"/>
            <a:ext cx="3052800" cy="2193480"/>
            <a:chOff x="5291280" y="968400"/>
            <a:chExt cx="3052800" cy="2193480"/>
          </a:xfrm>
        </p:grpSpPr>
        <p:sp>
          <p:nvSpPr>
            <p:cNvPr id="143" name=""/>
            <p:cNvSpPr/>
            <p:nvPr/>
          </p:nvSpPr>
          <p:spPr>
            <a:xfrm>
              <a:off x="5291280" y="1225800"/>
              <a:ext cx="604440" cy="0"/>
            </a:xfrm>
            <a:prstGeom prst="line">
              <a:avLst/>
            </a:prstGeom>
            <a:ln w="284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6095160" y="968400"/>
              <a:ext cx="8071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ff"/>
                  </a:solidFill>
                  <a:effectLst/>
                  <a:uFillTx/>
                  <a:latin typeface="Arial"/>
                </a:rPr>
                <a:t>PGT</a:t>
              </a:r>
              <a:endParaRPr b="0" lang="en-US" sz="2400" strike="noStrike" u="none">
                <a:solidFill>
                  <a:srgbClr val="000000"/>
                </a:solidFill>
                <a:effectLst/>
                <a:uFillTx/>
                <a:latin typeface="Times New Roman"/>
              </a:endParaRPr>
            </a:p>
          </p:txBody>
        </p:sp>
        <p:sp>
          <p:nvSpPr>
            <p:cNvPr id="145" name=""/>
            <p:cNvSpPr/>
            <p:nvPr/>
          </p:nvSpPr>
          <p:spPr>
            <a:xfrm>
              <a:off x="5291280" y="1649520"/>
              <a:ext cx="604440" cy="0"/>
            </a:xfrm>
            <a:prstGeom prst="line">
              <a:avLst/>
            </a:prstGeom>
            <a:ln w="28440">
              <a:solidFill>
                <a:srgbClr val="0066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6095880" y="1392480"/>
              <a:ext cx="8244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66ff"/>
                  </a:solidFill>
                  <a:effectLst/>
                  <a:uFillTx/>
                  <a:latin typeface="Arial"/>
                </a:rPr>
                <a:t>Kern</a:t>
              </a:r>
              <a:endParaRPr b="0" lang="en-US" sz="2400" strike="noStrike" u="none">
                <a:solidFill>
                  <a:srgbClr val="000000"/>
                </a:solidFill>
                <a:effectLst/>
                <a:uFillTx/>
                <a:latin typeface="Times New Roman"/>
              </a:endParaRPr>
            </a:p>
          </p:txBody>
        </p:sp>
        <p:sp>
          <p:nvSpPr>
            <p:cNvPr id="147" name=""/>
            <p:cNvSpPr/>
            <p:nvPr/>
          </p:nvSpPr>
          <p:spPr>
            <a:xfrm>
              <a:off x="5291280" y="2498760"/>
              <a:ext cx="604440" cy="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a:off x="6095520" y="2241720"/>
              <a:ext cx="10443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990099"/>
                  </a:solidFill>
                  <a:effectLst/>
                  <a:uFillTx/>
                  <a:latin typeface="Arial"/>
                </a:rPr>
                <a:t>EPNG</a:t>
              </a:r>
              <a:endParaRPr b="0" lang="en-US" sz="2400" strike="noStrike" u="none">
                <a:solidFill>
                  <a:srgbClr val="000000"/>
                </a:solidFill>
                <a:effectLst/>
                <a:uFillTx/>
                <a:latin typeface="Times New Roman"/>
              </a:endParaRPr>
            </a:p>
          </p:txBody>
        </p:sp>
        <p:sp>
          <p:nvSpPr>
            <p:cNvPr id="149" name=""/>
            <p:cNvSpPr/>
            <p:nvPr/>
          </p:nvSpPr>
          <p:spPr>
            <a:xfrm>
              <a:off x="5291280" y="2073600"/>
              <a:ext cx="604440" cy="0"/>
            </a:xfrm>
            <a:prstGeom prst="line">
              <a:avLst/>
            </a:prstGeom>
            <a:ln w="28440">
              <a:solidFill>
                <a:srgbClr val="00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6096600" y="1818000"/>
              <a:ext cx="224748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9900"/>
                  </a:solidFill>
                  <a:effectLst/>
                  <a:uFillTx/>
                  <a:latin typeface="Arial"/>
                </a:rPr>
                <a:t>Southern Trails</a:t>
              </a:r>
              <a:endParaRPr b="0" lang="en-US" sz="2400" strike="noStrike" u="none">
                <a:solidFill>
                  <a:srgbClr val="000000"/>
                </a:solidFill>
                <a:effectLst/>
                <a:uFillTx/>
                <a:latin typeface="Times New Roman"/>
              </a:endParaRPr>
            </a:p>
          </p:txBody>
        </p:sp>
        <p:sp>
          <p:nvSpPr>
            <p:cNvPr id="151" name=""/>
            <p:cNvSpPr/>
            <p:nvPr/>
          </p:nvSpPr>
          <p:spPr>
            <a:xfrm>
              <a:off x="5291280" y="2922840"/>
              <a:ext cx="604440" cy="0"/>
            </a:xfrm>
            <a:prstGeom prst="line">
              <a:avLst/>
            </a:prstGeom>
            <a:ln w="284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6098400" y="2702160"/>
              <a:ext cx="10274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0000"/>
                  </a:solidFill>
                  <a:effectLst/>
                  <a:uFillTx/>
                  <a:latin typeface="Arial"/>
                </a:rPr>
                <a:t>TWPL</a:t>
              </a:r>
              <a:endParaRPr b="0" lang="en-US" sz="2400" strike="noStrike" u="none">
                <a:solidFill>
                  <a:srgbClr val="000000"/>
                </a:solidFill>
                <a:effectLst/>
                <a:uFillTx/>
                <a:latin typeface="Times New Roman"/>
              </a:endParaRPr>
            </a:p>
          </p:txBody>
        </p:sp>
      </p:grpSp>
      <p:grpSp>
        <p:nvGrpSpPr>
          <p:cNvPr id="153" name=""/>
          <p:cNvGrpSpPr/>
          <p:nvPr/>
        </p:nvGrpSpPr>
        <p:grpSpPr>
          <a:xfrm>
            <a:off x="720720" y="577800"/>
            <a:ext cx="5438520" cy="6100560"/>
            <a:chOff x="720720" y="577800"/>
            <a:chExt cx="5438520" cy="6100560"/>
          </a:xfrm>
        </p:grpSpPr>
        <p:grpSp>
          <p:nvGrpSpPr>
            <p:cNvPr id="154" name=""/>
            <p:cNvGrpSpPr/>
            <p:nvPr/>
          </p:nvGrpSpPr>
          <p:grpSpPr>
            <a:xfrm>
              <a:off x="720720" y="577800"/>
              <a:ext cx="5438520" cy="6100560"/>
              <a:chOff x="720720" y="577800"/>
              <a:chExt cx="5438520" cy="6100560"/>
            </a:xfrm>
          </p:grpSpPr>
          <p:sp>
            <p:nvSpPr>
              <p:cNvPr id="155" name=""/>
              <p:cNvSpPr/>
              <p:nvPr/>
            </p:nvSpPr>
            <p:spPr>
              <a:xfrm>
                <a:off x="2370960" y="2525400"/>
                <a:ext cx="1005120" cy="1328040"/>
              </a:xfrm>
              <a:custGeom>
                <a:avLst/>
                <a:gdLst/>
                <a:ahLst/>
                <a:rect l="l" t="t" r="r" b="b"/>
                <a:pathLst>
                  <a:path w="512" h="651">
                    <a:moveTo>
                      <a:pt x="22" y="454"/>
                    </a:moveTo>
                    <a:lnTo>
                      <a:pt x="15" y="498"/>
                    </a:lnTo>
                    <a:lnTo>
                      <a:pt x="13" y="500"/>
                    </a:lnTo>
                    <a:lnTo>
                      <a:pt x="10" y="518"/>
                    </a:lnTo>
                    <a:lnTo>
                      <a:pt x="7" y="538"/>
                    </a:lnTo>
                    <a:lnTo>
                      <a:pt x="1" y="577"/>
                    </a:lnTo>
                    <a:lnTo>
                      <a:pt x="0" y="589"/>
                    </a:lnTo>
                    <a:lnTo>
                      <a:pt x="29" y="593"/>
                    </a:lnTo>
                    <a:lnTo>
                      <a:pt x="60" y="599"/>
                    </a:lnTo>
                    <a:lnTo>
                      <a:pt x="105" y="606"/>
                    </a:lnTo>
                    <a:lnTo>
                      <a:pt x="107" y="606"/>
                    </a:lnTo>
                    <a:lnTo>
                      <a:pt x="119" y="607"/>
                    </a:lnTo>
                    <a:lnTo>
                      <a:pt x="138" y="610"/>
                    </a:lnTo>
                    <a:lnTo>
                      <a:pt x="211" y="620"/>
                    </a:lnTo>
                    <a:lnTo>
                      <a:pt x="234" y="623"/>
                    </a:lnTo>
                    <a:lnTo>
                      <a:pt x="242" y="624"/>
                    </a:lnTo>
                    <a:lnTo>
                      <a:pt x="257" y="627"/>
                    </a:lnTo>
                    <a:lnTo>
                      <a:pt x="280" y="630"/>
                    </a:lnTo>
                    <a:lnTo>
                      <a:pt x="304" y="632"/>
                    </a:lnTo>
                    <a:lnTo>
                      <a:pt x="327" y="635"/>
                    </a:lnTo>
                    <a:lnTo>
                      <a:pt x="329" y="636"/>
                    </a:lnTo>
                    <a:lnTo>
                      <a:pt x="373" y="641"/>
                    </a:lnTo>
                    <a:lnTo>
                      <a:pt x="407" y="645"/>
                    </a:lnTo>
                    <a:lnTo>
                      <a:pt x="418" y="646"/>
                    </a:lnTo>
                    <a:lnTo>
                      <a:pt x="460" y="651"/>
                    </a:lnTo>
                    <a:lnTo>
                      <a:pt x="467" y="593"/>
                    </a:lnTo>
                    <a:lnTo>
                      <a:pt x="468" y="591"/>
                    </a:lnTo>
                    <a:lnTo>
                      <a:pt x="471" y="562"/>
                    </a:lnTo>
                    <a:lnTo>
                      <a:pt x="472" y="547"/>
                    </a:lnTo>
                    <a:lnTo>
                      <a:pt x="474" y="532"/>
                    </a:lnTo>
                    <a:lnTo>
                      <a:pt x="476" y="514"/>
                    </a:lnTo>
                    <a:lnTo>
                      <a:pt x="476" y="513"/>
                    </a:lnTo>
                    <a:lnTo>
                      <a:pt x="476" y="499"/>
                    </a:lnTo>
                    <a:lnTo>
                      <a:pt x="479" y="472"/>
                    </a:lnTo>
                    <a:lnTo>
                      <a:pt x="482" y="443"/>
                    </a:lnTo>
                    <a:lnTo>
                      <a:pt x="486" y="413"/>
                    </a:lnTo>
                    <a:lnTo>
                      <a:pt x="490" y="370"/>
                    </a:lnTo>
                    <a:lnTo>
                      <a:pt x="490" y="369"/>
                    </a:lnTo>
                    <a:lnTo>
                      <a:pt x="492" y="354"/>
                    </a:lnTo>
                    <a:lnTo>
                      <a:pt x="493" y="338"/>
                    </a:lnTo>
                    <a:lnTo>
                      <a:pt x="495" y="334"/>
                    </a:lnTo>
                    <a:lnTo>
                      <a:pt x="498" y="309"/>
                    </a:lnTo>
                    <a:lnTo>
                      <a:pt x="499" y="294"/>
                    </a:lnTo>
                    <a:lnTo>
                      <a:pt x="502" y="268"/>
                    </a:lnTo>
                    <a:lnTo>
                      <a:pt x="505" y="242"/>
                    </a:lnTo>
                    <a:lnTo>
                      <a:pt x="507" y="220"/>
                    </a:lnTo>
                    <a:lnTo>
                      <a:pt x="508" y="216"/>
                    </a:lnTo>
                    <a:lnTo>
                      <a:pt x="509" y="205"/>
                    </a:lnTo>
                    <a:lnTo>
                      <a:pt x="510" y="190"/>
                    </a:lnTo>
                    <a:lnTo>
                      <a:pt x="512" y="176"/>
                    </a:lnTo>
                    <a:lnTo>
                      <a:pt x="473" y="171"/>
                    </a:lnTo>
                    <a:lnTo>
                      <a:pt x="470" y="171"/>
                    </a:lnTo>
                    <a:lnTo>
                      <a:pt x="428" y="166"/>
                    </a:lnTo>
                    <a:lnTo>
                      <a:pt x="424" y="165"/>
                    </a:lnTo>
                    <a:lnTo>
                      <a:pt x="405" y="163"/>
                    </a:lnTo>
                    <a:lnTo>
                      <a:pt x="337" y="154"/>
                    </a:lnTo>
                    <a:lnTo>
                      <a:pt x="341" y="125"/>
                    </a:lnTo>
                    <a:lnTo>
                      <a:pt x="344" y="102"/>
                    </a:lnTo>
                    <a:lnTo>
                      <a:pt x="345" y="95"/>
                    </a:lnTo>
                    <a:lnTo>
                      <a:pt x="346" y="86"/>
                    </a:lnTo>
                    <a:lnTo>
                      <a:pt x="349" y="66"/>
                    </a:lnTo>
                    <a:lnTo>
                      <a:pt x="350" y="56"/>
                    </a:lnTo>
                    <a:lnTo>
                      <a:pt x="352" y="36"/>
                    </a:lnTo>
                    <a:lnTo>
                      <a:pt x="320" y="32"/>
                    </a:lnTo>
                    <a:lnTo>
                      <a:pt x="317" y="32"/>
                    </a:lnTo>
                    <a:lnTo>
                      <a:pt x="313" y="31"/>
                    </a:lnTo>
                    <a:lnTo>
                      <a:pt x="291" y="28"/>
                    </a:lnTo>
                    <a:lnTo>
                      <a:pt x="269" y="26"/>
                    </a:lnTo>
                    <a:lnTo>
                      <a:pt x="260" y="25"/>
                    </a:lnTo>
                    <a:lnTo>
                      <a:pt x="259" y="23"/>
                    </a:lnTo>
                    <a:lnTo>
                      <a:pt x="256" y="23"/>
                    </a:lnTo>
                    <a:lnTo>
                      <a:pt x="255" y="23"/>
                    </a:lnTo>
                    <a:lnTo>
                      <a:pt x="253" y="22"/>
                    </a:lnTo>
                    <a:lnTo>
                      <a:pt x="184" y="13"/>
                    </a:lnTo>
                    <a:lnTo>
                      <a:pt x="162" y="10"/>
                    </a:lnTo>
                    <a:lnTo>
                      <a:pt x="119" y="4"/>
                    </a:lnTo>
                    <a:lnTo>
                      <a:pt x="94" y="0"/>
                    </a:lnTo>
                    <a:lnTo>
                      <a:pt x="92" y="12"/>
                    </a:lnTo>
                    <a:lnTo>
                      <a:pt x="82" y="78"/>
                    </a:lnTo>
                    <a:lnTo>
                      <a:pt x="75" y="117"/>
                    </a:lnTo>
                    <a:lnTo>
                      <a:pt x="68" y="160"/>
                    </a:lnTo>
                    <a:lnTo>
                      <a:pt x="63" y="193"/>
                    </a:lnTo>
                    <a:lnTo>
                      <a:pt x="59" y="220"/>
                    </a:lnTo>
                    <a:lnTo>
                      <a:pt x="57" y="235"/>
                    </a:lnTo>
                    <a:lnTo>
                      <a:pt x="55" y="245"/>
                    </a:lnTo>
                    <a:lnTo>
                      <a:pt x="52" y="264"/>
                    </a:lnTo>
                    <a:lnTo>
                      <a:pt x="48" y="289"/>
                    </a:lnTo>
                    <a:lnTo>
                      <a:pt x="47" y="294"/>
                    </a:lnTo>
                    <a:lnTo>
                      <a:pt x="35" y="369"/>
                    </a:lnTo>
                    <a:lnTo>
                      <a:pt x="31" y="390"/>
                    </a:lnTo>
                    <a:lnTo>
                      <a:pt x="30" y="397"/>
                    </a:lnTo>
                    <a:lnTo>
                      <a:pt x="29" y="403"/>
                    </a:lnTo>
                    <a:lnTo>
                      <a:pt x="28" y="412"/>
                    </a:lnTo>
                    <a:lnTo>
                      <a:pt x="24" y="436"/>
                    </a:lnTo>
                    <a:lnTo>
                      <a:pt x="22" y="454"/>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1126800" y="577800"/>
                <a:ext cx="1225440" cy="906480"/>
              </a:xfrm>
              <a:custGeom>
                <a:avLst/>
                <a:gdLst/>
                <a:ahLst/>
                <a:rect l="l" t="t" r="r" b="b"/>
                <a:pathLst>
                  <a:path w="624" h="444">
                    <a:moveTo>
                      <a:pt x="568" y="393"/>
                    </a:moveTo>
                    <a:lnTo>
                      <a:pt x="566" y="398"/>
                    </a:lnTo>
                    <a:lnTo>
                      <a:pt x="570" y="414"/>
                    </a:lnTo>
                    <a:lnTo>
                      <a:pt x="568" y="444"/>
                    </a:lnTo>
                    <a:lnTo>
                      <a:pt x="534" y="438"/>
                    </a:lnTo>
                    <a:lnTo>
                      <a:pt x="533" y="438"/>
                    </a:lnTo>
                    <a:lnTo>
                      <a:pt x="523" y="436"/>
                    </a:lnTo>
                    <a:lnTo>
                      <a:pt x="522" y="436"/>
                    </a:lnTo>
                    <a:lnTo>
                      <a:pt x="521" y="435"/>
                    </a:lnTo>
                    <a:lnTo>
                      <a:pt x="512" y="433"/>
                    </a:lnTo>
                    <a:lnTo>
                      <a:pt x="511" y="432"/>
                    </a:lnTo>
                    <a:lnTo>
                      <a:pt x="504" y="431"/>
                    </a:lnTo>
                    <a:lnTo>
                      <a:pt x="482" y="427"/>
                    </a:lnTo>
                    <a:lnTo>
                      <a:pt x="481" y="426"/>
                    </a:lnTo>
                    <a:lnTo>
                      <a:pt x="461" y="422"/>
                    </a:lnTo>
                    <a:lnTo>
                      <a:pt x="417" y="414"/>
                    </a:lnTo>
                    <a:lnTo>
                      <a:pt x="401" y="411"/>
                    </a:lnTo>
                    <a:lnTo>
                      <a:pt x="388" y="416"/>
                    </a:lnTo>
                    <a:lnTo>
                      <a:pt x="378" y="413"/>
                    </a:lnTo>
                    <a:lnTo>
                      <a:pt x="364" y="412"/>
                    </a:lnTo>
                    <a:lnTo>
                      <a:pt x="352" y="409"/>
                    </a:lnTo>
                    <a:lnTo>
                      <a:pt x="342" y="415"/>
                    </a:lnTo>
                    <a:lnTo>
                      <a:pt x="325" y="414"/>
                    </a:lnTo>
                    <a:lnTo>
                      <a:pt x="322" y="414"/>
                    </a:lnTo>
                    <a:lnTo>
                      <a:pt x="318" y="414"/>
                    </a:lnTo>
                    <a:lnTo>
                      <a:pt x="315" y="414"/>
                    </a:lnTo>
                    <a:lnTo>
                      <a:pt x="296" y="420"/>
                    </a:lnTo>
                    <a:lnTo>
                      <a:pt x="273" y="419"/>
                    </a:lnTo>
                    <a:lnTo>
                      <a:pt x="260" y="411"/>
                    </a:lnTo>
                    <a:lnTo>
                      <a:pt x="256" y="413"/>
                    </a:lnTo>
                    <a:lnTo>
                      <a:pt x="242" y="415"/>
                    </a:lnTo>
                    <a:lnTo>
                      <a:pt x="237" y="417"/>
                    </a:lnTo>
                    <a:lnTo>
                      <a:pt x="214" y="416"/>
                    </a:lnTo>
                    <a:lnTo>
                      <a:pt x="213" y="409"/>
                    </a:lnTo>
                    <a:lnTo>
                      <a:pt x="195" y="401"/>
                    </a:lnTo>
                    <a:lnTo>
                      <a:pt x="194" y="400"/>
                    </a:lnTo>
                    <a:lnTo>
                      <a:pt x="191" y="397"/>
                    </a:lnTo>
                    <a:lnTo>
                      <a:pt x="189" y="396"/>
                    </a:lnTo>
                    <a:lnTo>
                      <a:pt x="172" y="395"/>
                    </a:lnTo>
                    <a:lnTo>
                      <a:pt x="166" y="393"/>
                    </a:lnTo>
                    <a:lnTo>
                      <a:pt x="155" y="397"/>
                    </a:lnTo>
                    <a:lnTo>
                      <a:pt x="140" y="401"/>
                    </a:lnTo>
                    <a:lnTo>
                      <a:pt x="132" y="400"/>
                    </a:lnTo>
                    <a:lnTo>
                      <a:pt x="126" y="402"/>
                    </a:lnTo>
                    <a:lnTo>
                      <a:pt x="112" y="397"/>
                    </a:lnTo>
                    <a:lnTo>
                      <a:pt x="88" y="380"/>
                    </a:lnTo>
                    <a:lnTo>
                      <a:pt x="90" y="371"/>
                    </a:lnTo>
                    <a:lnTo>
                      <a:pt x="91" y="369"/>
                    </a:lnTo>
                    <a:lnTo>
                      <a:pt x="92" y="357"/>
                    </a:lnTo>
                    <a:lnTo>
                      <a:pt x="92" y="344"/>
                    </a:lnTo>
                    <a:lnTo>
                      <a:pt x="83" y="321"/>
                    </a:lnTo>
                    <a:lnTo>
                      <a:pt x="66" y="312"/>
                    </a:lnTo>
                    <a:lnTo>
                      <a:pt x="63" y="313"/>
                    </a:lnTo>
                    <a:lnTo>
                      <a:pt x="54" y="311"/>
                    </a:lnTo>
                    <a:lnTo>
                      <a:pt x="51" y="298"/>
                    </a:lnTo>
                    <a:lnTo>
                      <a:pt x="49" y="296"/>
                    </a:lnTo>
                    <a:lnTo>
                      <a:pt x="33" y="293"/>
                    </a:lnTo>
                    <a:lnTo>
                      <a:pt x="29" y="287"/>
                    </a:lnTo>
                    <a:lnTo>
                      <a:pt x="16" y="290"/>
                    </a:lnTo>
                    <a:lnTo>
                      <a:pt x="10" y="285"/>
                    </a:lnTo>
                    <a:lnTo>
                      <a:pt x="9" y="279"/>
                    </a:lnTo>
                    <a:lnTo>
                      <a:pt x="4" y="284"/>
                    </a:lnTo>
                    <a:lnTo>
                      <a:pt x="0" y="283"/>
                    </a:lnTo>
                    <a:lnTo>
                      <a:pt x="13" y="241"/>
                    </a:lnTo>
                    <a:lnTo>
                      <a:pt x="11" y="263"/>
                    </a:lnTo>
                    <a:lnTo>
                      <a:pt x="15" y="258"/>
                    </a:lnTo>
                    <a:lnTo>
                      <a:pt x="21" y="258"/>
                    </a:lnTo>
                    <a:lnTo>
                      <a:pt x="21" y="245"/>
                    </a:lnTo>
                    <a:lnTo>
                      <a:pt x="29" y="239"/>
                    </a:lnTo>
                    <a:lnTo>
                      <a:pt x="30" y="235"/>
                    </a:lnTo>
                    <a:lnTo>
                      <a:pt x="20" y="236"/>
                    </a:lnTo>
                    <a:lnTo>
                      <a:pt x="14" y="229"/>
                    </a:lnTo>
                    <a:lnTo>
                      <a:pt x="15" y="223"/>
                    </a:lnTo>
                    <a:lnTo>
                      <a:pt x="16" y="213"/>
                    </a:lnTo>
                    <a:lnTo>
                      <a:pt x="14" y="209"/>
                    </a:lnTo>
                    <a:lnTo>
                      <a:pt x="18" y="214"/>
                    </a:lnTo>
                    <a:lnTo>
                      <a:pt x="36" y="211"/>
                    </a:lnTo>
                    <a:lnTo>
                      <a:pt x="37" y="209"/>
                    </a:lnTo>
                    <a:lnTo>
                      <a:pt x="27" y="202"/>
                    </a:lnTo>
                    <a:lnTo>
                      <a:pt x="20" y="194"/>
                    </a:lnTo>
                    <a:lnTo>
                      <a:pt x="17" y="206"/>
                    </a:lnTo>
                    <a:lnTo>
                      <a:pt x="13" y="206"/>
                    </a:lnTo>
                    <a:lnTo>
                      <a:pt x="19" y="173"/>
                    </a:lnTo>
                    <a:lnTo>
                      <a:pt x="18" y="162"/>
                    </a:lnTo>
                    <a:lnTo>
                      <a:pt x="14" y="155"/>
                    </a:lnTo>
                    <a:lnTo>
                      <a:pt x="17" y="134"/>
                    </a:lnTo>
                    <a:lnTo>
                      <a:pt x="14" y="104"/>
                    </a:lnTo>
                    <a:lnTo>
                      <a:pt x="15" y="102"/>
                    </a:lnTo>
                    <a:lnTo>
                      <a:pt x="5" y="88"/>
                    </a:lnTo>
                    <a:lnTo>
                      <a:pt x="4" y="74"/>
                    </a:lnTo>
                    <a:lnTo>
                      <a:pt x="6" y="69"/>
                    </a:lnTo>
                    <a:lnTo>
                      <a:pt x="5" y="55"/>
                    </a:lnTo>
                    <a:lnTo>
                      <a:pt x="16" y="36"/>
                    </a:lnTo>
                    <a:lnTo>
                      <a:pt x="13" y="28"/>
                    </a:lnTo>
                    <a:lnTo>
                      <a:pt x="18" y="30"/>
                    </a:lnTo>
                    <a:lnTo>
                      <a:pt x="63" y="69"/>
                    </a:lnTo>
                    <a:lnTo>
                      <a:pt x="106" y="83"/>
                    </a:lnTo>
                    <a:lnTo>
                      <a:pt x="106" y="85"/>
                    </a:lnTo>
                    <a:lnTo>
                      <a:pt x="133" y="93"/>
                    </a:lnTo>
                    <a:lnTo>
                      <a:pt x="144" y="102"/>
                    </a:lnTo>
                    <a:lnTo>
                      <a:pt x="149" y="104"/>
                    </a:lnTo>
                    <a:lnTo>
                      <a:pt x="151" y="97"/>
                    </a:lnTo>
                    <a:lnTo>
                      <a:pt x="158" y="100"/>
                    </a:lnTo>
                    <a:lnTo>
                      <a:pt x="154" y="102"/>
                    </a:lnTo>
                    <a:lnTo>
                      <a:pt x="156" y="108"/>
                    </a:lnTo>
                    <a:lnTo>
                      <a:pt x="157" y="108"/>
                    </a:lnTo>
                    <a:lnTo>
                      <a:pt x="160" y="130"/>
                    </a:lnTo>
                    <a:lnTo>
                      <a:pt x="149" y="139"/>
                    </a:lnTo>
                    <a:lnTo>
                      <a:pt x="148" y="142"/>
                    </a:lnTo>
                    <a:lnTo>
                      <a:pt x="165" y="131"/>
                    </a:lnTo>
                    <a:lnTo>
                      <a:pt x="171" y="132"/>
                    </a:lnTo>
                    <a:lnTo>
                      <a:pt x="170" y="147"/>
                    </a:lnTo>
                    <a:lnTo>
                      <a:pt x="168" y="146"/>
                    </a:lnTo>
                    <a:lnTo>
                      <a:pt x="161" y="172"/>
                    </a:lnTo>
                    <a:lnTo>
                      <a:pt x="162" y="173"/>
                    </a:lnTo>
                    <a:lnTo>
                      <a:pt x="164" y="184"/>
                    </a:lnTo>
                    <a:lnTo>
                      <a:pt x="166" y="190"/>
                    </a:lnTo>
                    <a:lnTo>
                      <a:pt x="156" y="194"/>
                    </a:lnTo>
                    <a:lnTo>
                      <a:pt x="154" y="190"/>
                    </a:lnTo>
                    <a:lnTo>
                      <a:pt x="153" y="189"/>
                    </a:lnTo>
                    <a:lnTo>
                      <a:pt x="155" y="197"/>
                    </a:lnTo>
                    <a:lnTo>
                      <a:pt x="162" y="196"/>
                    </a:lnTo>
                    <a:lnTo>
                      <a:pt x="171" y="192"/>
                    </a:lnTo>
                    <a:lnTo>
                      <a:pt x="170" y="183"/>
                    </a:lnTo>
                    <a:lnTo>
                      <a:pt x="177" y="145"/>
                    </a:lnTo>
                    <a:lnTo>
                      <a:pt x="190" y="127"/>
                    </a:lnTo>
                    <a:lnTo>
                      <a:pt x="194" y="127"/>
                    </a:lnTo>
                    <a:lnTo>
                      <a:pt x="196" y="122"/>
                    </a:lnTo>
                    <a:lnTo>
                      <a:pt x="189" y="106"/>
                    </a:lnTo>
                    <a:lnTo>
                      <a:pt x="189" y="95"/>
                    </a:lnTo>
                    <a:lnTo>
                      <a:pt x="184" y="105"/>
                    </a:lnTo>
                    <a:lnTo>
                      <a:pt x="186" y="113"/>
                    </a:lnTo>
                    <a:lnTo>
                      <a:pt x="181" y="104"/>
                    </a:lnTo>
                    <a:lnTo>
                      <a:pt x="178" y="103"/>
                    </a:lnTo>
                    <a:lnTo>
                      <a:pt x="179" y="89"/>
                    </a:lnTo>
                    <a:lnTo>
                      <a:pt x="189" y="91"/>
                    </a:lnTo>
                    <a:lnTo>
                      <a:pt x="192" y="87"/>
                    </a:lnTo>
                    <a:lnTo>
                      <a:pt x="192" y="86"/>
                    </a:lnTo>
                    <a:lnTo>
                      <a:pt x="185" y="77"/>
                    </a:lnTo>
                    <a:lnTo>
                      <a:pt x="180" y="72"/>
                    </a:lnTo>
                    <a:lnTo>
                      <a:pt x="170" y="86"/>
                    </a:lnTo>
                    <a:lnTo>
                      <a:pt x="173" y="110"/>
                    </a:lnTo>
                    <a:lnTo>
                      <a:pt x="175" y="111"/>
                    </a:lnTo>
                    <a:lnTo>
                      <a:pt x="176" y="106"/>
                    </a:lnTo>
                    <a:lnTo>
                      <a:pt x="185" y="116"/>
                    </a:lnTo>
                    <a:lnTo>
                      <a:pt x="182" y="131"/>
                    </a:lnTo>
                    <a:lnTo>
                      <a:pt x="175" y="120"/>
                    </a:lnTo>
                    <a:lnTo>
                      <a:pt x="168" y="112"/>
                    </a:lnTo>
                    <a:lnTo>
                      <a:pt x="170" y="97"/>
                    </a:lnTo>
                    <a:lnTo>
                      <a:pt x="161" y="89"/>
                    </a:lnTo>
                    <a:lnTo>
                      <a:pt x="173" y="68"/>
                    </a:lnTo>
                    <a:lnTo>
                      <a:pt x="179" y="44"/>
                    </a:lnTo>
                    <a:lnTo>
                      <a:pt x="187" y="66"/>
                    </a:lnTo>
                    <a:lnTo>
                      <a:pt x="193" y="45"/>
                    </a:lnTo>
                    <a:lnTo>
                      <a:pt x="195" y="34"/>
                    </a:lnTo>
                    <a:lnTo>
                      <a:pt x="186" y="30"/>
                    </a:lnTo>
                    <a:lnTo>
                      <a:pt x="184" y="43"/>
                    </a:lnTo>
                    <a:lnTo>
                      <a:pt x="180" y="15"/>
                    </a:lnTo>
                    <a:lnTo>
                      <a:pt x="183" y="0"/>
                    </a:lnTo>
                    <a:lnTo>
                      <a:pt x="330" y="35"/>
                    </a:lnTo>
                    <a:lnTo>
                      <a:pt x="484" y="69"/>
                    </a:lnTo>
                    <a:lnTo>
                      <a:pt x="534" y="79"/>
                    </a:lnTo>
                    <a:lnTo>
                      <a:pt x="594" y="92"/>
                    </a:lnTo>
                    <a:lnTo>
                      <a:pt x="624" y="97"/>
                    </a:lnTo>
                    <a:lnTo>
                      <a:pt x="624" y="102"/>
                    </a:lnTo>
                    <a:lnTo>
                      <a:pt x="623" y="106"/>
                    </a:lnTo>
                    <a:lnTo>
                      <a:pt x="621" y="114"/>
                    </a:lnTo>
                    <a:lnTo>
                      <a:pt x="608" y="179"/>
                    </a:lnTo>
                    <a:lnTo>
                      <a:pt x="604" y="197"/>
                    </a:lnTo>
                    <a:lnTo>
                      <a:pt x="603" y="207"/>
                    </a:lnTo>
                    <a:lnTo>
                      <a:pt x="602" y="210"/>
                    </a:lnTo>
                    <a:lnTo>
                      <a:pt x="602" y="212"/>
                    </a:lnTo>
                    <a:lnTo>
                      <a:pt x="601" y="214"/>
                    </a:lnTo>
                    <a:lnTo>
                      <a:pt x="596" y="240"/>
                    </a:lnTo>
                    <a:lnTo>
                      <a:pt x="594" y="254"/>
                    </a:lnTo>
                    <a:lnTo>
                      <a:pt x="588" y="284"/>
                    </a:lnTo>
                    <a:lnTo>
                      <a:pt x="586" y="297"/>
                    </a:lnTo>
                    <a:lnTo>
                      <a:pt x="586" y="298"/>
                    </a:lnTo>
                    <a:lnTo>
                      <a:pt x="582" y="311"/>
                    </a:lnTo>
                    <a:lnTo>
                      <a:pt x="574" y="355"/>
                    </a:lnTo>
                    <a:lnTo>
                      <a:pt x="573" y="361"/>
                    </a:lnTo>
                    <a:lnTo>
                      <a:pt x="570" y="380"/>
                    </a:lnTo>
                    <a:lnTo>
                      <a:pt x="569" y="384"/>
                    </a:lnTo>
                    <a:lnTo>
                      <a:pt x="568" y="393"/>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 name=""/>
              <p:cNvSpPr/>
              <p:nvPr/>
            </p:nvSpPr>
            <p:spPr>
              <a:xfrm>
                <a:off x="1403640" y="638280"/>
                <a:ext cx="66600" cy="55800"/>
              </a:xfrm>
              <a:custGeom>
                <a:avLst/>
                <a:gdLst/>
                <a:ahLst/>
                <a:rect l="l" t="t" r="r" b="b"/>
                <a:pathLst>
                  <a:path w="34" h="27">
                    <a:moveTo>
                      <a:pt x="3" y="0"/>
                    </a:moveTo>
                    <a:lnTo>
                      <a:pt x="7" y="13"/>
                    </a:lnTo>
                    <a:lnTo>
                      <a:pt x="11" y="15"/>
                    </a:lnTo>
                    <a:lnTo>
                      <a:pt x="13" y="4"/>
                    </a:lnTo>
                    <a:lnTo>
                      <a:pt x="34" y="9"/>
                    </a:lnTo>
                    <a:lnTo>
                      <a:pt x="22" y="27"/>
                    </a:lnTo>
                    <a:lnTo>
                      <a:pt x="8" y="26"/>
                    </a:lnTo>
                    <a:lnTo>
                      <a:pt x="0" y="19"/>
                    </a:lnTo>
                    <a:lnTo>
                      <a:pt x="3" y="0"/>
                    </a:lnTo>
                    <a:close/>
                  </a:path>
                </a:pathLst>
              </a:custGeom>
              <a:solidFill>
                <a:srgbClr val="ffffff"/>
              </a:solidFill>
              <a:ln w="1440">
                <a:solidFill>
                  <a:srgbClr val="000000"/>
                </a:solidFill>
                <a:round/>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58" name=""/>
              <p:cNvSpPr/>
              <p:nvPr/>
            </p:nvSpPr>
            <p:spPr>
              <a:xfrm>
                <a:off x="3032640" y="1877400"/>
                <a:ext cx="1260360" cy="1080360"/>
              </a:xfrm>
              <a:custGeom>
                <a:avLst/>
                <a:gdLst/>
                <a:ahLst/>
                <a:rect l="l" t="t" r="r" b="b"/>
                <a:pathLst>
                  <a:path w="642" h="529">
                    <a:moveTo>
                      <a:pt x="415" y="516"/>
                    </a:moveTo>
                    <a:lnTo>
                      <a:pt x="409" y="515"/>
                    </a:lnTo>
                    <a:lnTo>
                      <a:pt x="399" y="514"/>
                    </a:lnTo>
                    <a:lnTo>
                      <a:pt x="367" y="511"/>
                    </a:lnTo>
                    <a:lnTo>
                      <a:pt x="365" y="510"/>
                    </a:lnTo>
                    <a:lnTo>
                      <a:pt x="364" y="510"/>
                    </a:lnTo>
                    <a:lnTo>
                      <a:pt x="327" y="507"/>
                    </a:lnTo>
                    <a:lnTo>
                      <a:pt x="322" y="507"/>
                    </a:lnTo>
                    <a:lnTo>
                      <a:pt x="300" y="505"/>
                    </a:lnTo>
                    <a:lnTo>
                      <a:pt x="274" y="502"/>
                    </a:lnTo>
                    <a:lnTo>
                      <a:pt x="251" y="500"/>
                    </a:lnTo>
                    <a:lnTo>
                      <a:pt x="197" y="495"/>
                    </a:lnTo>
                    <a:lnTo>
                      <a:pt x="175" y="493"/>
                    </a:lnTo>
                    <a:lnTo>
                      <a:pt x="136" y="488"/>
                    </a:lnTo>
                    <a:lnTo>
                      <a:pt x="133" y="488"/>
                    </a:lnTo>
                    <a:lnTo>
                      <a:pt x="91" y="483"/>
                    </a:lnTo>
                    <a:lnTo>
                      <a:pt x="87" y="482"/>
                    </a:lnTo>
                    <a:lnTo>
                      <a:pt x="68" y="480"/>
                    </a:lnTo>
                    <a:lnTo>
                      <a:pt x="0" y="471"/>
                    </a:lnTo>
                    <a:lnTo>
                      <a:pt x="4" y="442"/>
                    </a:lnTo>
                    <a:lnTo>
                      <a:pt x="7" y="419"/>
                    </a:lnTo>
                    <a:lnTo>
                      <a:pt x="8" y="412"/>
                    </a:lnTo>
                    <a:lnTo>
                      <a:pt x="9" y="403"/>
                    </a:lnTo>
                    <a:lnTo>
                      <a:pt x="12" y="383"/>
                    </a:lnTo>
                    <a:lnTo>
                      <a:pt x="13" y="373"/>
                    </a:lnTo>
                    <a:lnTo>
                      <a:pt x="15" y="353"/>
                    </a:lnTo>
                    <a:lnTo>
                      <a:pt x="17" y="338"/>
                    </a:lnTo>
                    <a:lnTo>
                      <a:pt x="22" y="297"/>
                    </a:lnTo>
                    <a:lnTo>
                      <a:pt x="23" y="293"/>
                    </a:lnTo>
                    <a:lnTo>
                      <a:pt x="27" y="265"/>
                    </a:lnTo>
                    <a:lnTo>
                      <a:pt x="31" y="235"/>
                    </a:lnTo>
                    <a:lnTo>
                      <a:pt x="31" y="233"/>
                    </a:lnTo>
                    <a:lnTo>
                      <a:pt x="32" y="228"/>
                    </a:lnTo>
                    <a:lnTo>
                      <a:pt x="35" y="206"/>
                    </a:lnTo>
                    <a:lnTo>
                      <a:pt x="36" y="197"/>
                    </a:lnTo>
                    <a:lnTo>
                      <a:pt x="38" y="182"/>
                    </a:lnTo>
                    <a:lnTo>
                      <a:pt x="38" y="177"/>
                    </a:lnTo>
                    <a:lnTo>
                      <a:pt x="38" y="176"/>
                    </a:lnTo>
                    <a:lnTo>
                      <a:pt x="42" y="147"/>
                    </a:lnTo>
                    <a:lnTo>
                      <a:pt x="44" y="132"/>
                    </a:lnTo>
                    <a:lnTo>
                      <a:pt x="45" y="120"/>
                    </a:lnTo>
                    <a:lnTo>
                      <a:pt x="47" y="102"/>
                    </a:lnTo>
                    <a:lnTo>
                      <a:pt x="49" y="88"/>
                    </a:lnTo>
                    <a:lnTo>
                      <a:pt x="52" y="62"/>
                    </a:lnTo>
                    <a:lnTo>
                      <a:pt x="52" y="59"/>
                    </a:lnTo>
                    <a:lnTo>
                      <a:pt x="55" y="39"/>
                    </a:lnTo>
                    <a:lnTo>
                      <a:pt x="60" y="0"/>
                    </a:lnTo>
                    <a:lnTo>
                      <a:pt x="114" y="8"/>
                    </a:lnTo>
                    <a:lnTo>
                      <a:pt x="147" y="10"/>
                    </a:lnTo>
                    <a:lnTo>
                      <a:pt x="160" y="12"/>
                    </a:lnTo>
                    <a:lnTo>
                      <a:pt x="165" y="12"/>
                    </a:lnTo>
                    <a:lnTo>
                      <a:pt x="220" y="18"/>
                    </a:lnTo>
                    <a:lnTo>
                      <a:pt x="231" y="20"/>
                    </a:lnTo>
                    <a:lnTo>
                      <a:pt x="262" y="23"/>
                    </a:lnTo>
                    <a:lnTo>
                      <a:pt x="272" y="24"/>
                    </a:lnTo>
                    <a:lnTo>
                      <a:pt x="282" y="25"/>
                    </a:lnTo>
                    <a:lnTo>
                      <a:pt x="293" y="27"/>
                    </a:lnTo>
                    <a:lnTo>
                      <a:pt x="321" y="30"/>
                    </a:lnTo>
                    <a:lnTo>
                      <a:pt x="387" y="36"/>
                    </a:lnTo>
                    <a:lnTo>
                      <a:pt x="397" y="37"/>
                    </a:lnTo>
                    <a:lnTo>
                      <a:pt x="458" y="43"/>
                    </a:lnTo>
                    <a:lnTo>
                      <a:pt x="459" y="43"/>
                    </a:lnTo>
                    <a:lnTo>
                      <a:pt x="469" y="44"/>
                    </a:lnTo>
                    <a:lnTo>
                      <a:pt x="480" y="44"/>
                    </a:lnTo>
                    <a:lnTo>
                      <a:pt x="488" y="44"/>
                    </a:lnTo>
                    <a:lnTo>
                      <a:pt x="556" y="49"/>
                    </a:lnTo>
                    <a:lnTo>
                      <a:pt x="560" y="49"/>
                    </a:lnTo>
                    <a:lnTo>
                      <a:pt x="578" y="51"/>
                    </a:lnTo>
                    <a:lnTo>
                      <a:pt x="586" y="51"/>
                    </a:lnTo>
                    <a:lnTo>
                      <a:pt x="642" y="56"/>
                    </a:lnTo>
                    <a:lnTo>
                      <a:pt x="641" y="85"/>
                    </a:lnTo>
                    <a:lnTo>
                      <a:pt x="640" y="105"/>
                    </a:lnTo>
                    <a:lnTo>
                      <a:pt x="639" y="115"/>
                    </a:lnTo>
                    <a:lnTo>
                      <a:pt x="636" y="144"/>
                    </a:lnTo>
                    <a:lnTo>
                      <a:pt x="636" y="152"/>
                    </a:lnTo>
                    <a:lnTo>
                      <a:pt x="636" y="157"/>
                    </a:lnTo>
                    <a:lnTo>
                      <a:pt x="635" y="174"/>
                    </a:lnTo>
                    <a:lnTo>
                      <a:pt x="634" y="190"/>
                    </a:lnTo>
                    <a:lnTo>
                      <a:pt x="633" y="203"/>
                    </a:lnTo>
                    <a:lnTo>
                      <a:pt x="632" y="218"/>
                    </a:lnTo>
                    <a:lnTo>
                      <a:pt x="631" y="232"/>
                    </a:lnTo>
                    <a:lnTo>
                      <a:pt x="631" y="233"/>
                    </a:lnTo>
                    <a:lnTo>
                      <a:pt x="631" y="235"/>
                    </a:lnTo>
                    <a:lnTo>
                      <a:pt x="631" y="247"/>
                    </a:lnTo>
                    <a:lnTo>
                      <a:pt x="629" y="277"/>
                    </a:lnTo>
                    <a:lnTo>
                      <a:pt x="628" y="292"/>
                    </a:lnTo>
                    <a:lnTo>
                      <a:pt x="628" y="297"/>
                    </a:lnTo>
                    <a:lnTo>
                      <a:pt x="627" y="314"/>
                    </a:lnTo>
                    <a:lnTo>
                      <a:pt x="625" y="340"/>
                    </a:lnTo>
                    <a:lnTo>
                      <a:pt x="623" y="381"/>
                    </a:lnTo>
                    <a:lnTo>
                      <a:pt x="622" y="395"/>
                    </a:lnTo>
                    <a:lnTo>
                      <a:pt x="621" y="410"/>
                    </a:lnTo>
                    <a:lnTo>
                      <a:pt x="620" y="425"/>
                    </a:lnTo>
                    <a:lnTo>
                      <a:pt x="620" y="440"/>
                    </a:lnTo>
                    <a:lnTo>
                      <a:pt x="619" y="446"/>
                    </a:lnTo>
                    <a:lnTo>
                      <a:pt x="619" y="456"/>
                    </a:lnTo>
                    <a:lnTo>
                      <a:pt x="618" y="463"/>
                    </a:lnTo>
                    <a:lnTo>
                      <a:pt x="618" y="470"/>
                    </a:lnTo>
                    <a:lnTo>
                      <a:pt x="617" y="482"/>
                    </a:lnTo>
                    <a:lnTo>
                      <a:pt x="616" y="493"/>
                    </a:lnTo>
                    <a:lnTo>
                      <a:pt x="615" y="515"/>
                    </a:lnTo>
                    <a:lnTo>
                      <a:pt x="614" y="529"/>
                    </a:lnTo>
                    <a:lnTo>
                      <a:pt x="563" y="526"/>
                    </a:lnTo>
                    <a:lnTo>
                      <a:pt x="542" y="525"/>
                    </a:lnTo>
                    <a:lnTo>
                      <a:pt x="535" y="525"/>
                    </a:lnTo>
                    <a:lnTo>
                      <a:pt x="520" y="524"/>
                    </a:lnTo>
                    <a:lnTo>
                      <a:pt x="508" y="523"/>
                    </a:lnTo>
                    <a:lnTo>
                      <a:pt x="506" y="523"/>
                    </a:lnTo>
                    <a:lnTo>
                      <a:pt x="491" y="522"/>
                    </a:lnTo>
                    <a:lnTo>
                      <a:pt x="436" y="518"/>
                    </a:lnTo>
                    <a:lnTo>
                      <a:pt x="426" y="517"/>
                    </a:lnTo>
                    <a:lnTo>
                      <a:pt x="425" y="517"/>
                    </a:lnTo>
                    <a:lnTo>
                      <a:pt x="418" y="516"/>
                    </a:lnTo>
                    <a:lnTo>
                      <a:pt x="415" y="516"/>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a:off x="4368240" y="3945960"/>
                <a:ext cx="1586880" cy="838080"/>
              </a:xfrm>
              <a:custGeom>
                <a:avLst/>
                <a:gdLst/>
                <a:ahLst/>
                <a:rect l="l" t="t" r="r" b="b"/>
                <a:pathLst>
                  <a:path w="808" h="411">
                    <a:moveTo>
                      <a:pt x="791" y="107"/>
                    </a:moveTo>
                    <a:lnTo>
                      <a:pt x="787" y="89"/>
                    </a:lnTo>
                    <a:lnTo>
                      <a:pt x="786" y="81"/>
                    </a:lnTo>
                    <a:lnTo>
                      <a:pt x="784" y="66"/>
                    </a:lnTo>
                    <a:lnTo>
                      <a:pt x="783" y="54"/>
                    </a:lnTo>
                    <a:lnTo>
                      <a:pt x="783" y="49"/>
                    </a:lnTo>
                    <a:lnTo>
                      <a:pt x="783" y="46"/>
                    </a:lnTo>
                    <a:lnTo>
                      <a:pt x="783" y="45"/>
                    </a:lnTo>
                    <a:lnTo>
                      <a:pt x="783" y="37"/>
                    </a:lnTo>
                    <a:lnTo>
                      <a:pt x="783" y="34"/>
                    </a:lnTo>
                    <a:lnTo>
                      <a:pt x="782" y="23"/>
                    </a:lnTo>
                    <a:lnTo>
                      <a:pt x="782" y="11"/>
                    </a:lnTo>
                    <a:lnTo>
                      <a:pt x="782" y="6"/>
                    </a:lnTo>
                    <a:lnTo>
                      <a:pt x="781" y="6"/>
                    </a:lnTo>
                    <a:lnTo>
                      <a:pt x="770" y="6"/>
                    </a:lnTo>
                    <a:lnTo>
                      <a:pt x="746" y="7"/>
                    </a:lnTo>
                    <a:lnTo>
                      <a:pt x="740" y="7"/>
                    </a:lnTo>
                    <a:lnTo>
                      <a:pt x="723" y="8"/>
                    </a:lnTo>
                    <a:lnTo>
                      <a:pt x="717" y="8"/>
                    </a:lnTo>
                    <a:lnTo>
                      <a:pt x="709" y="8"/>
                    </a:lnTo>
                    <a:lnTo>
                      <a:pt x="700" y="8"/>
                    </a:lnTo>
                    <a:lnTo>
                      <a:pt x="698" y="8"/>
                    </a:lnTo>
                    <a:lnTo>
                      <a:pt x="688" y="9"/>
                    </a:lnTo>
                    <a:lnTo>
                      <a:pt x="684" y="9"/>
                    </a:lnTo>
                    <a:lnTo>
                      <a:pt x="674" y="9"/>
                    </a:lnTo>
                    <a:lnTo>
                      <a:pt x="666" y="9"/>
                    </a:lnTo>
                    <a:lnTo>
                      <a:pt x="657" y="9"/>
                    </a:lnTo>
                    <a:lnTo>
                      <a:pt x="653" y="9"/>
                    </a:lnTo>
                    <a:lnTo>
                      <a:pt x="642" y="9"/>
                    </a:lnTo>
                    <a:lnTo>
                      <a:pt x="613" y="10"/>
                    </a:lnTo>
                    <a:lnTo>
                      <a:pt x="605" y="10"/>
                    </a:lnTo>
                    <a:lnTo>
                      <a:pt x="595" y="10"/>
                    </a:lnTo>
                    <a:lnTo>
                      <a:pt x="584" y="10"/>
                    </a:lnTo>
                    <a:lnTo>
                      <a:pt x="573" y="10"/>
                    </a:lnTo>
                    <a:lnTo>
                      <a:pt x="560" y="11"/>
                    </a:lnTo>
                    <a:lnTo>
                      <a:pt x="547" y="11"/>
                    </a:lnTo>
                    <a:lnTo>
                      <a:pt x="531" y="11"/>
                    </a:lnTo>
                    <a:lnTo>
                      <a:pt x="526" y="11"/>
                    </a:lnTo>
                    <a:lnTo>
                      <a:pt x="518" y="11"/>
                    </a:lnTo>
                    <a:lnTo>
                      <a:pt x="514" y="11"/>
                    </a:lnTo>
                    <a:lnTo>
                      <a:pt x="496" y="11"/>
                    </a:lnTo>
                    <a:lnTo>
                      <a:pt x="486" y="11"/>
                    </a:lnTo>
                    <a:lnTo>
                      <a:pt x="467" y="11"/>
                    </a:lnTo>
                    <a:lnTo>
                      <a:pt x="463" y="11"/>
                    </a:lnTo>
                    <a:lnTo>
                      <a:pt x="457" y="11"/>
                    </a:lnTo>
                    <a:lnTo>
                      <a:pt x="456" y="11"/>
                    </a:lnTo>
                    <a:lnTo>
                      <a:pt x="441" y="11"/>
                    </a:lnTo>
                    <a:lnTo>
                      <a:pt x="435" y="11"/>
                    </a:lnTo>
                    <a:lnTo>
                      <a:pt x="433" y="11"/>
                    </a:lnTo>
                    <a:lnTo>
                      <a:pt x="421" y="11"/>
                    </a:lnTo>
                    <a:lnTo>
                      <a:pt x="417" y="11"/>
                    </a:lnTo>
                    <a:lnTo>
                      <a:pt x="398" y="11"/>
                    </a:lnTo>
                    <a:lnTo>
                      <a:pt x="392" y="11"/>
                    </a:lnTo>
                    <a:lnTo>
                      <a:pt x="375" y="11"/>
                    </a:lnTo>
                    <a:lnTo>
                      <a:pt x="344" y="10"/>
                    </a:lnTo>
                    <a:lnTo>
                      <a:pt x="340" y="10"/>
                    </a:lnTo>
                    <a:lnTo>
                      <a:pt x="332" y="10"/>
                    </a:lnTo>
                    <a:lnTo>
                      <a:pt x="328" y="10"/>
                    </a:lnTo>
                    <a:lnTo>
                      <a:pt x="325" y="10"/>
                    </a:lnTo>
                    <a:lnTo>
                      <a:pt x="289" y="9"/>
                    </a:lnTo>
                    <a:lnTo>
                      <a:pt x="282" y="9"/>
                    </a:lnTo>
                    <a:lnTo>
                      <a:pt x="278" y="9"/>
                    </a:lnTo>
                    <a:lnTo>
                      <a:pt x="273" y="9"/>
                    </a:lnTo>
                    <a:lnTo>
                      <a:pt x="270" y="9"/>
                    </a:lnTo>
                    <a:lnTo>
                      <a:pt x="230" y="8"/>
                    </a:lnTo>
                    <a:lnTo>
                      <a:pt x="223" y="8"/>
                    </a:lnTo>
                    <a:lnTo>
                      <a:pt x="194" y="7"/>
                    </a:lnTo>
                    <a:lnTo>
                      <a:pt x="189" y="7"/>
                    </a:lnTo>
                    <a:lnTo>
                      <a:pt x="183" y="7"/>
                    </a:lnTo>
                    <a:lnTo>
                      <a:pt x="177" y="7"/>
                    </a:lnTo>
                    <a:lnTo>
                      <a:pt x="155" y="6"/>
                    </a:lnTo>
                    <a:lnTo>
                      <a:pt x="137" y="6"/>
                    </a:lnTo>
                    <a:lnTo>
                      <a:pt x="120" y="5"/>
                    </a:lnTo>
                    <a:lnTo>
                      <a:pt x="114" y="5"/>
                    </a:lnTo>
                    <a:lnTo>
                      <a:pt x="94" y="5"/>
                    </a:lnTo>
                    <a:lnTo>
                      <a:pt x="93" y="4"/>
                    </a:lnTo>
                    <a:lnTo>
                      <a:pt x="38" y="2"/>
                    </a:lnTo>
                    <a:lnTo>
                      <a:pt x="26" y="1"/>
                    </a:lnTo>
                    <a:lnTo>
                      <a:pt x="3" y="0"/>
                    </a:lnTo>
                    <a:lnTo>
                      <a:pt x="3" y="14"/>
                    </a:lnTo>
                    <a:lnTo>
                      <a:pt x="2" y="33"/>
                    </a:lnTo>
                    <a:lnTo>
                      <a:pt x="0" y="60"/>
                    </a:lnTo>
                    <a:lnTo>
                      <a:pt x="36" y="61"/>
                    </a:lnTo>
                    <a:lnTo>
                      <a:pt x="59" y="62"/>
                    </a:lnTo>
                    <a:lnTo>
                      <a:pt x="78" y="63"/>
                    </a:lnTo>
                    <a:lnTo>
                      <a:pt x="82" y="63"/>
                    </a:lnTo>
                    <a:lnTo>
                      <a:pt x="83" y="63"/>
                    </a:lnTo>
                    <a:lnTo>
                      <a:pt x="91" y="63"/>
                    </a:lnTo>
                    <a:lnTo>
                      <a:pt x="103" y="64"/>
                    </a:lnTo>
                    <a:lnTo>
                      <a:pt x="107" y="64"/>
                    </a:lnTo>
                    <a:lnTo>
                      <a:pt x="129" y="65"/>
                    </a:lnTo>
                    <a:lnTo>
                      <a:pt x="153" y="66"/>
                    </a:lnTo>
                    <a:lnTo>
                      <a:pt x="164" y="66"/>
                    </a:lnTo>
                    <a:lnTo>
                      <a:pt x="179" y="67"/>
                    </a:lnTo>
                    <a:lnTo>
                      <a:pt x="188" y="67"/>
                    </a:lnTo>
                    <a:lnTo>
                      <a:pt x="192" y="67"/>
                    </a:lnTo>
                    <a:lnTo>
                      <a:pt x="199" y="67"/>
                    </a:lnTo>
                    <a:lnTo>
                      <a:pt x="223" y="68"/>
                    </a:lnTo>
                    <a:lnTo>
                      <a:pt x="230" y="68"/>
                    </a:lnTo>
                    <a:lnTo>
                      <a:pt x="246" y="68"/>
                    </a:lnTo>
                    <a:lnTo>
                      <a:pt x="247" y="68"/>
                    </a:lnTo>
                    <a:lnTo>
                      <a:pt x="281" y="69"/>
                    </a:lnTo>
                    <a:lnTo>
                      <a:pt x="281" y="84"/>
                    </a:lnTo>
                    <a:lnTo>
                      <a:pt x="280" y="122"/>
                    </a:lnTo>
                    <a:lnTo>
                      <a:pt x="280" y="129"/>
                    </a:lnTo>
                    <a:lnTo>
                      <a:pt x="280" y="139"/>
                    </a:lnTo>
                    <a:lnTo>
                      <a:pt x="280" y="144"/>
                    </a:lnTo>
                    <a:lnTo>
                      <a:pt x="280" y="150"/>
                    </a:lnTo>
                    <a:lnTo>
                      <a:pt x="279" y="160"/>
                    </a:lnTo>
                    <a:lnTo>
                      <a:pt x="279" y="175"/>
                    </a:lnTo>
                    <a:lnTo>
                      <a:pt x="279" y="190"/>
                    </a:lnTo>
                    <a:lnTo>
                      <a:pt x="279" y="193"/>
                    </a:lnTo>
                    <a:lnTo>
                      <a:pt x="279" y="199"/>
                    </a:lnTo>
                    <a:lnTo>
                      <a:pt x="279" y="214"/>
                    </a:lnTo>
                    <a:lnTo>
                      <a:pt x="278" y="219"/>
                    </a:lnTo>
                    <a:lnTo>
                      <a:pt x="278" y="227"/>
                    </a:lnTo>
                    <a:lnTo>
                      <a:pt x="278" y="234"/>
                    </a:lnTo>
                    <a:lnTo>
                      <a:pt x="278" y="246"/>
                    </a:lnTo>
                    <a:lnTo>
                      <a:pt x="276" y="264"/>
                    </a:lnTo>
                    <a:lnTo>
                      <a:pt x="276" y="271"/>
                    </a:lnTo>
                    <a:lnTo>
                      <a:pt x="276" y="279"/>
                    </a:lnTo>
                    <a:lnTo>
                      <a:pt x="276" y="303"/>
                    </a:lnTo>
                    <a:lnTo>
                      <a:pt x="280" y="300"/>
                    </a:lnTo>
                    <a:lnTo>
                      <a:pt x="291" y="309"/>
                    </a:lnTo>
                    <a:lnTo>
                      <a:pt x="300" y="319"/>
                    </a:lnTo>
                    <a:lnTo>
                      <a:pt x="324" y="321"/>
                    </a:lnTo>
                    <a:lnTo>
                      <a:pt x="326" y="322"/>
                    </a:lnTo>
                    <a:lnTo>
                      <a:pt x="348" y="326"/>
                    </a:lnTo>
                    <a:lnTo>
                      <a:pt x="348" y="327"/>
                    </a:lnTo>
                    <a:lnTo>
                      <a:pt x="352" y="329"/>
                    </a:lnTo>
                    <a:lnTo>
                      <a:pt x="353" y="344"/>
                    </a:lnTo>
                    <a:lnTo>
                      <a:pt x="360" y="347"/>
                    </a:lnTo>
                    <a:lnTo>
                      <a:pt x="366" y="346"/>
                    </a:lnTo>
                    <a:lnTo>
                      <a:pt x="377" y="347"/>
                    </a:lnTo>
                    <a:lnTo>
                      <a:pt x="395" y="356"/>
                    </a:lnTo>
                    <a:lnTo>
                      <a:pt x="408" y="352"/>
                    </a:lnTo>
                    <a:lnTo>
                      <a:pt x="409" y="352"/>
                    </a:lnTo>
                    <a:lnTo>
                      <a:pt x="414" y="355"/>
                    </a:lnTo>
                    <a:lnTo>
                      <a:pt x="420" y="362"/>
                    </a:lnTo>
                    <a:lnTo>
                      <a:pt x="427" y="363"/>
                    </a:lnTo>
                    <a:lnTo>
                      <a:pt x="445" y="355"/>
                    </a:lnTo>
                    <a:lnTo>
                      <a:pt x="451" y="357"/>
                    </a:lnTo>
                    <a:lnTo>
                      <a:pt x="454" y="354"/>
                    </a:lnTo>
                    <a:lnTo>
                      <a:pt x="459" y="354"/>
                    </a:lnTo>
                    <a:lnTo>
                      <a:pt x="461" y="371"/>
                    </a:lnTo>
                    <a:lnTo>
                      <a:pt x="470" y="371"/>
                    </a:lnTo>
                    <a:lnTo>
                      <a:pt x="470" y="384"/>
                    </a:lnTo>
                    <a:lnTo>
                      <a:pt x="480" y="389"/>
                    </a:lnTo>
                    <a:lnTo>
                      <a:pt x="504" y="374"/>
                    </a:lnTo>
                    <a:lnTo>
                      <a:pt x="510" y="383"/>
                    </a:lnTo>
                    <a:lnTo>
                      <a:pt x="513" y="381"/>
                    </a:lnTo>
                    <a:lnTo>
                      <a:pt x="516" y="380"/>
                    </a:lnTo>
                    <a:lnTo>
                      <a:pt x="518" y="380"/>
                    </a:lnTo>
                    <a:lnTo>
                      <a:pt x="528" y="393"/>
                    </a:lnTo>
                    <a:lnTo>
                      <a:pt x="547" y="385"/>
                    </a:lnTo>
                    <a:lnTo>
                      <a:pt x="546" y="399"/>
                    </a:lnTo>
                    <a:lnTo>
                      <a:pt x="552" y="404"/>
                    </a:lnTo>
                    <a:lnTo>
                      <a:pt x="570" y="376"/>
                    </a:lnTo>
                    <a:lnTo>
                      <a:pt x="571" y="376"/>
                    </a:lnTo>
                    <a:lnTo>
                      <a:pt x="588" y="391"/>
                    </a:lnTo>
                    <a:lnTo>
                      <a:pt x="604" y="382"/>
                    </a:lnTo>
                    <a:lnTo>
                      <a:pt x="602" y="385"/>
                    </a:lnTo>
                    <a:lnTo>
                      <a:pt x="613" y="397"/>
                    </a:lnTo>
                    <a:lnTo>
                      <a:pt x="620" y="397"/>
                    </a:lnTo>
                    <a:lnTo>
                      <a:pt x="624" y="402"/>
                    </a:lnTo>
                    <a:lnTo>
                      <a:pt x="637" y="398"/>
                    </a:lnTo>
                    <a:lnTo>
                      <a:pt x="660" y="384"/>
                    </a:lnTo>
                    <a:lnTo>
                      <a:pt x="676" y="388"/>
                    </a:lnTo>
                    <a:lnTo>
                      <a:pt x="684" y="383"/>
                    </a:lnTo>
                    <a:lnTo>
                      <a:pt x="685" y="381"/>
                    </a:lnTo>
                    <a:lnTo>
                      <a:pt x="699" y="378"/>
                    </a:lnTo>
                    <a:lnTo>
                      <a:pt x="699" y="375"/>
                    </a:lnTo>
                    <a:lnTo>
                      <a:pt x="703" y="376"/>
                    </a:lnTo>
                    <a:lnTo>
                      <a:pt x="706" y="380"/>
                    </a:lnTo>
                    <a:lnTo>
                      <a:pt x="705" y="381"/>
                    </a:lnTo>
                    <a:lnTo>
                      <a:pt x="728" y="381"/>
                    </a:lnTo>
                    <a:lnTo>
                      <a:pt x="731" y="382"/>
                    </a:lnTo>
                    <a:lnTo>
                      <a:pt x="733" y="375"/>
                    </a:lnTo>
                    <a:lnTo>
                      <a:pt x="742" y="374"/>
                    </a:lnTo>
                    <a:lnTo>
                      <a:pt x="745" y="375"/>
                    </a:lnTo>
                    <a:lnTo>
                      <a:pt x="745" y="378"/>
                    </a:lnTo>
                    <a:lnTo>
                      <a:pt x="758" y="383"/>
                    </a:lnTo>
                    <a:lnTo>
                      <a:pt x="770" y="396"/>
                    </a:lnTo>
                    <a:lnTo>
                      <a:pt x="775" y="398"/>
                    </a:lnTo>
                    <a:lnTo>
                      <a:pt x="775" y="394"/>
                    </a:lnTo>
                    <a:lnTo>
                      <a:pt x="781" y="396"/>
                    </a:lnTo>
                    <a:lnTo>
                      <a:pt x="781" y="400"/>
                    </a:lnTo>
                    <a:lnTo>
                      <a:pt x="783" y="399"/>
                    </a:lnTo>
                    <a:lnTo>
                      <a:pt x="782" y="401"/>
                    </a:lnTo>
                    <a:lnTo>
                      <a:pt x="795" y="403"/>
                    </a:lnTo>
                    <a:lnTo>
                      <a:pt x="804" y="411"/>
                    </a:lnTo>
                    <a:lnTo>
                      <a:pt x="808" y="408"/>
                    </a:lnTo>
                    <a:lnTo>
                      <a:pt x="808" y="378"/>
                    </a:lnTo>
                    <a:lnTo>
                      <a:pt x="808" y="375"/>
                    </a:lnTo>
                    <a:lnTo>
                      <a:pt x="808" y="372"/>
                    </a:lnTo>
                    <a:lnTo>
                      <a:pt x="808" y="370"/>
                    </a:lnTo>
                    <a:lnTo>
                      <a:pt x="807" y="350"/>
                    </a:lnTo>
                    <a:lnTo>
                      <a:pt x="807" y="342"/>
                    </a:lnTo>
                    <a:lnTo>
                      <a:pt x="807" y="335"/>
                    </a:lnTo>
                    <a:lnTo>
                      <a:pt x="807" y="310"/>
                    </a:lnTo>
                    <a:lnTo>
                      <a:pt x="807" y="304"/>
                    </a:lnTo>
                    <a:lnTo>
                      <a:pt x="807" y="288"/>
                    </a:lnTo>
                    <a:lnTo>
                      <a:pt x="807" y="283"/>
                    </a:lnTo>
                    <a:lnTo>
                      <a:pt x="807" y="278"/>
                    </a:lnTo>
                    <a:lnTo>
                      <a:pt x="806" y="260"/>
                    </a:lnTo>
                    <a:lnTo>
                      <a:pt x="806" y="259"/>
                    </a:lnTo>
                    <a:lnTo>
                      <a:pt x="806" y="253"/>
                    </a:lnTo>
                    <a:lnTo>
                      <a:pt x="806" y="215"/>
                    </a:lnTo>
                    <a:lnTo>
                      <a:pt x="806" y="200"/>
                    </a:lnTo>
                    <a:lnTo>
                      <a:pt x="806" y="199"/>
                    </a:lnTo>
                    <a:lnTo>
                      <a:pt x="806" y="198"/>
                    </a:lnTo>
                    <a:lnTo>
                      <a:pt x="806" y="197"/>
                    </a:lnTo>
                    <a:lnTo>
                      <a:pt x="804" y="185"/>
                    </a:lnTo>
                    <a:lnTo>
                      <a:pt x="804" y="183"/>
                    </a:lnTo>
                    <a:lnTo>
                      <a:pt x="801" y="169"/>
                    </a:lnTo>
                    <a:lnTo>
                      <a:pt x="801" y="165"/>
                    </a:lnTo>
                    <a:lnTo>
                      <a:pt x="800" y="161"/>
                    </a:lnTo>
                    <a:lnTo>
                      <a:pt x="799" y="154"/>
                    </a:lnTo>
                    <a:lnTo>
                      <a:pt x="798" y="149"/>
                    </a:lnTo>
                    <a:lnTo>
                      <a:pt x="797" y="141"/>
                    </a:lnTo>
                    <a:lnTo>
                      <a:pt x="792" y="113"/>
                    </a:lnTo>
                    <a:lnTo>
                      <a:pt x="792" y="111"/>
                    </a:lnTo>
                    <a:lnTo>
                      <a:pt x="791" y="107"/>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 name=""/>
              <p:cNvSpPr/>
              <p:nvPr/>
            </p:nvSpPr>
            <p:spPr>
              <a:xfrm>
                <a:off x="3609720" y="4065480"/>
                <a:ext cx="2549520" cy="2612880"/>
              </a:xfrm>
              <a:custGeom>
                <a:avLst/>
                <a:gdLst/>
                <a:ahLst/>
                <a:rect l="l" t="t" r="r" b="b"/>
                <a:pathLst>
                  <a:path w="1298" h="1280">
                    <a:moveTo>
                      <a:pt x="670" y="1058"/>
                    </a:moveTo>
                    <a:lnTo>
                      <a:pt x="659" y="1043"/>
                    </a:lnTo>
                    <a:lnTo>
                      <a:pt x="647" y="1025"/>
                    </a:lnTo>
                    <a:lnTo>
                      <a:pt x="625" y="1001"/>
                    </a:lnTo>
                    <a:lnTo>
                      <a:pt x="620" y="996"/>
                    </a:lnTo>
                    <a:lnTo>
                      <a:pt x="611" y="968"/>
                    </a:lnTo>
                    <a:lnTo>
                      <a:pt x="614" y="966"/>
                    </a:lnTo>
                    <a:lnTo>
                      <a:pt x="587" y="918"/>
                    </a:lnTo>
                    <a:lnTo>
                      <a:pt x="581" y="895"/>
                    </a:lnTo>
                    <a:lnTo>
                      <a:pt x="571" y="885"/>
                    </a:lnTo>
                    <a:lnTo>
                      <a:pt x="569" y="877"/>
                    </a:lnTo>
                    <a:lnTo>
                      <a:pt x="547" y="860"/>
                    </a:lnTo>
                    <a:lnTo>
                      <a:pt x="543" y="850"/>
                    </a:lnTo>
                    <a:lnTo>
                      <a:pt x="534" y="848"/>
                    </a:lnTo>
                    <a:lnTo>
                      <a:pt x="531" y="842"/>
                    </a:lnTo>
                    <a:lnTo>
                      <a:pt x="523" y="841"/>
                    </a:lnTo>
                    <a:lnTo>
                      <a:pt x="521" y="829"/>
                    </a:lnTo>
                    <a:lnTo>
                      <a:pt x="518" y="829"/>
                    </a:lnTo>
                    <a:lnTo>
                      <a:pt x="506" y="813"/>
                    </a:lnTo>
                    <a:lnTo>
                      <a:pt x="495" y="812"/>
                    </a:lnTo>
                    <a:lnTo>
                      <a:pt x="495" y="809"/>
                    </a:lnTo>
                    <a:lnTo>
                      <a:pt x="473" y="809"/>
                    </a:lnTo>
                    <a:lnTo>
                      <a:pt x="450" y="804"/>
                    </a:lnTo>
                    <a:lnTo>
                      <a:pt x="450" y="806"/>
                    </a:lnTo>
                    <a:lnTo>
                      <a:pt x="445" y="805"/>
                    </a:lnTo>
                    <a:lnTo>
                      <a:pt x="444" y="807"/>
                    </a:lnTo>
                    <a:lnTo>
                      <a:pt x="416" y="795"/>
                    </a:lnTo>
                    <a:lnTo>
                      <a:pt x="393" y="809"/>
                    </a:lnTo>
                    <a:lnTo>
                      <a:pt x="387" y="809"/>
                    </a:lnTo>
                    <a:lnTo>
                      <a:pt x="369" y="826"/>
                    </a:lnTo>
                    <a:lnTo>
                      <a:pt x="355" y="867"/>
                    </a:lnTo>
                    <a:lnTo>
                      <a:pt x="333" y="888"/>
                    </a:lnTo>
                    <a:lnTo>
                      <a:pt x="327" y="898"/>
                    </a:lnTo>
                    <a:lnTo>
                      <a:pt x="304" y="891"/>
                    </a:lnTo>
                    <a:lnTo>
                      <a:pt x="290" y="878"/>
                    </a:lnTo>
                    <a:lnTo>
                      <a:pt x="267" y="866"/>
                    </a:lnTo>
                    <a:lnTo>
                      <a:pt x="263" y="861"/>
                    </a:lnTo>
                    <a:lnTo>
                      <a:pt x="242" y="854"/>
                    </a:lnTo>
                    <a:lnTo>
                      <a:pt x="231" y="846"/>
                    </a:lnTo>
                    <a:lnTo>
                      <a:pt x="219" y="829"/>
                    </a:lnTo>
                    <a:lnTo>
                      <a:pt x="194" y="812"/>
                    </a:lnTo>
                    <a:lnTo>
                      <a:pt x="177" y="768"/>
                    </a:lnTo>
                    <a:lnTo>
                      <a:pt x="176" y="738"/>
                    </a:lnTo>
                    <a:lnTo>
                      <a:pt x="162" y="704"/>
                    </a:lnTo>
                    <a:lnTo>
                      <a:pt x="154" y="690"/>
                    </a:lnTo>
                    <a:lnTo>
                      <a:pt x="152" y="685"/>
                    </a:lnTo>
                    <a:lnTo>
                      <a:pt x="115" y="661"/>
                    </a:lnTo>
                    <a:lnTo>
                      <a:pt x="93" y="630"/>
                    </a:lnTo>
                    <a:lnTo>
                      <a:pt x="80" y="621"/>
                    </a:lnTo>
                    <a:lnTo>
                      <a:pt x="59" y="593"/>
                    </a:lnTo>
                    <a:lnTo>
                      <a:pt x="46" y="588"/>
                    </a:lnTo>
                    <a:lnTo>
                      <a:pt x="37" y="577"/>
                    </a:lnTo>
                    <a:lnTo>
                      <a:pt x="21" y="546"/>
                    </a:lnTo>
                    <a:lnTo>
                      <a:pt x="12" y="545"/>
                    </a:lnTo>
                    <a:lnTo>
                      <a:pt x="10" y="541"/>
                    </a:lnTo>
                    <a:lnTo>
                      <a:pt x="0" y="527"/>
                    </a:lnTo>
                    <a:lnTo>
                      <a:pt x="3" y="524"/>
                    </a:lnTo>
                    <a:lnTo>
                      <a:pt x="1" y="517"/>
                    </a:lnTo>
                    <a:lnTo>
                      <a:pt x="3" y="515"/>
                    </a:lnTo>
                    <a:lnTo>
                      <a:pt x="27" y="517"/>
                    </a:lnTo>
                    <a:lnTo>
                      <a:pt x="40" y="517"/>
                    </a:lnTo>
                    <a:lnTo>
                      <a:pt x="51" y="518"/>
                    </a:lnTo>
                    <a:lnTo>
                      <a:pt x="65" y="519"/>
                    </a:lnTo>
                    <a:lnTo>
                      <a:pt x="126" y="524"/>
                    </a:lnTo>
                    <a:lnTo>
                      <a:pt x="154" y="526"/>
                    </a:lnTo>
                    <a:lnTo>
                      <a:pt x="171" y="527"/>
                    </a:lnTo>
                    <a:lnTo>
                      <a:pt x="177" y="528"/>
                    </a:lnTo>
                    <a:lnTo>
                      <a:pt x="226" y="532"/>
                    </a:lnTo>
                    <a:lnTo>
                      <a:pt x="235" y="532"/>
                    </a:lnTo>
                    <a:lnTo>
                      <a:pt x="259" y="534"/>
                    </a:lnTo>
                    <a:lnTo>
                      <a:pt x="263" y="534"/>
                    </a:lnTo>
                    <a:lnTo>
                      <a:pt x="286" y="535"/>
                    </a:lnTo>
                    <a:lnTo>
                      <a:pt x="288" y="535"/>
                    </a:lnTo>
                    <a:lnTo>
                      <a:pt x="289" y="535"/>
                    </a:lnTo>
                    <a:lnTo>
                      <a:pt x="298" y="536"/>
                    </a:lnTo>
                    <a:lnTo>
                      <a:pt x="324" y="537"/>
                    </a:lnTo>
                    <a:lnTo>
                      <a:pt x="328" y="537"/>
                    </a:lnTo>
                    <a:lnTo>
                      <a:pt x="348" y="538"/>
                    </a:lnTo>
                    <a:lnTo>
                      <a:pt x="354" y="539"/>
                    </a:lnTo>
                    <a:lnTo>
                      <a:pt x="354" y="528"/>
                    </a:lnTo>
                    <a:lnTo>
                      <a:pt x="355" y="509"/>
                    </a:lnTo>
                    <a:lnTo>
                      <a:pt x="356" y="482"/>
                    </a:lnTo>
                    <a:lnTo>
                      <a:pt x="357" y="476"/>
                    </a:lnTo>
                    <a:lnTo>
                      <a:pt x="357" y="464"/>
                    </a:lnTo>
                    <a:lnTo>
                      <a:pt x="358" y="440"/>
                    </a:lnTo>
                    <a:lnTo>
                      <a:pt x="359" y="424"/>
                    </a:lnTo>
                    <a:lnTo>
                      <a:pt x="361" y="404"/>
                    </a:lnTo>
                    <a:lnTo>
                      <a:pt x="362" y="374"/>
                    </a:lnTo>
                    <a:lnTo>
                      <a:pt x="363" y="373"/>
                    </a:lnTo>
                    <a:lnTo>
                      <a:pt x="363" y="360"/>
                    </a:lnTo>
                    <a:lnTo>
                      <a:pt x="364" y="355"/>
                    </a:lnTo>
                    <a:lnTo>
                      <a:pt x="364" y="351"/>
                    </a:lnTo>
                    <a:lnTo>
                      <a:pt x="365" y="339"/>
                    </a:lnTo>
                    <a:lnTo>
                      <a:pt x="365" y="335"/>
                    </a:lnTo>
                    <a:lnTo>
                      <a:pt x="366" y="320"/>
                    </a:lnTo>
                    <a:lnTo>
                      <a:pt x="367" y="299"/>
                    </a:lnTo>
                    <a:lnTo>
                      <a:pt x="369" y="269"/>
                    </a:lnTo>
                    <a:lnTo>
                      <a:pt x="369" y="263"/>
                    </a:lnTo>
                    <a:lnTo>
                      <a:pt x="369" y="262"/>
                    </a:lnTo>
                    <a:lnTo>
                      <a:pt x="370" y="249"/>
                    </a:lnTo>
                    <a:lnTo>
                      <a:pt x="370" y="239"/>
                    </a:lnTo>
                    <a:lnTo>
                      <a:pt x="372" y="210"/>
                    </a:lnTo>
                    <a:lnTo>
                      <a:pt x="372" y="196"/>
                    </a:lnTo>
                    <a:lnTo>
                      <a:pt x="372" y="195"/>
                    </a:lnTo>
                    <a:lnTo>
                      <a:pt x="373" y="186"/>
                    </a:lnTo>
                    <a:lnTo>
                      <a:pt x="373" y="180"/>
                    </a:lnTo>
                    <a:lnTo>
                      <a:pt x="374" y="165"/>
                    </a:lnTo>
                    <a:lnTo>
                      <a:pt x="374" y="158"/>
                    </a:lnTo>
                    <a:lnTo>
                      <a:pt x="376" y="147"/>
                    </a:lnTo>
                    <a:lnTo>
                      <a:pt x="376" y="141"/>
                    </a:lnTo>
                    <a:lnTo>
                      <a:pt x="378" y="106"/>
                    </a:lnTo>
                    <a:lnTo>
                      <a:pt x="378" y="105"/>
                    </a:lnTo>
                    <a:lnTo>
                      <a:pt x="378" y="91"/>
                    </a:lnTo>
                    <a:lnTo>
                      <a:pt x="379" y="90"/>
                    </a:lnTo>
                    <a:lnTo>
                      <a:pt x="379" y="87"/>
                    </a:lnTo>
                    <a:lnTo>
                      <a:pt x="380" y="54"/>
                    </a:lnTo>
                    <a:lnTo>
                      <a:pt x="383" y="0"/>
                    </a:lnTo>
                    <a:lnTo>
                      <a:pt x="386" y="1"/>
                    </a:lnTo>
                    <a:lnTo>
                      <a:pt x="422" y="2"/>
                    </a:lnTo>
                    <a:lnTo>
                      <a:pt x="445" y="3"/>
                    </a:lnTo>
                    <a:lnTo>
                      <a:pt x="464" y="4"/>
                    </a:lnTo>
                    <a:lnTo>
                      <a:pt x="468" y="4"/>
                    </a:lnTo>
                    <a:lnTo>
                      <a:pt x="469" y="4"/>
                    </a:lnTo>
                    <a:lnTo>
                      <a:pt x="477" y="4"/>
                    </a:lnTo>
                    <a:lnTo>
                      <a:pt x="489" y="5"/>
                    </a:lnTo>
                    <a:lnTo>
                      <a:pt x="493" y="5"/>
                    </a:lnTo>
                    <a:lnTo>
                      <a:pt x="515" y="6"/>
                    </a:lnTo>
                    <a:lnTo>
                      <a:pt x="539" y="7"/>
                    </a:lnTo>
                    <a:lnTo>
                      <a:pt x="550" y="7"/>
                    </a:lnTo>
                    <a:lnTo>
                      <a:pt x="565" y="8"/>
                    </a:lnTo>
                    <a:lnTo>
                      <a:pt x="574" y="8"/>
                    </a:lnTo>
                    <a:lnTo>
                      <a:pt x="578" y="8"/>
                    </a:lnTo>
                    <a:lnTo>
                      <a:pt x="585" y="8"/>
                    </a:lnTo>
                    <a:lnTo>
                      <a:pt x="609" y="9"/>
                    </a:lnTo>
                    <a:lnTo>
                      <a:pt x="616" y="9"/>
                    </a:lnTo>
                    <a:lnTo>
                      <a:pt x="632" y="9"/>
                    </a:lnTo>
                    <a:lnTo>
                      <a:pt x="633" y="9"/>
                    </a:lnTo>
                    <a:lnTo>
                      <a:pt x="667" y="10"/>
                    </a:lnTo>
                    <a:lnTo>
                      <a:pt x="667" y="25"/>
                    </a:lnTo>
                    <a:lnTo>
                      <a:pt x="666" y="63"/>
                    </a:lnTo>
                    <a:lnTo>
                      <a:pt x="666" y="70"/>
                    </a:lnTo>
                    <a:lnTo>
                      <a:pt x="666" y="80"/>
                    </a:lnTo>
                    <a:lnTo>
                      <a:pt x="666" y="85"/>
                    </a:lnTo>
                    <a:lnTo>
                      <a:pt x="666" y="91"/>
                    </a:lnTo>
                    <a:lnTo>
                      <a:pt x="665" y="101"/>
                    </a:lnTo>
                    <a:lnTo>
                      <a:pt x="665" y="116"/>
                    </a:lnTo>
                    <a:lnTo>
                      <a:pt x="665" y="131"/>
                    </a:lnTo>
                    <a:lnTo>
                      <a:pt x="665" y="134"/>
                    </a:lnTo>
                    <a:lnTo>
                      <a:pt x="665" y="140"/>
                    </a:lnTo>
                    <a:lnTo>
                      <a:pt x="665" y="155"/>
                    </a:lnTo>
                    <a:lnTo>
                      <a:pt x="664" y="160"/>
                    </a:lnTo>
                    <a:lnTo>
                      <a:pt x="664" y="168"/>
                    </a:lnTo>
                    <a:lnTo>
                      <a:pt x="664" y="175"/>
                    </a:lnTo>
                    <a:lnTo>
                      <a:pt x="664" y="187"/>
                    </a:lnTo>
                    <a:lnTo>
                      <a:pt x="662" y="205"/>
                    </a:lnTo>
                    <a:lnTo>
                      <a:pt x="662" y="212"/>
                    </a:lnTo>
                    <a:lnTo>
                      <a:pt x="662" y="220"/>
                    </a:lnTo>
                    <a:lnTo>
                      <a:pt x="662" y="244"/>
                    </a:lnTo>
                    <a:lnTo>
                      <a:pt x="666" y="241"/>
                    </a:lnTo>
                    <a:lnTo>
                      <a:pt x="677" y="250"/>
                    </a:lnTo>
                    <a:lnTo>
                      <a:pt x="686" y="260"/>
                    </a:lnTo>
                    <a:lnTo>
                      <a:pt x="710" y="262"/>
                    </a:lnTo>
                    <a:lnTo>
                      <a:pt x="712" y="263"/>
                    </a:lnTo>
                    <a:lnTo>
                      <a:pt x="734" y="267"/>
                    </a:lnTo>
                    <a:lnTo>
                      <a:pt x="734" y="268"/>
                    </a:lnTo>
                    <a:lnTo>
                      <a:pt x="738" y="270"/>
                    </a:lnTo>
                    <a:lnTo>
                      <a:pt x="739" y="285"/>
                    </a:lnTo>
                    <a:lnTo>
                      <a:pt x="746" y="288"/>
                    </a:lnTo>
                    <a:lnTo>
                      <a:pt x="752" y="287"/>
                    </a:lnTo>
                    <a:lnTo>
                      <a:pt x="763" y="288"/>
                    </a:lnTo>
                    <a:lnTo>
                      <a:pt x="781" y="297"/>
                    </a:lnTo>
                    <a:lnTo>
                      <a:pt x="794" y="293"/>
                    </a:lnTo>
                    <a:lnTo>
                      <a:pt x="795" y="293"/>
                    </a:lnTo>
                    <a:lnTo>
                      <a:pt x="800" y="296"/>
                    </a:lnTo>
                    <a:lnTo>
                      <a:pt x="806" y="303"/>
                    </a:lnTo>
                    <a:lnTo>
                      <a:pt x="813" y="304"/>
                    </a:lnTo>
                    <a:lnTo>
                      <a:pt x="831" y="296"/>
                    </a:lnTo>
                    <a:lnTo>
                      <a:pt x="837" y="298"/>
                    </a:lnTo>
                    <a:lnTo>
                      <a:pt x="840" y="295"/>
                    </a:lnTo>
                    <a:lnTo>
                      <a:pt x="845" y="295"/>
                    </a:lnTo>
                    <a:lnTo>
                      <a:pt x="847" y="312"/>
                    </a:lnTo>
                    <a:lnTo>
                      <a:pt x="856" y="312"/>
                    </a:lnTo>
                    <a:lnTo>
                      <a:pt x="856" y="325"/>
                    </a:lnTo>
                    <a:lnTo>
                      <a:pt x="866" y="330"/>
                    </a:lnTo>
                    <a:lnTo>
                      <a:pt x="890" y="315"/>
                    </a:lnTo>
                    <a:lnTo>
                      <a:pt x="896" y="324"/>
                    </a:lnTo>
                    <a:lnTo>
                      <a:pt x="899" y="322"/>
                    </a:lnTo>
                    <a:lnTo>
                      <a:pt x="902" y="321"/>
                    </a:lnTo>
                    <a:lnTo>
                      <a:pt x="904" y="321"/>
                    </a:lnTo>
                    <a:lnTo>
                      <a:pt x="914" y="334"/>
                    </a:lnTo>
                    <a:lnTo>
                      <a:pt x="933" y="326"/>
                    </a:lnTo>
                    <a:lnTo>
                      <a:pt x="932" y="340"/>
                    </a:lnTo>
                    <a:lnTo>
                      <a:pt x="938" y="345"/>
                    </a:lnTo>
                    <a:lnTo>
                      <a:pt x="956" y="317"/>
                    </a:lnTo>
                    <a:lnTo>
                      <a:pt x="957" y="317"/>
                    </a:lnTo>
                    <a:lnTo>
                      <a:pt x="974" y="332"/>
                    </a:lnTo>
                    <a:lnTo>
                      <a:pt x="990" y="323"/>
                    </a:lnTo>
                    <a:lnTo>
                      <a:pt x="988" y="326"/>
                    </a:lnTo>
                    <a:lnTo>
                      <a:pt x="999" y="338"/>
                    </a:lnTo>
                    <a:lnTo>
                      <a:pt x="1006" y="338"/>
                    </a:lnTo>
                    <a:lnTo>
                      <a:pt x="1010" y="343"/>
                    </a:lnTo>
                    <a:lnTo>
                      <a:pt x="1023" y="339"/>
                    </a:lnTo>
                    <a:lnTo>
                      <a:pt x="1046" y="325"/>
                    </a:lnTo>
                    <a:lnTo>
                      <a:pt x="1062" y="329"/>
                    </a:lnTo>
                    <a:lnTo>
                      <a:pt x="1070" y="324"/>
                    </a:lnTo>
                    <a:lnTo>
                      <a:pt x="1071" y="322"/>
                    </a:lnTo>
                    <a:lnTo>
                      <a:pt x="1085" y="319"/>
                    </a:lnTo>
                    <a:lnTo>
                      <a:pt x="1085" y="316"/>
                    </a:lnTo>
                    <a:lnTo>
                      <a:pt x="1089" y="317"/>
                    </a:lnTo>
                    <a:lnTo>
                      <a:pt x="1092" y="321"/>
                    </a:lnTo>
                    <a:lnTo>
                      <a:pt x="1091" y="322"/>
                    </a:lnTo>
                    <a:lnTo>
                      <a:pt x="1114" y="322"/>
                    </a:lnTo>
                    <a:lnTo>
                      <a:pt x="1117" y="323"/>
                    </a:lnTo>
                    <a:lnTo>
                      <a:pt x="1119" y="316"/>
                    </a:lnTo>
                    <a:lnTo>
                      <a:pt x="1128" y="315"/>
                    </a:lnTo>
                    <a:lnTo>
                      <a:pt x="1131" y="316"/>
                    </a:lnTo>
                    <a:lnTo>
                      <a:pt x="1131" y="319"/>
                    </a:lnTo>
                    <a:lnTo>
                      <a:pt x="1144" y="324"/>
                    </a:lnTo>
                    <a:lnTo>
                      <a:pt x="1156" y="337"/>
                    </a:lnTo>
                    <a:lnTo>
                      <a:pt x="1161" y="339"/>
                    </a:lnTo>
                    <a:lnTo>
                      <a:pt x="1161" y="335"/>
                    </a:lnTo>
                    <a:lnTo>
                      <a:pt x="1167" y="337"/>
                    </a:lnTo>
                    <a:lnTo>
                      <a:pt x="1167" y="341"/>
                    </a:lnTo>
                    <a:lnTo>
                      <a:pt x="1169" y="340"/>
                    </a:lnTo>
                    <a:lnTo>
                      <a:pt x="1168" y="342"/>
                    </a:lnTo>
                    <a:lnTo>
                      <a:pt x="1181" y="344"/>
                    </a:lnTo>
                    <a:lnTo>
                      <a:pt x="1190" y="352"/>
                    </a:lnTo>
                    <a:lnTo>
                      <a:pt x="1194" y="349"/>
                    </a:lnTo>
                    <a:lnTo>
                      <a:pt x="1205" y="360"/>
                    </a:lnTo>
                    <a:lnTo>
                      <a:pt x="1217" y="354"/>
                    </a:lnTo>
                    <a:lnTo>
                      <a:pt x="1237" y="358"/>
                    </a:lnTo>
                    <a:lnTo>
                      <a:pt x="1237" y="362"/>
                    </a:lnTo>
                    <a:lnTo>
                      <a:pt x="1238" y="379"/>
                    </a:lnTo>
                    <a:lnTo>
                      <a:pt x="1238" y="392"/>
                    </a:lnTo>
                    <a:lnTo>
                      <a:pt x="1238" y="394"/>
                    </a:lnTo>
                    <a:lnTo>
                      <a:pt x="1240" y="409"/>
                    </a:lnTo>
                    <a:lnTo>
                      <a:pt x="1240" y="422"/>
                    </a:lnTo>
                    <a:lnTo>
                      <a:pt x="1240" y="424"/>
                    </a:lnTo>
                    <a:lnTo>
                      <a:pt x="1241" y="438"/>
                    </a:lnTo>
                    <a:lnTo>
                      <a:pt x="1242" y="454"/>
                    </a:lnTo>
                    <a:lnTo>
                      <a:pt x="1242" y="456"/>
                    </a:lnTo>
                    <a:lnTo>
                      <a:pt x="1242" y="460"/>
                    </a:lnTo>
                    <a:lnTo>
                      <a:pt x="1242" y="468"/>
                    </a:lnTo>
                    <a:lnTo>
                      <a:pt x="1243" y="484"/>
                    </a:lnTo>
                    <a:lnTo>
                      <a:pt x="1243" y="496"/>
                    </a:lnTo>
                    <a:lnTo>
                      <a:pt x="1243" y="498"/>
                    </a:lnTo>
                    <a:lnTo>
                      <a:pt x="1244" y="514"/>
                    </a:lnTo>
                    <a:lnTo>
                      <a:pt x="1244" y="520"/>
                    </a:lnTo>
                    <a:lnTo>
                      <a:pt x="1245" y="543"/>
                    </a:lnTo>
                    <a:lnTo>
                      <a:pt x="1247" y="545"/>
                    </a:lnTo>
                    <a:lnTo>
                      <a:pt x="1248" y="546"/>
                    </a:lnTo>
                    <a:lnTo>
                      <a:pt x="1249" y="548"/>
                    </a:lnTo>
                    <a:lnTo>
                      <a:pt x="1261" y="562"/>
                    </a:lnTo>
                    <a:lnTo>
                      <a:pt x="1266" y="572"/>
                    </a:lnTo>
                    <a:lnTo>
                      <a:pt x="1267" y="592"/>
                    </a:lnTo>
                    <a:lnTo>
                      <a:pt x="1279" y="602"/>
                    </a:lnTo>
                    <a:lnTo>
                      <a:pt x="1276" y="604"/>
                    </a:lnTo>
                    <a:lnTo>
                      <a:pt x="1292" y="640"/>
                    </a:lnTo>
                    <a:lnTo>
                      <a:pt x="1297" y="638"/>
                    </a:lnTo>
                    <a:lnTo>
                      <a:pt x="1296" y="661"/>
                    </a:lnTo>
                    <a:lnTo>
                      <a:pt x="1298" y="677"/>
                    </a:lnTo>
                    <a:lnTo>
                      <a:pt x="1294" y="691"/>
                    </a:lnTo>
                    <a:lnTo>
                      <a:pt x="1285" y="721"/>
                    </a:lnTo>
                    <a:lnTo>
                      <a:pt x="1283" y="733"/>
                    </a:lnTo>
                    <a:lnTo>
                      <a:pt x="1282" y="734"/>
                    </a:lnTo>
                    <a:lnTo>
                      <a:pt x="1282" y="743"/>
                    </a:lnTo>
                    <a:lnTo>
                      <a:pt x="1287" y="751"/>
                    </a:lnTo>
                    <a:lnTo>
                      <a:pt x="1288" y="766"/>
                    </a:lnTo>
                    <a:lnTo>
                      <a:pt x="1286" y="774"/>
                    </a:lnTo>
                    <a:lnTo>
                      <a:pt x="1285" y="777"/>
                    </a:lnTo>
                    <a:lnTo>
                      <a:pt x="1282" y="780"/>
                    </a:lnTo>
                    <a:lnTo>
                      <a:pt x="1274" y="797"/>
                    </a:lnTo>
                    <a:lnTo>
                      <a:pt x="1270" y="800"/>
                    </a:lnTo>
                    <a:lnTo>
                      <a:pt x="1273" y="812"/>
                    </a:lnTo>
                    <a:lnTo>
                      <a:pt x="1278" y="824"/>
                    </a:lnTo>
                    <a:lnTo>
                      <a:pt x="1272" y="821"/>
                    </a:lnTo>
                    <a:lnTo>
                      <a:pt x="1255" y="821"/>
                    </a:lnTo>
                    <a:lnTo>
                      <a:pt x="1224" y="835"/>
                    </a:lnTo>
                    <a:lnTo>
                      <a:pt x="1223" y="836"/>
                    </a:lnTo>
                    <a:lnTo>
                      <a:pt x="1187" y="860"/>
                    </a:lnTo>
                    <a:lnTo>
                      <a:pt x="1182" y="859"/>
                    </a:lnTo>
                    <a:lnTo>
                      <a:pt x="1200" y="843"/>
                    </a:lnTo>
                    <a:lnTo>
                      <a:pt x="1210" y="840"/>
                    </a:lnTo>
                    <a:lnTo>
                      <a:pt x="1210" y="838"/>
                    </a:lnTo>
                    <a:lnTo>
                      <a:pt x="1197" y="837"/>
                    </a:lnTo>
                    <a:lnTo>
                      <a:pt x="1184" y="841"/>
                    </a:lnTo>
                    <a:lnTo>
                      <a:pt x="1184" y="811"/>
                    </a:lnTo>
                    <a:lnTo>
                      <a:pt x="1177" y="813"/>
                    </a:lnTo>
                    <a:lnTo>
                      <a:pt x="1171" y="825"/>
                    </a:lnTo>
                    <a:lnTo>
                      <a:pt x="1165" y="824"/>
                    </a:lnTo>
                    <a:lnTo>
                      <a:pt x="1162" y="823"/>
                    </a:lnTo>
                    <a:lnTo>
                      <a:pt x="1161" y="823"/>
                    </a:lnTo>
                    <a:lnTo>
                      <a:pt x="1160" y="824"/>
                    </a:lnTo>
                    <a:lnTo>
                      <a:pt x="1157" y="830"/>
                    </a:lnTo>
                    <a:lnTo>
                      <a:pt x="1159" y="835"/>
                    </a:lnTo>
                    <a:lnTo>
                      <a:pt x="1157" y="838"/>
                    </a:lnTo>
                    <a:lnTo>
                      <a:pt x="1159" y="841"/>
                    </a:lnTo>
                    <a:lnTo>
                      <a:pt x="1168" y="845"/>
                    </a:lnTo>
                    <a:lnTo>
                      <a:pt x="1172" y="858"/>
                    </a:lnTo>
                    <a:lnTo>
                      <a:pt x="1187" y="864"/>
                    </a:lnTo>
                    <a:lnTo>
                      <a:pt x="1148" y="895"/>
                    </a:lnTo>
                    <a:lnTo>
                      <a:pt x="1122" y="920"/>
                    </a:lnTo>
                    <a:lnTo>
                      <a:pt x="1110" y="926"/>
                    </a:lnTo>
                    <a:lnTo>
                      <a:pt x="1109" y="926"/>
                    </a:lnTo>
                    <a:lnTo>
                      <a:pt x="1069" y="951"/>
                    </a:lnTo>
                    <a:lnTo>
                      <a:pt x="1034" y="970"/>
                    </a:lnTo>
                    <a:lnTo>
                      <a:pt x="1021" y="981"/>
                    </a:lnTo>
                    <a:lnTo>
                      <a:pt x="1008" y="992"/>
                    </a:lnTo>
                    <a:lnTo>
                      <a:pt x="996" y="1000"/>
                    </a:lnTo>
                    <a:lnTo>
                      <a:pt x="972" y="1020"/>
                    </a:lnTo>
                    <a:lnTo>
                      <a:pt x="954" y="1043"/>
                    </a:lnTo>
                    <a:lnTo>
                      <a:pt x="954" y="1047"/>
                    </a:lnTo>
                    <a:lnTo>
                      <a:pt x="954" y="1048"/>
                    </a:lnTo>
                    <a:lnTo>
                      <a:pt x="944" y="1059"/>
                    </a:lnTo>
                    <a:lnTo>
                      <a:pt x="935" y="1078"/>
                    </a:lnTo>
                    <a:lnTo>
                      <a:pt x="922" y="1113"/>
                    </a:lnTo>
                    <a:lnTo>
                      <a:pt x="922" y="1116"/>
                    </a:lnTo>
                    <a:lnTo>
                      <a:pt x="918" y="1146"/>
                    </a:lnTo>
                    <a:lnTo>
                      <a:pt x="929" y="1194"/>
                    </a:lnTo>
                    <a:lnTo>
                      <a:pt x="936" y="1215"/>
                    </a:lnTo>
                    <a:lnTo>
                      <a:pt x="943" y="1264"/>
                    </a:lnTo>
                    <a:lnTo>
                      <a:pt x="922" y="1280"/>
                    </a:lnTo>
                    <a:lnTo>
                      <a:pt x="907" y="1277"/>
                    </a:lnTo>
                    <a:lnTo>
                      <a:pt x="894" y="1264"/>
                    </a:lnTo>
                    <a:lnTo>
                      <a:pt x="868" y="1256"/>
                    </a:lnTo>
                    <a:lnTo>
                      <a:pt x="828" y="1256"/>
                    </a:lnTo>
                    <a:lnTo>
                      <a:pt x="825" y="1250"/>
                    </a:lnTo>
                    <a:lnTo>
                      <a:pt x="819" y="1250"/>
                    </a:lnTo>
                    <a:lnTo>
                      <a:pt x="792" y="1234"/>
                    </a:lnTo>
                    <a:lnTo>
                      <a:pt x="782" y="1235"/>
                    </a:lnTo>
                    <a:lnTo>
                      <a:pt x="774" y="1229"/>
                    </a:lnTo>
                    <a:lnTo>
                      <a:pt x="775" y="1225"/>
                    </a:lnTo>
                    <a:lnTo>
                      <a:pt x="748" y="1218"/>
                    </a:lnTo>
                    <a:lnTo>
                      <a:pt x="731" y="1196"/>
                    </a:lnTo>
                    <a:lnTo>
                      <a:pt x="721" y="1165"/>
                    </a:lnTo>
                    <a:lnTo>
                      <a:pt x="707" y="1145"/>
                    </a:lnTo>
                    <a:lnTo>
                      <a:pt x="702" y="1114"/>
                    </a:lnTo>
                    <a:lnTo>
                      <a:pt x="698" y="1086"/>
                    </a:lnTo>
                    <a:lnTo>
                      <a:pt x="685" y="1068"/>
                    </a:lnTo>
                    <a:lnTo>
                      <a:pt x="672" y="1061"/>
                    </a:lnTo>
                    <a:lnTo>
                      <a:pt x="670" y="1058"/>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a:off x="2062080" y="3726720"/>
                <a:ext cx="1212120" cy="1505520"/>
              </a:xfrm>
              <a:custGeom>
                <a:avLst/>
                <a:gdLst/>
                <a:ahLst/>
                <a:rect l="l" t="t" r="r" b="b"/>
                <a:pathLst>
                  <a:path w="617" h="737">
                    <a:moveTo>
                      <a:pt x="0" y="511"/>
                    </a:moveTo>
                    <a:lnTo>
                      <a:pt x="12" y="496"/>
                    </a:lnTo>
                    <a:lnTo>
                      <a:pt x="29" y="496"/>
                    </a:lnTo>
                    <a:lnTo>
                      <a:pt x="38" y="465"/>
                    </a:lnTo>
                    <a:lnTo>
                      <a:pt x="30" y="462"/>
                    </a:lnTo>
                    <a:lnTo>
                      <a:pt x="20" y="451"/>
                    </a:lnTo>
                    <a:lnTo>
                      <a:pt x="26" y="419"/>
                    </a:lnTo>
                    <a:lnTo>
                      <a:pt x="34" y="413"/>
                    </a:lnTo>
                    <a:lnTo>
                      <a:pt x="52" y="384"/>
                    </a:lnTo>
                    <a:lnTo>
                      <a:pt x="57" y="353"/>
                    </a:lnTo>
                    <a:lnTo>
                      <a:pt x="61" y="349"/>
                    </a:lnTo>
                    <a:lnTo>
                      <a:pt x="65" y="340"/>
                    </a:lnTo>
                    <a:lnTo>
                      <a:pt x="84" y="332"/>
                    </a:lnTo>
                    <a:lnTo>
                      <a:pt x="94" y="324"/>
                    </a:lnTo>
                    <a:lnTo>
                      <a:pt x="97" y="317"/>
                    </a:lnTo>
                    <a:lnTo>
                      <a:pt x="78" y="297"/>
                    </a:lnTo>
                    <a:lnTo>
                      <a:pt x="79" y="290"/>
                    </a:lnTo>
                    <a:lnTo>
                      <a:pt x="71" y="261"/>
                    </a:lnTo>
                    <a:lnTo>
                      <a:pt x="62" y="245"/>
                    </a:lnTo>
                    <a:lnTo>
                      <a:pt x="64" y="227"/>
                    </a:lnTo>
                    <a:lnTo>
                      <a:pt x="73" y="199"/>
                    </a:lnTo>
                    <a:lnTo>
                      <a:pt x="72" y="138"/>
                    </a:lnTo>
                    <a:lnTo>
                      <a:pt x="78" y="124"/>
                    </a:lnTo>
                    <a:lnTo>
                      <a:pt x="74" y="97"/>
                    </a:lnTo>
                    <a:lnTo>
                      <a:pt x="98" y="95"/>
                    </a:lnTo>
                    <a:lnTo>
                      <a:pt x="120" y="113"/>
                    </a:lnTo>
                    <a:lnTo>
                      <a:pt x="141" y="96"/>
                    </a:lnTo>
                    <a:lnTo>
                      <a:pt x="154" y="19"/>
                    </a:lnTo>
                    <a:lnTo>
                      <a:pt x="157" y="0"/>
                    </a:lnTo>
                    <a:lnTo>
                      <a:pt x="186" y="4"/>
                    </a:lnTo>
                    <a:lnTo>
                      <a:pt x="217" y="10"/>
                    </a:lnTo>
                    <a:lnTo>
                      <a:pt x="262" y="17"/>
                    </a:lnTo>
                    <a:lnTo>
                      <a:pt x="264" y="17"/>
                    </a:lnTo>
                    <a:lnTo>
                      <a:pt x="276" y="18"/>
                    </a:lnTo>
                    <a:lnTo>
                      <a:pt x="295" y="21"/>
                    </a:lnTo>
                    <a:lnTo>
                      <a:pt x="368" y="31"/>
                    </a:lnTo>
                    <a:lnTo>
                      <a:pt x="391" y="34"/>
                    </a:lnTo>
                    <a:lnTo>
                      <a:pt x="399" y="35"/>
                    </a:lnTo>
                    <a:lnTo>
                      <a:pt x="414" y="38"/>
                    </a:lnTo>
                    <a:lnTo>
                      <a:pt x="437" y="41"/>
                    </a:lnTo>
                    <a:lnTo>
                      <a:pt x="461" y="43"/>
                    </a:lnTo>
                    <a:lnTo>
                      <a:pt x="484" y="46"/>
                    </a:lnTo>
                    <a:lnTo>
                      <a:pt x="486" y="47"/>
                    </a:lnTo>
                    <a:lnTo>
                      <a:pt x="530" y="52"/>
                    </a:lnTo>
                    <a:lnTo>
                      <a:pt x="564" y="56"/>
                    </a:lnTo>
                    <a:lnTo>
                      <a:pt x="575" y="57"/>
                    </a:lnTo>
                    <a:lnTo>
                      <a:pt x="617" y="62"/>
                    </a:lnTo>
                    <a:lnTo>
                      <a:pt x="614" y="92"/>
                    </a:lnTo>
                    <a:lnTo>
                      <a:pt x="611" y="121"/>
                    </a:lnTo>
                    <a:lnTo>
                      <a:pt x="604" y="181"/>
                    </a:lnTo>
                    <a:lnTo>
                      <a:pt x="599" y="236"/>
                    </a:lnTo>
                    <a:lnTo>
                      <a:pt x="598" y="241"/>
                    </a:lnTo>
                    <a:lnTo>
                      <a:pt x="591" y="305"/>
                    </a:lnTo>
                    <a:lnTo>
                      <a:pt x="589" y="327"/>
                    </a:lnTo>
                    <a:lnTo>
                      <a:pt x="589" y="328"/>
                    </a:lnTo>
                    <a:lnTo>
                      <a:pt x="586" y="350"/>
                    </a:lnTo>
                    <a:lnTo>
                      <a:pt x="583" y="375"/>
                    </a:lnTo>
                    <a:lnTo>
                      <a:pt x="578" y="420"/>
                    </a:lnTo>
                    <a:lnTo>
                      <a:pt x="575" y="446"/>
                    </a:lnTo>
                    <a:lnTo>
                      <a:pt x="575" y="449"/>
                    </a:lnTo>
                    <a:lnTo>
                      <a:pt x="568" y="513"/>
                    </a:lnTo>
                    <a:lnTo>
                      <a:pt x="568" y="520"/>
                    </a:lnTo>
                    <a:lnTo>
                      <a:pt x="566" y="538"/>
                    </a:lnTo>
                    <a:lnTo>
                      <a:pt x="563" y="565"/>
                    </a:lnTo>
                    <a:lnTo>
                      <a:pt x="562" y="568"/>
                    </a:lnTo>
                    <a:lnTo>
                      <a:pt x="559" y="598"/>
                    </a:lnTo>
                    <a:lnTo>
                      <a:pt x="558" y="606"/>
                    </a:lnTo>
                    <a:lnTo>
                      <a:pt x="546" y="711"/>
                    </a:lnTo>
                    <a:lnTo>
                      <a:pt x="546" y="714"/>
                    </a:lnTo>
                    <a:lnTo>
                      <a:pt x="543" y="737"/>
                    </a:lnTo>
                    <a:lnTo>
                      <a:pt x="404" y="720"/>
                    </a:lnTo>
                    <a:lnTo>
                      <a:pt x="343" y="712"/>
                    </a:lnTo>
                    <a:lnTo>
                      <a:pt x="319" y="700"/>
                    </a:lnTo>
                    <a:lnTo>
                      <a:pt x="316" y="698"/>
                    </a:lnTo>
                    <a:lnTo>
                      <a:pt x="304" y="691"/>
                    </a:lnTo>
                    <a:lnTo>
                      <a:pt x="303" y="690"/>
                    </a:lnTo>
                    <a:lnTo>
                      <a:pt x="133" y="598"/>
                    </a:lnTo>
                    <a:lnTo>
                      <a:pt x="12" y="529"/>
                    </a:lnTo>
                    <a:lnTo>
                      <a:pt x="0" y="511"/>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 name=""/>
              <p:cNvSpPr/>
              <p:nvPr/>
            </p:nvSpPr>
            <p:spPr>
              <a:xfrm>
                <a:off x="720720" y="2146680"/>
                <a:ext cx="1531440" cy="2593080"/>
              </a:xfrm>
              <a:custGeom>
                <a:avLst/>
                <a:gdLst/>
                <a:ahLst/>
                <a:rect l="l" t="t" r="r" b="b"/>
                <a:pathLst>
                  <a:path w="780" h="1270">
                    <a:moveTo>
                      <a:pt x="691" y="1270"/>
                    </a:moveTo>
                    <a:lnTo>
                      <a:pt x="695" y="1270"/>
                    </a:lnTo>
                    <a:lnTo>
                      <a:pt x="712" y="1270"/>
                    </a:lnTo>
                    <a:lnTo>
                      <a:pt x="721" y="1239"/>
                    </a:lnTo>
                    <a:lnTo>
                      <a:pt x="713" y="1236"/>
                    </a:lnTo>
                    <a:lnTo>
                      <a:pt x="703" y="1225"/>
                    </a:lnTo>
                    <a:lnTo>
                      <a:pt x="709" y="1193"/>
                    </a:lnTo>
                    <a:lnTo>
                      <a:pt x="717" y="1187"/>
                    </a:lnTo>
                    <a:lnTo>
                      <a:pt x="735" y="1158"/>
                    </a:lnTo>
                    <a:lnTo>
                      <a:pt x="740" y="1127"/>
                    </a:lnTo>
                    <a:lnTo>
                      <a:pt x="744" y="1123"/>
                    </a:lnTo>
                    <a:lnTo>
                      <a:pt x="748" y="1114"/>
                    </a:lnTo>
                    <a:lnTo>
                      <a:pt x="767" y="1106"/>
                    </a:lnTo>
                    <a:lnTo>
                      <a:pt x="777" y="1098"/>
                    </a:lnTo>
                    <a:lnTo>
                      <a:pt x="780" y="1091"/>
                    </a:lnTo>
                    <a:lnTo>
                      <a:pt x="761" y="1071"/>
                    </a:lnTo>
                    <a:lnTo>
                      <a:pt x="762" y="1064"/>
                    </a:lnTo>
                    <a:lnTo>
                      <a:pt x="754" y="1035"/>
                    </a:lnTo>
                    <a:lnTo>
                      <a:pt x="745" y="1019"/>
                    </a:lnTo>
                    <a:lnTo>
                      <a:pt x="747" y="1001"/>
                    </a:lnTo>
                    <a:lnTo>
                      <a:pt x="724" y="969"/>
                    </a:lnTo>
                    <a:lnTo>
                      <a:pt x="700" y="934"/>
                    </a:lnTo>
                    <a:lnTo>
                      <a:pt x="670" y="892"/>
                    </a:lnTo>
                    <a:lnTo>
                      <a:pt x="660" y="879"/>
                    </a:lnTo>
                    <a:lnTo>
                      <a:pt x="650" y="863"/>
                    </a:lnTo>
                    <a:lnTo>
                      <a:pt x="649" y="862"/>
                    </a:lnTo>
                    <a:lnTo>
                      <a:pt x="622" y="825"/>
                    </a:lnTo>
                    <a:lnTo>
                      <a:pt x="601" y="794"/>
                    </a:lnTo>
                    <a:lnTo>
                      <a:pt x="554" y="728"/>
                    </a:lnTo>
                    <a:lnTo>
                      <a:pt x="526" y="688"/>
                    </a:lnTo>
                    <a:lnTo>
                      <a:pt x="521" y="681"/>
                    </a:lnTo>
                    <a:lnTo>
                      <a:pt x="505" y="657"/>
                    </a:lnTo>
                    <a:lnTo>
                      <a:pt x="500" y="652"/>
                    </a:lnTo>
                    <a:lnTo>
                      <a:pt x="489" y="635"/>
                    </a:lnTo>
                    <a:lnTo>
                      <a:pt x="461" y="596"/>
                    </a:lnTo>
                    <a:lnTo>
                      <a:pt x="437" y="563"/>
                    </a:lnTo>
                    <a:lnTo>
                      <a:pt x="425" y="545"/>
                    </a:lnTo>
                    <a:lnTo>
                      <a:pt x="408" y="521"/>
                    </a:lnTo>
                    <a:lnTo>
                      <a:pt x="401" y="512"/>
                    </a:lnTo>
                    <a:lnTo>
                      <a:pt x="399" y="509"/>
                    </a:lnTo>
                    <a:lnTo>
                      <a:pt x="396" y="504"/>
                    </a:lnTo>
                    <a:lnTo>
                      <a:pt x="384" y="487"/>
                    </a:lnTo>
                    <a:lnTo>
                      <a:pt x="378" y="478"/>
                    </a:lnTo>
                    <a:lnTo>
                      <a:pt x="373" y="473"/>
                    </a:lnTo>
                    <a:lnTo>
                      <a:pt x="359" y="453"/>
                    </a:lnTo>
                    <a:lnTo>
                      <a:pt x="355" y="447"/>
                    </a:lnTo>
                    <a:lnTo>
                      <a:pt x="352" y="443"/>
                    </a:lnTo>
                    <a:lnTo>
                      <a:pt x="348" y="436"/>
                    </a:lnTo>
                    <a:lnTo>
                      <a:pt x="350" y="429"/>
                    </a:lnTo>
                    <a:lnTo>
                      <a:pt x="351" y="423"/>
                    </a:lnTo>
                    <a:lnTo>
                      <a:pt x="351" y="422"/>
                    </a:lnTo>
                    <a:lnTo>
                      <a:pt x="352" y="417"/>
                    </a:lnTo>
                    <a:lnTo>
                      <a:pt x="354" y="407"/>
                    </a:lnTo>
                    <a:lnTo>
                      <a:pt x="356" y="399"/>
                    </a:lnTo>
                    <a:lnTo>
                      <a:pt x="357" y="393"/>
                    </a:lnTo>
                    <a:lnTo>
                      <a:pt x="359" y="385"/>
                    </a:lnTo>
                    <a:lnTo>
                      <a:pt x="361" y="378"/>
                    </a:lnTo>
                    <a:lnTo>
                      <a:pt x="364" y="364"/>
                    </a:lnTo>
                    <a:lnTo>
                      <a:pt x="366" y="353"/>
                    </a:lnTo>
                    <a:lnTo>
                      <a:pt x="372" y="325"/>
                    </a:lnTo>
                    <a:lnTo>
                      <a:pt x="387" y="261"/>
                    </a:lnTo>
                    <a:lnTo>
                      <a:pt x="403" y="182"/>
                    </a:lnTo>
                    <a:lnTo>
                      <a:pt x="409" y="163"/>
                    </a:lnTo>
                    <a:lnTo>
                      <a:pt x="419" y="113"/>
                    </a:lnTo>
                    <a:lnTo>
                      <a:pt x="425" y="87"/>
                    </a:lnTo>
                    <a:lnTo>
                      <a:pt x="408" y="83"/>
                    </a:lnTo>
                    <a:lnTo>
                      <a:pt x="403" y="83"/>
                    </a:lnTo>
                    <a:lnTo>
                      <a:pt x="350" y="71"/>
                    </a:lnTo>
                    <a:lnTo>
                      <a:pt x="333" y="67"/>
                    </a:lnTo>
                    <a:lnTo>
                      <a:pt x="315" y="61"/>
                    </a:lnTo>
                    <a:lnTo>
                      <a:pt x="302" y="59"/>
                    </a:lnTo>
                    <a:lnTo>
                      <a:pt x="255" y="47"/>
                    </a:lnTo>
                    <a:lnTo>
                      <a:pt x="240" y="43"/>
                    </a:lnTo>
                    <a:lnTo>
                      <a:pt x="231" y="41"/>
                    </a:lnTo>
                    <a:lnTo>
                      <a:pt x="167" y="25"/>
                    </a:lnTo>
                    <a:lnTo>
                      <a:pt x="159" y="22"/>
                    </a:lnTo>
                    <a:lnTo>
                      <a:pt x="152" y="21"/>
                    </a:lnTo>
                    <a:lnTo>
                      <a:pt x="141" y="19"/>
                    </a:lnTo>
                    <a:lnTo>
                      <a:pt x="134" y="17"/>
                    </a:lnTo>
                    <a:lnTo>
                      <a:pt x="127" y="16"/>
                    </a:lnTo>
                    <a:lnTo>
                      <a:pt x="117" y="13"/>
                    </a:lnTo>
                    <a:lnTo>
                      <a:pt x="115" y="13"/>
                    </a:lnTo>
                    <a:lnTo>
                      <a:pt x="101" y="10"/>
                    </a:lnTo>
                    <a:lnTo>
                      <a:pt x="87" y="5"/>
                    </a:lnTo>
                    <a:lnTo>
                      <a:pt x="75" y="2"/>
                    </a:lnTo>
                    <a:lnTo>
                      <a:pt x="68" y="0"/>
                    </a:lnTo>
                    <a:lnTo>
                      <a:pt x="58" y="25"/>
                    </a:lnTo>
                    <a:lnTo>
                      <a:pt x="65" y="35"/>
                    </a:lnTo>
                    <a:lnTo>
                      <a:pt x="64" y="65"/>
                    </a:lnTo>
                    <a:lnTo>
                      <a:pt x="62" y="75"/>
                    </a:lnTo>
                    <a:lnTo>
                      <a:pt x="48" y="101"/>
                    </a:lnTo>
                    <a:lnTo>
                      <a:pt x="44" y="101"/>
                    </a:lnTo>
                    <a:lnTo>
                      <a:pt x="44" y="112"/>
                    </a:lnTo>
                    <a:lnTo>
                      <a:pt x="46" y="111"/>
                    </a:lnTo>
                    <a:lnTo>
                      <a:pt x="46" y="117"/>
                    </a:lnTo>
                    <a:lnTo>
                      <a:pt x="39" y="131"/>
                    </a:lnTo>
                    <a:lnTo>
                      <a:pt x="7" y="169"/>
                    </a:lnTo>
                    <a:lnTo>
                      <a:pt x="6" y="184"/>
                    </a:lnTo>
                    <a:lnTo>
                      <a:pt x="0" y="196"/>
                    </a:lnTo>
                    <a:lnTo>
                      <a:pt x="18" y="220"/>
                    </a:lnTo>
                    <a:lnTo>
                      <a:pt x="24" y="235"/>
                    </a:lnTo>
                    <a:lnTo>
                      <a:pt x="33" y="269"/>
                    </a:lnTo>
                    <a:lnTo>
                      <a:pt x="33" y="284"/>
                    </a:lnTo>
                    <a:lnTo>
                      <a:pt x="23" y="312"/>
                    </a:lnTo>
                    <a:lnTo>
                      <a:pt x="21" y="373"/>
                    </a:lnTo>
                    <a:lnTo>
                      <a:pt x="29" y="389"/>
                    </a:lnTo>
                    <a:lnTo>
                      <a:pt x="47" y="425"/>
                    </a:lnTo>
                    <a:lnTo>
                      <a:pt x="56" y="437"/>
                    </a:lnTo>
                    <a:lnTo>
                      <a:pt x="58" y="454"/>
                    </a:lnTo>
                    <a:lnTo>
                      <a:pt x="63" y="456"/>
                    </a:lnTo>
                    <a:lnTo>
                      <a:pt x="65" y="462"/>
                    </a:lnTo>
                    <a:lnTo>
                      <a:pt x="62" y="462"/>
                    </a:lnTo>
                    <a:lnTo>
                      <a:pt x="62" y="476"/>
                    </a:lnTo>
                    <a:lnTo>
                      <a:pt x="58" y="492"/>
                    </a:lnTo>
                    <a:lnTo>
                      <a:pt x="62" y="488"/>
                    </a:lnTo>
                    <a:lnTo>
                      <a:pt x="67" y="490"/>
                    </a:lnTo>
                    <a:lnTo>
                      <a:pt x="74" y="504"/>
                    </a:lnTo>
                    <a:lnTo>
                      <a:pt x="83" y="510"/>
                    </a:lnTo>
                    <a:lnTo>
                      <a:pt x="91" y="522"/>
                    </a:lnTo>
                    <a:lnTo>
                      <a:pt x="96" y="522"/>
                    </a:lnTo>
                    <a:lnTo>
                      <a:pt x="94" y="526"/>
                    </a:lnTo>
                    <a:lnTo>
                      <a:pt x="91" y="527"/>
                    </a:lnTo>
                    <a:lnTo>
                      <a:pt x="91" y="535"/>
                    </a:lnTo>
                    <a:lnTo>
                      <a:pt x="84" y="560"/>
                    </a:lnTo>
                    <a:lnTo>
                      <a:pt x="87" y="560"/>
                    </a:lnTo>
                    <a:lnTo>
                      <a:pt x="90" y="576"/>
                    </a:lnTo>
                    <a:lnTo>
                      <a:pt x="84" y="591"/>
                    </a:lnTo>
                    <a:lnTo>
                      <a:pt x="89" y="606"/>
                    </a:lnTo>
                    <a:lnTo>
                      <a:pt x="92" y="609"/>
                    </a:lnTo>
                    <a:lnTo>
                      <a:pt x="98" y="624"/>
                    </a:lnTo>
                    <a:lnTo>
                      <a:pt x="110" y="633"/>
                    </a:lnTo>
                    <a:lnTo>
                      <a:pt x="124" y="635"/>
                    </a:lnTo>
                    <a:lnTo>
                      <a:pt x="129" y="650"/>
                    </a:lnTo>
                    <a:lnTo>
                      <a:pt x="122" y="672"/>
                    </a:lnTo>
                    <a:lnTo>
                      <a:pt x="115" y="678"/>
                    </a:lnTo>
                    <a:lnTo>
                      <a:pt x="111" y="673"/>
                    </a:lnTo>
                    <a:lnTo>
                      <a:pt x="105" y="678"/>
                    </a:lnTo>
                    <a:lnTo>
                      <a:pt x="109" y="719"/>
                    </a:lnTo>
                    <a:lnTo>
                      <a:pt x="116" y="727"/>
                    </a:lnTo>
                    <a:lnTo>
                      <a:pt x="133" y="757"/>
                    </a:lnTo>
                    <a:lnTo>
                      <a:pt x="134" y="772"/>
                    </a:lnTo>
                    <a:lnTo>
                      <a:pt x="141" y="784"/>
                    </a:lnTo>
                    <a:lnTo>
                      <a:pt x="143" y="795"/>
                    </a:lnTo>
                    <a:lnTo>
                      <a:pt x="155" y="807"/>
                    </a:lnTo>
                    <a:lnTo>
                      <a:pt x="162" y="824"/>
                    </a:lnTo>
                    <a:lnTo>
                      <a:pt x="174" y="835"/>
                    </a:lnTo>
                    <a:lnTo>
                      <a:pt x="175" y="843"/>
                    </a:lnTo>
                    <a:lnTo>
                      <a:pt x="168" y="856"/>
                    </a:lnTo>
                    <a:lnTo>
                      <a:pt x="179" y="871"/>
                    </a:lnTo>
                    <a:lnTo>
                      <a:pt x="190" y="877"/>
                    </a:lnTo>
                    <a:lnTo>
                      <a:pt x="185" y="894"/>
                    </a:lnTo>
                    <a:lnTo>
                      <a:pt x="184" y="906"/>
                    </a:lnTo>
                    <a:lnTo>
                      <a:pt x="175" y="943"/>
                    </a:lnTo>
                    <a:lnTo>
                      <a:pt x="196" y="961"/>
                    </a:lnTo>
                    <a:lnTo>
                      <a:pt x="231" y="968"/>
                    </a:lnTo>
                    <a:lnTo>
                      <a:pt x="241" y="976"/>
                    </a:lnTo>
                    <a:lnTo>
                      <a:pt x="265" y="980"/>
                    </a:lnTo>
                    <a:lnTo>
                      <a:pt x="279" y="989"/>
                    </a:lnTo>
                    <a:lnTo>
                      <a:pt x="294" y="1007"/>
                    </a:lnTo>
                    <a:lnTo>
                      <a:pt x="301" y="1024"/>
                    </a:lnTo>
                    <a:lnTo>
                      <a:pt x="320" y="1037"/>
                    </a:lnTo>
                    <a:lnTo>
                      <a:pt x="350" y="1045"/>
                    </a:lnTo>
                    <a:lnTo>
                      <a:pt x="361" y="1051"/>
                    </a:lnTo>
                    <a:lnTo>
                      <a:pt x="366" y="1065"/>
                    </a:lnTo>
                    <a:lnTo>
                      <a:pt x="366" y="1085"/>
                    </a:lnTo>
                    <a:lnTo>
                      <a:pt x="376" y="1091"/>
                    </a:lnTo>
                    <a:lnTo>
                      <a:pt x="391" y="1090"/>
                    </a:lnTo>
                    <a:lnTo>
                      <a:pt x="400" y="1102"/>
                    </a:lnTo>
                    <a:lnTo>
                      <a:pt x="411" y="1112"/>
                    </a:lnTo>
                    <a:lnTo>
                      <a:pt x="432" y="1141"/>
                    </a:lnTo>
                    <a:lnTo>
                      <a:pt x="441" y="1149"/>
                    </a:lnTo>
                    <a:lnTo>
                      <a:pt x="452" y="1176"/>
                    </a:lnTo>
                    <a:lnTo>
                      <a:pt x="451" y="1222"/>
                    </a:lnTo>
                    <a:lnTo>
                      <a:pt x="459" y="1239"/>
                    </a:lnTo>
                    <a:lnTo>
                      <a:pt x="458" y="1250"/>
                    </a:lnTo>
                    <a:lnTo>
                      <a:pt x="558" y="1258"/>
                    </a:lnTo>
                    <a:lnTo>
                      <a:pt x="691" y="1270"/>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 name=""/>
              <p:cNvSpPr/>
              <p:nvPr/>
            </p:nvSpPr>
            <p:spPr>
              <a:xfrm>
                <a:off x="1170000" y="4219920"/>
                <a:ext cx="66600" cy="31320"/>
              </a:xfrm>
              <a:custGeom>
                <a:avLst/>
                <a:gdLst/>
                <a:ahLst/>
                <a:rect l="l" t="t" r="r" b="b"/>
                <a:pathLst>
                  <a:path w="34" h="16">
                    <a:moveTo>
                      <a:pt x="0" y="0"/>
                    </a:moveTo>
                    <a:lnTo>
                      <a:pt x="25" y="12"/>
                    </a:lnTo>
                    <a:lnTo>
                      <a:pt x="31" y="9"/>
                    </a:lnTo>
                    <a:lnTo>
                      <a:pt x="34" y="13"/>
                    </a:lnTo>
                    <a:lnTo>
                      <a:pt x="30" y="16"/>
                    </a:lnTo>
                    <a:lnTo>
                      <a:pt x="4" y="13"/>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5480" bIns="-15480" anchor="t">
                <a:noAutofit/>
              </a:bodyPr>
              <a:p>
                <a:endParaRPr b="0" lang="en-US" sz="2400" strike="noStrike" u="none">
                  <a:solidFill>
                    <a:srgbClr val="000000"/>
                  </a:solidFill>
                  <a:effectLst/>
                  <a:uFillTx/>
                  <a:latin typeface="Times New Roman"/>
                </a:endParaRPr>
              </a:p>
            </p:txBody>
          </p:sp>
          <p:sp>
            <p:nvSpPr>
              <p:cNvPr id="164" name=""/>
              <p:cNvSpPr/>
              <p:nvPr/>
            </p:nvSpPr>
            <p:spPr>
              <a:xfrm>
                <a:off x="1112400" y="4222800"/>
                <a:ext cx="41760" cy="24120"/>
              </a:xfrm>
              <a:custGeom>
                <a:avLst/>
                <a:gdLst/>
                <a:ahLst/>
                <a:rect l="l" t="t" r="r" b="b"/>
                <a:pathLst>
                  <a:path w="22" h="12">
                    <a:moveTo>
                      <a:pt x="0" y="3"/>
                    </a:moveTo>
                    <a:lnTo>
                      <a:pt x="2" y="11"/>
                    </a:lnTo>
                    <a:lnTo>
                      <a:pt x="22" y="12"/>
                    </a:lnTo>
                    <a:lnTo>
                      <a:pt x="17" y="4"/>
                    </a:lnTo>
                    <a:lnTo>
                      <a:pt x="18" y="0"/>
                    </a:lnTo>
                    <a:lnTo>
                      <a:pt x="0" y="3"/>
                    </a:lnTo>
                    <a:close/>
                  </a:path>
                </a:pathLst>
              </a:custGeom>
              <a:solidFill>
                <a:srgbClr val="ffffff"/>
              </a:solidFill>
              <a:ln w="1440">
                <a:solidFill>
                  <a:srgbClr val="000000"/>
                </a:solidFill>
                <a:round/>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65" name=""/>
              <p:cNvSpPr/>
              <p:nvPr/>
            </p:nvSpPr>
            <p:spPr>
              <a:xfrm>
                <a:off x="1390680" y="4416480"/>
                <a:ext cx="40680" cy="43920"/>
              </a:xfrm>
              <a:custGeom>
                <a:avLst/>
                <a:gdLst/>
                <a:ahLst/>
                <a:rect l="l" t="t" r="r" b="b"/>
                <a:pathLst>
                  <a:path w="21" h="21">
                    <a:moveTo>
                      <a:pt x="0" y="0"/>
                    </a:moveTo>
                    <a:lnTo>
                      <a:pt x="0" y="5"/>
                    </a:lnTo>
                    <a:lnTo>
                      <a:pt x="6" y="7"/>
                    </a:lnTo>
                    <a:lnTo>
                      <a:pt x="11" y="21"/>
                    </a:lnTo>
                    <a:lnTo>
                      <a:pt x="21" y="20"/>
                    </a:lnTo>
                    <a:lnTo>
                      <a:pt x="18" y="11"/>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2880" bIns="-2880" anchor="t">
                <a:noAutofit/>
              </a:bodyPr>
              <a:p>
                <a:endParaRPr b="0" lang="en-US" sz="2400" strike="noStrike" u="none">
                  <a:solidFill>
                    <a:srgbClr val="000000"/>
                  </a:solidFill>
                  <a:effectLst/>
                  <a:uFillTx/>
                  <a:latin typeface="Times New Roman"/>
                </a:endParaRPr>
              </a:p>
            </p:txBody>
          </p:sp>
          <p:sp>
            <p:nvSpPr>
              <p:cNvPr id="166" name=""/>
              <p:cNvSpPr/>
              <p:nvPr/>
            </p:nvSpPr>
            <p:spPr>
              <a:xfrm>
                <a:off x="1367640" y="4520880"/>
                <a:ext cx="33120" cy="57600"/>
              </a:xfrm>
              <a:custGeom>
                <a:avLst/>
                <a:gdLst/>
                <a:ahLst/>
                <a:rect l="l" t="t" r="r" b="b"/>
                <a:pathLst>
                  <a:path w="17" h="28">
                    <a:moveTo>
                      <a:pt x="0" y="0"/>
                    </a:moveTo>
                    <a:lnTo>
                      <a:pt x="8" y="27"/>
                    </a:lnTo>
                    <a:lnTo>
                      <a:pt x="17" y="28"/>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167" name=""/>
              <p:cNvSpPr/>
              <p:nvPr/>
            </p:nvSpPr>
            <p:spPr>
              <a:xfrm>
                <a:off x="3274560" y="2883960"/>
                <a:ext cx="1309680" cy="1069200"/>
              </a:xfrm>
              <a:custGeom>
                <a:avLst/>
                <a:gdLst/>
                <a:ahLst/>
                <a:rect l="l" t="t" r="r" b="b"/>
                <a:pathLst>
                  <a:path w="667" h="524">
                    <a:moveTo>
                      <a:pt x="661" y="215"/>
                    </a:moveTo>
                    <a:lnTo>
                      <a:pt x="661" y="216"/>
                    </a:lnTo>
                    <a:lnTo>
                      <a:pt x="660" y="225"/>
                    </a:lnTo>
                    <a:lnTo>
                      <a:pt x="660" y="239"/>
                    </a:lnTo>
                    <a:lnTo>
                      <a:pt x="659" y="268"/>
                    </a:lnTo>
                    <a:lnTo>
                      <a:pt x="659" y="269"/>
                    </a:lnTo>
                    <a:lnTo>
                      <a:pt x="659" y="275"/>
                    </a:lnTo>
                    <a:lnTo>
                      <a:pt x="659" y="279"/>
                    </a:lnTo>
                    <a:lnTo>
                      <a:pt x="658" y="285"/>
                    </a:lnTo>
                    <a:lnTo>
                      <a:pt x="658" y="309"/>
                    </a:lnTo>
                    <a:lnTo>
                      <a:pt x="657" y="321"/>
                    </a:lnTo>
                    <a:lnTo>
                      <a:pt x="657" y="329"/>
                    </a:lnTo>
                    <a:lnTo>
                      <a:pt x="657" y="330"/>
                    </a:lnTo>
                    <a:lnTo>
                      <a:pt x="656" y="351"/>
                    </a:lnTo>
                    <a:lnTo>
                      <a:pt x="656" y="359"/>
                    </a:lnTo>
                    <a:lnTo>
                      <a:pt x="655" y="372"/>
                    </a:lnTo>
                    <a:lnTo>
                      <a:pt x="655" y="373"/>
                    </a:lnTo>
                    <a:lnTo>
                      <a:pt x="655" y="389"/>
                    </a:lnTo>
                    <a:lnTo>
                      <a:pt x="654" y="404"/>
                    </a:lnTo>
                    <a:lnTo>
                      <a:pt x="653" y="435"/>
                    </a:lnTo>
                    <a:lnTo>
                      <a:pt x="653" y="446"/>
                    </a:lnTo>
                    <a:lnTo>
                      <a:pt x="653" y="448"/>
                    </a:lnTo>
                    <a:lnTo>
                      <a:pt x="652" y="464"/>
                    </a:lnTo>
                    <a:lnTo>
                      <a:pt x="651" y="477"/>
                    </a:lnTo>
                    <a:lnTo>
                      <a:pt x="651" y="494"/>
                    </a:lnTo>
                    <a:lnTo>
                      <a:pt x="650" y="509"/>
                    </a:lnTo>
                    <a:lnTo>
                      <a:pt x="650" y="524"/>
                    </a:lnTo>
                    <a:lnTo>
                      <a:pt x="595" y="522"/>
                    </a:lnTo>
                    <a:lnTo>
                      <a:pt x="583" y="521"/>
                    </a:lnTo>
                    <a:lnTo>
                      <a:pt x="560" y="520"/>
                    </a:lnTo>
                    <a:lnTo>
                      <a:pt x="553" y="519"/>
                    </a:lnTo>
                    <a:lnTo>
                      <a:pt x="531" y="518"/>
                    </a:lnTo>
                    <a:lnTo>
                      <a:pt x="526" y="518"/>
                    </a:lnTo>
                    <a:lnTo>
                      <a:pt x="467" y="515"/>
                    </a:lnTo>
                    <a:lnTo>
                      <a:pt x="433" y="514"/>
                    </a:lnTo>
                    <a:lnTo>
                      <a:pt x="380" y="510"/>
                    </a:lnTo>
                    <a:lnTo>
                      <a:pt x="361" y="509"/>
                    </a:lnTo>
                    <a:lnTo>
                      <a:pt x="355" y="508"/>
                    </a:lnTo>
                    <a:lnTo>
                      <a:pt x="308" y="504"/>
                    </a:lnTo>
                    <a:lnTo>
                      <a:pt x="305" y="504"/>
                    </a:lnTo>
                    <a:lnTo>
                      <a:pt x="294" y="503"/>
                    </a:lnTo>
                    <a:lnTo>
                      <a:pt x="281" y="502"/>
                    </a:lnTo>
                    <a:lnTo>
                      <a:pt x="238" y="499"/>
                    </a:lnTo>
                    <a:lnTo>
                      <a:pt x="151" y="491"/>
                    </a:lnTo>
                    <a:lnTo>
                      <a:pt x="148" y="490"/>
                    </a:lnTo>
                    <a:lnTo>
                      <a:pt x="145" y="490"/>
                    </a:lnTo>
                    <a:lnTo>
                      <a:pt x="144" y="490"/>
                    </a:lnTo>
                    <a:lnTo>
                      <a:pt x="85" y="485"/>
                    </a:lnTo>
                    <a:lnTo>
                      <a:pt x="62" y="482"/>
                    </a:lnTo>
                    <a:lnTo>
                      <a:pt x="36" y="480"/>
                    </a:lnTo>
                    <a:lnTo>
                      <a:pt x="27" y="479"/>
                    </a:lnTo>
                    <a:lnTo>
                      <a:pt x="0" y="475"/>
                    </a:lnTo>
                    <a:lnTo>
                      <a:pt x="7" y="417"/>
                    </a:lnTo>
                    <a:lnTo>
                      <a:pt x="8" y="415"/>
                    </a:lnTo>
                    <a:lnTo>
                      <a:pt x="11" y="386"/>
                    </a:lnTo>
                    <a:lnTo>
                      <a:pt x="12" y="371"/>
                    </a:lnTo>
                    <a:lnTo>
                      <a:pt x="14" y="356"/>
                    </a:lnTo>
                    <a:lnTo>
                      <a:pt x="16" y="338"/>
                    </a:lnTo>
                    <a:lnTo>
                      <a:pt x="16" y="337"/>
                    </a:lnTo>
                    <a:lnTo>
                      <a:pt x="16" y="323"/>
                    </a:lnTo>
                    <a:lnTo>
                      <a:pt x="19" y="296"/>
                    </a:lnTo>
                    <a:lnTo>
                      <a:pt x="22" y="267"/>
                    </a:lnTo>
                    <a:lnTo>
                      <a:pt x="26" y="237"/>
                    </a:lnTo>
                    <a:lnTo>
                      <a:pt x="30" y="194"/>
                    </a:lnTo>
                    <a:lnTo>
                      <a:pt x="30" y="193"/>
                    </a:lnTo>
                    <a:lnTo>
                      <a:pt x="32" y="178"/>
                    </a:lnTo>
                    <a:lnTo>
                      <a:pt x="33" y="162"/>
                    </a:lnTo>
                    <a:lnTo>
                      <a:pt x="35" y="158"/>
                    </a:lnTo>
                    <a:lnTo>
                      <a:pt x="38" y="133"/>
                    </a:lnTo>
                    <a:lnTo>
                      <a:pt x="39" y="118"/>
                    </a:lnTo>
                    <a:lnTo>
                      <a:pt x="42" y="92"/>
                    </a:lnTo>
                    <a:lnTo>
                      <a:pt x="45" y="66"/>
                    </a:lnTo>
                    <a:lnTo>
                      <a:pt x="47" y="44"/>
                    </a:lnTo>
                    <a:lnTo>
                      <a:pt x="48" y="40"/>
                    </a:lnTo>
                    <a:lnTo>
                      <a:pt x="49" y="29"/>
                    </a:lnTo>
                    <a:lnTo>
                      <a:pt x="50" y="14"/>
                    </a:lnTo>
                    <a:lnTo>
                      <a:pt x="52" y="0"/>
                    </a:lnTo>
                    <a:lnTo>
                      <a:pt x="74" y="2"/>
                    </a:lnTo>
                    <a:lnTo>
                      <a:pt x="128" y="7"/>
                    </a:lnTo>
                    <a:lnTo>
                      <a:pt x="151" y="9"/>
                    </a:lnTo>
                    <a:lnTo>
                      <a:pt x="177" y="12"/>
                    </a:lnTo>
                    <a:lnTo>
                      <a:pt x="199" y="14"/>
                    </a:lnTo>
                    <a:lnTo>
                      <a:pt x="204" y="14"/>
                    </a:lnTo>
                    <a:lnTo>
                      <a:pt x="241" y="17"/>
                    </a:lnTo>
                    <a:lnTo>
                      <a:pt x="242" y="17"/>
                    </a:lnTo>
                    <a:lnTo>
                      <a:pt x="244" y="18"/>
                    </a:lnTo>
                    <a:lnTo>
                      <a:pt x="276" y="21"/>
                    </a:lnTo>
                    <a:lnTo>
                      <a:pt x="286" y="22"/>
                    </a:lnTo>
                    <a:lnTo>
                      <a:pt x="292" y="23"/>
                    </a:lnTo>
                    <a:lnTo>
                      <a:pt x="295" y="23"/>
                    </a:lnTo>
                    <a:lnTo>
                      <a:pt x="302" y="24"/>
                    </a:lnTo>
                    <a:lnTo>
                      <a:pt x="303" y="24"/>
                    </a:lnTo>
                    <a:lnTo>
                      <a:pt x="313" y="25"/>
                    </a:lnTo>
                    <a:lnTo>
                      <a:pt x="368" y="29"/>
                    </a:lnTo>
                    <a:lnTo>
                      <a:pt x="383" y="30"/>
                    </a:lnTo>
                    <a:lnTo>
                      <a:pt x="385" y="30"/>
                    </a:lnTo>
                    <a:lnTo>
                      <a:pt x="397" y="31"/>
                    </a:lnTo>
                    <a:lnTo>
                      <a:pt x="412" y="32"/>
                    </a:lnTo>
                    <a:lnTo>
                      <a:pt x="419" y="32"/>
                    </a:lnTo>
                    <a:lnTo>
                      <a:pt x="440" y="33"/>
                    </a:lnTo>
                    <a:lnTo>
                      <a:pt x="491" y="36"/>
                    </a:lnTo>
                    <a:lnTo>
                      <a:pt x="529" y="39"/>
                    </a:lnTo>
                    <a:lnTo>
                      <a:pt x="534" y="39"/>
                    </a:lnTo>
                    <a:lnTo>
                      <a:pt x="533" y="39"/>
                    </a:lnTo>
                    <a:lnTo>
                      <a:pt x="551" y="40"/>
                    </a:lnTo>
                    <a:lnTo>
                      <a:pt x="615" y="43"/>
                    </a:lnTo>
                    <a:lnTo>
                      <a:pt x="617" y="43"/>
                    </a:lnTo>
                    <a:lnTo>
                      <a:pt x="618" y="43"/>
                    </a:lnTo>
                    <a:lnTo>
                      <a:pt x="667" y="45"/>
                    </a:lnTo>
                    <a:lnTo>
                      <a:pt x="666" y="75"/>
                    </a:lnTo>
                    <a:lnTo>
                      <a:pt x="666" y="82"/>
                    </a:lnTo>
                    <a:lnTo>
                      <a:pt x="665" y="90"/>
                    </a:lnTo>
                    <a:lnTo>
                      <a:pt x="665" y="105"/>
                    </a:lnTo>
                    <a:lnTo>
                      <a:pt x="665" y="113"/>
                    </a:lnTo>
                    <a:lnTo>
                      <a:pt x="664" y="123"/>
                    </a:lnTo>
                    <a:lnTo>
                      <a:pt x="663" y="165"/>
                    </a:lnTo>
                    <a:lnTo>
                      <a:pt x="661" y="215"/>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 name=""/>
              <p:cNvSpPr/>
              <p:nvPr/>
            </p:nvSpPr>
            <p:spPr>
              <a:xfrm>
                <a:off x="2052000" y="775800"/>
                <a:ext cx="1081800" cy="1821600"/>
              </a:xfrm>
              <a:custGeom>
                <a:avLst/>
                <a:gdLst/>
                <a:ahLst/>
                <a:rect l="l" t="t" r="r" b="b"/>
                <a:pathLst>
                  <a:path w="551" h="893">
                    <a:moveTo>
                      <a:pt x="59" y="561"/>
                    </a:moveTo>
                    <a:lnTo>
                      <a:pt x="57" y="564"/>
                    </a:lnTo>
                    <a:lnTo>
                      <a:pt x="56" y="565"/>
                    </a:lnTo>
                    <a:lnTo>
                      <a:pt x="45" y="592"/>
                    </a:lnTo>
                    <a:lnTo>
                      <a:pt x="43" y="593"/>
                    </a:lnTo>
                    <a:lnTo>
                      <a:pt x="40" y="600"/>
                    </a:lnTo>
                    <a:lnTo>
                      <a:pt x="37" y="614"/>
                    </a:lnTo>
                    <a:lnTo>
                      <a:pt x="35" y="627"/>
                    </a:lnTo>
                    <a:lnTo>
                      <a:pt x="26" y="675"/>
                    </a:lnTo>
                    <a:lnTo>
                      <a:pt x="0" y="811"/>
                    </a:lnTo>
                    <a:lnTo>
                      <a:pt x="5" y="812"/>
                    </a:lnTo>
                    <a:lnTo>
                      <a:pt x="84" y="827"/>
                    </a:lnTo>
                    <a:lnTo>
                      <a:pt x="171" y="842"/>
                    </a:lnTo>
                    <a:lnTo>
                      <a:pt x="195" y="846"/>
                    </a:lnTo>
                    <a:lnTo>
                      <a:pt x="209" y="848"/>
                    </a:lnTo>
                    <a:lnTo>
                      <a:pt x="235" y="854"/>
                    </a:lnTo>
                    <a:lnTo>
                      <a:pt x="238" y="854"/>
                    </a:lnTo>
                    <a:lnTo>
                      <a:pt x="239" y="854"/>
                    </a:lnTo>
                    <a:lnTo>
                      <a:pt x="256" y="857"/>
                    </a:lnTo>
                    <a:lnTo>
                      <a:pt x="281" y="861"/>
                    </a:lnTo>
                    <a:lnTo>
                      <a:pt x="324" y="867"/>
                    </a:lnTo>
                    <a:lnTo>
                      <a:pt x="346" y="870"/>
                    </a:lnTo>
                    <a:lnTo>
                      <a:pt x="415" y="879"/>
                    </a:lnTo>
                    <a:lnTo>
                      <a:pt x="417" y="880"/>
                    </a:lnTo>
                    <a:lnTo>
                      <a:pt x="418" y="880"/>
                    </a:lnTo>
                    <a:lnTo>
                      <a:pt x="421" y="880"/>
                    </a:lnTo>
                    <a:lnTo>
                      <a:pt x="422" y="882"/>
                    </a:lnTo>
                    <a:lnTo>
                      <a:pt x="431" y="883"/>
                    </a:lnTo>
                    <a:lnTo>
                      <a:pt x="453" y="885"/>
                    </a:lnTo>
                    <a:lnTo>
                      <a:pt x="475" y="888"/>
                    </a:lnTo>
                    <a:lnTo>
                      <a:pt x="479" y="889"/>
                    </a:lnTo>
                    <a:lnTo>
                      <a:pt x="482" y="889"/>
                    </a:lnTo>
                    <a:lnTo>
                      <a:pt x="514" y="893"/>
                    </a:lnTo>
                    <a:lnTo>
                      <a:pt x="516" y="878"/>
                    </a:lnTo>
                    <a:lnTo>
                      <a:pt x="521" y="837"/>
                    </a:lnTo>
                    <a:lnTo>
                      <a:pt x="522" y="833"/>
                    </a:lnTo>
                    <a:lnTo>
                      <a:pt x="526" y="805"/>
                    </a:lnTo>
                    <a:lnTo>
                      <a:pt x="530" y="775"/>
                    </a:lnTo>
                    <a:lnTo>
                      <a:pt x="530" y="773"/>
                    </a:lnTo>
                    <a:lnTo>
                      <a:pt x="531" y="768"/>
                    </a:lnTo>
                    <a:lnTo>
                      <a:pt x="534" y="746"/>
                    </a:lnTo>
                    <a:lnTo>
                      <a:pt x="535" y="737"/>
                    </a:lnTo>
                    <a:lnTo>
                      <a:pt x="537" y="722"/>
                    </a:lnTo>
                    <a:lnTo>
                      <a:pt x="537" y="717"/>
                    </a:lnTo>
                    <a:lnTo>
                      <a:pt x="537" y="716"/>
                    </a:lnTo>
                    <a:lnTo>
                      <a:pt x="541" y="687"/>
                    </a:lnTo>
                    <a:lnTo>
                      <a:pt x="543" y="672"/>
                    </a:lnTo>
                    <a:lnTo>
                      <a:pt x="544" y="660"/>
                    </a:lnTo>
                    <a:lnTo>
                      <a:pt x="546" y="642"/>
                    </a:lnTo>
                    <a:lnTo>
                      <a:pt x="548" y="628"/>
                    </a:lnTo>
                    <a:lnTo>
                      <a:pt x="551" y="602"/>
                    </a:lnTo>
                    <a:lnTo>
                      <a:pt x="548" y="600"/>
                    </a:lnTo>
                    <a:lnTo>
                      <a:pt x="545" y="598"/>
                    </a:lnTo>
                    <a:lnTo>
                      <a:pt x="538" y="579"/>
                    </a:lnTo>
                    <a:lnTo>
                      <a:pt x="529" y="565"/>
                    </a:lnTo>
                    <a:lnTo>
                      <a:pt x="527" y="565"/>
                    </a:lnTo>
                    <a:lnTo>
                      <a:pt x="519" y="570"/>
                    </a:lnTo>
                    <a:lnTo>
                      <a:pt x="515" y="577"/>
                    </a:lnTo>
                    <a:lnTo>
                      <a:pt x="515" y="589"/>
                    </a:lnTo>
                    <a:lnTo>
                      <a:pt x="506" y="586"/>
                    </a:lnTo>
                    <a:lnTo>
                      <a:pt x="462" y="583"/>
                    </a:lnTo>
                    <a:lnTo>
                      <a:pt x="453" y="577"/>
                    </a:lnTo>
                    <a:lnTo>
                      <a:pt x="443" y="584"/>
                    </a:lnTo>
                    <a:lnTo>
                      <a:pt x="430" y="586"/>
                    </a:lnTo>
                    <a:lnTo>
                      <a:pt x="412" y="579"/>
                    </a:lnTo>
                    <a:lnTo>
                      <a:pt x="402" y="586"/>
                    </a:lnTo>
                    <a:lnTo>
                      <a:pt x="403" y="592"/>
                    </a:lnTo>
                    <a:lnTo>
                      <a:pt x="399" y="594"/>
                    </a:lnTo>
                    <a:lnTo>
                      <a:pt x="388" y="582"/>
                    </a:lnTo>
                    <a:lnTo>
                      <a:pt x="383" y="544"/>
                    </a:lnTo>
                    <a:lnTo>
                      <a:pt x="358" y="526"/>
                    </a:lnTo>
                    <a:lnTo>
                      <a:pt x="361" y="512"/>
                    </a:lnTo>
                    <a:lnTo>
                      <a:pt x="333" y="425"/>
                    </a:lnTo>
                    <a:lnTo>
                      <a:pt x="305" y="441"/>
                    </a:lnTo>
                    <a:lnTo>
                      <a:pt x="293" y="441"/>
                    </a:lnTo>
                    <a:lnTo>
                      <a:pt x="280" y="432"/>
                    </a:lnTo>
                    <a:lnTo>
                      <a:pt x="311" y="325"/>
                    </a:lnTo>
                    <a:lnTo>
                      <a:pt x="313" y="325"/>
                    </a:lnTo>
                    <a:lnTo>
                      <a:pt x="320" y="312"/>
                    </a:lnTo>
                    <a:lnTo>
                      <a:pt x="319" y="307"/>
                    </a:lnTo>
                    <a:lnTo>
                      <a:pt x="316" y="305"/>
                    </a:lnTo>
                    <a:lnTo>
                      <a:pt x="306" y="307"/>
                    </a:lnTo>
                    <a:lnTo>
                      <a:pt x="297" y="306"/>
                    </a:lnTo>
                    <a:lnTo>
                      <a:pt x="295" y="303"/>
                    </a:lnTo>
                    <a:lnTo>
                      <a:pt x="296" y="297"/>
                    </a:lnTo>
                    <a:lnTo>
                      <a:pt x="293" y="294"/>
                    </a:lnTo>
                    <a:lnTo>
                      <a:pt x="285" y="297"/>
                    </a:lnTo>
                    <a:lnTo>
                      <a:pt x="284" y="295"/>
                    </a:lnTo>
                    <a:lnTo>
                      <a:pt x="286" y="291"/>
                    </a:lnTo>
                    <a:lnTo>
                      <a:pt x="275" y="267"/>
                    </a:lnTo>
                    <a:lnTo>
                      <a:pt x="267" y="258"/>
                    </a:lnTo>
                    <a:lnTo>
                      <a:pt x="251" y="226"/>
                    </a:lnTo>
                    <a:lnTo>
                      <a:pt x="239" y="219"/>
                    </a:lnTo>
                    <a:lnTo>
                      <a:pt x="221" y="198"/>
                    </a:lnTo>
                    <a:lnTo>
                      <a:pt x="231" y="195"/>
                    </a:lnTo>
                    <a:lnTo>
                      <a:pt x="223" y="186"/>
                    </a:lnTo>
                    <a:lnTo>
                      <a:pt x="227" y="166"/>
                    </a:lnTo>
                    <a:lnTo>
                      <a:pt x="209" y="131"/>
                    </a:lnTo>
                    <a:lnTo>
                      <a:pt x="209" y="129"/>
                    </a:lnTo>
                    <a:lnTo>
                      <a:pt x="214" y="104"/>
                    </a:lnTo>
                    <a:lnTo>
                      <a:pt x="219" y="75"/>
                    </a:lnTo>
                    <a:lnTo>
                      <a:pt x="219" y="71"/>
                    </a:lnTo>
                    <a:lnTo>
                      <a:pt x="227" y="29"/>
                    </a:lnTo>
                    <a:lnTo>
                      <a:pt x="229" y="17"/>
                    </a:lnTo>
                    <a:lnTo>
                      <a:pt x="229" y="14"/>
                    </a:lnTo>
                    <a:lnTo>
                      <a:pt x="153" y="0"/>
                    </a:lnTo>
                    <a:lnTo>
                      <a:pt x="153" y="5"/>
                    </a:lnTo>
                    <a:lnTo>
                      <a:pt x="152" y="9"/>
                    </a:lnTo>
                    <a:lnTo>
                      <a:pt x="150" y="17"/>
                    </a:lnTo>
                    <a:lnTo>
                      <a:pt x="137" y="82"/>
                    </a:lnTo>
                    <a:lnTo>
                      <a:pt x="133" y="100"/>
                    </a:lnTo>
                    <a:lnTo>
                      <a:pt x="132" y="110"/>
                    </a:lnTo>
                    <a:lnTo>
                      <a:pt x="131" y="113"/>
                    </a:lnTo>
                    <a:lnTo>
                      <a:pt x="131" y="115"/>
                    </a:lnTo>
                    <a:lnTo>
                      <a:pt x="130" y="117"/>
                    </a:lnTo>
                    <a:lnTo>
                      <a:pt x="125" y="143"/>
                    </a:lnTo>
                    <a:lnTo>
                      <a:pt x="123" y="157"/>
                    </a:lnTo>
                    <a:lnTo>
                      <a:pt x="117" y="187"/>
                    </a:lnTo>
                    <a:lnTo>
                      <a:pt x="115" y="200"/>
                    </a:lnTo>
                    <a:lnTo>
                      <a:pt x="115" y="201"/>
                    </a:lnTo>
                    <a:lnTo>
                      <a:pt x="111" y="214"/>
                    </a:lnTo>
                    <a:lnTo>
                      <a:pt x="103" y="258"/>
                    </a:lnTo>
                    <a:lnTo>
                      <a:pt x="102" y="264"/>
                    </a:lnTo>
                    <a:lnTo>
                      <a:pt x="99" y="283"/>
                    </a:lnTo>
                    <a:lnTo>
                      <a:pt x="98" y="287"/>
                    </a:lnTo>
                    <a:lnTo>
                      <a:pt x="97" y="296"/>
                    </a:lnTo>
                    <a:lnTo>
                      <a:pt x="95" y="301"/>
                    </a:lnTo>
                    <a:lnTo>
                      <a:pt x="99" y="317"/>
                    </a:lnTo>
                    <a:lnTo>
                      <a:pt x="97" y="347"/>
                    </a:lnTo>
                    <a:lnTo>
                      <a:pt x="99" y="353"/>
                    </a:lnTo>
                    <a:lnTo>
                      <a:pt x="103" y="362"/>
                    </a:lnTo>
                    <a:lnTo>
                      <a:pt x="104" y="365"/>
                    </a:lnTo>
                    <a:lnTo>
                      <a:pt x="122" y="381"/>
                    </a:lnTo>
                    <a:lnTo>
                      <a:pt x="125" y="397"/>
                    </a:lnTo>
                    <a:lnTo>
                      <a:pt x="100" y="435"/>
                    </a:lnTo>
                    <a:lnTo>
                      <a:pt x="99" y="436"/>
                    </a:lnTo>
                    <a:lnTo>
                      <a:pt x="92" y="452"/>
                    </a:lnTo>
                    <a:lnTo>
                      <a:pt x="88" y="456"/>
                    </a:lnTo>
                    <a:lnTo>
                      <a:pt x="82" y="464"/>
                    </a:lnTo>
                    <a:lnTo>
                      <a:pt x="73" y="482"/>
                    </a:lnTo>
                    <a:lnTo>
                      <a:pt x="61" y="490"/>
                    </a:lnTo>
                    <a:lnTo>
                      <a:pt x="35" y="530"/>
                    </a:lnTo>
                    <a:lnTo>
                      <a:pt x="35" y="540"/>
                    </a:lnTo>
                    <a:lnTo>
                      <a:pt x="45" y="548"/>
                    </a:lnTo>
                    <a:lnTo>
                      <a:pt x="52" y="549"/>
                    </a:lnTo>
                    <a:lnTo>
                      <a:pt x="59" y="561"/>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 name=""/>
              <p:cNvSpPr/>
              <p:nvPr/>
            </p:nvSpPr>
            <p:spPr>
              <a:xfrm>
                <a:off x="3128040" y="3853440"/>
                <a:ext cx="1245600" cy="1393560"/>
              </a:xfrm>
              <a:custGeom>
                <a:avLst/>
                <a:gdLst/>
                <a:ahLst/>
                <a:rect l="l" t="t" r="r" b="b"/>
                <a:pathLst>
                  <a:path w="634" h="683">
                    <a:moveTo>
                      <a:pt x="19" y="677"/>
                    </a:moveTo>
                    <a:lnTo>
                      <a:pt x="84" y="683"/>
                    </a:lnTo>
                    <a:lnTo>
                      <a:pt x="89" y="629"/>
                    </a:lnTo>
                    <a:lnTo>
                      <a:pt x="179" y="639"/>
                    </a:lnTo>
                    <a:lnTo>
                      <a:pt x="255" y="645"/>
                    </a:lnTo>
                    <a:lnTo>
                      <a:pt x="245" y="631"/>
                    </a:lnTo>
                    <a:lnTo>
                      <a:pt x="248" y="628"/>
                    </a:lnTo>
                    <a:lnTo>
                      <a:pt x="246" y="621"/>
                    </a:lnTo>
                    <a:lnTo>
                      <a:pt x="248" y="619"/>
                    </a:lnTo>
                    <a:lnTo>
                      <a:pt x="272" y="621"/>
                    </a:lnTo>
                    <a:lnTo>
                      <a:pt x="285" y="621"/>
                    </a:lnTo>
                    <a:lnTo>
                      <a:pt x="296" y="622"/>
                    </a:lnTo>
                    <a:lnTo>
                      <a:pt x="310" y="623"/>
                    </a:lnTo>
                    <a:lnTo>
                      <a:pt x="371" y="628"/>
                    </a:lnTo>
                    <a:lnTo>
                      <a:pt x="399" y="630"/>
                    </a:lnTo>
                    <a:lnTo>
                      <a:pt x="416" y="631"/>
                    </a:lnTo>
                    <a:lnTo>
                      <a:pt x="422" y="632"/>
                    </a:lnTo>
                    <a:lnTo>
                      <a:pt x="471" y="636"/>
                    </a:lnTo>
                    <a:lnTo>
                      <a:pt x="480" y="636"/>
                    </a:lnTo>
                    <a:lnTo>
                      <a:pt x="504" y="638"/>
                    </a:lnTo>
                    <a:lnTo>
                      <a:pt x="508" y="638"/>
                    </a:lnTo>
                    <a:lnTo>
                      <a:pt x="531" y="639"/>
                    </a:lnTo>
                    <a:lnTo>
                      <a:pt x="533" y="639"/>
                    </a:lnTo>
                    <a:lnTo>
                      <a:pt x="534" y="639"/>
                    </a:lnTo>
                    <a:lnTo>
                      <a:pt x="543" y="640"/>
                    </a:lnTo>
                    <a:lnTo>
                      <a:pt x="569" y="641"/>
                    </a:lnTo>
                    <a:lnTo>
                      <a:pt x="573" y="641"/>
                    </a:lnTo>
                    <a:lnTo>
                      <a:pt x="593" y="642"/>
                    </a:lnTo>
                    <a:lnTo>
                      <a:pt x="599" y="643"/>
                    </a:lnTo>
                    <a:lnTo>
                      <a:pt x="599" y="632"/>
                    </a:lnTo>
                    <a:lnTo>
                      <a:pt x="600" y="613"/>
                    </a:lnTo>
                    <a:lnTo>
                      <a:pt x="601" y="586"/>
                    </a:lnTo>
                    <a:lnTo>
                      <a:pt x="602" y="580"/>
                    </a:lnTo>
                    <a:lnTo>
                      <a:pt x="602" y="568"/>
                    </a:lnTo>
                    <a:lnTo>
                      <a:pt x="603" y="544"/>
                    </a:lnTo>
                    <a:lnTo>
                      <a:pt x="604" y="528"/>
                    </a:lnTo>
                    <a:lnTo>
                      <a:pt x="606" y="508"/>
                    </a:lnTo>
                    <a:lnTo>
                      <a:pt x="607" y="478"/>
                    </a:lnTo>
                    <a:lnTo>
                      <a:pt x="608" y="477"/>
                    </a:lnTo>
                    <a:lnTo>
                      <a:pt x="608" y="464"/>
                    </a:lnTo>
                    <a:lnTo>
                      <a:pt x="609" y="459"/>
                    </a:lnTo>
                    <a:lnTo>
                      <a:pt x="609" y="455"/>
                    </a:lnTo>
                    <a:lnTo>
                      <a:pt x="610" y="443"/>
                    </a:lnTo>
                    <a:lnTo>
                      <a:pt x="610" y="439"/>
                    </a:lnTo>
                    <a:lnTo>
                      <a:pt x="611" y="424"/>
                    </a:lnTo>
                    <a:lnTo>
                      <a:pt x="612" y="403"/>
                    </a:lnTo>
                    <a:lnTo>
                      <a:pt x="614" y="373"/>
                    </a:lnTo>
                    <a:lnTo>
                      <a:pt x="614" y="367"/>
                    </a:lnTo>
                    <a:lnTo>
                      <a:pt x="614" y="366"/>
                    </a:lnTo>
                    <a:lnTo>
                      <a:pt x="615" y="353"/>
                    </a:lnTo>
                    <a:lnTo>
                      <a:pt x="615" y="343"/>
                    </a:lnTo>
                    <a:lnTo>
                      <a:pt x="617" y="314"/>
                    </a:lnTo>
                    <a:lnTo>
                      <a:pt x="617" y="300"/>
                    </a:lnTo>
                    <a:lnTo>
                      <a:pt x="617" y="299"/>
                    </a:lnTo>
                    <a:lnTo>
                      <a:pt x="618" y="290"/>
                    </a:lnTo>
                    <a:lnTo>
                      <a:pt x="618" y="284"/>
                    </a:lnTo>
                    <a:lnTo>
                      <a:pt x="619" y="269"/>
                    </a:lnTo>
                    <a:lnTo>
                      <a:pt x="619" y="262"/>
                    </a:lnTo>
                    <a:lnTo>
                      <a:pt x="621" y="251"/>
                    </a:lnTo>
                    <a:lnTo>
                      <a:pt x="621" y="245"/>
                    </a:lnTo>
                    <a:lnTo>
                      <a:pt x="623" y="210"/>
                    </a:lnTo>
                    <a:lnTo>
                      <a:pt x="623" y="209"/>
                    </a:lnTo>
                    <a:lnTo>
                      <a:pt x="623" y="195"/>
                    </a:lnTo>
                    <a:lnTo>
                      <a:pt x="624" y="194"/>
                    </a:lnTo>
                    <a:lnTo>
                      <a:pt x="624" y="191"/>
                    </a:lnTo>
                    <a:lnTo>
                      <a:pt x="625" y="158"/>
                    </a:lnTo>
                    <a:lnTo>
                      <a:pt x="628" y="104"/>
                    </a:lnTo>
                    <a:lnTo>
                      <a:pt x="631" y="105"/>
                    </a:lnTo>
                    <a:lnTo>
                      <a:pt x="633" y="78"/>
                    </a:lnTo>
                    <a:lnTo>
                      <a:pt x="634" y="59"/>
                    </a:lnTo>
                    <a:lnTo>
                      <a:pt x="634" y="45"/>
                    </a:lnTo>
                    <a:lnTo>
                      <a:pt x="627" y="44"/>
                    </a:lnTo>
                    <a:lnTo>
                      <a:pt x="605" y="43"/>
                    </a:lnTo>
                    <a:lnTo>
                      <a:pt x="600" y="43"/>
                    </a:lnTo>
                    <a:lnTo>
                      <a:pt x="541" y="40"/>
                    </a:lnTo>
                    <a:lnTo>
                      <a:pt x="507" y="39"/>
                    </a:lnTo>
                    <a:lnTo>
                      <a:pt x="454" y="35"/>
                    </a:lnTo>
                    <a:lnTo>
                      <a:pt x="435" y="34"/>
                    </a:lnTo>
                    <a:lnTo>
                      <a:pt x="429" y="33"/>
                    </a:lnTo>
                    <a:lnTo>
                      <a:pt x="382" y="29"/>
                    </a:lnTo>
                    <a:lnTo>
                      <a:pt x="379" y="29"/>
                    </a:lnTo>
                    <a:lnTo>
                      <a:pt x="368" y="28"/>
                    </a:lnTo>
                    <a:lnTo>
                      <a:pt x="355" y="27"/>
                    </a:lnTo>
                    <a:lnTo>
                      <a:pt x="312" y="24"/>
                    </a:lnTo>
                    <a:lnTo>
                      <a:pt x="225" y="16"/>
                    </a:lnTo>
                    <a:lnTo>
                      <a:pt x="222" y="15"/>
                    </a:lnTo>
                    <a:lnTo>
                      <a:pt x="219" y="15"/>
                    </a:lnTo>
                    <a:lnTo>
                      <a:pt x="218" y="15"/>
                    </a:lnTo>
                    <a:lnTo>
                      <a:pt x="159" y="10"/>
                    </a:lnTo>
                    <a:lnTo>
                      <a:pt x="136" y="7"/>
                    </a:lnTo>
                    <a:lnTo>
                      <a:pt x="110" y="5"/>
                    </a:lnTo>
                    <a:lnTo>
                      <a:pt x="101" y="4"/>
                    </a:lnTo>
                    <a:lnTo>
                      <a:pt x="74" y="0"/>
                    </a:lnTo>
                    <a:lnTo>
                      <a:pt x="71" y="30"/>
                    </a:lnTo>
                    <a:lnTo>
                      <a:pt x="68" y="59"/>
                    </a:lnTo>
                    <a:lnTo>
                      <a:pt x="61" y="119"/>
                    </a:lnTo>
                    <a:lnTo>
                      <a:pt x="56" y="174"/>
                    </a:lnTo>
                    <a:lnTo>
                      <a:pt x="55" y="179"/>
                    </a:lnTo>
                    <a:lnTo>
                      <a:pt x="48" y="243"/>
                    </a:lnTo>
                    <a:lnTo>
                      <a:pt x="46" y="265"/>
                    </a:lnTo>
                    <a:lnTo>
                      <a:pt x="46" y="266"/>
                    </a:lnTo>
                    <a:lnTo>
                      <a:pt x="43" y="288"/>
                    </a:lnTo>
                    <a:lnTo>
                      <a:pt x="40" y="313"/>
                    </a:lnTo>
                    <a:lnTo>
                      <a:pt x="35" y="358"/>
                    </a:lnTo>
                    <a:lnTo>
                      <a:pt x="32" y="384"/>
                    </a:lnTo>
                    <a:lnTo>
                      <a:pt x="32" y="387"/>
                    </a:lnTo>
                    <a:lnTo>
                      <a:pt x="25" y="451"/>
                    </a:lnTo>
                    <a:lnTo>
                      <a:pt x="25" y="458"/>
                    </a:lnTo>
                    <a:lnTo>
                      <a:pt x="23" y="476"/>
                    </a:lnTo>
                    <a:lnTo>
                      <a:pt x="20" y="503"/>
                    </a:lnTo>
                    <a:lnTo>
                      <a:pt x="19" y="506"/>
                    </a:lnTo>
                    <a:lnTo>
                      <a:pt x="16" y="536"/>
                    </a:lnTo>
                    <a:lnTo>
                      <a:pt x="15" y="544"/>
                    </a:lnTo>
                    <a:lnTo>
                      <a:pt x="3" y="649"/>
                    </a:lnTo>
                    <a:lnTo>
                      <a:pt x="3" y="652"/>
                    </a:lnTo>
                    <a:lnTo>
                      <a:pt x="0" y="675"/>
                    </a:lnTo>
                    <a:lnTo>
                      <a:pt x="19" y="677"/>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1403640" y="2325600"/>
                <a:ext cx="1151280" cy="1865520"/>
              </a:xfrm>
              <a:custGeom>
                <a:avLst/>
                <a:gdLst/>
                <a:ahLst/>
                <a:rect l="l" t="t" r="r" b="b"/>
                <a:pathLst>
                  <a:path w="586" h="914">
                    <a:moveTo>
                      <a:pt x="3" y="336"/>
                    </a:moveTo>
                    <a:lnTo>
                      <a:pt x="2" y="342"/>
                    </a:lnTo>
                    <a:lnTo>
                      <a:pt x="0" y="349"/>
                    </a:lnTo>
                    <a:lnTo>
                      <a:pt x="4" y="356"/>
                    </a:lnTo>
                    <a:lnTo>
                      <a:pt x="7" y="360"/>
                    </a:lnTo>
                    <a:lnTo>
                      <a:pt x="11" y="366"/>
                    </a:lnTo>
                    <a:lnTo>
                      <a:pt x="25" y="386"/>
                    </a:lnTo>
                    <a:lnTo>
                      <a:pt x="30" y="391"/>
                    </a:lnTo>
                    <a:lnTo>
                      <a:pt x="36" y="400"/>
                    </a:lnTo>
                    <a:lnTo>
                      <a:pt x="48" y="417"/>
                    </a:lnTo>
                    <a:lnTo>
                      <a:pt x="51" y="422"/>
                    </a:lnTo>
                    <a:lnTo>
                      <a:pt x="53" y="425"/>
                    </a:lnTo>
                    <a:lnTo>
                      <a:pt x="60" y="434"/>
                    </a:lnTo>
                    <a:lnTo>
                      <a:pt x="77" y="458"/>
                    </a:lnTo>
                    <a:lnTo>
                      <a:pt x="89" y="476"/>
                    </a:lnTo>
                    <a:lnTo>
                      <a:pt x="113" y="509"/>
                    </a:lnTo>
                    <a:lnTo>
                      <a:pt x="141" y="548"/>
                    </a:lnTo>
                    <a:lnTo>
                      <a:pt x="152" y="565"/>
                    </a:lnTo>
                    <a:lnTo>
                      <a:pt x="157" y="570"/>
                    </a:lnTo>
                    <a:lnTo>
                      <a:pt x="173" y="594"/>
                    </a:lnTo>
                    <a:lnTo>
                      <a:pt x="178" y="601"/>
                    </a:lnTo>
                    <a:lnTo>
                      <a:pt x="206" y="641"/>
                    </a:lnTo>
                    <a:lnTo>
                      <a:pt x="253" y="707"/>
                    </a:lnTo>
                    <a:lnTo>
                      <a:pt x="274" y="738"/>
                    </a:lnTo>
                    <a:lnTo>
                      <a:pt x="301" y="775"/>
                    </a:lnTo>
                    <a:lnTo>
                      <a:pt x="302" y="776"/>
                    </a:lnTo>
                    <a:lnTo>
                      <a:pt x="312" y="792"/>
                    </a:lnTo>
                    <a:lnTo>
                      <a:pt x="322" y="805"/>
                    </a:lnTo>
                    <a:lnTo>
                      <a:pt x="352" y="847"/>
                    </a:lnTo>
                    <a:lnTo>
                      <a:pt x="376" y="882"/>
                    </a:lnTo>
                    <a:lnTo>
                      <a:pt x="399" y="914"/>
                    </a:lnTo>
                    <a:lnTo>
                      <a:pt x="408" y="886"/>
                    </a:lnTo>
                    <a:lnTo>
                      <a:pt x="407" y="825"/>
                    </a:lnTo>
                    <a:lnTo>
                      <a:pt x="413" y="811"/>
                    </a:lnTo>
                    <a:lnTo>
                      <a:pt x="409" y="784"/>
                    </a:lnTo>
                    <a:lnTo>
                      <a:pt x="433" y="782"/>
                    </a:lnTo>
                    <a:lnTo>
                      <a:pt x="455" y="800"/>
                    </a:lnTo>
                    <a:lnTo>
                      <a:pt x="476" y="783"/>
                    </a:lnTo>
                    <a:lnTo>
                      <a:pt x="489" y="706"/>
                    </a:lnTo>
                    <a:lnTo>
                      <a:pt x="492" y="687"/>
                    </a:lnTo>
                    <a:lnTo>
                      <a:pt x="493" y="675"/>
                    </a:lnTo>
                    <a:lnTo>
                      <a:pt x="499" y="636"/>
                    </a:lnTo>
                    <a:lnTo>
                      <a:pt x="502" y="616"/>
                    </a:lnTo>
                    <a:lnTo>
                      <a:pt x="505" y="598"/>
                    </a:lnTo>
                    <a:lnTo>
                      <a:pt x="507" y="596"/>
                    </a:lnTo>
                    <a:lnTo>
                      <a:pt x="514" y="552"/>
                    </a:lnTo>
                    <a:lnTo>
                      <a:pt x="516" y="534"/>
                    </a:lnTo>
                    <a:lnTo>
                      <a:pt x="520" y="510"/>
                    </a:lnTo>
                    <a:lnTo>
                      <a:pt x="521" y="501"/>
                    </a:lnTo>
                    <a:lnTo>
                      <a:pt x="522" y="495"/>
                    </a:lnTo>
                    <a:lnTo>
                      <a:pt x="523" y="488"/>
                    </a:lnTo>
                    <a:lnTo>
                      <a:pt x="527" y="467"/>
                    </a:lnTo>
                    <a:lnTo>
                      <a:pt x="539" y="392"/>
                    </a:lnTo>
                    <a:lnTo>
                      <a:pt x="540" y="387"/>
                    </a:lnTo>
                    <a:lnTo>
                      <a:pt x="544" y="362"/>
                    </a:lnTo>
                    <a:lnTo>
                      <a:pt x="547" y="343"/>
                    </a:lnTo>
                    <a:lnTo>
                      <a:pt x="549" y="333"/>
                    </a:lnTo>
                    <a:lnTo>
                      <a:pt x="551" y="318"/>
                    </a:lnTo>
                    <a:lnTo>
                      <a:pt x="555" y="291"/>
                    </a:lnTo>
                    <a:lnTo>
                      <a:pt x="560" y="258"/>
                    </a:lnTo>
                    <a:lnTo>
                      <a:pt x="567" y="215"/>
                    </a:lnTo>
                    <a:lnTo>
                      <a:pt x="574" y="176"/>
                    </a:lnTo>
                    <a:lnTo>
                      <a:pt x="584" y="110"/>
                    </a:lnTo>
                    <a:lnTo>
                      <a:pt x="586" y="98"/>
                    </a:lnTo>
                    <a:lnTo>
                      <a:pt x="569" y="95"/>
                    </a:lnTo>
                    <a:lnTo>
                      <a:pt x="568" y="95"/>
                    </a:lnTo>
                    <a:lnTo>
                      <a:pt x="565" y="95"/>
                    </a:lnTo>
                    <a:lnTo>
                      <a:pt x="539" y="89"/>
                    </a:lnTo>
                    <a:lnTo>
                      <a:pt x="525" y="87"/>
                    </a:lnTo>
                    <a:lnTo>
                      <a:pt x="501" y="83"/>
                    </a:lnTo>
                    <a:lnTo>
                      <a:pt x="414" y="68"/>
                    </a:lnTo>
                    <a:lnTo>
                      <a:pt x="335" y="53"/>
                    </a:lnTo>
                    <a:lnTo>
                      <a:pt x="330" y="52"/>
                    </a:lnTo>
                    <a:lnTo>
                      <a:pt x="311" y="48"/>
                    </a:lnTo>
                    <a:lnTo>
                      <a:pt x="307" y="48"/>
                    </a:lnTo>
                    <a:lnTo>
                      <a:pt x="230" y="32"/>
                    </a:lnTo>
                    <a:lnTo>
                      <a:pt x="204" y="27"/>
                    </a:lnTo>
                    <a:lnTo>
                      <a:pt x="188" y="24"/>
                    </a:lnTo>
                    <a:lnTo>
                      <a:pt x="134" y="13"/>
                    </a:lnTo>
                    <a:lnTo>
                      <a:pt x="131" y="13"/>
                    </a:lnTo>
                    <a:lnTo>
                      <a:pt x="119" y="10"/>
                    </a:lnTo>
                    <a:lnTo>
                      <a:pt x="87" y="2"/>
                    </a:lnTo>
                    <a:lnTo>
                      <a:pt x="77" y="0"/>
                    </a:lnTo>
                    <a:lnTo>
                      <a:pt x="71" y="26"/>
                    </a:lnTo>
                    <a:lnTo>
                      <a:pt x="61" y="76"/>
                    </a:lnTo>
                    <a:lnTo>
                      <a:pt x="55" y="95"/>
                    </a:lnTo>
                    <a:lnTo>
                      <a:pt x="39" y="174"/>
                    </a:lnTo>
                    <a:lnTo>
                      <a:pt x="24" y="238"/>
                    </a:lnTo>
                    <a:lnTo>
                      <a:pt x="18" y="266"/>
                    </a:lnTo>
                    <a:lnTo>
                      <a:pt x="16" y="277"/>
                    </a:lnTo>
                    <a:lnTo>
                      <a:pt x="13" y="291"/>
                    </a:lnTo>
                    <a:lnTo>
                      <a:pt x="11" y="298"/>
                    </a:lnTo>
                    <a:lnTo>
                      <a:pt x="9" y="306"/>
                    </a:lnTo>
                    <a:lnTo>
                      <a:pt x="8" y="312"/>
                    </a:lnTo>
                    <a:lnTo>
                      <a:pt x="6" y="320"/>
                    </a:lnTo>
                    <a:lnTo>
                      <a:pt x="4" y="330"/>
                    </a:lnTo>
                    <a:lnTo>
                      <a:pt x="3" y="335"/>
                    </a:lnTo>
                    <a:lnTo>
                      <a:pt x="3" y="336"/>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a:off x="836640" y="1164600"/>
                <a:ext cx="1460160" cy="1266480"/>
              </a:xfrm>
              <a:custGeom>
                <a:avLst/>
                <a:gdLst/>
                <a:ahLst/>
                <a:rect l="l" t="t" r="r" b="b"/>
                <a:pathLst>
                  <a:path w="744" h="620">
                    <a:moveTo>
                      <a:pt x="654" y="349"/>
                    </a:moveTo>
                    <a:lnTo>
                      <a:pt x="664" y="357"/>
                    </a:lnTo>
                    <a:lnTo>
                      <a:pt x="671" y="358"/>
                    </a:lnTo>
                    <a:lnTo>
                      <a:pt x="678" y="370"/>
                    </a:lnTo>
                    <a:lnTo>
                      <a:pt x="676" y="373"/>
                    </a:lnTo>
                    <a:lnTo>
                      <a:pt x="675" y="374"/>
                    </a:lnTo>
                    <a:lnTo>
                      <a:pt x="664" y="401"/>
                    </a:lnTo>
                    <a:lnTo>
                      <a:pt x="662" y="402"/>
                    </a:lnTo>
                    <a:lnTo>
                      <a:pt x="659" y="409"/>
                    </a:lnTo>
                    <a:lnTo>
                      <a:pt x="656" y="423"/>
                    </a:lnTo>
                    <a:lnTo>
                      <a:pt x="654" y="436"/>
                    </a:lnTo>
                    <a:lnTo>
                      <a:pt x="645" y="484"/>
                    </a:lnTo>
                    <a:lnTo>
                      <a:pt x="619" y="620"/>
                    </a:lnTo>
                    <a:lnTo>
                      <a:pt x="600" y="616"/>
                    </a:lnTo>
                    <a:lnTo>
                      <a:pt x="596" y="616"/>
                    </a:lnTo>
                    <a:lnTo>
                      <a:pt x="519" y="600"/>
                    </a:lnTo>
                    <a:lnTo>
                      <a:pt x="493" y="595"/>
                    </a:lnTo>
                    <a:lnTo>
                      <a:pt x="477" y="592"/>
                    </a:lnTo>
                    <a:lnTo>
                      <a:pt x="423" y="581"/>
                    </a:lnTo>
                    <a:lnTo>
                      <a:pt x="420" y="581"/>
                    </a:lnTo>
                    <a:lnTo>
                      <a:pt x="408" y="578"/>
                    </a:lnTo>
                    <a:lnTo>
                      <a:pt x="376" y="570"/>
                    </a:lnTo>
                    <a:lnTo>
                      <a:pt x="366" y="568"/>
                    </a:lnTo>
                    <a:lnTo>
                      <a:pt x="349" y="564"/>
                    </a:lnTo>
                    <a:lnTo>
                      <a:pt x="344" y="564"/>
                    </a:lnTo>
                    <a:lnTo>
                      <a:pt x="291" y="552"/>
                    </a:lnTo>
                    <a:lnTo>
                      <a:pt x="274" y="548"/>
                    </a:lnTo>
                    <a:lnTo>
                      <a:pt x="256" y="542"/>
                    </a:lnTo>
                    <a:lnTo>
                      <a:pt x="243" y="540"/>
                    </a:lnTo>
                    <a:lnTo>
                      <a:pt x="196" y="528"/>
                    </a:lnTo>
                    <a:lnTo>
                      <a:pt x="181" y="524"/>
                    </a:lnTo>
                    <a:lnTo>
                      <a:pt x="172" y="522"/>
                    </a:lnTo>
                    <a:lnTo>
                      <a:pt x="108" y="506"/>
                    </a:lnTo>
                    <a:lnTo>
                      <a:pt x="100" y="503"/>
                    </a:lnTo>
                    <a:lnTo>
                      <a:pt x="93" y="502"/>
                    </a:lnTo>
                    <a:lnTo>
                      <a:pt x="82" y="500"/>
                    </a:lnTo>
                    <a:lnTo>
                      <a:pt x="75" y="498"/>
                    </a:lnTo>
                    <a:lnTo>
                      <a:pt x="68" y="497"/>
                    </a:lnTo>
                    <a:lnTo>
                      <a:pt x="58" y="494"/>
                    </a:lnTo>
                    <a:lnTo>
                      <a:pt x="56" y="494"/>
                    </a:lnTo>
                    <a:lnTo>
                      <a:pt x="42" y="491"/>
                    </a:lnTo>
                    <a:lnTo>
                      <a:pt x="28" y="486"/>
                    </a:lnTo>
                    <a:lnTo>
                      <a:pt x="16" y="483"/>
                    </a:lnTo>
                    <a:lnTo>
                      <a:pt x="9" y="481"/>
                    </a:lnTo>
                    <a:lnTo>
                      <a:pt x="0" y="465"/>
                    </a:lnTo>
                    <a:lnTo>
                      <a:pt x="12" y="402"/>
                    </a:lnTo>
                    <a:lnTo>
                      <a:pt x="4" y="377"/>
                    </a:lnTo>
                    <a:lnTo>
                      <a:pt x="16" y="365"/>
                    </a:lnTo>
                    <a:lnTo>
                      <a:pt x="37" y="323"/>
                    </a:lnTo>
                    <a:lnTo>
                      <a:pt x="42" y="321"/>
                    </a:lnTo>
                    <a:lnTo>
                      <a:pt x="57" y="296"/>
                    </a:lnTo>
                    <a:lnTo>
                      <a:pt x="70" y="269"/>
                    </a:lnTo>
                    <a:lnTo>
                      <a:pt x="70" y="268"/>
                    </a:lnTo>
                    <a:lnTo>
                      <a:pt x="86" y="222"/>
                    </a:lnTo>
                    <a:lnTo>
                      <a:pt x="117" y="138"/>
                    </a:lnTo>
                    <a:lnTo>
                      <a:pt x="117" y="137"/>
                    </a:lnTo>
                    <a:lnTo>
                      <a:pt x="117" y="136"/>
                    </a:lnTo>
                    <a:lnTo>
                      <a:pt x="128" y="113"/>
                    </a:lnTo>
                    <a:lnTo>
                      <a:pt x="143" y="57"/>
                    </a:lnTo>
                    <a:lnTo>
                      <a:pt x="143" y="52"/>
                    </a:lnTo>
                    <a:lnTo>
                      <a:pt x="154" y="14"/>
                    </a:lnTo>
                    <a:lnTo>
                      <a:pt x="152" y="0"/>
                    </a:lnTo>
                    <a:lnTo>
                      <a:pt x="154" y="0"/>
                    </a:lnTo>
                    <a:lnTo>
                      <a:pt x="162" y="10"/>
                    </a:lnTo>
                    <a:lnTo>
                      <a:pt x="173" y="9"/>
                    </a:lnTo>
                    <a:lnTo>
                      <a:pt x="181" y="5"/>
                    </a:lnTo>
                    <a:lnTo>
                      <a:pt x="197" y="8"/>
                    </a:lnTo>
                    <a:lnTo>
                      <a:pt x="199" y="10"/>
                    </a:lnTo>
                    <a:lnTo>
                      <a:pt x="202" y="23"/>
                    </a:lnTo>
                    <a:lnTo>
                      <a:pt x="211" y="25"/>
                    </a:lnTo>
                    <a:lnTo>
                      <a:pt x="214" y="24"/>
                    </a:lnTo>
                    <a:lnTo>
                      <a:pt x="231" y="33"/>
                    </a:lnTo>
                    <a:lnTo>
                      <a:pt x="240" y="56"/>
                    </a:lnTo>
                    <a:lnTo>
                      <a:pt x="240" y="69"/>
                    </a:lnTo>
                    <a:lnTo>
                      <a:pt x="239" y="81"/>
                    </a:lnTo>
                    <a:lnTo>
                      <a:pt x="238" y="83"/>
                    </a:lnTo>
                    <a:lnTo>
                      <a:pt x="236" y="92"/>
                    </a:lnTo>
                    <a:lnTo>
                      <a:pt x="260" y="109"/>
                    </a:lnTo>
                    <a:lnTo>
                      <a:pt x="274" y="114"/>
                    </a:lnTo>
                    <a:lnTo>
                      <a:pt x="280" y="112"/>
                    </a:lnTo>
                    <a:lnTo>
                      <a:pt x="288" y="113"/>
                    </a:lnTo>
                    <a:lnTo>
                      <a:pt x="303" y="109"/>
                    </a:lnTo>
                    <a:lnTo>
                      <a:pt x="314" y="105"/>
                    </a:lnTo>
                    <a:lnTo>
                      <a:pt x="320" y="107"/>
                    </a:lnTo>
                    <a:lnTo>
                      <a:pt x="337" y="108"/>
                    </a:lnTo>
                    <a:lnTo>
                      <a:pt x="339" y="109"/>
                    </a:lnTo>
                    <a:lnTo>
                      <a:pt x="342" y="112"/>
                    </a:lnTo>
                    <a:lnTo>
                      <a:pt x="343" y="113"/>
                    </a:lnTo>
                    <a:lnTo>
                      <a:pt x="361" y="121"/>
                    </a:lnTo>
                    <a:lnTo>
                      <a:pt x="362" y="128"/>
                    </a:lnTo>
                    <a:lnTo>
                      <a:pt x="385" y="129"/>
                    </a:lnTo>
                    <a:lnTo>
                      <a:pt x="390" y="127"/>
                    </a:lnTo>
                    <a:lnTo>
                      <a:pt x="404" y="125"/>
                    </a:lnTo>
                    <a:lnTo>
                      <a:pt x="408" y="123"/>
                    </a:lnTo>
                    <a:lnTo>
                      <a:pt x="421" y="131"/>
                    </a:lnTo>
                    <a:lnTo>
                      <a:pt x="444" y="132"/>
                    </a:lnTo>
                    <a:lnTo>
                      <a:pt x="463" y="126"/>
                    </a:lnTo>
                    <a:lnTo>
                      <a:pt x="466" y="126"/>
                    </a:lnTo>
                    <a:lnTo>
                      <a:pt x="470" y="126"/>
                    </a:lnTo>
                    <a:lnTo>
                      <a:pt x="473" y="126"/>
                    </a:lnTo>
                    <a:lnTo>
                      <a:pt x="490" y="127"/>
                    </a:lnTo>
                    <a:lnTo>
                      <a:pt x="500" y="121"/>
                    </a:lnTo>
                    <a:lnTo>
                      <a:pt x="512" y="124"/>
                    </a:lnTo>
                    <a:lnTo>
                      <a:pt x="526" y="125"/>
                    </a:lnTo>
                    <a:lnTo>
                      <a:pt x="536" y="128"/>
                    </a:lnTo>
                    <a:lnTo>
                      <a:pt x="549" y="123"/>
                    </a:lnTo>
                    <a:lnTo>
                      <a:pt x="565" y="126"/>
                    </a:lnTo>
                    <a:lnTo>
                      <a:pt x="609" y="134"/>
                    </a:lnTo>
                    <a:lnTo>
                      <a:pt x="629" y="138"/>
                    </a:lnTo>
                    <a:lnTo>
                      <a:pt x="630" y="139"/>
                    </a:lnTo>
                    <a:lnTo>
                      <a:pt x="652" y="143"/>
                    </a:lnTo>
                    <a:lnTo>
                      <a:pt x="659" y="144"/>
                    </a:lnTo>
                    <a:lnTo>
                      <a:pt x="660" y="145"/>
                    </a:lnTo>
                    <a:lnTo>
                      <a:pt x="669" y="147"/>
                    </a:lnTo>
                    <a:lnTo>
                      <a:pt x="670" y="148"/>
                    </a:lnTo>
                    <a:lnTo>
                      <a:pt x="671" y="148"/>
                    </a:lnTo>
                    <a:lnTo>
                      <a:pt x="681" y="150"/>
                    </a:lnTo>
                    <a:lnTo>
                      <a:pt x="682" y="150"/>
                    </a:lnTo>
                    <a:lnTo>
                      <a:pt x="716" y="156"/>
                    </a:lnTo>
                    <a:lnTo>
                      <a:pt x="718" y="162"/>
                    </a:lnTo>
                    <a:lnTo>
                      <a:pt x="722" y="171"/>
                    </a:lnTo>
                    <a:lnTo>
                      <a:pt x="723" y="174"/>
                    </a:lnTo>
                    <a:lnTo>
                      <a:pt x="741" y="190"/>
                    </a:lnTo>
                    <a:lnTo>
                      <a:pt x="744" y="206"/>
                    </a:lnTo>
                    <a:lnTo>
                      <a:pt x="719" y="244"/>
                    </a:lnTo>
                    <a:lnTo>
                      <a:pt x="718" y="245"/>
                    </a:lnTo>
                    <a:lnTo>
                      <a:pt x="711" y="261"/>
                    </a:lnTo>
                    <a:lnTo>
                      <a:pt x="707" y="265"/>
                    </a:lnTo>
                    <a:lnTo>
                      <a:pt x="701" y="273"/>
                    </a:lnTo>
                    <a:lnTo>
                      <a:pt x="692" y="291"/>
                    </a:lnTo>
                    <a:lnTo>
                      <a:pt x="680" y="299"/>
                    </a:lnTo>
                    <a:lnTo>
                      <a:pt x="654" y="339"/>
                    </a:lnTo>
                    <a:lnTo>
                      <a:pt x="654" y="349"/>
                    </a:lnTo>
                    <a:close/>
                  </a:path>
                </a:pathLst>
              </a:custGeom>
              <a:solidFill>
                <a:srgbClr val="ccffcc"/>
              </a:solid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 name=""/>
              <p:cNvSpPr/>
              <p:nvPr/>
            </p:nvSpPr>
            <p:spPr>
              <a:xfrm>
                <a:off x="1203480" y="853200"/>
                <a:ext cx="1225800" cy="1567080"/>
              </a:xfrm>
              <a:custGeom>
                <a:avLst/>
                <a:gdLst/>
                <a:ahLst/>
                <a:rect l="l" t="t" r="r" b="b"/>
                <a:pathLst>
                  <a:path w="78" h="87">
                    <a:moveTo>
                      <a:pt x="78" y="0"/>
                    </a:moveTo>
                    <a:cubicBezTo>
                      <a:pt x="77" y="2"/>
                      <a:pt x="77" y="4"/>
                      <a:pt x="77" y="5"/>
                    </a:cubicBezTo>
                    <a:cubicBezTo>
                      <a:pt x="77" y="6"/>
                      <a:pt x="76" y="7"/>
                      <a:pt x="76" y="8"/>
                    </a:cubicBezTo>
                    <a:cubicBezTo>
                      <a:pt x="76" y="9"/>
                      <a:pt x="76" y="10"/>
                      <a:pt x="76" y="12"/>
                    </a:cubicBezTo>
                    <a:cubicBezTo>
                      <a:pt x="76" y="14"/>
                      <a:pt x="74" y="18"/>
                      <a:pt x="74" y="20"/>
                    </a:cubicBezTo>
                    <a:cubicBezTo>
                      <a:pt x="74" y="22"/>
                      <a:pt x="74" y="23"/>
                      <a:pt x="74" y="24"/>
                    </a:cubicBezTo>
                    <a:cubicBezTo>
                      <a:pt x="74" y="25"/>
                      <a:pt x="74" y="25"/>
                      <a:pt x="73" y="26"/>
                    </a:cubicBezTo>
                    <a:cubicBezTo>
                      <a:pt x="72" y="27"/>
                      <a:pt x="71" y="28"/>
                      <a:pt x="70" y="28"/>
                    </a:cubicBezTo>
                    <a:cubicBezTo>
                      <a:pt x="69" y="28"/>
                      <a:pt x="68" y="29"/>
                      <a:pt x="67" y="29"/>
                    </a:cubicBezTo>
                    <a:cubicBezTo>
                      <a:pt x="66" y="29"/>
                      <a:pt x="65" y="31"/>
                      <a:pt x="64" y="31"/>
                    </a:cubicBezTo>
                    <a:cubicBezTo>
                      <a:pt x="63" y="31"/>
                      <a:pt x="63" y="31"/>
                      <a:pt x="62" y="31"/>
                    </a:cubicBezTo>
                    <a:cubicBezTo>
                      <a:pt x="61" y="31"/>
                      <a:pt x="61" y="31"/>
                      <a:pt x="60" y="31"/>
                    </a:cubicBezTo>
                    <a:cubicBezTo>
                      <a:pt x="59" y="31"/>
                      <a:pt x="58" y="32"/>
                      <a:pt x="57" y="32"/>
                    </a:cubicBezTo>
                    <a:cubicBezTo>
                      <a:pt x="56" y="32"/>
                      <a:pt x="54" y="33"/>
                      <a:pt x="53" y="34"/>
                    </a:cubicBezTo>
                    <a:cubicBezTo>
                      <a:pt x="52" y="35"/>
                      <a:pt x="51" y="36"/>
                      <a:pt x="51" y="37"/>
                    </a:cubicBezTo>
                    <a:cubicBezTo>
                      <a:pt x="51" y="38"/>
                      <a:pt x="50" y="38"/>
                      <a:pt x="50" y="39"/>
                    </a:cubicBezTo>
                    <a:cubicBezTo>
                      <a:pt x="50" y="40"/>
                      <a:pt x="49" y="41"/>
                      <a:pt x="48" y="41"/>
                    </a:cubicBezTo>
                    <a:cubicBezTo>
                      <a:pt x="47" y="41"/>
                      <a:pt x="45" y="42"/>
                      <a:pt x="44" y="42"/>
                    </a:cubicBezTo>
                    <a:cubicBezTo>
                      <a:pt x="43" y="42"/>
                      <a:pt x="42" y="43"/>
                      <a:pt x="41" y="44"/>
                    </a:cubicBezTo>
                    <a:cubicBezTo>
                      <a:pt x="40" y="45"/>
                      <a:pt x="38" y="45"/>
                      <a:pt x="36" y="46"/>
                    </a:cubicBezTo>
                    <a:cubicBezTo>
                      <a:pt x="34" y="47"/>
                      <a:pt x="33" y="48"/>
                      <a:pt x="30" y="49"/>
                    </a:cubicBezTo>
                    <a:cubicBezTo>
                      <a:pt x="27" y="50"/>
                      <a:pt x="22" y="51"/>
                      <a:pt x="20" y="52"/>
                    </a:cubicBezTo>
                    <a:cubicBezTo>
                      <a:pt x="18" y="53"/>
                      <a:pt x="16" y="55"/>
                      <a:pt x="15" y="56"/>
                    </a:cubicBezTo>
                    <a:cubicBezTo>
                      <a:pt x="14" y="57"/>
                      <a:pt x="12" y="58"/>
                      <a:pt x="11" y="59"/>
                    </a:cubicBezTo>
                    <a:cubicBezTo>
                      <a:pt x="10" y="60"/>
                      <a:pt x="8" y="63"/>
                      <a:pt x="7" y="65"/>
                    </a:cubicBezTo>
                    <a:cubicBezTo>
                      <a:pt x="6" y="67"/>
                      <a:pt x="6" y="68"/>
                      <a:pt x="6" y="69"/>
                    </a:cubicBezTo>
                    <a:cubicBezTo>
                      <a:pt x="6" y="70"/>
                      <a:pt x="5" y="72"/>
                      <a:pt x="4" y="73"/>
                    </a:cubicBezTo>
                    <a:cubicBezTo>
                      <a:pt x="3" y="74"/>
                      <a:pt x="3" y="75"/>
                      <a:pt x="2" y="77"/>
                    </a:cubicBezTo>
                    <a:cubicBezTo>
                      <a:pt x="1" y="79"/>
                      <a:pt x="0" y="81"/>
                      <a:pt x="0" y="83"/>
                    </a:cubicBezTo>
                    <a:cubicBezTo>
                      <a:pt x="0" y="85"/>
                      <a:pt x="1" y="86"/>
                      <a:pt x="1" y="87"/>
                    </a:cubicBezTo>
                  </a:path>
                </a:pathLst>
              </a:custGeom>
              <a:noFill/>
              <a:ln w="28440">
                <a:solidFill>
                  <a:srgbClr val="ff00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3" name=""/>
              <p:cNvSpPr/>
              <p:nvPr/>
            </p:nvSpPr>
            <p:spPr>
              <a:xfrm>
                <a:off x="2146320" y="4281840"/>
                <a:ext cx="2167920" cy="1175760"/>
              </a:xfrm>
              <a:custGeom>
                <a:avLst/>
                <a:gdLst/>
                <a:ahLst/>
                <a:rect l="l" t="t" r="r" b="b"/>
                <a:pathLst>
                  <a:path w="135" h="74">
                    <a:moveTo>
                      <a:pt x="0" y="3"/>
                    </a:moveTo>
                    <a:cubicBezTo>
                      <a:pt x="2" y="2"/>
                      <a:pt x="5" y="2"/>
                      <a:pt x="8" y="2"/>
                    </a:cubicBezTo>
                    <a:cubicBezTo>
                      <a:pt x="11" y="2"/>
                      <a:pt x="14" y="1"/>
                      <a:pt x="16" y="1"/>
                    </a:cubicBezTo>
                    <a:cubicBezTo>
                      <a:pt x="18" y="1"/>
                      <a:pt x="18" y="0"/>
                      <a:pt x="20" y="0"/>
                    </a:cubicBezTo>
                    <a:cubicBezTo>
                      <a:pt x="22" y="0"/>
                      <a:pt x="26" y="1"/>
                      <a:pt x="28" y="1"/>
                    </a:cubicBezTo>
                    <a:cubicBezTo>
                      <a:pt x="30" y="1"/>
                      <a:pt x="31" y="1"/>
                      <a:pt x="34" y="1"/>
                    </a:cubicBezTo>
                    <a:cubicBezTo>
                      <a:pt x="37" y="1"/>
                      <a:pt x="43" y="2"/>
                      <a:pt x="46" y="2"/>
                    </a:cubicBezTo>
                    <a:cubicBezTo>
                      <a:pt x="49" y="2"/>
                      <a:pt x="51" y="3"/>
                      <a:pt x="53" y="3"/>
                    </a:cubicBezTo>
                    <a:cubicBezTo>
                      <a:pt x="55" y="3"/>
                      <a:pt x="59" y="3"/>
                      <a:pt x="61" y="3"/>
                    </a:cubicBezTo>
                    <a:cubicBezTo>
                      <a:pt x="63" y="3"/>
                      <a:pt x="64" y="3"/>
                      <a:pt x="65" y="4"/>
                    </a:cubicBezTo>
                    <a:cubicBezTo>
                      <a:pt x="66" y="5"/>
                      <a:pt x="67" y="5"/>
                      <a:pt x="69" y="6"/>
                    </a:cubicBezTo>
                    <a:cubicBezTo>
                      <a:pt x="71" y="7"/>
                      <a:pt x="72" y="7"/>
                      <a:pt x="75" y="7"/>
                    </a:cubicBezTo>
                    <a:cubicBezTo>
                      <a:pt x="78" y="7"/>
                      <a:pt x="84" y="4"/>
                      <a:pt x="86" y="4"/>
                    </a:cubicBezTo>
                    <a:cubicBezTo>
                      <a:pt x="88" y="4"/>
                      <a:pt x="87" y="7"/>
                      <a:pt x="87" y="8"/>
                    </a:cubicBezTo>
                    <a:cubicBezTo>
                      <a:pt x="87" y="9"/>
                      <a:pt x="88" y="8"/>
                      <a:pt x="89" y="9"/>
                    </a:cubicBezTo>
                    <a:cubicBezTo>
                      <a:pt x="90" y="10"/>
                      <a:pt x="92" y="11"/>
                      <a:pt x="93" y="12"/>
                    </a:cubicBezTo>
                    <a:cubicBezTo>
                      <a:pt x="94" y="13"/>
                      <a:pt x="94" y="14"/>
                      <a:pt x="95" y="15"/>
                    </a:cubicBezTo>
                    <a:cubicBezTo>
                      <a:pt x="96" y="16"/>
                      <a:pt x="98" y="17"/>
                      <a:pt x="99" y="18"/>
                    </a:cubicBezTo>
                    <a:cubicBezTo>
                      <a:pt x="100" y="19"/>
                      <a:pt x="101" y="21"/>
                      <a:pt x="102" y="22"/>
                    </a:cubicBezTo>
                    <a:cubicBezTo>
                      <a:pt x="103" y="23"/>
                      <a:pt x="103" y="24"/>
                      <a:pt x="104" y="25"/>
                    </a:cubicBezTo>
                    <a:cubicBezTo>
                      <a:pt x="105" y="26"/>
                      <a:pt x="105" y="28"/>
                      <a:pt x="106" y="29"/>
                    </a:cubicBezTo>
                    <a:cubicBezTo>
                      <a:pt x="107" y="30"/>
                      <a:pt x="107" y="29"/>
                      <a:pt x="108" y="30"/>
                    </a:cubicBezTo>
                    <a:cubicBezTo>
                      <a:pt x="109" y="31"/>
                      <a:pt x="112" y="34"/>
                      <a:pt x="113" y="35"/>
                    </a:cubicBezTo>
                    <a:cubicBezTo>
                      <a:pt x="114" y="36"/>
                      <a:pt x="115" y="36"/>
                      <a:pt x="116" y="37"/>
                    </a:cubicBezTo>
                    <a:cubicBezTo>
                      <a:pt x="117" y="38"/>
                      <a:pt x="121" y="41"/>
                      <a:pt x="122" y="42"/>
                    </a:cubicBezTo>
                    <a:cubicBezTo>
                      <a:pt x="123" y="43"/>
                      <a:pt x="122" y="42"/>
                      <a:pt x="123" y="44"/>
                    </a:cubicBezTo>
                    <a:cubicBezTo>
                      <a:pt x="124" y="46"/>
                      <a:pt x="125" y="51"/>
                      <a:pt x="126" y="54"/>
                    </a:cubicBezTo>
                    <a:cubicBezTo>
                      <a:pt x="127" y="57"/>
                      <a:pt x="128" y="58"/>
                      <a:pt x="129" y="60"/>
                    </a:cubicBezTo>
                    <a:cubicBezTo>
                      <a:pt x="130" y="62"/>
                      <a:pt x="130" y="66"/>
                      <a:pt x="131" y="68"/>
                    </a:cubicBezTo>
                    <a:cubicBezTo>
                      <a:pt x="132" y="70"/>
                      <a:pt x="134" y="73"/>
                      <a:pt x="135" y="7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3371760" y="3792960"/>
                <a:ext cx="93960" cy="586800"/>
              </a:xfrm>
              <a:custGeom>
                <a:avLst/>
                <a:gdLst/>
                <a:ahLst/>
                <a:rect l="l" t="t" r="r" b="b"/>
                <a:pathLst>
                  <a:path w="8" h="32">
                    <a:moveTo>
                      <a:pt x="8" y="0"/>
                    </a:moveTo>
                    <a:cubicBezTo>
                      <a:pt x="8" y="1"/>
                      <a:pt x="8" y="2"/>
                      <a:pt x="8" y="3"/>
                    </a:cubicBezTo>
                    <a:cubicBezTo>
                      <a:pt x="8" y="4"/>
                      <a:pt x="7" y="5"/>
                      <a:pt x="7" y="6"/>
                    </a:cubicBezTo>
                    <a:cubicBezTo>
                      <a:pt x="7" y="7"/>
                      <a:pt x="6" y="10"/>
                      <a:pt x="6" y="12"/>
                    </a:cubicBezTo>
                    <a:cubicBezTo>
                      <a:pt x="6" y="14"/>
                      <a:pt x="5" y="17"/>
                      <a:pt x="4" y="19"/>
                    </a:cubicBezTo>
                    <a:cubicBezTo>
                      <a:pt x="3" y="21"/>
                      <a:pt x="3" y="23"/>
                      <a:pt x="2" y="24"/>
                    </a:cubicBezTo>
                    <a:cubicBezTo>
                      <a:pt x="1" y="25"/>
                      <a:pt x="0" y="27"/>
                      <a:pt x="0" y="28"/>
                    </a:cubicBezTo>
                    <a:cubicBezTo>
                      <a:pt x="0" y="29"/>
                      <a:pt x="0" y="30"/>
                      <a:pt x="0" y="32"/>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 name=""/>
              <p:cNvSpPr/>
              <p:nvPr/>
            </p:nvSpPr>
            <p:spPr>
              <a:xfrm>
                <a:off x="4125960" y="4380120"/>
                <a:ext cx="565560" cy="574920"/>
              </a:xfrm>
              <a:custGeom>
                <a:avLst/>
                <a:gdLst/>
                <a:ahLst/>
                <a:rect l="l" t="t" r="r" b="b"/>
                <a:pathLst>
                  <a:path w="34" h="35">
                    <a:moveTo>
                      <a:pt x="34" y="0"/>
                    </a:moveTo>
                    <a:cubicBezTo>
                      <a:pt x="33" y="1"/>
                      <a:pt x="32" y="3"/>
                      <a:pt x="31" y="4"/>
                    </a:cubicBezTo>
                    <a:cubicBezTo>
                      <a:pt x="30" y="5"/>
                      <a:pt x="28" y="7"/>
                      <a:pt x="27" y="8"/>
                    </a:cubicBezTo>
                    <a:cubicBezTo>
                      <a:pt x="26" y="9"/>
                      <a:pt x="27" y="10"/>
                      <a:pt x="26" y="10"/>
                    </a:cubicBezTo>
                    <a:cubicBezTo>
                      <a:pt x="25" y="10"/>
                      <a:pt x="24" y="10"/>
                      <a:pt x="23" y="11"/>
                    </a:cubicBezTo>
                    <a:cubicBezTo>
                      <a:pt x="22" y="12"/>
                      <a:pt x="19" y="14"/>
                      <a:pt x="17" y="15"/>
                    </a:cubicBezTo>
                    <a:cubicBezTo>
                      <a:pt x="15" y="16"/>
                      <a:pt x="15" y="17"/>
                      <a:pt x="13" y="19"/>
                    </a:cubicBezTo>
                    <a:cubicBezTo>
                      <a:pt x="11" y="21"/>
                      <a:pt x="9" y="25"/>
                      <a:pt x="7" y="27"/>
                    </a:cubicBezTo>
                    <a:cubicBezTo>
                      <a:pt x="5" y="29"/>
                      <a:pt x="3" y="31"/>
                      <a:pt x="2" y="32"/>
                    </a:cubicBezTo>
                    <a:cubicBezTo>
                      <a:pt x="1" y="33"/>
                      <a:pt x="0" y="34"/>
                      <a:pt x="0" y="35"/>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6" name=""/>
              <p:cNvSpPr/>
              <p:nvPr/>
            </p:nvSpPr>
            <p:spPr>
              <a:xfrm>
                <a:off x="4691880" y="4281840"/>
                <a:ext cx="176760" cy="172440"/>
              </a:xfrm>
              <a:custGeom>
                <a:avLst/>
                <a:gdLst/>
                <a:ahLst/>
                <a:rect l="l" t="t" r="r" b="b"/>
                <a:pathLst>
                  <a:path w="15" h="14">
                    <a:moveTo>
                      <a:pt x="0" y="0"/>
                    </a:moveTo>
                    <a:cubicBezTo>
                      <a:pt x="0" y="1"/>
                      <a:pt x="0" y="3"/>
                      <a:pt x="0" y="4"/>
                    </a:cubicBezTo>
                    <a:cubicBezTo>
                      <a:pt x="0" y="5"/>
                      <a:pt x="0" y="5"/>
                      <a:pt x="0" y="6"/>
                    </a:cubicBezTo>
                    <a:cubicBezTo>
                      <a:pt x="0" y="7"/>
                      <a:pt x="0" y="9"/>
                      <a:pt x="0" y="10"/>
                    </a:cubicBezTo>
                    <a:cubicBezTo>
                      <a:pt x="0" y="11"/>
                      <a:pt x="0" y="12"/>
                      <a:pt x="0" y="12"/>
                    </a:cubicBezTo>
                    <a:cubicBezTo>
                      <a:pt x="0" y="12"/>
                      <a:pt x="1" y="13"/>
                      <a:pt x="2" y="13"/>
                    </a:cubicBezTo>
                    <a:cubicBezTo>
                      <a:pt x="3" y="13"/>
                      <a:pt x="4" y="14"/>
                      <a:pt x="5" y="14"/>
                    </a:cubicBezTo>
                    <a:cubicBezTo>
                      <a:pt x="6" y="14"/>
                      <a:pt x="7" y="14"/>
                      <a:pt x="8" y="14"/>
                    </a:cubicBezTo>
                    <a:cubicBezTo>
                      <a:pt x="9" y="14"/>
                      <a:pt x="9" y="14"/>
                      <a:pt x="10" y="14"/>
                    </a:cubicBezTo>
                    <a:cubicBezTo>
                      <a:pt x="11" y="14"/>
                      <a:pt x="11" y="14"/>
                      <a:pt x="12" y="14"/>
                    </a:cubicBezTo>
                    <a:cubicBezTo>
                      <a:pt x="13" y="14"/>
                      <a:pt x="14" y="14"/>
                      <a:pt x="15" y="1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77" name=""/>
            <p:cNvSpPr/>
            <p:nvPr/>
          </p:nvSpPr>
          <p:spPr>
            <a:xfrm>
              <a:off x="2121840" y="4572360"/>
              <a:ext cx="2088360" cy="798480"/>
            </a:xfrm>
            <a:custGeom>
              <a:avLst/>
              <a:gdLst/>
              <a:ahLst/>
              <a:rect l="l" t="t" r="r" b="b"/>
              <a:pathLst>
                <a:path w="128" h="44">
                  <a:moveTo>
                    <a:pt x="128" y="36"/>
                  </a:moveTo>
                  <a:cubicBezTo>
                    <a:pt x="126" y="36"/>
                    <a:pt x="124" y="37"/>
                    <a:pt x="122" y="38"/>
                  </a:cubicBezTo>
                  <a:cubicBezTo>
                    <a:pt x="120" y="39"/>
                    <a:pt x="120" y="41"/>
                    <a:pt x="118" y="42"/>
                  </a:cubicBezTo>
                  <a:cubicBezTo>
                    <a:pt x="116" y="43"/>
                    <a:pt x="113" y="44"/>
                    <a:pt x="111" y="44"/>
                  </a:cubicBezTo>
                  <a:cubicBezTo>
                    <a:pt x="109" y="44"/>
                    <a:pt x="108" y="44"/>
                    <a:pt x="106" y="43"/>
                  </a:cubicBezTo>
                  <a:cubicBezTo>
                    <a:pt x="104" y="42"/>
                    <a:pt x="101" y="41"/>
                    <a:pt x="100" y="40"/>
                  </a:cubicBezTo>
                  <a:cubicBezTo>
                    <a:pt x="99" y="39"/>
                    <a:pt x="99" y="37"/>
                    <a:pt x="97" y="36"/>
                  </a:cubicBezTo>
                  <a:cubicBezTo>
                    <a:pt x="95" y="35"/>
                    <a:pt x="92" y="32"/>
                    <a:pt x="90" y="31"/>
                  </a:cubicBezTo>
                  <a:cubicBezTo>
                    <a:pt x="88" y="30"/>
                    <a:pt x="87" y="30"/>
                    <a:pt x="86" y="30"/>
                  </a:cubicBezTo>
                  <a:cubicBezTo>
                    <a:pt x="85" y="30"/>
                    <a:pt x="84" y="30"/>
                    <a:pt x="82" y="30"/>
                  </a:cubicBezTo>
                  <a:cubicBezTo>
                    <a:pt x="80" y="30"/>
                    <a:pt x="77" y="31"/>
                    <a:pt x="75" y="31"/>
                  </a:cubicBezTo>
                  <a:cubicBezTo>
                    <a:pt x="73" y="31"/>
                    <a:pt x="70" y="33"/>
                    <a:pt x="67" y="33"/>
                  </a:cubicBezTo>
                  <a:cubicBezTo>
                    <a:pt x="64" y="33"/>
                    <a:pt x="60" y="34"/>
                    <a:pt x="58" y="34"/>
                  </a:cubicBezTo>
                  <a:cubicBezTo>
                    <a:pt x="56" y="34"/>
                    <a:pt x="54" y="34"/>
                    <a:pt x="52" y="34"/>
                  </a:cubicBezTo>
                  <a:cubicBezTo>
                    <a:pt x="50" y="34"/>
                    <a:pt x="47" y="33"/>
                    <a:pt x="45" y="32"/>
                  </a:cubicBezTo>
                  <a:cubicBezTo>
                    <a:pt x="43" y="31"/>
                    <a:pt x="42" y="29"/>
                    <a:pt x="40" y="28"/>
                  </a:cubicBezTo>
                  <a:cubicBezTo>
                    <a:pt x="38" y="27"/>
                    <a:pt x="36" y="26"/>
                    <a:pt x="34" y="25"/>
                  </a:cubicBezTo>
                  <a:cubicBezTo>
                    <a:pt x="32" y="24"/>
                    <a:pt x="32" y="23"/>
                    <a:pt x="30" y="22"/>
                  </a:cubicBezTo>
                  <a:cubicBezTo>
                    <a:pt x="28" y="21"/>
                    <a:pt x="24" y="18"/>
                    <a:pt x="22" y="16"/>
                  </a:cubicBezTo>
                  <a:cubicBezTo>
                    <a:pt x="20" y="14"/>
                    <a:pt x="18" y="13"/>
                    <a:pt x="17" y="11"/>
                  </a:cubicBezTo>
                  <a:cubicBezTo>
                    <a:pt x="16" y="9"/>
                    <a:pt x="15" y="8"/>
                    <a:pt x="13" y="6"/>
                  </a:cubicBezTo>
                  <a:cubicBezTo>
                    <a:pt x="11" y="4"/>
                    <a:pt x="6" y="2"/>
                    <a:pt x="4" y="1"/>
                  </a:cubicBezTo>
                  <a:cubicBezTo>
                    <a:pt x="2" y="0"/>
                    <a:pt x="1" y="0"/>
                    <a:pt x="0" y="1"/>
                  </a:cubicBezTo>
                </a:path>
              </a:pathLst>
            </a:custGeom>
            <a:noFill/>
            <a:ln w="28440">
              <a:solidFill>
                <a:srgbClr val="990099"/>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 name=""/>
            <p:cNvSpPr/>
            <p:nvPr/>
          </p:nvSpPr>
          <p:spPr>
            <a:xfrm flipH="1">
              <a:off x="4419000" y="4499640"/>
              <a:ext cx="208800" cy="72612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9" name=""/>
            <p:cNvSpPr/>
            <p:nvPr/>
          </p:nvSpPr>
          <p:spPr>
            <a:xfrm>
              <a:off x="4210200" y="5226120"/>
              <a:ext cx="208800" cy="0"/>
            </a:xfrm>
            <a:prstGeom prst="line">
              <a:avLst/>
            </a:prstGeom>
            <a:ln w="28440">
              <a:solidFill>
                <a:srgbClr val="996633"/>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 name=""/>
            <p:cNvSpPr/>
            <p:nvPr/>
          </p:nvSpPr>
          <p:spPr>
            <a:xfrm flipV="1">
              <a:off x="2260800" y="4136400"/>
              <a:ext cx="1252800" cy="21780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1" name=""/>
            <p:cNvSpPr/>
            <p:nvPr/>
          </p:nvSpPr>
          <p:spPr>
            <a:xfrm flipV="1">
              <a:off x="3513960" y="3845520"/>
              <a:ext cx="0" cy="29052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 name=""/>
            <p:cNvSpPr/>
            <p:nvPr/>
          </p:nvSpPr>
          <p:spPr>
            <a:xfrm>
              <a:off x="3513960" y="4136760"/>
              <a:ext cx="974520" cy="798480"/>
            </a:xfrm>
            <a:prstGeom prst="line">
              <a:avLst/>
            </a:prstGeom>
            <a:ln w="28440">
              <a:solidFill>
                <a:srgbClr val="99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 name=""/>
            <p:cNvSpPr/>
            <p:nvPr/>
          </p:nvSpPr>
          <p:spPr>
            <a:xfrm>
              <a:off x="1843200" y="2756520"/>
              <a:ext cx="1322640" cy="1379880"/>
            </a:xfrm>
            <a:custGeom>
              <a:avLst/>
              <a:gdLst/>
              <a:ahLst/>
              <a:rect l="l" t="t" r="r" b="b"/>
              <a:pathLst>
                <a:path w="85" h="84">
                  <a:moveTo>
                    <a:pt x="85" y="0"/>
                  </a:moveTo>
                  <a:cubicBezTo>
                    <a:pt x="83" y="1"/>
                    <a:pt x="82" y="2"/>
                    <a:pt x="80" y="2"/>
                  </a:cubicBezTo>
                  <a:cubicBezTo>
                    <a:pt x="78" y="2"/>
                    <a:pt x="74" y="2"/>
                    <a:pt x="72" y="2"/>
                  </a:cubicBezTo>
                  <a:cubicBezTo>
                    <a:pt x="70" y="2"/>
                    <a:pt x="67" y="1"/>
                    <a:pt x="65" y="2"/>
                  </a:cubicBezTo>
                  <a:cubicBezTo>
                    <a:pt x="63" y="3"/>
                    <a:pt x="61" y="4"/>
                    <a:pt x="59" y="6"/>
                  </a:cubicBezTo>
                  <a:cubicBezTo>
                    <a:pt x="57" y="8"/>
                    <a:pt x="57" y="10"/>
                    <a:pt x="55" y="13"/>
                  </a:cubicBezTo>
                  <a:cubicBezTo>
                    <a:pt x="53" y="16"/>
                    <a:pt x="50" y="19"/>
                    <a:pt x="48" y="22"/>
                  </a:cubicBezTo>
                  <a:cubicBezTo>
                    <a:pt x="46" y="25"/>
                    <a:pt x="45" y="27"/>
                    <a:pt x="42" y="30"/>
                  </a:cubicBezTo>
                  <a:cubicBezTo>
                    <a:pt x="39" y="33"/>
                    <a:pt x="35" y="37"/>
                    <a:pt x="32" y="41"/>
                  </a:cubicBezTo>
                  <a:cubicBezTo>
                    <a:pt x="29" y="45"/>
                    <a:pt x="28" y="48"/>
                    <a:pt x="25" y="52"/>
                  </a:cubicBezTo>
                  <a:cubicBezTo>
                    <a:pt x="22" y="56"/>
                    <a:pt x="19" y="63"/>
                    <a:pt x="16" y="66"/>
                  </a:cubicBezTo>
                  <a:cubicBezTo>
                    <a:pt x="13" y="69"/>
                    <a:pt x="10" y="70"/>
                    <a:pt x="8" y="72"/>
                  </a:cubicBezTo>
                  <a:cubicBezTo>
                    <a:pt x="6" y="74"/>
                    <a:pt x="4" y="77"/>
                    <a:pt x="3" y="79"/>
                  </a:cubicBezTo>
                  <a:cubicBezTo>
                    <a:pt x="2" y="81"/>
                    <a:pt x="0" y="83"/>
                    <a:pt x="0" y="84"/>
                  </a:cubicBezTo>
                </a:path>
              </a:pathLst>
            </a:custGeom>
            <a:noFill/>
            <a:ln w="28440">
              <a:solidFill>
                <a:srgbClr val="0066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 name=""/>
            <p:cNvSpPr/>
            <p:nvPr/>
          </p:nvSpPr>
          <p:spPr>
            <a:xfrm flipH="1">
              <a:off x="1634040" y="3918600"/>
              <a:ext cx="1809720" cy="580680"/>
            </a:xfrm>
            <a:prstGeom prst="line">
              <a:avLst/>
            </a:prstGeom>
            <a:ln w="28440">
              <a:solidFill>
                <a:srgbClr val="00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 name=""/>
            <p:cNvSpPr/>
            <p:nvPr/>
          </p:nvSpPr>
          <p:spPr>
            <a:xfrm rot="18527400">
              <a:off x="1279080" y="2943720"/>
              <a:ext cx="22226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66ff"/>
                  </a:solidFill>
                  <a:effectLst/>
                  <a:uFillTx/>
                  <a:latin typeface="Arial"/>
                </a:rPr>
                <a:t>1,010,000 MMBtu/d</a:t>
              </a:r>
              <a:endParaRPr b="0" lang="en-US" sz="1600" strike="noStrike" u="none">
                <a:solidFill>
                  <a:srgbClr val="000000"/>
                </a:solidFill>
                <a:effectLst/>
                <a:uFillTx/>
                <a:latin typeface="Times New Roman"/>
              </a:endParaRPr>
            </a:p>
          </p:txBody>
        </p:sp>
        <p:sp>
          <p:nvSpPr>
            <p:cNvPr id="186" name=""/>
            <p:cNvSpPr/>
            <p:nvPr/>
          </p:nvSpPr>
          <p:spPr>
            <a:xfrm rot="20515800">
              <a:off x="1563120" y="3812400"/>
              <a:ext cx="21553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9900"/>
                  </a:solidFill>
                  <a:effectLst/>
                  <a:uFillTx/>
                  <a:latin typeface="Arial"/>
                </a:rPr>
                <a:t>120,000 MMBtu/d</a:t>
              </a:r>
              <a:endParaRPr b="0" lang="en-US" sz="1600" strike="noStrike" u="none">
                <a:solidFill>
                  <a:srgbClr val="000000"/>
                </a:solidFill>
                <a:effectLst/>
                <a:uFillTx/>
                <a:latin typeface="Times New Roman"/>
              </a:endParaRPr>
            </a:p>
          </p:txBody>
        </p:sp>
        <p:sp>
          <p:nvSpPr>
            <p:cNvPr id="187" name=""/>
            <p:cNvSpPr/>
            <p:nvPr/>
          </p:nvSpPr>
          <p:spPr>
            <a:xfrm rot="261000">
              <a:off x="2192760" y="4345560"/>
              <a:ext cx="17805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Arial"/>
                </a:rPr>
                <a:t>150,000 MMBtu/d</a:t>
              </a:r>
              <a:endParaRPr b="0" lang="en-US" sz="1600" strike="noStrike" u="none">
                <a:solidFill>
                  <a:srgbClr val="000000"/>
                </a:solidFill>
                <a:effectLst/>
                <a:uFillTx/>
                <a:latin typeface="Times New Roman"/>
              </a:endParaRPr>
            </a:p>
          </p:txBody>
        </p:sp>
        <p:sp>
          <p:nvSpPr>
            <p:cNvPr id="188" name=""/>
            <p:cNvSpPr/>
            <p:nvPr/>
          </p:nvSpPr>
          <p:spPr>
            <a:xfrm rot="2325000">
              <a:off x="1895760" y="5252760"/>
              <a:ext cx="21582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990099"/>
                  </a:solidFill>
                  <a:effectLst/>
                  <a:uFillTx/>
                  <a:latin typeface="Arial"/>
                </a:rPr>
                <a:t>230,000 MMBtu/d</a:t>
              </a:r>
              <a:endParaRPr b="0" lang="en-US" sz="1600" strike="noStrike" u="none">
                <a:solidFill>
                  <a:srgbClr val="000000"/>
                </a:solidFill>
                <a:effectLst/>
                <a:uFillTx/>
                <a:latin typeface="Times New Roman"/>
              </a:endParaRPr>
            </a:p>
          </p:txBody>
        </p:sp>
        <p:sp>
          <p:nvSpPr>
            <p:cNvPr id="189" name=""/>
            <p:cNvSpPr/>
            <p:nvPr/>
          </p:nvSpPr>
          <p:spPr>
            <a:xfrm rot="19410000">
              <a:off x="782640" y="1236960"/>
              <a:ext cx="198108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ff"/>
                  </a:solidFill>
                  <a:effectLst/>
                  <a:uFillTx/>
                  <a:latin typeface="Arial"/>
                </a:rPr>
                <a:t>200,000 MMBtu/d</a:t>
              </a:r>
              <a:endParaRPr b="0" lang="en-US" sz="1600" strike="noStrike" u="none">
                <a:solidFill>
                  <a:srgbClr val="000000"/>
                </a:solidFill>
                <a:effectLst/>
                <a:uFillTx/>
                <a:latin typeface="Times New Roman"/>
              </a:endParaRPr>
            </a:p>
          </p:txBody>
        </p:sp>
        <p:sp>
          <p:nvSpPr>
            <p:cNvPr id="190" name=""/>
            <p:cNvSpPr/>
            <p:nvPr/>
          </p:nvSpPr>
          <p:spPr>
            <a:xfrm>
              <a:off x="4906440" y="5226120"/>
              <a:ext cx="4759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TX</a:t>
              </a:r>
              <a:endParaRPr b="0" lang="en-US" sz="1200" strike="noStrike" u="none">
                <a:solidFill>
                  <a:srgbClr val="000000"/>
                </a:solidFill>
                <a:effectLst/>
                <a:uFillTx/>
                <a:latin typeface="Times New Roman"/>
              </a:endParaRPr>
            </a:p>
          </p:txBody>
        </p:sp>
        <p:sp>
          <p:nvSpPr>
            <p:cNvPr id="191" name=""/>
            <p:cNvSpPr/>
            <p:nvPr/>
          </p:nvSpPr>
          <p:spPr>
            <a:xfrm>
              <a:off x="5254560" y="4210560"/>
              <a:ext cx="4870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OK</a:t>
              </a:r>
              <a:endParaRPr b="0" lang="en-US" sz="1200" strike="noStrike" u="none">
                <a:solidFill>
                  <a:srgbClr val="000000"/>
                </a:solidFill>
                <a:effectLst/>
                <a:uFillTx/>
                <a:latin typeface="Times New Roman"/>
              </a:endParaRPr>
            </a:p>
          </p:txBody>
        </p:sp>
        <p:sp>
          <p:nvSpPr>
            <p:cNvPr id="192" name=""/>
            <p:cNvSpPr/>
            <p:nvPr/>
          </p:nvSpPr>
          <p:spPr>
            <a:xfrm>
              <a:off x="3787920" y="3339000"/>
              <a:ext cx="4914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a:t>
              </a:r>
              <a:endParaRPr b="0" lang="en-US" sz="1200" strike="noStrike" u="none">
                <a:solidFill>
                  <a:srgbClr val="000000"/>
                </a:solidFill>
                <a:effectLst/>
                <a:uFillTx/>
                <a:latin typeface="Times New Roman"/>
              </a:endParaRPr>
            </a:p>
          </p:txBody>
        </p:sp>
        <p:sp>
          <p:nvSpPr>
            <p:cNvPr id="193" name=""/>
            <p:cNvSpPr/>
            <p:nvPr/>
          </p:nvSpPr>
          <p:spPr>
            <a:xfrm>
              <a:off x="3375000" y="4717440"/>
              <a:ext cx="7394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NM</a:t>
              </a:r>
              <a:endParaRPr b="0" lang="en-US" sz="1200" strike="noStrike" u="none">
                <a:solidFill>
                  <a:srgbClr val="000000"/>
                </a:solidFill>
                <a:effectLst/>
                <a:uFillTx/>
                <a:latin typeface="Times New Roman"/>
              </a:endParaRPr>
            </a:p>
          </p:txBody>
        </p:sp>
        <p:sp>
          <p:nvSpPr>
            <p:cNvPr id="194" name=""/>
            <p:cNvSpPr/>
            <p:nvPr/>
          </p:nvSpPr>
          <p:spPr>
            <a:xfrm>
              <a:off x="2748240" y="4717440"/>
              <a:ext cx="4870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AZ</a:t>
              </a:r>
              <a:endParaRPr b="0" lang="en-US" sz="1200" strike="noStrike" u="none">
                <a:solidFill>
                  <a:srgbClr val="000000"/>
                </a:solidFill>
                <a:effectLst/>
                <a:uFillTx/>
                <a:latin typeface="Times New Roman"/>
              </a:endParaRPr>
            </a:p>
          </p:txBody>
        </p:sp>
        <p:sp>
          <p:nvSpPr>
            <p:cNvPr id="195" name=""/>
            <p:cNvSpPr/>
            <p:nvPr/>
          </p:nvSpPr>
          <p:spPr>
            <a:xfrm>
              <a:off x="2748240" y="3265200"/>
              <a:ext cx="4870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UT</a:t>
              </a:r>
              <a:endParaRPr b="0" lang="en-US" sz="1200" strike="noStrike" u="none">
                <a:solidFill>
                  <a:srgbClr val="000000"/>
                </a:solidFill>
                <a:effectLst/>
                <a:uFillTx/>
                <a:latin typeface="Times New Roman"/>
              </a:endParaRPr>
            </a:p>
          </p:txBody>
        </p:sp>
        <p:sp>
          <p:nvSpPr>
            <p:cNvPr id="196" name=""/>
            <p:cNvSpPr/>
            <p:nvPr/>
          </p:nvSpPr>
          <p:spPr>
            <a:xfrm>
              <a:off x="3513960" y="2320920"/>
              <a:ext cx="4176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WY</a:t>
              </a:r>
              <a:endParaRPr b="0" lang="en-US" sz="1200" strike="noStrike" u="none">
                <a:solidFill>
                  <a:srgbClr val="000000"/>
                </a:solidFill>
                <a:effectLst/>
                <a:uFillTx/>
                <a:latin typeface="Times New Roman"/>
              </a:endParaRPr>
            </a:p>
          </p:txBody>
        </p:sp>
        <p:sp>
          <p:nvSpPr>
            <p:cNvPr id="197" name=""/>
            <p:cNvSpPr/>
            <p:nvPr/>
          </p:nvSpPr>
          <p:spPr>
            <a:xfrm>
              <a:off x="1774440" y="2826360"/>
              <a:ext cx="392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NV</a:t>
              </a:r>
              <a:endParaRPr b="0" lang="en-US" sz="1200" strike="noStrike" u="none">
                <a:solidFill>
                  <a:srgbClr val="000000"/>
                </a:solidFill>
                <a:effectLst/>
                <a:uFillTx/>
                <a:latin typeface="Times New Roman"/>
              </a:endParaRPr>
            </a:p>
          </p:txBody>
        </p:sp>
        <p:sp>
          <p:nvSpPr>
            <p:cNvPr id="198" name=""/>
            <p:cNvSpPr/>
            <p:nvPr/>
          </p:nvSpPr>
          <p:spPr>
            <a:xfrm>
              <a:off x="1203480" y="3483000"/>
              <a:ext cx="36108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a:t>
              </a:r>
              <a:endParaRPr b="0" lang="en-US" sz="1200" strike="noStrike" u="none">
                <a:solidFill>
                  <a:srgbClr val="000000"/>
                </a:solidFill>
                <a:effectLst/>
                <a:uFillTx/>
                <a:latin typeface="Times New Roman"/>
              </a:endParaRPr>
            </a:p>
          </p:txBody>
        </p:sp>
        <p:sp>
          <p:nvSpPr>
            <p:cNvPr id="199" name=""/>
            <p:cNvSpPr/>
            <p:nvPr/>
          </p:nvSpPr>
          <p:spPr>
            <a:xfrm>
              <a:off x="2417400" y="2030400"/>
              <a:ext cx="3146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ID</a:t>
              </a:r>
              <a:endParaRPr b="0" lang="en-US" sz="1200" strike="noStrike" u="none">
                <a:solidFill>
                  <a:srgbClr val="000000"/>
                </a:solidFill>
                <a:effectLst/>
                <a:uFillTx/>
                <a:latin typeface="Times New Roman"/>
              </a:endParaRPr>
            </a:p>
          </p:txBody>
        </p:sp>
        <p:sp>
          <p:nvSpPr>
            <p:cNvPr id="200" name=""/>
            <p:cNvSpPr/>
            <p:nvPr/>
          </p:nvSpPr>
          <p:spPr>
            <a:xfrm>
              <a:off x="1530000" y="1886760"/>
              <a:ext cx="52164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OR</a:t>
              </a:r>
              <a:endParaRPr b="0" lang="en-US" sz="1200" strike="noStrike" u="none">
                <a:solidFill>
                  <a:srgbClr val="000000"/>
                </a:solidFill>
                <a:effectLst/>
                <a:uFillTx/>
                <a:latin typeface="Times New Roman"/>
              </a:endParaRPr>
            </a:p>
          </p:txBody>
        </p:sp>
        <p:sp>
          <p:nvSpPr>
            <p:cNvPr id="201" name=""/>
            <p:cNvSpPr/>
            <p:nvPr/>
          </p:nvSpPr>
          <p:spPr>
            <a:xfrm>
              <a:off x="1564560" y="1015200"/>
              <a:ext cx="41760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WA</a:t>
              </a:r>
              <a:endParaRPr b="0" lang="en-US" sz="1200" strike="noStrike" u="none">
                <a:solidFill>
                  <a:srgbClr val="000000"/>
                </a:solidFill>
                <a:effectLst/>
                <a:uFillTx/>
                <a:latin typeface="Times New Roman"/>
              </a:endParaRPr>
            </a:p>
          </p:txBody>
        </p:sp>
      </p:grpSp>
      <p:sp>
        <p:nvSpPr>
          <p:cNvPr id="3" name="PlaceHolder 2"/>
          <p:cNvSpPr>
            <a:spLocks noGrp="1"/>
          </p:cNvSpPr>
          <p:nvPr>
            <p:ph type="sldNum" idx="1"/>
          </p:nvPr>
        </p:nvSpPr>
        <p:spPr/>
        <p:txBody>
          <a:bodyPr/>
          <a:p>
            <a:fld id="{35C9620E-C575-40E4-B577-50D456AC54FF}"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2"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Proposed Expansions to California</a:t>
            </a:r>
            <a:endParaRPr b="1" lang="en-US" sz="2800" strike="noStrike" u="none">
              <a:solidFill>
                <a:srgbClr val="008240"/>
              </a:solidFill>
              <a:effectLst/>
              <a:uFillTx/>
              <a:latin typeface="Arial"/>
            </a:endParaRPr>
          </a:p>
        </p:txBody>
      </p:sp>
      <p:graphicFrame>
        <p:nvGraphicFramePr>
          <p:cNvPr id="203" name=""/>
          <p:cNvGraphicFramePr/>
          <p:nvPr/>
        </p:nvGraphicFramePr>
        <p:xfrm>
          <a:off x="1079640" y="1539720"/>
          <a:ext cx="7248240" cy="4313520"/>
        </p:xfrm>
        <a:graphic>
          <a:graphicData uri="http://schemas.openxmlformats.org/drawingml/2006/table">
            <a:tbl>
              <a:tblPr/>
              <a:tblGrid>
                <a:gridCol w="1811160"/>
                <a:gridCol w="1812960"/>
                <a:gridCol w="1812960"/>
                <a:gridCol w="1811160"/>
              </a:tblGrid>
              <a:tr h="632160">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Project</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Status</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In-Service</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Volume </a:t>
                      </a:r>
                      <a:endParaRPr b="0" lang="en-US" sz="1600" strike="noStrike" u="none">
                        <a:solidFill>
                          <a:srgbClr val="000000"/>
                        </a:solidFill>
                        <a:effectLst/>
                        <a:uFillTx/>
                        <a:latin typeface="Times New Roman"/>
                      </a:endParaRPr>
                    </a:p>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(mmbtu/d)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EPNG</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Aug, 2001</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230,000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PGT (Phase I)</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Nov, 2001</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200,000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Kern River</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May, 2002</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125,000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TW Red Rock</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June, 2002</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120,000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Southern Trails</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Certificate Issued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July, 2002</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120,000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Kern River</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Filed with FERC</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May,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885,000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EPNG</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Summer,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320,000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PGT</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Nov,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400,000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CIG Ruby</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Dec, 2003</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750,000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TW Sun Devil</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Announced</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Jan, 2004</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330,000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37680">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TOTAL</a:t>
                      </a:r>
                      <a:endParaRPr b="0" lang="en-US" sz="16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r">
                        <a:lnSpc>
                          <a:spcPct val="10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3,480,000</a:t>
                      </a:r>
                      <a:endParaRPr b="0" lang="en-US" sz="16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1"/>
          </p:nvPr>
        </p:nvSpPr>
        <p:spPr/>
        <p:txBody>
          <a:bodyPr/>
          <a:p>
            <a:fld id="{1EF14EDA-EECA-4DF6-8925-0F95A4D509EB}"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Red Rock Expansion</a:t>
            </a:r>
            <a:endParaRPr b="1" lang="en-US" sz="2800" strike="noStrike" u="none">
              <a:solidFill>
                <a:srgbClr val="008240"/>
              </a:solidFill>
              <a:effectLst/>
              <a:uFillTx/>
              <a:latin typeface="Arial"/>
            </a:endParaRPr>
          </a:p>
        </p:txBody>
      </p:sp>
      <p:grpSp>
        <p:nvGrpSpPr>
          <p:cNvPr id="205" name=""/>
          <p:cNvGrpSpPr/>
          <p:nvPr/>
        </p:nvGrpSpPr>
        <p:grpSpPr>
          <a:xfrm>
            <a:off x="604800" y="1805040"/>
            <a:ext cx="5952960" cy="4754520"/>
            <a:chOff x="604800" y="1805040"/>
            <a:chExt cx="5952960" cy="4754520"/>
          </a:xfrm>
        </p:grpSpPr>
        <p:sp>
          <p:nvSpPr>
            <p:cNvPr id="206" name=""/>
            <p:cNvSpPr/>
            <p:nvPr/>
          </p:nvSpPr>
          <p:spPr>
            <a:xfrm>
              <a:off x="2411280" y="2202120"/>
              <a:ext cx="1100160" cy="1393920"/>
            </a:xfrm>
            <a:custGeom>
              <a:avLst/>
              <a:gdLst/>
              <a:ahLst/>
              <a:rect l="l" t="t" r="r" b="b"/>
              <a:pathLst>
                <a:path w="512" h="651">
                  <a:moveTo>
                    <a:pt x="22" y="454"/>
                  </a:moveTo>
                  <a:lnTo>
                    <a:pt x="15" y="498"/>
                  </a:lnTo>
                  <a:lnTo>
                    <a:pt x="13" y="500"/>
                  </a:lnTo>
                  <a:lnTo>
                    <a:pt x="10" y="518"/>
                  </a:lnTo>
                  <a:lnTo>
                    <a:pt x="7" y="538"/>
                  </a:lnTo>
                  <a:lnTo>
                    <a:pt x="1" y="577"/>
                  </a:lnTo>
                  <a:lnTo>
                    <a:pt x="0" y="589"/>
                  </a:lnTo>
                  <a:lnTo>
                    <a:pt x="29" y="593"/>
                  </a:lnTo>
                  <a:lnTo>
                    <a:pt x="60" y="599"/>
                  </a:lnTo>
                  <a:lnTo>
                    <a:pt x="105" y="606"/>
                  </a:lnTo>
                  <a:lnTo>
                    <a:pt x="107" y="606"/>
                  </a:lnTo>
                  <a:lnTo>
                    <a:pt x="119" y="607"/>
                  </a:lnTo>
                  <a:lnTo>
                    <a:pt x="138" y="610"/>
                  </a:lnTo>
                  <a:lnTo>
                    <a:pt x="211" y="620"/>
                  </a:lnTo>
                  <a:lnTo>
                    <a:pt x="234" y="623"/>
                  </a:lnTo>
                  <a:lnTo>
                    <a:pt x="242" y="624"/>
                  </a:lnTo>
                  <a:lnTo>
                    <a:pt x="257" y="627"/>
                  </a:lnTo>
                  <a:lnTo>
                    <a:pt x="280" y="630"/>
                  </a:lnTo>
                  <a:lnTo>
                    <a:pt x="304" y="632"/>
                  </a:lnTo>
                  <a:lnTo>
                    <a:pt x="327" y="635"/>
                  </a:lnTo>
                  <a:lnTo>
                    <a:pt x="329" y="636"/>
                  </a:lnTo>
                  <a:lnTo>
                    <a:pt x="373" y="641"/>
                  </a:lnTo>
                  <a:lnTo>
                    <a:pt x="407" y="645"/>
                  </a:lnTo>
                  <a:lnTo>
                    <a:pt x="418" y="646"/>
                  </a:lnTo>
                  <a:lnTo>
                    <a:pt x="460" y="651"/>
                  </a:lnTo>
                  <a:lnTo>
                    <a:pt x="467" y="593"/>
                  </a:lnTo>
                  <a:lnTo>
                    <a:pt x="468" y="591"/>
                  </a:lnTo>
                  <a:lnTo>
                    <a:pt x="471" y="562"/>
                  </a:lnTo>
                  <a:lnTo>
                    <a:pt x="472" y="547"/>
                  </a:lnTo>
                  <a:lnTo>
                    <a:pt x="474" y="532"/>
                  </a:lnTo>
                  <a:lnTo>
                    <a:pt x="476" y="514"/>
                  </a:lnTo>
                  <a:lnTo>
                    <a:pt x="476" y="513"/>
                  </a:lnTo>
                  <a:lnTo>
                    <a:pt x="476" y="499"/>
                  </a:lnTo>
                  <a:lnTo>
                    <a:pt x="479" y="472"/>
                  </a:lnTo>
                  <a:lnTo>
                    <a:pt x="482" y="443"/>
                  </a:lnTo>
                  <a:lnTo>
                    <a:pt x="486" y="413"/>
                  </a:lnTo>
                  <a:lnTo>
                    <a:pt x="490" y="370"/>
                  </a:lnTo>
                  <a:lnTo>
                    <a:pt x="490" y="369"/>
                  </a:lnTo>
                  <a:lnTo>
                    <a:pt x="492" y="354"/>
                  </a:lnTo>
                  <a:lnTo>
                    <a:pt x="493" y="338"/>
                  </a:lnTo>
                  <a:lnTo>
                    <a:pt x="495" y="334"/>
                  </a:lnTo>
                  <a:lnTo>
                    <a:pt x="498" y="309"/>
                  </a:lnTo>
                  <a:lnTo>
                    <a:pt x="499" y="294"/>
                  </a:lnTo>
                  <a:lnTo>
                    <a:pt x="502" y="268"/>
                  </a:lnTo>
                  <a:lnTo>
                    <a:pt x="505" y="242"/>
                  </a:lnTo>
                  <a:lnTo>
                    <a:pt x="507" y="220"/>
                  </a:lnTo>
                  <a:lnTo>
                    <a:pt x="508" y="216"/>
                  </a:lnTo>
                  <a:lnTo>
                    <a:pt x="509" y="205"/>
                  </a:lnTo>
                  <a:lnTo>
                    <a:pt x="510" y="190"/>
                  </a:lnTo>
                  <a:lnTo>
                    <a:pt x="512" y="176"/>
                  </a:lnTo>
                  <a:lnTo>
                    <a:pt x="473" y="171"/>
                  </a:lnTo>
                  <a:lnTo>
                    <a:pt x="470" y="171"/>
                  </a:lnTo>
                  <a:lnTo>
                    <a:pt x="428" y="166"/>
                  </a:lnTo>
                  <a:lnTo>
                    <a:pt x="424" y="165"/>
                  </a:lnTo>
                  <a:lnTo>
                    <a:pt x="405" y="163"/>
                  </a:lnTo>
                  <a:lnTo>
                    <a:pt x="337" y="154"/>
                  </a:lnTo>
                  <a:lnTo>
                    <a:pt x="341" y="125"/>
                  </a:lnTo>
                  <a:lnTo>
                    <a:pt x="344" y="102"/>
                  </a:lnTo>
                  <a:lnTo>
                    <a:pt x="345" y="95"/>
                  </a:lnTo>
                  <a:lnTo>
                    <a:pt x="346" y="86"/>
                  </a:lnTo>
                  <a:lnTo>
                    <a:pt x="349" y="66"/>
                  </a:lnTo>
                  <a:lnTo>
                    <a:pt x="350" y="56"/>
                  </a:lnTo>
                  <a:lnTo>
                    <a:pt x="352" y="36"/>
                  </a:lnTo>
                  <a:lnTo>
                    <a:pt x="320" y="32"/>
                  </a:lnTo>
                  <a:lnTo>
                    <a:pt x="317" y="32"/>
                  </a:lnTo>
                  <a:lnTo>
                    <a:pt x="313" y="31"/>
                  </a:lnTo>
                  <a:lnTo>
                    <a:pt x="291" y="28"/>
                  </a:lnTo>
                  <a:lnTo>
                    <a:pt x="269" y="26"/>
                  </a:lnTo>
                  <a:lnTo>
                    <a:pt x="260" y="25"/>
                  </a:lnTo>
                  <a:lnTo>
                    <a:pt x="259" y="23"/>
                  </a:lnTo>
                  <a:lnTo>
                    <a:pt x="256" y="23"/>
                  </a:lnTo>
                  <a:lnTo>
                    <a:pt x="255" y="23"/>
                  </a:lnTo>
                  <a:lnTo>
                    <a:pt x="253" y="22"/>
                  </a:lnTo>
                  <a:lnTo>
                    <a:pt x="184" y="13"/>
                  </a:lnTo>
                  <a:lnTo>
                    <a:pt x="162" y="10"/>
                  </a:lnTo>
                  <a:lnTo>
                    <a:pt x="119" y="4"/>
                  </a:lnTo>
                  <a:lnTo>
                    <a:pt x="94" y="0"/>
                  </a:lnTo>
                  <a:lnTo>
                    <a:pt x="92" y="12"/>
                  </a:lnTo>
                  <a:lnTo>
                    <a:pt x="82" y="78"/>
                  </a:lnTo>
                  <a:lnTo>
                    <a:pt x="75" y="117"/>
                  </a:lnTo>
                  <a:lnTo>
                    <a:pt x="68" y="160"/>
                  </a:lnTo>
                  <a:lnTo>
                    <a:pt x="63" y="193"/>
                  </a:lnTo>
                  <a:lnTo>
                    <a:pt x="59" y="220"/>
                  </a:lnTo>
                  <a:lnTo>
                    <a:pt x="57" y="235"/>
                  </a:lnTo>
                  <a:lnTo>
                    <a:pt x="55" y="245"/>
                  </a:lnTo>
                  <a:lnTo>
                    <a:pt x="52" y="264"/>
                  </a:lnTo>
                  <a:lnTo>
                    <a:pt x="48" y="289"/>
                  </a:lnTo>
                  <a:lnTo>
                    <a:pt x="47" y="294"/>
                  </a:lnTo>
                  <a:lnTo>
                    <a:pt x="35" y="369"/>
                  </a:lnTo>
                  <a:lnTo>
                    <a:pt x="31" y="390"/>
                  </a:lnTo>
                  <a:lnTo>
                    <a:pt x="30" y="397"/>
                  </a:lnTo>
                  <a:lnTo>
                    <a:pt x="29" y="403"/>
                  </a:lnTo>
                  <a:lnTo>
                    <a:pt x="28" y="412"/>
                  </a:lnTo>
                  <a:lnTo>
                    <a:pt x="24" y="436"/>
                  </a:lnTo>
                  <a:lnTo>
                    <a:pt x="22" y="454"/>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7" name=""/>
            <p:cNvSpPr/>
            <p:nvPr/>
          </p:nvSpPr>
          <p:spPr>
            <a:xfrm>
              <a:off x="3767040" y="3818160"/>
              <a:ext cx="2790720" cy="2741400"/>
            </a:xfrm>
            <a:custGeom>
              <a:avLst/>
              <a:gdLst/>
              <a:ahLst/>
              <a:rect l="l" t="t" r="r" b="b"/>
              <a:pathLst>
                <a:path w="1298" h="1280">
                  <a:moveTo>
                    <a:pt x="670" y="1058"/>
                  </a:moveTo>
                  <a:lnTo>
                    <a:pt x="659" y="1043"/>
                  </a:lnTo>
                  <a:lnTo>
                    <a:pt x="647" y="1025"/>
                  </a:lnTo>
                  <a:lnTo>
                    <a:pt x="625" y="1001"/>
                  </a:lnTo>
                  <a:lnTo>
                    <a:pt x="620" y="996"/>
                  </a:lnTo>
                  <a:lnTo>
                    <a:pt x="611" y="968"/>
                  </a:lnTo>
                  <a:lnTo>
                    <a:pt x="614" y="966"/>
                  </a:lnTo>
                  <a:lnTo>
                    <a:pt x="587" y="918"/>
                  </a:lnTo>
                  <a:lnTo>
                    <a:pt x="581" y="895"/>
                  </a:lnTo>
                  <a:lnTo>
                    <a:pt x="571" y="885"/>
                  </a:lnTo>
                  <a:lnTo>
                    <a:pt x="569" y="877"/>
                  </a:lnTo>
                  <a:lnTo>
                    <a:pt x="547" y="860"/>
                  </a:lnTo>
                  <a:lnTo>
                    <a:pt x="543" y="850"/>
                  </a:lnTo>
                  <a:lnTo>
                    <a:pt x="534" y="848"/>
                  </a:lnTo>
                  <a:lnTo>
                    <a:pt x="531" y="842"/>
                  </a:lnTo>
                  <a:lnTo>
                    <a:pt x="523" y="841"/>
                  </a:lnTo>
                  <a:lnTo>
                    <a:pt x="521" y="829"/>
                  </a:lnTo>
                  <a:lnTo>
                    <a:pt x="518" y="829"/>
                  </a:lnTo>
                  <a:lnTo>
                    <a:pt x="506" y="813"/>
                  </a:lnTo>
                  <a:lnTo>
                    <a:pt x="495" y="812"/>
                  </a:lnTo>
                  <a:lnTo>
                    <a:pt x="495" y="809"/>
                  </a:lnTo>
                  <a:lnTo>
                    <a:pt x="473" y="809"/>
                  </a:lnTo>
                  <a:lnTo>
                    <a:pt x="450" y="804"/>
                  </a:lnTo>
                  <a:lnTo>
                    <a:pt x="450" y="806"/>
                  </a:lnTo>
                  <a:lnTo>
                    <a:pt x="445" y="805"/>
                  </a:lnTo>
                  <a:lnTo>
                    <a:pt x="444" y="807"/>
                  </a:lnTo>
                  <a:lnTo>
                    <a:pt x="416" y="795"/>
                  </a:lnTo>
                  <a:lnTo>
                    <a:pt x="393" y="809"/>
                  </a:lnTo>
                  <a:lnTo>
                    <a:pt x="387" y="809"/>
                  </a:lnTo>
                  <a:lnTo>
                    <a:pt x="369" y="826"/>
                  </a:lnTo>
                  <a:lnTo>
                    <a:pt x="355" y="867"/>
                  </a:lnTo>
                  <a:lnTo>
                    <a:pt x="333" y="888"/>
                  </a:lnTo>
                  <a:lnTo>
                    <a:pt x="327" y="898"/>
                  </a:lnTo>
                  <a:lnTo>
                    <a:pt x="304" y="891"/>
                  </a:lnTo>
                  <a:lnTo>
                    <a:pt x="290" y="878"/>
                  </a:lnTo>
                  <a:lnTo>
                    <a:pt x="267" y="866"/>
                  </a:lnTo>
                  <a:lnTo>
                    <a:pt x="263" y="861"/>
                  </a:lnTo>
                  <a:lnTo>
                    <a:pt x="242" y="854"/>
                  </a:lnTo>
                  <a:lnTo>
                    <a:pt x="231" y="846"/>
                  </a:lnTo>
                  <a:lnTo>
                    <a:pt x="219" y="829"/>
                  </a:lnTo>
                  <a:lnTo>
                    <a:pt x="194" y="812"/>
                  </a:lnTo>
                  <a:lnTo>
                    <a:pt x="177" y="768"/>
                  </a:lnTo>
                  <a:lnTo>
                    <a:pt x="176" y="738"/>
                  </a:lnTo>
                  <a:lnTo>
                    <a:pt x="162" y="704"/>
                  </a:lnTo>
                  <a:lnTo>
                    <a:pt x="154" y="690"/>
                  </a:lnTo>
                  <a:lnTo>
                    <a:pt x="152" y="685"/>
                  </a:lnTo>
                  <a:lnTo>
                    <a:pt x="115" y="661"/>
                  </a:lnTo>
                  <a:lnTo>
                    <a:pt x="93" y="630"/>
                  </a:lnTo>
                  <a:lnTo>
                    <a:pt x="80" y="621"/>
                  </a:lnTo>
                  <a:lnTo>
                    <a:pt x="59" y="593"/>
                  </a:lnTo>
                  <a:lnTo>
                    <a:pt x="46" y="588"/>
                  </a:lnTo>
                  <a:lnTo>
                    <a:pt x="37" y="577"/>
                  </a:lnTo>
                  <a:lnTo>
                    <a:pt x="21" y="546"/>
                  </a:lnTo>
                  <a:lnTo>
                    <a:pt x="12" y="545"/>
                  </a:lnTo>
                  <a:lnTo>
                    <a:pt x="10" y="541"/>
                  </a:lnTo>
                  <a:lnTo>
                    <a:pt x="0" y="527"/>
                  </a:lnTo>
                  <a:lnTo>
                    <a:pt x="3" y="524"/>
                  </a:lnTo>
                  <a:lnTo>
                    <a:pt x="1" y="517"/>
                  </a:lnTo>
                  <a:lnTo>
                    <a:pt x="3" y="515"/>
                  </a:lnTo>
                  <a:lnTo>
                    <a:pt x="27" y="517"/>
                  </a:lnTo>
                  <a:lnTo>
                    <a:pt x="40" y="517"/>
                  </a:lnTo>
                  <a:lnTo>
                    <a:pt x="51" y="518"/>
                  </a:lnTo>
                  <a:lnTo>
                    <a:pt x="65" y="519"/>
                  </a:lnTo>
                  <a:lnTo>
                    <a:pt x="126" y="524"/>
                  </a:lnTo>
                  <a:lnTo>
                    <a:pt x="154" y="526"/>
                  </a:lnTo>
                  <a:lnTo>
                    <a:pt x="171" y="527"/>
                  </a:lnTo>
                  <a:lnTo>
                    <a:pt x="177" y="528"/>
                  </a:lnTo>
                  <a:lnTo>
                    <a:pt x="226" y="532"/>
                  </a:lnTo>
                  <a:lnTo>
                    <a:pt x="235" y="532"/>
                  </a:lnTo>
                  <a:lnTo>
                    <a:pt x="259" y="534"/>
                  </a:lnTo>
                  <a:lnTo>
                    <a:pt x="263" y="534"/>
                  </a:lnTo>
                  <a:lnTo>
                    <a:pt x="286" y="535"/>
                  </a:lnTo>
                  <a:lnTo>
                    <a:pt x="288" y="535"/>
                  </a:lnTo>
                  <a:lnTo>
                    <a:pt x="289" y="535"/>
                  </a:lnTo>
                  <a:lnTo>
                    <a:pt x="298" y="536"/>
                  </a:lnTo>
                  <a:lnTo>
                    <a:pt x="324" y="537"/>
                  </a:lnTo>
                  <a:lnTo>
                    <a:pt x="328" y="537"/>
                  </a:lnTo>
                  <a:lnTo>
                    <a:pt x="348" y="538"/>
                  </a:lnTo>
                  <a:lnTo>
                    <a:pt x="354" y="539"/>
                  </a:lnTo>
                  <a:lnTo>
                    <a:pt x="354" y="528"/>
                  </a:lnTo>
                  <a:lnTo>
                    <a:pt x="355" y="509"/>
                  </a:lnTo>
                  <a:lnTo>
                    <a:pt x="356" y="482"/>
                  </a:lnTo>
                  <a:lnTo>
                    <a:pt x="357" y="476"/>
                  </a:lnTo>
                  <a:lnTo>
                    <a:pt x="357" y="464"/>
                  </a:lnTo>
                  <a:lnTo>
                    <a:pt x="358" y="440"/>
                  </a:lnTo>
                  <a:lnTo>
                    <a:pt x="359" y="424"/>
                  </a:lnTo>
                  <a:lnTo>
                    <a:pt x="361" y="404"/>
                  </a:lnTo>
                  <a:lnTo>
                    <a:pt x="362" y="374"/>
                  </a:lnTo>
                  <a:lnTo>
                    <a:pt x="363" y="373"/>
                  </a:lnTo>
                  <a:lnTo>
                    <a:pt x="363" y="360"/>
                  </a:lnTo>
                  <a:lnTo>
                    <a:pt x="364" y="355"/>
                  </a:lnTo>
                  <a:lnTo>
                    <a:pt x="364" y="351"/>
                  </a:lnTo>
                  <a:lnTo>
                    <a:pt x="365" y="339"/>
                  </a:lnTo>
                  <a:lnTo>
                    <a:pt x="365" y="335"/>
                  </a:lnTo>
                  <a:lnTo>
                    <a:pt x="366" y="320"/>
                  </a:lnTo>
                  <a:lnTo>
                    <a:pt x="367" y="299"/>
                  </a:lnTo>
                  <a:lnTo>
                    <a:pt x="369" y="269"/>
                  </a:lnTo>
                  <a:lnTo>
                    <a:pt x="369" y="263"/>
                  </a:lnTo>
                  <a:lnTo>
                    <a:pt x="369" y="262"/>
                  </a:lnTo>
                  <a:lnTo>
                    <a:pt x="370" y="249"/>
                  </a:lnTo>
                  <a:lnTo>
                    <a:pt x="370" y="239"/>
                  </a:lnTo>
                  <a:lnTo>
                    <a:pt x="372" y="210"/>
                  </a:lnTo>
                  <a:lnTo>
                    <a:pt x="372" y="196"/>
                  </a:lnTo>
                  <a:lnTo>
                    <a:pt x="372" y="195"/>
                  </a:lnTo>
                  <a:lnTo>
                    <a:pt x="373" y="186"/>
                  </a:lnTo>
                  <a:lnTo>
                    <a:pt x="373" y="180"/>
                  </a:lnTo>
                  <a:lnTo>
                    <a:pt x="374" y="165"/>
                  </a:lnTo>
                  <a:lnTo>
                    <a:pt x="374" y="158"/>
                  </a:lnTo>
                  <a:lnTo>
                    <a:pt x="376" y="147"/>
                  </a:lnTo>
                  <a:lnTo>
                    <a:pt x="376" y="141"/>
                  </a:lnTo>
                  <a:lnTo>
                    <a:pt x="378" y="106"/>
                  </a:lnTo>
                  <a:lnTo>
                    <a:pt x="378" y="105"/>
                  </a:lnTo>
                  <a:lnTo>
                    <a:pt x="378" y="91"/>
                  </a:lnTo>
                  <a:lnTo>
                    <a:pt x="379" y="90"/>
                  </a:lnTo>
                  <a:lnTo>
                    <a:pt x="379" y="87"/>
                  </a:lnTo>
                  <a:lnTo>
                    <a:pt x="380" y="54"/>
                  </a:lnTo>
                  <a:lnTo>
                    <a:pt x="383" y="0"/>
                  </a:lnTo>
                  <a:lnTo>
                    <a:pt x="386" y="1"/>
                  </a:lnTo>
                  <a:lnTo>
                    <a:pt x="422" y="2"/>
                  </a:lnTo>
                  <a:lnTo>
                    <a:pt x="445" y="3"/>
                  </a:lnTo>
                  <a:lnTo>
                    <a:pt x="464" y="4"/>
                  </a:lnTo>
                  <a:lnTo>
                    <a:pt x="468" y="4"/>
                  </a:lnTo>
                  <a:lnTo>
                    <a:pt x="469" y="4"/>
                  </a:lnTo>
                  <a:lnTo>
                    <a:pt x="477" y="4"/>
                  </a:lnTo>
                  <a:lnTo>
                    <a:pt x="489" y="5"/>
                  </a:lnTo>
                  <a:lnTo>
                    <a:pt x="493" y="5"/>
                  </a:lnTo>
                  <a:lnTo>
                    <a:pt x="515" y="6"/>
                  </a:lnTo>
                  <a:lnTo>
                    <a:pt x="539" y="7"/>
                  </a:lnTo>
                  <a:lnTo>
                    <a:pt x="550" y="7"/>
                  </a:lnTo>
                  <a:lnTo>
                    <a:pt x="565" y="8"/>
                  </a:lnTo>
                  <a:lnTo>
                    <a:pt x="574" y="8"/>
                  </a:lnTo>
                  <a:lnTo>
                    <a:pt x="578" y="8"/>
                  </a:lnTo>
                  <a:lnTo>
                    <a:pt x="585" y="8"/>
                  </a:lnTo>
                  <a:lnTo>
                    <a:pt x="609" y="9"/>
                  </a:lnTo>
                  <a:lnTo>
                    <a:pt x="616" y="9"/>
                  </a:lnTo>
                  <a:lnTo>
                    <a:pt x="632" y="9"/>
                  </a:lnTo>
                  <a:lnTo>
                    <a:pt x="633" y="9"/>
                  </a:lnTo>
                  <a:lnTo>
                    <a:pt x="667" y="10"/>
                  </a:lnTo>
                  <a:lnTo>
                    <a:pt x="667" y="25"/>
                  </a:lnTo>
                  <a:lnTo>
                    <a:pt x="666" y="63"/>
                  </a:lnTo>
                  <a:lnTo>
                    <a:pt x="666" y="70"/>
                  </a:lnTo>
                  <a:lnTo>
                    <a:pt x="666" y="80"/>
                  </a:lnTo>
                  <a:lnTo>
                    <a:pt x="666" y="85"/>
                  </a:lnTo>
                  <a:lnTo>
                    <a:pt x="666" y="91"/>
                  </a:lnTo>
                  <a:lnTo>
                    <a:pt x="665" y="101"/>
                  </a:lnTo>
                  <a:lnTo>
                    <a:pt x="665" y="116"/>
                  </a:lnTo>
                  <a:lnTo>
                    <a:pt x="665" y="131"/>
                  </a:lnTo>
                  <a:lnTo>
                    <a:pt x="665" y="134"/>
                  </a:lnTo>
                  <a:lnTo>
                    <a:pt x="665" y="140"/>
                  </a:lnTo>
                  <a:lnTo>
                    <a:pt x="665" y="155"/>
                  </a:lnTo>
                  <a:lnTo>
                    <a:pt x="664" y="160"/>
                  </a:lnTo>
                  <a:lnTo>
                    <a:pt x="664" y="168"/>
                  </a:lnTo>
                  <a:lnTo>
                    <a:pt x="664" y="175"/>
                  </a:lnTo>
                  <a:lnTo>
                    <a:pt x="664" y="187"/>
                  </a:lnTo>
                  <a:lnTo>
                    <a:pt x="662" y="205"/>
                  </a:lnTo>
                  <a:lnTo>
                    <a:pt x="662" y="212"/>
                  </a:lnTo>
                  <a:lnTo>
                    <a:pt x="662" y="220"/>
                  </a:lnTo>
                  <a:lnTo>
                    <a:pt x="662" y="244"/>
                  </a:lnTo>
                  <a:lnTo>
                    <a:pt x="666" y="241"/>
                  </a:lnTo>
                  <a:lnTo>
                    <a:pt x="677" y="250"/>
                  </a:lnTo>
                  <a:lnTo>
                    <a:pt x="686" y="260"/>
                  </a:lnTo>
                  <a:lnTo>
                    <a:pt x="710" y="262"/>
                  </a:lnTo>
                  <a:lnTo>
                    <a:pt x="712" y="263"/>
                  </a:lnTo>
                  <a:lnTo>
                    <a:pt x="734" y="267"/>
                  </a:lnTo>
                  <a:lnTo>
                    <a:pt x="734" y="268"/>
                  </a:lnTo>
                  <a:lnTo>
                    <a:pt x="738" y="270"/>
                  </a:lnTo>
                  <a:lnTo>
                    <a:pt x="739" y="285"/>
                  </a:lnTo>
                  <a:lnTo>
                    <a:pt x="746" y="288"/>
                  </a:lnTo>
                  <a:lnTo>
                    <a:pt x="752" y="287"/>
                  </a:lnTo>
                  <a:lnTo>
                    <a:pt x="763" y="288"/>
                  </a:lnTo>
                  <a:lnTo>
                    <a:pt x="781" y="297"/>
                  </a:lnTo>
                  <a:lnTo>
                    <a:pt x="794" y="293"/>
                  </a:lnTo>
                  <a:lnTo>
                    <a:pt x="795" y="293"/>
                  </a:lnTo>
                  <a:lnTo>
                    <a:pt x="800" y="296"/>
                  </a:lnTo>
                  <a:lnTo>
                    <a:pt x="806" y="303"/>
                  </a:lnTo>
                  <a:lnTo>
                    <a:pt x="813" y="304"/>
                  </a:lnTo>
                  <a:lnTo>
                    <a:pt x="831" y="296"/>
                  </a:lnTo>
                  <a:lnTo>
                    <a:pt x="837" y="298"/>
                  </a:lnTo>
                  <a:lnTo>
                    <a:pt x="840" y="295"/>
                  </a:lnTo>
                  <a:lnTo>
                    <a:pt x="845" y="295"/>
                  </a:lnTo>
                  <a:lnTo>
                    <a:pt x="847" y="312"/>
                  </a:lnTo>
                  <a:lnTo>
                    <a:pt x="856" y="312"/>
                  </a:lnTo>
                  <a:lnTo>
                    <a:pt x="856" y="325"/>
                  </a:lnTo>
                  <a:lnTo>
                    <a:pt x="866" y="330"/>
                  </a:lnTo>
                  <a:lnTo>
                    <a:pt x="890" y="315"/>
                  </a:lnTo>
                  <a:lnTo>
                    <a:pt x="896" y="324"/>
                  </a:lnTo>
                  <a:lnTo>
                    <a:pt x="899" y="322"/>
                  </a:lnTo>
                  <a:lnTo>
                    <a:pt x="902" y="321"/>
                  </a:lnTo>
                  <a:lnTo>
                    <a:pt x="904" y="321"/>
                  </a:lnTo>
                  <a:lnTo>
                    <a:pt x="914" y="334"/>
                  </a:lnTo>
                  <a:lnTo>
                    <a:pt x="933" y="326"/>
                  </a:lnTo>
                  <a:lnTo>
                    <a:pt x="932" y="340"/>
                  </a:lnTo>
                  <a:lnTo>
                    <a:pt x="938" y="345"/>
                  </a:lnTo>
                  <a:lnTo>
                    <a:pt x="956" y="317"/>
                  </a:lnTo>
                  <a:lnTo>
                    <a:pt x="957" y="317"/>
                  </a:lnTo>
                  <a:lnTo>
                    <a:pt x="974" y="332"/>
                  </a:lnTo>
                  <a:lnTo>
                    <a:pt x="990" y="323"/>
                  </a:lnTo>
                  <a:lnTo>
                    <a:pt x="988" y="326"/>
                  </a:lnTo>
                  <a:lnTo>
                    <a:pt x="999" y="338"/>
                  </a:lnTo>
                  <a:lnTo>
                    <a:pt x="1006" y="338"/>
                  </a:lnTo>
                  <a:lnTo>
                    <a:pt x="1010" y="343"/>
                  </a:lnTo>
                  <a:lnTo>
                    <a:pt x="1023" y="339"/>
                  </a:lnTo>
                  <a:lnTo>
                    <a:pt x="1046" y="325"/>
                  </a:lnTo>
                  <a:lnTo>
                    <a:pt x="1062" y="329"/>
                  </a:lnTo>
                  <a:lnTo>
                    <a:pt x="1070" y="324"/>
                  </a:lnTo>
                  <a:lnTo>
                    <a:pt x="1071" y="322"/>
                  </a:lnTo>
                  <a:lnTo>
                    <a:pt x="1085" y="319"/>
                  </a:lnTo>
                  <a:lnTo>
                    <a:pt x="1085" y="316"/>
                  </a:lnTo>
                  <a:lnTo>
                    <a:pt x="1089" y="317"/>
                  </a:lnTo>
                  <a:lnTo>
                    <a:pt x="1092" y="321"/>
                  </a:lnTo>
                  <a:lnTo>
                    <a:pt x="1091" y="322"/>
                  </a:lnTo>
                  <a:lnTo>
                    <a:pt x="1114" y="322"/>
                  </a:lnTo>
                  <a:lnTo>
                    <a:pt x="1117" y="323"/>
                  </a:lnTo>
                  <a:lnTo>
                    <a:pt x="1119" y="316"/>
                  </a:lnTo>
                  <a:lnTo>
                    <a:pt x="1128" y="315"/>
                  </a:lnTo>
                  <a:lnTo>
                    <a:pt x="1131" y="316"/>
                  </a:lnTo>
                  <a:lnTo>
                    <a:pt x="1131" y="319"/>
                  </a:lnTo>
                  <a:lnTo>
                    <a:pt x="1144" y="324"/>
                  </a:lnTo>
                  <a:lnTo>
                    <a:pt x="1156" y="337"/>
                  </a:lnTo>
                  <a:lnTo>
                    <a:pt x="1161" y="339"/>
                  </a:lnTo>
                  <a:lnTo>
                    <a:pt x="1161" y="335"/>
                  </a:lnTo>
                  <a:lnTo>
                    <a:pt x="1167" y="337"/>
                  </a:lnTo>
                  <a:lnTo>
                    <a:pt x="1167" y="341"/>
                  </a:lnTo>
                  <a:lnTo>
                    <a:pt x="1169" y="340"/>
                  </a:lnTo>
                  <a:lnTo>
                    <a:pt x="1168" y="342"/>
                  </a:lnTo>
                  <a:lnTo>
                    <a:pt x="1181" y="344"/>
                  </a:lnTo>
                  <a:lnTo>
                    <a:pt x="1190" y="352"/>
                  </a:lnTo>
                  <a:lnTo>
                    <a:pt x="1194" y="349"/>
                  </a:lnTo>
                  <a:lnTo>
                    <a:pt x="1205" y="360"/>
                  </a:lnTo>
                  <a:lnTo>
                    <a:pt x="1217" y="354"/>
                  </a:lnTo>
                  <a:lnTo>
                    <a:pt x="1237" y="358"/>
                  </a:lnTo>
                  <a:lnTo>
                    <a:pt x="1237" y="362"/>
                  </a:lnTo>
                  <a:lnTo>
                    <a:pt x="1238" y="379"/>
                  </a:lnTo>
                  <a:lnTo>
                    <a:pt x="1238" y="392"/>
                  </a:lnTo>
                  <a:lnTo>
                    <a:pt x="1238" y="394"/>
                  </a:lnTo>
                  <a:lnTo>
                    <a:pt x="1240" y="409"/>
                  </a:lnTo>
                  <a:lnTo>
                    <a:pt x="1240" y="422"/>
                  </a:lnTo>
                  <a:lnTo>
                    <a:pt x="1240" y="424"/>
                  </a:lnTo>
                  <a:lnTo>
                    <a:pt x="1241" y="438"/>
                  </a:lnTo>
                  <a:lnTo>
                    <a:pt x="1242" y="454"/>
                  </a:lnTo>
                  <a:lnTo>
                    <a:pt x="1242" y="456"/>
                  </a:lnTo>
                  <a:lnTo>
                    <a:pt x="1242" y="460"/>
                  </a:lnTo>
                  <a:lnTo>
                    <a:pt x="1242" y="468"/>
                  </a:lnTo>
                  <a:lnTo>
                    <a:pt x="1243" y="484"/>
                  </a:lnTo>
                  <a:lnTo>
                    <a:pt x="1243" y="496"/>
                  </a:lnTo>
                  <a:lnTo>
                    <a:pt x="1243" y="498"/>
                  </a:lnTo>
                  <a:lnTo>
                    <a:pt x="1244" y="514"/>
                  </a:lnTo>
                  <a:lnTo>
                    <a:pt x="1244" y="520"/>
                  </a:lnTo>
                  <a:lnTo>
                    <a:pt x="1245" y="543"/>
                  </a:lnTo>
                  <a:lnTo>
                    <a:pt x="1247" y="545"/>
                  </a:lnTo>
                  <a:lnTo>
                    <a:pt x="1248" y="546"/>
                  </a:lnTo>
                  <a:lnTo>
                    <a:pt x="1249" y="548"/>
                  </a:lnTo>
                  <a:lnTo>
                    <a:pt x="1261" y="562"/>
                  </a:lnTo>
                  <a:lnTo>
                    <a:pt x="1266" y="572"/>
                  </a:lnTo>
                  <a:lnTo>
                    <a:pt x="1267" y="592"/>
                  </a:lnTo>
                  <a:lnTo>
                    <a:pt x="1279" y="602"/>
                  </a:lnTo>
                  <a:lnTo>
                    <a:pt x="1276" y="604"/>
                  </a:lnTo>
                  <a:lnTo>
                    <a:pt x="1292" y="640"/>
                  </a:lnTo>
                  <a:lnTo>
                    <a:pt x="1297" y="638"/>
                  </a:lnTo>
                  <a:lnTo>
                    <a:pt x="1296" y="661"/>
                  </a:lnTo>
                  <a:lnTo>
                    <a:pt x="1298" y="677"/>
                  </a:lnTo>
                  <a:lnTo>
                    <a:pt x="1294" y="691"/>
                  </a:lnTo>
                  <a:lnTo>
                    <a:pt x="1285" y="721"/>
                  </a:lnTo>
                  <a:lnTo>
                    <a:pt x="1283" y="733"/>
                  </a:lnTo>
                  <a:lnTo>
                    <a:pt x="1282" y="734"/>
                  </a:lnTo>
                  <a:lnTo>
                    <a:pt x="1282" y="743"/>
                  </a:lnTo>
                  <a:lnTo>
                    <a:pt x="1287" y="751"/>
                  </a:lnTo>
                  <a:lnTo>
                    <a:pt x="1288" y="766"/>
                  </a:lnTo>
                  <a:lnTo>
                    <a:pt x="1286" y="774"/>
                  </a:lnTo>
                  <a:lnTo>
                    <a:pt x="1285" y="777"/>
                  </a:lnTo>
                  <a:lnTo>
                    <a:pt x="1282" y="780"/>
                  </a:lnTo>
                  <a:lnTo>
                    <a:pt x="1274" y="797"/>
                  </a:lnTo>
                  <a:lnTo>
                    <a:pt x="1270" y="800"/>
                  </a:lnTo>
                  <a:lnTo>
                    <a:pt x="1273" y="812"/>
                  </a:lnTo>
                  <a:lnTo>
                    <a:pt x="1278" y="824"/>
                  </a:lnTo>
                  <a:lnTo>
                    <a:pt x="1272" y="821"/>
                  </a:lnTo>
                  <a:lnTo>
                    <a:pt x="1255" y="821"/>
                  </a:lnTo>
                  <a:lnTo>
                    <a:pt x="1224" y="835"/>
                  </a:lnTo>
                  <a:lnTo>
                    <a:pt x="1223" y="836"/>
                  </a:lnTo>
                  <a:lnTo>
                    <a:pt x="1187" y="860"/>
                  </a:lnTo>
                  <a:lnTo>
                    <a:pt x="1182" y="859"/>
                  </a:lnTo>
                  <a:lnTo>
                    <a:pt x="1200" y="843"/>
                  </a:lnTo>
                  <a:lnTo>
                    <a:pt x="1210" y="840"/>
                  </a:lnTo>
                  <a:lnTo>
                    <a:pt x="1210" y="838"/>
                  </a:lnTo>
                  <a:lnTo>
                    <a:pt x="1197" y="837"/>
                  </a:lnTo>
                  <a:lnTo>
                    <a:pt x="1184" y="841"/>
                  </a:lnTo>
                  <a:lnTo>
                    <a:pt x="1184" y="811"/>
                  </a:lnTo>
                  <a:lnTo>
                    <a:pt x="1177" y="813"/>
                  </a:lnTo>
                  <a:lnTo>
                    <a:pt x="1171" y="825"/>
                  </a:lnTo>
                  <a:lnTo>
                    <a:pt x="1165" y="824"/>
                  </a:lnTo>
                  <a:lnTo>
                    <a:pt x="1162" y="823"/>
                  </a:lnTo>
                  <a:lnTo>
                    <a:pt x="1161" y="823"/>
                  </a:lnTo>
                  <a:lnTo>
                    <a:pt x="1160" y="824"/>
                  </a:lnTo>
                  <a:lnTo>
                    <a:pt x="1157" y="830"/>
                  </a:lnTo>
                  <a:lnTo>
                    <a:pt x="1159" y="835"/>
                  </a:lnTo>
                  <a:lnTo>
                    <a:pt x="1157" y="838"/>
                  </a:lnTo>
                  <a:lnTo>
                    <a:pt x="1159" y="841"/>
                  </a:lnTo>
                  <a:lnTo>
                    <a:pt x="1168" y="845"/>
                  </a:lnTo>
                  <a:lnTo>
                    <a:pt x="1172" y="858"/>
                  </a:lnTo>
                  <a:lnTo>
                    <a:pt x="1187" y="864"/>
                  </a:lnTo>
                  <a:lnTo>
                    <a:pt x="1148" y="895"/>
                  </a:lnTo>
                  <a:lnTo>
                    <a:pt x="1122" y="920"/>
                  </a:lnTo>
                  <a:lnTo>
                    <a:pt x="1110" y="926"/>
                  </a:lnTo>
                  <a:lnTo>
                    <a:pt x="1109" y="926"/>
                  </a:lnTo>
                  <a:lnTo>
                    <a:pt x="1069" y="951"/>
                  </a:lnTo>
                  <a:lnTo>
                    <a:pt x="1034" y="970"/>
                  </a:lnTo>
                  <a:lnTo>
                    <a:pt x="1021" y="981"/>
                  </a:lnTo>
                  <a:lnTo>
                    <a:pt x="1008" y="992"/>
                  </a:lnTo>
                  <a:lnTo>
                    <a:pt x="996" y="1000"/>
                  </a:lnTo>
                  <a:lnTo>
                    <a:pt x="972" y="1020"/>
                  </a:lnTo>
                  <a:lnTo>
                    <a:pt x="954" y="1043"/>
                  </a:lnTo>
                  <a:lnTo>
                    <a:pt x="954" y="1047"/>
                  </a:lnTo>
                  <a:lnTo>
                    <a:pt x="954" y="1048"/>
                  </a:lnTo>
                  <a:lnTo>
                    <a:pt x="944" y="1059"/>
                  </a:lnTo>
                  <a:lnTo>
                    <a:pt x="935" y="1078"/>
                  </a:lnTo>
                  <a:lnTo>
                    <a:pt x="922" y="1113"/>
                  </a:lnTo>
                  <a:lnTo>
                    <a:pt x="922" y="1116"/>
                  </a:lnTo>
                  <a:lnTo>
                    <a:pt x="918" y="1146"/>
                  </a:lnTo>
                  <a:lnTo>
                    <a:pt x="929" y="1194"/>
                  </a:lnTo>
                  <a:lnTo>
                    <a:pt x="936" y="1215"/>
                  </a:lnTo>
                  <a:lnTo>
                    <a:pt x="943" y="1264"/>
                  </a:lnTo>
                  <a:lnTo>
                    <a:pt x="922" y="1280"/>
                  </a:lnTo>
                  <a:lnTo>
                    <a:pt x="907" y="1277"/>
                  </a:lnTo>
                  <a:lnTo>
                    <a:pt x="894" y="1264"/>
                  </a:lnTo>
                  <a:lnTo>
                    <a:pt x="868" y="1256"/>
                  </a:lnTo>
                  <a:lnTo>
                    <a:pt x="828" y="1256"/>
                  </a:lnTo>
                  <a:lnTo>
                    <a:pt x="825" y="1250"/>
                  </a:lnTo>
                  <a:lnTo>
                    <a:pt x="819" y="1250"/>
                  </a:lnTo>
                  <a:lnTo>
                    <a:pt x="792" y="1234"/>
                  </a:lnTo>
                  <a:lnTo>
                    <a:pt x="782" y="1235"/>
                  </a:lnTo>
                  <a:lnTo>
                    <a:pt x="774" y="1229"/>
                  </a:lnTo>
                  <a:lnTo>
                    <a:pt x="775" y="1225"/>
                  </a:lnTo>
                  <a:lnTo>
                    <a:pt x="748" y="1218"/>
                  </a:lnTo>
                  <a:lnTo>
                    <a:pt x="731" y="1196"/>
                  </a:lnTo>
                  <a:lnTo>
                    <a:pt x="721" y="1165"/>
                  </a:lnTo>
                  <a:lnTo>
                    <a:pt x="707" y="1145"/>
                  </a:lnTo>
                  <a:lnTo>
                    <a:pt x="702" y="1114"/>
                  </a:lnTo>
                  <a:lnTo>
                    <a:pt x="698" y="1086"/>
                  </a:lnTo>
                  <a:lnTo>
                    <a:pt x="685" y="1068"/>
                  </a:lnTo>
                  <a:lnTo>
                    <a:pt x="672" y="1061"/>
                  </a:lnTo>
                  <a:lnTo>
                    <a:pt x="670" y="1058"/>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 name=""/>
            <p:cNvSpPr/>
            <p:nvPr/>
          </p:nvSpPr>
          <p:spPr>
            <a:xfrm>
              <a:off x="2073240" y="3462480"/>
              <a:ext cx="1327320" cy="1579680"/>
            </a:xfrm>
            <a:custGeom>
              <a:avLst/>
              <a:gdLst/>
              <a:ahLst/>
              <a:rect l="l" t="t" r="r" b="b"/>
              <a:pathLst>
                <a:path w="617" h="737">
                  <a:moveTo>
                    <a:pt x="0" y="511"/>
                  </a:moveTo>
                  <a:lnTo>
                    <a:pt x="12" y="496"/>
                  </a:lnTo>
                  <a:lnTo>
                    <a:pt x="29" y="496"/>
                  </a:lnTo>
                  <a:lnTo>
                    <a:pt x="38" y="465"/>
                  </a:lnTo>
                  <a:lnTo>
                    <a:pt x="30" y="462"/>
                  </a:lnTo>
                  <a:lnTo>
                    <a:pt x="20" y="451"/>
                  </a:lnTo>
                  <a:lnTo>
                    <a:pt x="26" y="419"/>
                  </a:lnTo>
                  <a:lnTo>
                    <a:pt x="34" y="413"/>
                  </a:lnTo>
                  <a:lnTo>
                    <a:pt x="52" y="384"/>
                  </a:lnTo>
                  <a:lnTo>
                    <a:pt x="57" y="353"/>
                  </a:lnTo>
                  <a:lnTo>
                    <a:pt x="61" y="349"/>
                  </a:lnTo>
                  <a:lnTo>
                    <a:pt x="65" y="340"/>
                  </a:lnTo>
                  <a:lnTo>
                    <a:pt x="84" y="332"/>
                  </a:lnTo>
                  <a:lnTo>
                    <a:pt x="94" y="324"/>
                  </a:lnTo>
                  <a:lnTo>
                    <a:pt x="97" y="317"/>
                  </a:lnTo>
                  <a:lnTo>
                    <a:pt x="78" y="297"/>
                  </a:lnTo>
                  <a:lnTo>
                    <a:pt x="79" y="290"/>
                  </a:lnTo>
                  <a:lnTo>
                    <a:pt x="71" y="261"/>
                  </a:lnTo>
                  <a:lnTo>
                    <a:pt x="62" y="245"/>
                  </a:lnTo>
                  <a:lnTo>
                    <a:pt x="64" y="227"/>
                  </a:lnTo>
                  <a:lnTo>
                    <a:pt x="73" y="199"/>
                  </a:lnTo>
                  <a:lnTo>
                    <a:pt x="72" y="138"/>
                  </a:lnTo>
                  <a:lnTo>
                    <a:pt x="78" y="124"/>
                  </a:lnTo>
                  <a:lnTo>
                    <a:pt x="74" y="97"/>
                  </a:lnTo>
                  <a:lnTo>
                    <a:pt x="98" y="95"/>
                  </a:lnTo>
                  <a:lnTo>
                    <a:pt x="120" y="113"/>
                  </a:lnTo>
                  <a:lnTo>
                    <a:pt x="141" y="96"/>
                  </a:lnTo>
                  <a:lnTo>
                    <a:pt x="154" y="19"/>
                  </a:lnTo>
                  <a:lnTo>
                    <a:pt x="157" y="0"/>
                  </a:lnTo>
                  <a:lnTo>
                    <a:pt x="186" y="4"/>
                  </a:lnTo>
                  <a:lnTo>
                    <a:pt x="217" y="10"/>
                  </a:lnTo>
                  <a:lnTo>
                    <a:pt x="262" y="17"/>
                  </a:lnTo>
                  <a:lnTo>
                    <a:pt x="264" y="17"/>
                  </a:lnTo>
                  <a:lnTo>
                    <a:pt x="276" y="18"/>
                  </a:lnTo>
                  <a:lnTo>
                    <a:pt x="295" y="21"/>
                  </a:lnTo>
                  <a:lnTo>
                    <a:pt x="368" y="31"/>
                  </a:lnTo>
                  <a:lnTo>
                    <a:pt x="391" y="34"/>
                  </a:lnTo>
                  <a:lnTo>
                    <a:pt x="399" y="35"/>
                  </a:lnTo>
                  <a:lnTo>
                    <a:pt x="414" y="38"/>
                  </a:lnTo>
                  <a:lnTo>
                    <a:pt x="437" y="41"/>
                  </a:lnTo>
                  <a:lnTo>
                    <a:pt x="461" y="43"/>
                  </a:lnTo>
                  <a:lnTo>
                    <a:pt x="484" y="46"/>
                  </a:lnTo>
                  <a:lnTo>
                    <a:pt x="486" y="47"/>
                  </a:lnTo>
                  <a:lnTo>
                    <a:pt x="530" y="52"/>
                  </a:lnTo>
                  <a:lnTo>
                    <a:pt x="564" y="56"/>
                  </a:lnTo>
                  <a:lnTo>
                    <a:pt x="575" y="57"/>
                  </a:lnTo>
                  <a:lnTo>
                    <a:pt x="617" y="62"/>
                  </a:lnTo>
                  <a:lnTo>
                    <a:pt x="614" y="92"/>
                  </a:lnTo>
                  <a:lnTo>
                    <a:pt x="611" y="121"/>
                  </a:lnTo>
                  <a:lnTo>
                    <a:pt x="604" y="181"/>
                  </a:lnTo>
                  <a:lnTo>
                    <a:pt x="599" y="236"/>
                  </a:lnTo>
                  <a:lnTo>
                    <a:pt x="598" y="241"/>
                  </a:lnTo>
                  <a:lnTo>
                    <a:pt x="591" y="305"/>
                  </a:lnTo>
                  <a:lnTo>
                    <a:pt x="589" y="327"/>
                  </a:lnTo>
                  <a:lnTo>
                    <a:pt x="589" y="328"/>
                  </a:lnTo>
                  <a:lnTo>
                    <a:pt x="586" y="350"/>
                  </a:lnTo>
                  <a:lnTo>
                    <a:pt x="583" y="375"/>
                  </a:lnTo>
                  <a:lnTo>
                    <a:pt x="578" y="420"/>
                  </a:lnTo>
                  <a:lnTo>
                    <a:pt x="575" y="446"/>
                  </a:lnTo>
                  <a:lnTo>
                    <a:pt x="575" y="449"/>
                  </a:lnTo>
                  <a:lnTo>
                    <a:pt x="568" y="513"/>
                  </a:lnTo>
                  <a:lnTo>
                    <a:pt x="568" y="520"/>
                  </a:lnTo>
                  <a:lnTo>
                    <a:pt x="566" y="538"/>
                  </a:lnTo>
                  <a:lnTo>
                    <a:pt x="563" y="565"/>
                  </a:lnTo>
                  <a:lnTo>
                    <a:pt x="562" y="568"/>
                  </a:lnTo>
                  <a:lnTo>
                    <a:pt x="559" y="598"/>
                  </a:lnTo>
                  <a:lnTo>
                    <a:pt x="558" y="606"/>
                  </a:lnTo>
                  <a:lnTo>
                    <a:pt x="546" y="711"/>
                  </a:lnTo>
                  <a:lnTo>
                    <a:pt x="546" y="714"/>
                  </a:lnTo>
                  <a:lnTo>
                    <a:pt x="543" y="737"/>
                  </a:lnTo>
                  <a:lnTo>
                    <a:pt x="404" y="720"/>
                  </a:lnTo>
                  <a:lnTo>
                    <a:pt x="343" y="712"/>
                  </a:lnTo>
                  <a:lnTo>
                    <a:pt x="319" y="700"/>
                  </a:lnTo>
                  <a:lnTo>
                    <a:pt x="316" y="698"/>
                  </a:lnTo>
                  <a:lnTo>
                    <a:pt x="304" y="691"/>
                  </a:lnTo>
                  <a:lnTo>
                    <a:pt x="303" y="690"/>
                  </a:lnTo>
                  <a:lnTo>
                    <a:pt x="133" y="598"/>
                  </a:lnTo>
                  <a:lnTo>
                    <a:pt x="12" y="529"/>
                  </a:lnTo>
                  <a:lnTo>
                    <a:pt x="0" y="511"/>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9" name=""/>
            <p:cNvSpPr/>
            <p:nvPr/>
          </p:nvSpPr>
          <p:spPr>
            <a:xfrm>
              <a:off x="604800" y="1805040"/>
              <a:ext cx="1676520" cy="2721240"/>
            </a:xfrm>
            <a:custGeom>
              <a:avLst/>
              <a:gdLst/>
              <a:ahLst/>
              <a:rect l="l" t="t" r="r" b="b"/>
              <a:pathLst>
                <a:path w="780" h="1270">
                  <a:moveTo>
                    <a:pt x="691" y="1270"/>
                  </a:moveTo>
                  <a:lnTo>
                    <a:pt x="695" y="1270"/>
                  </a:lnTo>
                  <a:lnTo>
                    <a:pt x="712" y="1270"/>
                  </a:lnTo>
                  <a:lnTo>
                    <a:pt x="721" y="1239"/>
                  </a:lnTo>
                  <a:lnTo>
                    <a:pt x="713" y="1236"/>
                  </a:lnTo>
                  <a:lnTo>
                    <a:pt x="703" y="1225"/>
                  </a:lnTo>
                  <a:lnTo>
                    <a:pt x="709" y="1193"/>
                  </a:lnTo>
                  <a:lnTo>
                    <a:pt x="717" y="1187"/>
                  </a:lnTo>
                  <a:lnTo>
                    <a:pt x="735" y="1158"/>
                  </a:lnTo>
                  <a:lnTo>
                    <a:pt x="740" y="1127"/>
                  </a:lnTo>
                  <a:lnTo>
                    <a:pt x="744" y="1123"/>
                  </a:lnTo>
                  <a:lnTo>
                    <a:pt x="748" y="1114"/>
                  </a:lnTo>
                  <a:lnTo>
                    <a:pt x="767" y="1106"/>
                  </a:lnTo>
                  <a:lnTo>
                    <a:pt x="777" y="1098"/>
                  </a:lnTo>
                  <a:lnTo>
                    <a:pt x="780" y="1091"/>
                  </a:lnTo>
                  <a:lnTo>
                    <a:pt x="761" y="1071"/>
                  </a:lnTo>
                  <a:lnTo>
                    <a:pt x="762" y="1064"/>
                  </a:lnTo>
                  <a:lnTo>
                    <a:pt x="754" y="1035"/>
                  </a:lnTo>
                  <a:lnTo>
                    <a:pt x="745" y="1019"/>
                  </a:lnTo>
                  <a:lnTo>
                    <a:pt x="747" y="1001"/>
                  </a:lnTo>
                  <a:lnTo>
                    <a:pt x="724" y="969"/>
                  </a:lnTo>
                  <a:lnTo>
                    <a:pt x="700" y="934"/>
                  </a:lnTo>
                  <a:lnTo>
                    <a:pt x="670" y="892"/>
                  </a:lnTo>
                  <a:lnTo>
                    <a:pt x="660" y="879"/>
                  </a:lnTo>
                  <a:lnTo>
                    <a:pt x="650" y="863"/>
                  </a:lnTo>
                  <a:lnTo>
                    <a:pt x="649" y="862"/>
                  </a:lnTo>
                  <a:lnTo>
                    <a:pt x="622" y="825"/>
                  </a:lnTo>
                  <a:lnTo>
                    <a:pt x="601" y="794"/>
                  </a:lnTo>
                  <a:lnTo>
                    <a:pt x="554" y="728"/>
                  </a:lnTo>
                  <a:lnTo>
                    <a:pt x="526" y="688"/>
                  </a:lnTo>
                  <a:lnTo>
                    <a:pt x="521" y="681"/>
                  </a:lnTo>
                  <a:lnTo>
                    <a:pt x="505" y="657"/>
                  </a:lnTo>
                  <a:lnTo>
                    <a:pt x="500" y="652"/>
                  </a:lnTo>
                  <a:lnTo>
                    <a:pt x="489" y="635"/>
                  </a:lnTo>
                  <a:lnTo>
                    <a:pt x="461" y="596"/>
                  </a:lnTo>
                  <a:lnTo>
                    <a:pt x="437" y="563"/>
                  </a:lnTo>
                  <a:lnTo>
                    <a:pt x="425" y="545"/>
                  </a:lnTo>
                  <a:lnTo>
                    <a:pt x="408" y="521"/>
                  </a:lnTo>
                  <a:lnTo>
                    <a:pt x="401" y="512"/>
                  </a:lnTo>
                  <a:lnTo>
                    <a:pt x="399" y="509"/>
                  </a:lnTo>
                  <a:lnTo>
                    <a:pt x="396" y="504"/>
                  </a:lnTo>
                  <a:lnTo>
                    <a:pt x="384" y="487"/>
                  </a:lnTo>
                  <a:lnTo>
                    <a:pt x="378" y="478"/>
                  </a:lnTo>
                  <a:lnTo>
                    <a:pt x="373" y="473"/>
                  </a:lnTo>
                  <a:lnTo>
                    <a:pt x="359" y="453"/>
                  </a:lnTo>
                  <a:lnTo>
                    <a:pt x="355" y="447"/>
                  </a:lnTo>
                  <a:lnTo>
                    <a:pt x="352" y="443"/>
                  </a:lnTo>
                  <a:lnTo>
                    <a:pt x="348" y="436"/>
                  </a:lnTo>
                  <a:lnTo>
                    <a:pt x="350" y="429"/>
                  </a:lnTo>
                  <a:lnTo>
                    <a:pt x="351" y="423"/>
                  </a:lnTo>
                  <a:lnTo>
                    <a:pt x="351" y="422"/>
                  </a:lnTo>
                  <a:lnTo>
                    <a:pt x="352" y="417"/>
                  </a:lnTo>
                  <a:lnTo>
                    <a:pt x="354" y="407"/>
                  </a:lnTo>
                  <a:lnTo>
                    <a:pt x="356" y="399"/>
                  </a:lnTo>
                  <a:lnTo>
                    <a:pt x="357" y="393"/>
                  </a:lnTo>
                  <a:lnTo>
                    <a:pt x="359" y="385"/>
                  </a:lnTo>
                  <a:lnTo>
                    <a:pt x="361" y="378"/>
                  </a:lnTo>
                  <a:lnTo>
                    <a:pt x="364" y="364"/>
                  </a:lnTo>
                  <a:lnTo>
                    <a:pt x="366" y="353"/>
                  </a:lnTo>
                  <a:lnTo>
                    <a:pt x="372" y="325"/>
                  </a:lnTo>
                  <a:lnTo>
                    <a:pt x="387" y="261"/>
                  </a:lnTo>
                  <a:lnTo>
                    <a:pt x="403" y="182"/>
                  </a:lnTo>
                  <a:lnTo>
                    <a:pt x="409" y="163"/>
                  </a:lnTo>
                  <a:lnTo>
                    <a:pt x="419" y="113"/>
                  </a:lnTo>
                  <a:lnTo>
                    <a:pt x="425" y="87"/>
                  </a:lnTo>
                  <a:lnTo>
                    <a:pt x="408" y="83"/>
                  </a:lnTo>
                  <a:lnTo>
                    <a:pt x="403" y="83"/>
                  </a:lnTo>
                  <a:lnTo>
                    <a:pt x="350" y="71"/>
                  </a:lnTo>
                  <a:lnTo>
                    <a:pt x="333" y="67"/>
                  </a:lnTo>
                  <a:lnTo>
                    <a:pt x="315" y="61"/>
                  </a:lnTo>
                  <a:lnTo>
                    <a:pt x="302" y="59"/>
                  </a:lnTo>
                  <a:lnTo>
                    <a:pt x="255" y="47"/>
                  </a:lnTo>
                  <a:lnTo>
                    <a:pt x="240" y="43"/>
                  </a:lnTo>
                  <a:lnTo>
                    <a:pt x="231" y="41"/>
                  </a:lnTo>
                  <a:lnTo>
                    <a:pt x="167" y="25"/>
                  </a:lnTo>
                  <a:lnTo>
                    <a:pt x="159" y="22"/>
                  </a:lnTo>
                  <a:lnTo>
                    <a:pt x="152" y="21"/>
                  </a:lnTo>
                  <a:lnTo>
                    <a:pt x="141" y="19"/>
                  </a:lnTo>
                  <a:lnTo>
                    <a:pt x="134" y="17"/>
                  </a:lnTo>
                  <a:lnTo>
                    <a:pt x="127" y="16"/>
                  </a:lnTo>
                  <a:lnTo>
                    <a:pt x="117" y="13"/>
                  </a:lnTo>
                  <a:lnTo>
                    <a:pt x="115" y="13"/>
                  </a:lnTo>
                  <a:lnTo>
                    <a:pt x="101" y="10"/>
                  </a:lnTo>
                  <a:lnTo>
                    <a:pt x="87" y="5"/>
                  </a:lnTo>
                  <a:lnTo>
                    <a:pt x="75" y="2"/>
                  </a:lnTo>
                  <a:lnTo>
                    <a:pt x="68" y="0"/>
                  </a:lnTo>
                  <a:lnTo>
                    <a:pt x="58" y="25"/>
                  </a:lnTo>
                  <a:lnTo>
                    <a:pt x="65" y="35"/>
                  </a:lnTo>
                  <a:lnTo>
                    <a:pt x="64" y="65"/>
                  </a:lnTo>
                  <a:lnTo>
                    <a:pt x="62" y="75"/>
                  </a:lnTo>
                  <a:lnTo>
                    <a:pt x="48" y="101"/>
                  </a:lnTo>
                  <a:lnTo>
                    <a:pt x="44" y="101"/>
                  </a:lnTo>
                  <a:lnTo>
                    <a:pt x="44" y="112"/>
                  </a:lnTo>
                  <a:lnTo>
                    <a:pt x="46" y="111"/>
                  </a:lnTo>
                  <a:lnTo>
                    <a:pt x="46" y="117"/>
                  </a:lnTo>
                  <a:lnTo>
                    <a:pt x="39" y="131"/>
                  </a:lnTo>
                  <a:lnTo>
                    <a:pt x="7" y="169"/>
                  </a:lnTo>
                  <a:lnTo>
                    <a:pt x="6" y="184"/>
                  </a:lnTo>
                  <a:lnTo>
                    <a:pt x="0" y="196"/>
                  </a:lnTo>
                  <a:lnTo>
                    <a:pt x="18" y="220"/>
                  </a:lnTo>
                  <a:lnTo>
                    <a:pt x="24" y="235"/>
                  </a:lnTo>
                  <a:lnTo>
                    <a:pt x="33" y="269"/>
                  </a:lnTo>
                  <a:lnTo>
                    <a:pt x="33" y="284"/>
                  </a:lnTo>
                  <a:lnTo>
                    <a:pt x="23" y="312"/>
                  </a:lnTo>
                  <a:lnTo>
                    <a:pt x="21" y="373"/>
                  </a:lnTo>
                  <a:lnTo>
                    <a:pt x="29" y="389"/>
                  </a:lnTo>
                  <a:lnTo>
                    <a:pt x="47" y="425"/>
                  </a:lnTo>
                  <a:lnTo>
                    <a:pt x="56" y="437"/>
                  </a:lnTo>
                  <a:lnTo>
                    <a:pt x="58" y="454"/>
                  </a:lnTo>
                  <a:lnTo>
                    <a:pt x="63" y="456"/>
                  </a:lnTo>
                  <a:lnTo>
                    <a:pt x="65" y="462"/>
                  </a:lnTo>
                  <a:lnTo>
                    <a:pt x="62" y="462"/>
                  </a:lnTo>
                  <a:lnTo>
                    <a:pt x="62" y="476"/>
                  </a:lnTo>
                  <a:lnTo>
                    <a:pt x="58" y="492"/>
                  </a:lnTo>
                  <a:lnTo>
                    <a:pt x="62" y="488"/>
                  </a:lnTo>
                  <a:lnTo>
                    <a:pt x="67" y="490"/>
                  </a:lnTo>
                  <a:lnTo>
                    <a:pt x="74" y="504"/>
                  </a:lnTo>
                  <a:lnTo>
                    <a:pt x="83" y="510"/>
                  </a:lnTo>
                  <a:lnTo>
                    <a:pt x="91" y="522"/>
                  </a:lnTo>
                  <a:lnTo>
                    <a:pt x="96" y="522"/>
                  </a:lnTo>
                  <a:lnTo>
                    <a:pt x="94" y="526"/>
                  </a:lnTo>
                  <a:lnTo>
                    <a:pt x="91" y="527"/>
                  </a:lnTo>
                  <a:lnTo>
                    <a:pt x="91" y="535"/>
                  </a:lnTo>
                  <a:lnTo>
                    <a:pt x="84" y="560"/>
                  </a:lnTo>
                  <a:lnTo>
                    <a:pt x="87" y="560"/>
                  </a:lnTo>
                  <a:lnTo>
                    <a:pt x="90" y="576"/>
                  </a:lnTo>
                  <a:lnTo>
                    <a:pt x="84" y="591"/>
                  </a:lnTo>
                  <a:lnTo>
                    <a:pt x="89" y="606"/>
                  </a:lnTo>
                  <a:lnTo>
                    <a:pt x="92" y="609"/>
                  </a:lnTo>
                  <a:lnTo>
                    <a:pt x="98" y="624"/>
                  </a:lnTo>
                  <a:lnTo>
                    <a:pt x="110" y="633"/>
                  </a:lnTo>
                  <a:lnTo>
                    <a:pt x="124" y="635"/>
                  </a:lnTo>
                  <a:lnTo>
                    <a:pt x="129" y="650"/>
                  </a:lnTo>
                  <a:lnTo>
                    <a:pt x="122" y="672"/>
                  </a:lnTo>
                  <a:lnTo>
                    <a:pt x="115" y="678"/>
                  </a:lnTo>
                  <a:lnTo>
                    <a:pt x="111" y="673"/>
                  </a:lnTo>
                  <a:lnTo>
                    <a:pt x="105" y="678"/>
                  </a:lnTo>
                  <a:lnTo>
                    <a:pt x="109" y="719"/>
                  </a:lnTo>
                  <a:lnTo>
                    <a:pt x="116" y="727"/>
                  </a:lnTo>
                  <a:lnTo>
                    <a:pt x="133" y="757"/>
                  </a:lnTo>
                  <a:lnTo>
                    <a:pt x="134" y="772"/>
                  </a:lnTo>
                  <a:lnTo>
                    <a:pt x="141" y="784"/>
                  </a:lnTo>
                  <a:lnTo>
                    <a:pt x="143" y="795"/>
                  </a:lnTo>
                  <a:lnTo>
                    <a:pt x="155" y="807"/>
                  </a:lnTo>
                  <a:lnTo>
                    <a:pt x="162" y="824"/>
                  </a:lnTo>
                  <a:lnTo>
                    <a:pt x="174" y="835"/>
                  </a:lnTo>
                  <a:lnTo>
                    <a:pt x="175" y="843"/>
                  </a:lnTo>
                  <a:lnTo>
                    <a:pt x="168" y="856"/>
                  </a:lnTo>
                  <a:lnTo>
                    <a:pt x="179" y="871"/>
                  </a:lnTo>
                  <a:lnTo>
                    <a:pt x="190" y="877"/>
                  </a:lnTo>
                  <a:lnTo>
                    <a:pt x="185" y="894"/>
                  </a:lnTo>
                  <a:lnTo>
                    <a:pt x="184" y="906"/>
                  </a:lnTo>
                  <a:lnTo>
                    <a:pt x="175" y="943"/>
                  </a:lnTo>
                  <a:lnTo>
                    <a:pt x="196" y="961"/>
                  </a:lnTo>
                  <a:lnTo>
                    <a:pt x="231" y="968"/>
                  </a:lnTo>
                  <a:lnTo>
                    <a:pt x="241" y="976"/>
                  </a:lnTo>
                  <a:lnTo>
                    <a:pt x="265" y="980"/>
                  </a:lnTo>
                  <a:lnTo>
                    <a:pt x="279" y="989"/>
                  </a:lnTo>
                  <a:lnTo>
                    <a:pt x="294" y="1007"/>
                  </a:lnTo>
                  <a:lnTo>
                    <a:pt x="301" y="1024"/>
                  </a:lnTo>
                  <a:lnTo>
                    <a:pt x="320" y="1037"/>
                  </a:lnTo>
                  <a:lnTo>
                    <a:pt x="350" y="1045"/>
                  </a:lnTo>
                  <a:lnTo>
                    <a:pt x="361" y="1051"/>
                  </a:lnTo>
                  <a:lnTo>
                    <a:pt x="366" y="1065"/>
                  </a:lnTo>
                  <a:lnTo>
                    <a:pt x="366" y="1085"/>
                  </a:lnTo>
                  <a:lnTo>
                    <a:pt x="376" y="1091"/>
                  </a:lnTo>
                  <a:lnTo>
                    <a:pt x="391" y="1090"/>
                  </a:lnTo>
                  <a:lnTo>
                    <a:pt x="400" y="1102"/>
                  </a:lnTo>
                  <a:lnTo>
                    <a:pt x="411" y="1112"/>
                  </a:lnTo>
                  <a:lnTo>
                    <a:pt x="432" y="1141"/>
                  </a:lnTo>
                  <a:lnTo>
                    <a:pt x="441" y="1149"/>
                  </a:lnTo>
                  <a:lnTo>
                    <a:pt x="452" y="1176"/>
                  </a:lnTo>
                  <a:lnTo>
                    <a:pt x="451" y="1222"/>
                  </a:lnTo>
                  <a:lnTo>
                    <a:pt x="459" y="1239"/>
                  </a:lnTo>
                  <a:lnTo>
                    <a:pt x="458" y="1250"/>
                  </a:lnTo>
                  <a:lnTo>
                    <a:pt x="558" y="1258"/>
                  </a:lnTo>
                  <a:lnTo>
                    <a:pt x="691" y="1270"/>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 name=""/>
            <p:cNvSpPr/>
            <p:nvPr/>
          </p:nvSpPr>
          <p:spPr>
            <a:xfrm>
              <a:off x="1096920" y="3980160"/>
              <a:ext cx="73080" cy="33120"/>
            </a:xfrm>
            <a:custGeom>
              <a:avLst/>
              <a:gdLst/>
              <a:ahLst/>
              <a:rect l="l" t="t" r="r" b="b"/>
              <a:pathLst>
                <a:path w="34" h="16">
                  <a:moveTo>
                    <a:pt x="0" y="0"/>
                  </a:moveTo>
                  <a:lnTo>
                    <a:pt x="25" y="12"/>
                  </a:lnTo>
                  <a:lnTo>
                    <a:pt x="31" y="9"/>
                  </a:lnTo>
                  <a:lnTo>
                    <a:pt x="34" y="13"/>
                  </a:lnTo>
                  <a:lnTo>
                    <a:pt x="30" y="16"/>
                  </a:lnTo>
                  <a:lnTo>
                    <a:pt x="4" y="13"/>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11" name=""/>
            <p:cNvSpPr/>
            <p:nvPr/>
          </p:nvSpPr>
          <p:spPr>
            <a:xfrm>
              <a:off x="1033560" y="3983040"/>
              <a:ext cx="46080" cy="25560"/>
            </a:xfrm>
            <a:custGeom>
              <a:avLst/>
              <a:gdLst/>
              <a:ahLst/>
              <a:rect l="l" t="t" r="r" b="b"/>
              <a:pathLst>
                <a:path w="22" h="12">
                  <a:moveTo>
                    <a:pt x="0" y="3"/>
                  </a:moveTo>
                  <a:lnTo>
                    <a:pt x="2" y="11"/>
                  </a:lnTo>
                  <a:lnTo>
                    <a:pt x="22" y="12"/>
                  </a:lnTo>
                  <a:lnTo>
                    <a:pt x="17" y="4"/>
                  </a:lnTo>
                  <a:lnTo>
                    <a:pt x="18" y="0"/>
                  </a:lnTo>
                  <a:lnTo>
                    <a:pt x="0" y="3"/>
                  </a:lnTo>
                  <a:close/>
                </a:path>
              </a:pathLst>
            </a:custGeom>
            <a:solidFill>
              <a:srgbClr val="ffffff"/>
            </a:solidFill>
            <a:ln w="1440">
              <a:solidFill>
                <a:srgbClr val="000000"/>
              </a:solidFill>
              <a:round/>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212" name=""/>
            <p:cNvSpPr/>
            <p:nvPr/>
          </p:nvSpPr>
          <p:spPr>
            <a:xfrm>
              <a:off x="1338120" y="4186440"/>
              <a:ext cx="44640" cy="46080"/>
            </a:xfrm>
            <a:custGeom>
              <a:avLst/>
              <a:gdLst/>
              <a:ahLst/>
              <a:rect l="l" t="t" r="r" b="b"/>
              <a:pathLst>
                <a:path w="21" h="21">
                  <a:moveTo>
                    <a:pt x="0" y="0"/>
                  </a:moveTo>
                  <a:lnTo>
                    <a:pt x="0" y="5"/>
                  </a:lnTo>
                  <a:lnTo>
                    <a:pt x="6" y="7"/>
                  </a:lnTo>
                  <a:lnTo>
                    <a:pt x="11" y="21"/>
                  </a:lnTo>
                  <a:lnTo>
                    <a:pt x="21" y="20"/>
                  </a:lnTo>
                  <a:lnTo>
                    <a:pt x="18" y="11"/>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213" name=""/>
            <p:cNvSpPr/>
            <p:nvPr/>
          </p:nvSpPr>
          <p:spPr>
            <a:xfrm>
              <a:off x="1312920" y="4295880"/>
              <a:ext cx="36360" cy="60480"/>
            </a:xfrm>
            <a:custGeom>
              <a:avLst/>
              <a:gdLst/>
              <a:ahLst/>
              <a:rect l="l" t="t" r="r" b="b"/>
              <a:pathLst>
                <a:path w="17" h="28">
                  <a:moveTo>
                    <a:pt x="0" y="0"/>
                  </a:moveTo>
                  <a:lnTo>
                    <a:pt x="8" y="27"/>
                  </a:lnTo>
                  <a:lnTo>
                    <a:pt x="17" y="28"/>
                  </a:lnTo>
                  <a:lnTo>
                    <a:pt x="0" y="0"/>
                  </a:lnTo>
                  <a:close/>
                </a:path>
              </a:pathLst>
            </a:custGeom>
            <a:solidFill>
              <a:srgbClr val="ffffff"/>
            </a:solidFill>
            <a:ln w="1440">
              <a:solidFill>
                <a:srgbClr val="00000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14" name=""/>
            <p:cNvSpPr/>
            <p:nvPr/>
          </p:nvSpPr>
          <p:spPr>
            <a:xfrm>
              <a:off x="3400560" y="2578320"/>
              <a:ext cx="1433520" cy="1122480"/>
            </a:xfrm>
            <a:custGeom>
              <a:avLst/>
              <a:gdLst/>
              <a:ahLst/>
              <a:rect l="l" t="t" r="r" b="b"/>
              <a:pathLst>
                <a:path w="667" h="524">
                  <a:moveTo>
                    <a:pt x="661" y="215"/>
                  </a:moveTo>
                  <a:lnTo>
                    <a:pt x="661" y="216"/>
                  </a:lnTo>
                  <a:lnTo>
                    <a:pt x="660" y="225"/>
                  </a:lnTo>
                  <a:lnTo>
                    <a:pt x="660" y="239"/>
                  </a:lnTo>
                  <a:lnTo>
                    <a:pt x="659" y="268"/>
                  </a:lnTo>
                  <a:lnTo>
                    <a:pt x="659" y="269"/>
                  </a:lnTo>
                  <a:lnTo>
                    <a:pt x="659" y="275"/>
                  </a:lnTo>
                  <a:lnTo>
                    <a:pt x="659" y="279"/>
                  </a:lnTo>
                  <a:lnTo>
                    <a:pt x="658" y="285"/>
                  </a:lnTo>
                  <a:lnTo>
                    <a:pt x="658" y="309"/>
                  </a:lnTo>
                  <a:lnTo>
                    <a:pt x="657" y="321"/>
                  </a:lnTo>
                  <a:lnTo>
                    <a:pt x="657" y="329"/>
                  </a:lnTo>
                  <a:lnTo>
                    <a:pt x="657" y="330"/>
                  </a:lnTo>
                  <a:lnTo>
                    <a:pt x="656" y="351"/>
                  </a:lnTo>
                  <a:lnTo>
                    <a:pt x="656" y="359"/>
                  </a:lnTo>
                  <a:lnTo>
                    <a:pt x="655" y="372"/>
                  </a:lnTo>
                  <a:lnTo>
                    <a:pt x="655" y="373"/>
                  </a:lnTo>
                  <a:lnTo>
                    <a:pt x="655" y="389"/>
                  </a:lnTo>
                  <a:lnTo>
                    <a:pt x="654" y="404"/>
                  </a:lnTo>
                  <a:lnTo>
                    <a:pt x="653" y="435"/>
                  </a:lnTo>
                  <a:lnTo>
                    <a:pt x="653" y="446"/>
                  </a:lnTo>
                  <a:lnTo>
                    <a:pt x="653" y="448"/>
                  </a:lnTo>
                  <a:lnTo>
                    <a:pt x="652" y="464"/>
                  </a:lnTo>
                  <a:lnTo>
                    <a:pt x="651" y="477"/>
                  </a:lnTo>
                  <a:lnTo>
                    <a:pt x="651" y="494"/>
                  </a:lnTo>
                  <a:lnTo>
                    <a:pt x="650" y="509"/>
                  </a:lnTo>
                  <a:lnTo>
                    <a:pt x="650" y="524"/>
                  </a:lnTo>
                  <a:lnTo>
                    <a:pt x="595" y="522"/>
                  </a:lnTo>
                  <a:lnTo>
                    <a:pt x="583" y="521"/>
                  </a:lnTo>
                  <a:lnTo>
                    <a:pt x="560" y="520"/>
                  </a:lnTo>
                  <a:lnTo>
                    <a:pt x="553" y="519"/>
                  </a:lnTo>
                  <a:lnTo>
                    <a:pt x="531" y="518"/>
                  </a:lnTo>
                  <a:lnTo>
                    <a:pt x="526" y="518"/>
                  </a:lnTo>
                  <a:lnTo>
                    <a:pt x="467" y="515"/>
                  </a:lnTo>
                  <a:lnTo>
                    <a:pt x="433" y="514"/>
                  </a:lnTo>
                  <a:lnTo>
                    <a:pt x="380" y="510"/>
                  </a:lnTo>
                  <a:lnTo>
                    <a:pt x="361" y="509"/>
                  </a:lnTo>
                  <a:lnTo>
                    <a:pt x="355" y="508"/>
                  </a:lnTo>
                  <a:lnTo>
                    <a:pt x="308" y="504"/>
                  </a:lnTo>
                  <a:lnTo>
                    <a:pt x="305" y="504"/>
                  </a:lnTo>
                  <a:lnTo>
                    <a:pt x="294" y="503"/>
                  </a:lnTo>
                  <a:lnTo>
                    <a:pt x="281" y="502"/>
                  </a:lnTo>
                  <a:lnTo>
                    <a:pt x="238" y="499"/>
                  </a:lnTo>
                  <a:lnTo>
                    <a:pt x="151" y="491"/>
                  </a:lnTo>
                  <a:lnTo>
                    <a:pt x="148" y="490"/>
                  </a:lnTo>
                  <a:lnTo>
                    <a:pt x="145" y="490"/>
                  </a:lnTo>
                  <a:lnTo>
                    <a:pt x="144" y="490"/>
                  </a:lnTo>
                  <a:lnTo>
                    <a:pt x="85" y="485"/>
                  </a:lnTo>
                  <a:lnTo>
                    <a:pt x="62" y="482"/>
                  </a:lnTo>
                  <a:lnTo>
                    <a:pt x="36" y="480"/>
                  </a:lnTo>
                  <a:lnTo>
                    <a:pt x="27" y="479"/>
                  </a:lnTo>
                  <a:lnTo>
                    <a:pt x="0" y="475"/>
                  </a:lnTo>
                  <a:lnTo>
                    <a:pt x="7" y="417"/>
                  </a:lnTo>
                  <a:lnTo>
                    <a:pt x="8" y="415"/>
                  </a:lnTo>
                  <a:lnTo>
                    <a:pt x="11" y="386"/>
                  </a:lnTo>
                  <a:lnTo>
                    <a:pt x="12" y="371"/>
                  </a:lnTo>
                  <a:lnTo>
                    <a:pt x="14" y="356"/>
                  </a:lnTo>
                  <a:lnTo>
                    <a:pt x="16" y="338"/>
                  </a:lnTo>
                  <a:lnTo>
                    <a:pt x="16" y="337"/>
                  </a:lnTo>
                  <a:lnTo>
                    <a:pt x="16" y="323"/>
                  </a:lnTo>
                  <a:lnTo>
                    <a:pt x="19" y="296"/>
                  </a:lnTo>
                  <a:lnTo>
                    <a:pt x="22" y="267"/>
                  </a:lnTo>
                  <a:lnTo>
                    <a:pt x="26" y="237"/>
                  </a:lnTo>
                  <a:lnTo>
                    <a:pt x="30" y="194"/>
                  </a:lnTo>
                  <a:lnTo>
                    <a:pt x="30" y="193"/>
                  </a:lnTo>
                  <a:lnTo>
                    <a:pt x="32" y="178"/>
                  </a:lnTo>
                  <a:lnTo>
                    <a:pt x="33" y="162"/>
                  </a:lnTo>
                  <a:lnTo>
                    <a:pt x="35" y="158"/>
                  </a:lnTo>
                  <a:lnTo>
                    <a:pt x="38" y="133"/>
                  </a:lnTo>
                  <a:lnTo>
                    <a:pt x="39" y="118"/>
                  </a:lnTo>
                  <a:lnTo>
                    <a:pt x="42" y="92"/>
                  </a:lnTo>
                  <a:lnTo>
                    <a:pt x="45" y="66"/>
                  </a:lnTo>
                  <a:lnTo>
                    <a:pt x="47" y="44"/>
                  </a:lnTo>
                  <a:lnTo>
                    <a:pt x="48" y="40"/>
                  </a:lnTo>
                  <a:lnTo>
                    <a:pt x="49" y="29"/>
                  </a:lnTo>
                  <a:lnTo>
                    <a:pt x="50" y="14"/>
                  </a:lnTo>
                  <a:lnTo>
                    <a:pt x="52" y="0"/>
                  </a:lnTo>
                  <a:lnTo>
                    <a:pt x="74" y="2"/>
                  </a:lnTo>
                  <a:lnTo>
                    <a:pt x="128" y="7"/>
                  </a:lnTo>
                  <a:lnTo>
                    <a:pt x="151" y="9"/>
                  </a:lnTo>
                  <a:lnTo>
                    <a:pt x="177" y="12"/>
                  </a:lnTo>
                  <a:lnTo>
                    <a:pt x="199" y="14"/>
                  </a:lnTo>
                  <a:lnTo>
                    <a:pt x="204" y="14"/>
                  </a:lnTo>
                  <a:lnTo>
                    <a:pt x="241" y="17"/>
                  </a:lnTo>
                  <a:lnTo>
                    <a:pt x="242" y="17"/>
                  </a:lnTo>
                  <a:lnTo>
                    <a:pt x="244" y="18"/>
                  </a:lnTo>
                  <a:lnTo>
                    <a:pt x="276" y="21"/>
                  </a:lnTo>
                  <a:lnTo>
                    <a:pt x="286" y="22"/>
                  </a:lnTo>
                  <a:lnTo>
                    <a:pt x="292" y="23"/>
                  </a:lnTo>
                  <a:lnTo>
                    <a:pt x="295" y="23"/>
                  </a:lnTo>
                  <a:lnTo>
                    <a:pt x="302" y="24"/>
                  </a:lnTo>
                  <a:lnTo>
                    <a:pt x="303" y="24"/>
                  </a:lnTo>
                  <a:lnTo>
                    <a:pt x="313" y="25"/>
                  </a:lnTo>
                  <a:lnTo>
                    <a:pt x="368" y="29"/>
                  </a:lnTo>
                  <a:lnTo>
                    <a:pt x="383" y="30"/>
                  </a:lnTo>
                  <a:lnTo>
                    <a:pt x="385" y="30"/>
                  </a:lnTo>
                  <a:lnTo>
                    <a:pt x="397" y="31"/>
                  </a:lnTo>
                  <a:lnTo>
                    <a:pt x="412" y="32"/>
                  </a:lnTo>
                  <a:lnTo>
                    <a:pt x="419" y="32"/>
                  </a:lnTo>
                  <a:lnTo>
                    <a:pt x="440" y="33"/>
                  </a:lnTo>
                  <a:lnTo>
                    <a:pt x="491" y="36"/>
                  </a:lnTo>
                  <a:lnTo>
                    <a:pt x="529" y="39"/>
                  </a:lnTo>
                  <a:lnTo>
                    <a:pt x="534" y="39"/>
                  </a:lnTo>
                  <a:lnTo>
                    <a:pt x="533" y="39"/>
                  </a:lnTo>
                  <a:lnTo>
                    <a:pt x="551" y="40"/>
                  </a:lnTo>
                  <a:lnTo>
                    <a:pt x="615" y="43"/>
                  </a:lnTo>
                  <a:lnTo>
                    <a:pt x="617" y="43"/>
                  </a:lnTo>
                  <a:lnTo>
                    <a:pt x="618" y="43"/>
                  </a:lnTo>
                  <a:lnTo>
                    <a:pt x="667" y="45"/>
                  </a:lnTo>
                  <a:lnTo>
                    <a:pt x="666" y="75"/>
                  </a:lnTo>
                  <a:lnTo>
                    <a:pt x="666" y="82"/>
                  </a:lnTo>
                  <a:lnTo>
                    <a:pt x="665" y="90"/>
                  </a:lnTo>
                  <a:lnTo>
                    <a:pt x="665" y="105"/>
                  </a:lnTo>
                  <a:lnTo>
                    <a:pt x="665" y="113"/>
                  </a:lnTo>
                  <a:lnTo>
                    <a:pt x="664" y="123"/>
                  </a:lnTo>
                  <a:lnTo>
                    <a:pt x="663" y="165"/>
                  </a:lnTo>
                  <a:lnTo>
                    <a:pt x="661" y="215"/>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 name=""/>
            <p:cNvSpPr/>
            <p:nvPr/>
          </p:nvSpPr>
          <p:spPr>
            <a:xfrm>
              <a:off x="3240000" y="3596040"/>
              <a:ext cx="1363680" cy="1461960"/>
            </a:xfrm>
            <a:custGeom>
              <a:avLst/>
              <a:gdLst/>
              <a:ahLst/>
              <a:rect l="l" t="t" r="r" b="b"/>
              <a:pathLst>
                <a:path w="634" h="683">
                  <a:moveTo>
                    <a:pt x="19" y="677"/>
                  </a:moveTo>
                  <a:lnTo>
                    <a:pt x="84" y="683"/>
                  </a:lnTo>
                  <a:lnTo>
                    <a:pt x="89" y="629"/>
                  </a:lnTo>
                  <a:lnTo>
                    <a:pt x="179" y="639"/>
                  </a:lnTo>
                  <a:lnTo>
                    <a:pt x="255" y="645"/>
                  </a:lnTo>
                  <a:lnTo>
                    <a:pt x="245" y="631"/>
                  </a:lnTo>
                  <a:lnTo>
                    <a:pt x="248" y="628"/>
                  </a:lnTo>
                  <a:lnTo>
                    <a:pt x="246" y="621"/>
                  </a:lnTo>
                  <a:lnTo>
                    <a:pt x="248" y="619"/>
                  </a:lnTo>
                  <a:lnTo>
                    <a:pt x="272" y="621"/>
                  </a:lnTo>
                  <a:lnTo>
                    <a:pt x="285" y="621"/>
                  </a:lnTo>
                  <a:lnTo>
                    <a:pt x="296" y="622"/>
                  </a:lnTo>
                  <a:lnTo>
                    <a:pt x="310" y="623"/>
                  </a:lnTo>
                  <a:lnTo>
                    <a:pt x="371" y="628"/>
                  </a:lnTo>
                  <a:lnTo>
                    <a:pt x="399" y="630"/>
                  </a:lnTo>
                  <a:lnTo>
                    <a:pt x="416" y="631"/>
                  </a:lnTo>
                  <a:lnTo>
                    <a:pt x="422" y="632"/>
                  </a:lnTo>
                  <a:lnTo>
                    <a:pt x="471" y="636"/>
                  </a:lnTo>
                  <a:lnTo>
                    <a:pt x="480" y="636"/>
                  </a:lnTo>
                  <a:lnTo>
                    <a:pt x="504" y="638"/>
                  </a:lnTo>
                  <a:lnTo>
                    <a:pt x="508" y="638"/>
                  </a:lnTo>
                  <a:lnTo>
                    <a:pt x="531" y="639"/>
                  </a:lnTo>
                  <a:lnTo>
                    <a:pt x="533" y="639"/>
                  </a:lnTo>
                  <a:lnTo>
                    <a:pt x="534" y="639"/>
                  </a:lnTo>
                  <a:lnTo>
                    <a:pt x="543" y="640"/>
                  </a:lnTo>
                  <a:lnTo>
                    <a:pt x="569" y="641"/>
                  </a:lnTo>
                  <a:lnTo>
                    <a:pt x="573" y="641"/>
                  </a:lnTo>
                  <a:lnTo>
                    <a:pt x="593" y="642"/>
                  </a:lnTo>
                  <a:lnTo>
                    <a:pt x="599" y="643"/>
                  </a:lnTo>
                  <a:lnTo>
                    <a:pt x="599" y="632"/>
                  </a:lnTo>
                  <a:lnTo>
                    <a:pt x="600" y="613"/>
                  </a:lnTo>
                  <a:lnTo>
                    <a:pt x="601" y="586"/>
                  </a:lnTo>
                  <a:lnTo>
                    <a:pt x="602" y="580"/>
                  </a:lnTo>
                  <a:lnTo>
                    <a:pt x="602" y="568"/>
                  </a:lnTo>
                  <a:lnTo>
                    <a:pt x="603" y="544"/>
                  </a:lnTo>
                  <a:lnTo>
                    <a:pt x="604" y="528"/>
                  </a:lnTo>
                  <a:lnTo>
                    <a:pt x="606" y="508"/>
                  </a:lnTo>
                  <a:lnTo>
                    <a:pt x="607" y="478"/>
                  </a:lnTo>
                  <a:lnTo>
                    <a:pt x="608" y="477"/>
                  </a:lnTo>
                  <a:lnTo>
                    <a:pt x="608" y="464"/>
                  </a:lnTo>
                  <a:lnTo>
                    <a:pt x="609" y="459"/>
                  </a:lnTo>
                  <a:lnTo>
                    <a:pt x="609" y="455"/>
                  </a:lnTo>
                  <a:lnTo>
                    <a:pt x="610" y="443"/>
                  </a:lnTo>
                  <a:lnTo>
                    <a:pt x="610" y="439"/>
                  </a:lnTo>
                  <a:lnTo>
                    <a:pt x="611" y="424"/>
                  </a:lnTo>
                  <a:lnTo>
                    <a:pt x="612" y="403"/>
                  </a:lnTo>
                  <a:lnTo>
                    <a:pt x="614" y="373"/>
                  </a:lnTo>
                  <a:lnTo>
                    <a:pt x="614" y="367"/>
                  </a:lnTo>
                  <a:lnTo>
                    <a:pt x="614" y="366"/>
                  </a:lnTo>
                  <a:lnTo>
                    <a:pt x="615" y="353"/>
                  </a:lnTo>
                  <a:lnTo>
                    <a:pt x="615" y="343"/>
                  </a:lnTo>
                  <a:lnTo>
                    <a:pt x="617" y="314"/>
                  </a:lnTo>
                  <a:lnTo>
                    <a:pt x="617" y="300"/>
                  </a:lnTo>
                  <a:lnTo>
                    <a:pt x="617" y="299"/>
                  </a:lnTo>
                  <a:lnTo>
                    <a:pt x="618" y="290"/>
                  </a:lnTo>
                  <a:lnTo>
                    <a:pt x="618" y="284"/>
                  </a:lnTo>
                  <a:lnTo>
                    <a:pt x="619" y="269"/>
                  </a:lnTo>
                  <a:lnTo>
                    <a:pt x="619" y="262"/>
                  </a:lnTo>
                  <a:lnTo>
                    <a:pt x="621" y="251"/>
                  </a:lnTo>
                  <a:lnTo>
                    <a:pt x="621" y="245"/>
                  </a:lnTo>
                  <a:lnTo>
                    <a:pt x="623" y="210"/>
                  </a:lnTo>
                  <a:lnTo>
                    <a:pt x="623" y="209"/>
                  </a:lnTo>
                  <a:lnTo>
                    <a:pt x="623" y="195"/>
                  </a:lnTo>
                  <a:lnTo>
                    <a:pt x="624" y="194"/>
                  </a:lnTo>
                  <a:lnTo>
                    <a:pt x="624" y="191"/>
                  </a:lnTo>
                  <a:lnTo>
                    <a:pt x="625" y="158"/>
                  </a:lnTo>
                  <a:lnTo>
                    <a:pt x="628" y="104"/>
                  </a:lnTo>
                  <a:lnTo>
                    <a:pt x="631" y="105"/>
                  </a:lnTo>
                  <a:lnTo>
                    <a:pt x="633" y="78"/>
                  </a:lnTo>
                  <a:lnTo>
                    <a:pt x="634" y="59"/>
                  </a:lnTo>
                  <a:lnTo>
                    <a:pt x="634" y="45"/>
                  </a:lnTo>
                  <a:lnTo>
                    <a:pt x="627" y="44"/>
                  </a:lnTo>
                  <a:lnTo>
                    <a:pt x="605" y="43"/>
                  </a:lnTo>
                  <a:lnTo>
                    <a:pt x="600" y="43"/>
                  </a:lnTo>
                  <a:lnTo>
                    <a:pt x="541" y="40"/>
                  </a:lnTo>
                  <a:lnTo>
                    <a:pt x="507" y="39"/>
                  </a:lnTo>
                  <a:lnTo>
                    <a:pt x="454" y="35"/>
                  </a:lnTo>
                  <a:lnTo>
                    <a:pt x="435" y="34"/>
                  </a:lnTo>
                  <a:lnTo>
                    <a:pt x="429" y="33"/>
                  </a:lnTo>
                  <a:lnTo>
                    <a:pt x="382" y="29"/>
                  </a:lnTo>
                  <a:lnTo>
                    <a:pt x="379" y="29"/>
                  </a:lnTo>
                  <a:lnTo>
                    <a:pt x="368" y="28"/>
                  </a:lnTo>
                  <a:lnTo>
                    <a:pt x="355" y="27"/>
                  </a:lnTo>
                  <a:lnTo>
                    <a:pt x="312" y="24"/>
                  </a:lnTo>
                  <a:lnTo>
                    <a:pt x="225" y="16"/>
                  </a:lnTo>
                  <a:lnTo>
                    <a:pt x="222" y="15"/>
                  </a:lnTo>
                  <a:lnTo>
                    <a:pt x="219" y="15"/>
                  </a:lnTo>
                  <a:lnTo>
                    <a:pt x="218" y="15"/>
                  </a:lnTo>
                  <a:lnTo>
                    <a:pt x="159" y="10"/>
                  </a:lnTo>
                  <a:lnTo>
                    <a:pt x="136" y="7"/>
                  </a:lnTo>
                  <a:lnTo>
                    <a:pt x="110" y="5"/>
                  </a:lnTo>
                  <a:lnTo>
                    <a:pt x="101" y="4"/>
                  </a:lnTo>
                  <a:lnTo>
                    <a:pt x="74" y="0"/>
                  </a:lnTo>
                  <a:lnTo>
                    <a:pt x="71" y="30"/>
                  </a:lnTo>
                  <a:lnTo>
                    <a:pt x="68" y="59"/>
                  </a:lnTo>
                  <a:lnTo>
                    <a:pt x="61" y="119"/>
                  </a:lnTo>
                  <a:lnTo>
                    <a:pt x="56" y="174"/>
                  </a:lnTo>
                  <a:lnTo>
                    <a:pt x="55" y="179"/>
                  </a:lnTo>
                  <a:lnTo>
                    <a:pt x="48" y="243"/>
                  </a:lnTo>
                  <a:lnTo>
                    <a:pt x="46" y="265"/>
                  </a:lnTo>
                  <a:lnTo>
                    <a:pt x="46" y="266"/>
                  </a:lnTo>
                  <a:lnTo>
                    <a:pt x="43" y="288"/>
                  </a:lnTo>
                  <a:lnTo>
                    <a:pt x="40" y="313"/>
                  </a:lnTo>
                  <a:lnTo>
                    <a:pt x="35" y="358"/>
                  </a:lnTo>
                  <a:lnTo>
                    <a:pt x="32" y="384"/>
                  </a:lnTo>
                  <a:lnTo>
                    <a:pt x="32" y="387"/>
                  </a:lnTo>
                  <a:lnTo>
                    <a:pt x="25" y="451"/>
                  </a:lnTo>
                  <a:lnTo>
                    <a:pt x="25" y="458"/>
                  </a:lnTo>
                  <a:lnTo>
                    <a:pt x="23" y="476"/>
                  </a:lnTo>
                  <a:lnTo>
                    <a:pt x="20" y="503"/>
                  </a:lnTo>
                  <a:lnTo>
                    <a:pt x="19" y="506"/>
                  </a:lnTo>
                  <a:lnTo>
                    <a:pt x="16" y="536"/>
                  </a:lnTo>
                  <a:lnTo>
                    <a:pt x="15" y="544"/>
                  </a:lnTo>
                  <a:lnTo>
                    <a:pt x="3" y="649"/>
                  </a:lnTo>
                  <a:lnTo>
                    <a:pt x="3" y="652"/>
                  </a:lnTo>
                  <a:lnTo>
                    <a:pt x="0" y="675"/>
                  </a:lnTo>
                  <a:lnTo>
                    <a:pt x="19" y="677"/>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6" name=""/>
            <p:cNvSpPr/>
            <p:nvPr/>
          </p:nvSpPr>
          <p:spPr>
            <a:xfrm>
              <a:off x="1352520" y="1992600"/>
              <a:ext cx="1260360" cy="1957320"/>
            </a:xfrm>
            <a:custGeom>
              <a:avLst/>
              <a:gdLst/>
              <a:ahLst/>
              <a:rect l="l" t="t" r="r" b="b"/>
              <a:pathLst>
                <a:path w="586" h="914">
                  <a:moveTo>
                    <a:pt x="3" y="336"/>
                  </a:moveTo>
                  <a:lnTo>
                    <a:pt x="2" y="342"/>
                  </a:lnTo>
                  <a:lnTo>
                    <a:pt x="0" y="349"/>
                  </a:lnTo>
                  <a:lnTo>
                    <a:pt x="4" y="356"/>
                  </a:lnTo>
                  <a:lnTo>
                    <a:pt x="7" y="360"/>
                  </a:lnTo>
                  <a:lnTo>
                    <a:pt x="11" y="366"/>
                  </a:lnTo>
                  <a:lnTo>
                    <a:pt x="25" y="386"/>
                  </a:lnTo>
                  <a:lnTo>
                    <a:pt x="30" y="391"/>
                  </a:lnTo>
                  <a:lnTo>
                    <a:pt x="36" y="400"/>
                  </a:lnTo>
                  <a:lnTo>
                    <a:pt x="48" y="417"/>
                  </a:lnTo>
                  <a:lnTo>
                    <a:pt x="51" y="422"/>
                  </a:lnTo>
                  <a:lnTo>
                    <a:pt x="53" y="425"/>
                  </a:lnTo>
                  <a:lnTo>
                    <a:pt x="60" y="434"/>
                  </a:lnTo>
                  <a:lnTo>
                    <a:pt x="77" y="458"/>
                  </a:lnTo>
                  <a:lnTo>
                    <a:pt x="89" y="476"/>
                  </a:lnTo>
                  <a:lnTo>
                    <a:pt x="113" y="509"/>
                  </a:lnTo>
                  <a:lnTo>
                    <a:pt x="141" y="548"/>
                  </a:lnTo>
                  <a:lnTo>
                    <a:pt x="152" y="565"/>
                  </a:lnTo>
                  <a:lnTo>
                    <a:pt x="157" y="570"/>
                  </a:lnTo>
                  <a:lnTo>
                    <a:pt x="173" y="594"/>
                  </a:lnTo>
                  <a:lnTo>
                    <a:pt x="178" y="601"/>
                  </a:lnTo>
                  <a:lnTo>
                    <a:pt x="206" y="641"/>
                  </a:lnTo>
                  <a:lnTo>
                    <a:pt x="253" y="707"/>
                  </a:lnTo>
                  <a:lnTo>
                    <a:pt x="274" y="738"/>
                  </a:lnTo>
                  <a:lnTo>
                    <a:pt x="301" y="775"/>
                  </a:lnTo>
                  <a:lnTo>
                    <a:pt x="302" y="776"/>
                  </a:lnTo>
                  <a:lnTo>
                    <a:pt x="312" y="792"/>
                  </a:lnTo>
                  <a:lnTo>
                    <a:pt x="322" y="805"/>
                  </a:lnTo>
                  <a:lnTo>
                    <a:pt x="352" y="847"/>
                  </a:lnTo>
                  <a:lnTo>
                    <a:pt x="376" y="882"/>
                  </a:lnTo>
                  <a:lnTo>
                    <a:pt x="399" y="914"/>
                  </a:lnTo>
                  <a:lnTo>
                    <a:pt x="408" y="886"/>
                  </a:lnTo>
                  <a:lnTo>
                    <a:pt x="407" y="825"/>
                  </a:lnTo>
                  <a:lnTo>
                    <a:pt x="413" y="811"/>
                  </a:lnTo>
                  <a:lnTo>
                    <a:pt x="409" y="784"/>
                  </a:lnTo>
                  <a:lnTo>
                    <a:pt x="433" y="782"/>
                  </a:lnTo>
                  <a:lnTo>
                    <a:pt x="455" y="800"/>
                  </a:lnTo>
                  <a:lnTo>
                    <a:pt x="476" y="783"/>
                  </a:lnTo>
                  <a:lnTo>
                    <a:pt x="489" y="706"/>
                  </a:lnTo>
                  <a:lnTo>
                    <a:pt x="492" y="687"/>
                  </a:lnTo>
                  <a:lnTo>
                    <a:pt x="493" y="675"/>
                  </a:lnTo>
                  <a:lnTo>
                    <a:pt x="499" y="636"/>
                  </a:lnTo>
                  <a:lnTo>
                    <a:pt x="502" y="616"/>
                  </a:lnTo>
                  <a:lnTo>
                    <a:pt x="505" y="598"/>
                  </a:lnTo>
                  <a:lnTo>
                    <a:pt x="507" y="596"/>
                  </a:lnTo>
                  <a:lnTo>
                    <a:pt x="514" y="552"/>
                  </a:lnTo>
                  <a:lnTo>
                    <a:pt x="516" y="534"/>
                  </a:lnTo>
                  <a:lnTo>
                    <a:pt x="520" y="510"/>
                  </a:lnTo>
                  <a:lnTo>
                    <a:pt x="521" y="501"/>
                  </a:lnTo>
                  <a:lnTo>
                    <a:pt x="522" y="495"/>
                  </a:lnTo>
                  <a:lnTo>
                    <a:pt x="523" y="488"/>
                  </a:lnTo>
                  <a:lnTo>
                    <a:pt x="527" y="467"/>
                  </a:lnTo>
                  <a:lnTo>
                    <a:pt x="539" y="392"/>
                  </a:lnTo>
                  <a:lnTo>
                    <a:pt x="540" y="387"/>
                  </a:lnTo>
                  <a:lnTo>
                    <a:pt x="544" y="362"/>
                  </a:lnTo>
                  <a:lnTo>
                    <a:pt x="547" y="343"/>
                  </a:lnTo>
                  <a:lnTo>
                    <a:pt x="549" y="333"/>
                  </a:lnTo>
                  <a:lnTo>
                    <a:pt x="551" y="318"/>
                  </a:lnTo>
                  <a:lnTo>
                    <a:pt x="555" y="291"/>
                  </a:lnTo>
                  <a:lnTo>
                    <a:pt x="560" y="258"/>
                  </a:lnTo>
                  <a:lnTo>
                    <a:pt x="567" y="215"/>
                  </a:lnTo>
                  <a:lnTo>
                    <a:pt x="574" y="176"/>
                  </a:lnTo>
                  <a:lnTo>
                    <a:pt x="584" y="110"/>
                  </a:lnTo>
                  <a:lnTo>
                    <a:pt x="586" y="98"/>
                  </a:lnTo>
                  <a:lnTo>
                    <a:pt x="569" y="95"/>
                  </a:lnTo>
                  <a:lnTo>
                    <a:pt x="568" y="95"/>
                  </a:lnTo>
                  <a:lnTo>
                    <a:pt x="565" y="95"/>
                  </a:lnTo>
                  <a:lnTo>
                    <a:pt x="539" y="89"/>
                  </a:lnTo>
                  <a:lnTo>
                    <a:pt x="525" y="87"/>
                  </a:lnTo>
                  <a:lnTo>
                    <a:pt x="501" y="83"/>
                  </a:lnTo>
                  <a:lnTo>
                    <a:pt x="414" y="68"/>
                  </a:lnTo>
                  <a:lnTo>
                    <a:pt x="335" y="53"/>
                  </a:lnTo>
                  <a:lnTo>
                    <a:pt x="330" y="52"/>
                  </a:lnTo>
                  <a:lnTo>
                    <a:pt x="311" y="48"/>
                  </a:lnTo>
                  <a:lnTo>
                    <a:pt x="307" y="48"/>
                  </a:lnTo>
                  <a:lnTo>
                    <a:pt x="230" y="32"/>
                  </a:lnTo>
                  <a:lnTo>
                    <a:pt x="204" y="27"/>
                  </a:lnTo>
                  <a:lnTo>
                    <a:pt x="188" y="24"/>
                  </a:lnTo>
                  <a:lnTo>
                    <a:pt x="134" y="13"/>
                  </a:lnTo>
                  <a:lnTo>
                    <a:pt x="131" y="13"/>
                  </a:lnTo>
                  <a:lnTo>
                    <a:pt x="119" y="10"/>
                  </a:lnTo>
                  <a:lnTo>
                    <a:pt x="87" y="2"/>
                  </a:lnTo>
                  <a:lnTo>
                    <a:pt x="77" y="0"/>
                  </a:lnTo>
                  <a:lnTo>
                    <a:pt x="71" y="26"/>
                  </a:lnTo>
                  <a:lnTo>
                    <a:pt x="61" y="76"/>
                  </a:lnTo>
                  <a:lnTo>
                    <a:pt x="55" y="95"/>
                  </a:lnTo>
                  <a:lnTo>
                    <a:pt x="39" y="174"/>
                  </a:lnTo>
                  <a:lnTo>
                    <a:pt x="24" y="238"/>
                  </a:lnTo>
                  <a:lnTo>
                    <a:pt x="18" y="266"/>
                  </a:lnTo>
                  <a:lnTo>
                    <a:pt x="16" y="277"/>
                  </a:lnTo>
                  <a:lnTo>
                    <a:pt x="13" y="291"/>
                  </a:lnTo>
                  <a:lnTo>
                    <a:pt x="11" y="298"/>
                  </a:lnTo>
                  <a:lnTo>
                    <a:pt x="9" y="306"/>
                  </a:lnTo>
                  <a:lnTo>
                    <a:pt x="8" y="312"/>
                  </a:lnTo>
                  <a:lnTo>
                    <a:pt x="6" y="320"/>
                  </a:lnTo>
                  <a:lnTo>
                    <a:pt x="4" y="330"/>
                  </a:lnTo>
                  <a:lnTo>
                    <a:pt x="3" y="335"/>
                  </a:lnTo>
                  <a:lnTo>
                    <a:pt x="3" y="336"/>
                  </a:lnTo>
                  <a:close/>
                </a:path>
              </a:pathLst>
            </a:custGeom>
            <a:solidFill>
              <a:srgbClr val="ccffcc"/>
            </a:solidFill>
            <a:ln w="14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7" name=""/>
            <p:cNvSpPr/>
            <p:nvPr/>
          </p:nvSpPr>
          <p:spPr>
            <a:xfrm>
              <a:off x="2165400" y="4044960"/>
              <a:ext cx="2373120" cy="1233720"/>
            </a:xfrm>
            <a:custGeom>
              <a:avLst/>
              <a:gdLst/>
              <a:ahLst/>
              <a:rect l="l" t="t" r="r" b="b"/>
              <a:pathLst>
                <a:path w="135" h="74">
                  <a:moveTo>
                    <a:pt x="0" y="3"/>
                  </a:moveTo>
                  <a:cubicBezTo>
                    <a:pt x="2" y="2"/>
                    <a:pt x="5" y="2"/>
                    <a:pt x="8" y="2"/>
                  </a:cubicBezTo>
                  <a:cubicBezTo>
                    <a:pt x="11" y="2"/>
                    <a:pt x="14" y="1"/>
                    <a:pt x="16" y="1"/>
                  </a:cubicBezTo>
                  <a:cubicBezTo>
                    <a:pt x="18" y="1"/>
                    <a:pt x="18" y="0"/>
                    <a:pt x="20" y="0"/>
                  </a:cubicBezTo>
                  <a:cubicBezTo>
                    <a:pt x="22" y="0"/>
                    <a:pt x="26" y="1"/>
                    <a:pt x="28" y="1"/>
                  </a:cubicBezTo>
                  <a:cubicBezTo>
                    <a:pt x="30" y="1"/>
                    <a:pt x="31" y="1"/>
                    <a:pt x="34" y="1"/>
                  </a:cubicBezTo>
                  <a:cubicBezTo>
                    <a:pt x="37" y="1"/>
                    <a:pt x="43" y="2"/>
                    <a:pt x="46" y="2"/>
                  </a:cubicBezTo>
                  <a:cubicBezTo>
                    <a:pt x="49" y="2"/>
                    <a:pt x="51" y="3"/>
                    <a:pt x="53" y="3"/>
                  </a:cubicBezTo>
                  <a:cubicBezTo>
                    <a:pt x="55" y="3"/>
                    <a:pt x="59" y="3"/>
                    <a:pt x="61" y="3"/>
                  </a:cubicBezTo>
                  <a:cubicBezTo>
                    <a:pt x="63" y="3"/>
                    <a:pt x="64" y="3"/>
                    <a:pt x="65" y="4"/>
                  </a:cubicBezTo>
                  <a:cubicBezTo>
                    <a:pt x="66" y="5"/>
                    <a:pt x="67" y="5"/>
                    <a:pt x="69" y="6"/>
                  </a:cubicBezTo>
                  <a:cubicBezTo>
                    <a:pt x="71" y="7"/>
                    <a:pt x="72" y="7"/>
                    <a:pt x="75" y="7"/>
                  </a:cubicBezTo>
                  <a:cubicBezTo>
                    <a:pt x="78" y="7"/>
                    <a:pt x="84" y="4"/>
                    <a:pt x="86" y="4"/>
                  </a:cubicBezTo>
                  <a:cubicBezTo>
                    <a:pt x="88" y="4"/>
                    <a:pt x="87" y="7"/>
                    <a:pt x="87" y="8"/>
                  </a:cubicBezTo>
                  <a:cubicBezTo>
                    <a:pt x="87" y="9"/>
                    <a:pt x="88" y="8"/>
                    <a:pt x="89" y="9"/>
                  </a:cubicBezTo>
                  <a:cubicBezTo>
                    <a:pt x="90" y="10"/>
                    <a:pt x="92" y="11"/>
                    <a:pt x="93" y="12"/>
                  </a:cubicBezTo>
                  <a:cubicBezTo>
                    <a:pt x="94" y="13"/>
                    <a:pt x="94" y="14"/>
                    <a:pt x="95" y="15"/>
                  </a:cubicBezTo>
                  <a:cubicBezTo>
                    <a:pt x="96" y="16"/>
                    <a:pt x="98" y="17"/>
                    <a:pt x="99" y="18"/>
                  </a:cubicBezTo>
                  <a:cubicBezTo>
                    <a:pt x="100" y="19"/>
                    <a:pt x="101" y="21"/>
                    <a:pt x="102" y="22"/>
                  </a:cubicBezTo>
                  <a:cubicBezTo>
                    <a:pt x="103" y="23"/>
                    <a:pt x="103" y="24"/>
                    <a:pt x="104" y="25"/>
                  </a:cubicBezTo>
                  <a:cubicBezTo>
                    <a:pt x="105" y="26"/>
                    <a:pt x="105" y="28"/>
                    <a:pt x="106" y="29"/>
                  </a:cubicBezTo>
                  <a:cubicBezTo>
                    <a:pt x="107" y="30"/>
                    <a:pt x="107" y="29"/>
                    <a:pt x="108" y="30"/>
                  </a:cubicBezTo>
                  <a:cubicBezTo>
                    <a:pt x="109" y="31"/>
                    <a:pt x="112" y="34"/>
                    <a:pt x="113" y="35"/>
                  </a:cubicBezTo>
                  <a:cubicBezTo>
                    <a:pt x="114" y="36"/>
                    <a:pt x="115" y="36"/>
                    <a:pt x="116" y="37"/>
                  </a:cubicBezTo>
                  <a:cubicBezTo>
                    <a:pt x="117" y="38"/>
                    <a:pt x="121" y="41"/>
                    <a:pt x="122" y="42"/>
                  </a:cubicBezTo>
                  <a:cubicBezTo>
                    <a:pt x="123" y="43"/>
                    <a:pt x="122" y="42"/>
                    <a:pt x="123" y="44"/>
                  </a:cubicBezTo>
                  <a:cubicBezTo>
                    <a:pt x="124" y="46"/>
                    <a:pt x="125" y="51"/>
                    <a:pt x="126" y="54"/>
                  </a:cubicBezTo>
                  <a:cubicBezTo>
                    <a:pt x="127" y="57"/>
                    <a:pt x="128" y="58"/>
                    <a:pt x="129" y="60"/>
                  </a:cubicBezTo>
                  <a:cubicBezTo>
                    <a:pt x="130" y="62"/>
                    <a:pt x="130" y="66"/>
                    <a:pt x="131" y="68"/>
                  </a:cubicBezTo>
                  <a:cubicBezTo>
                    <a:pt x="132" y="70"/>
                    <a:pt x="134" y="73"/>
                    <a:pt x="135" y="7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3506760" y="3532320"/>
              <a:ext cx="103320" cy="615960"/>
            </a:xfrm>
            <a:custGeom>
              <a:avLst/>
              <a:gdLst/>
              <a:ahLst/>
              <a:rect l="l" t="t" r="r" b="b"/>
              <a:pathLst>
                <a:path w="8" h="32">
                  <a:moveTo>
                    <a:pt x="8" y="0"/>
                  </a:moveTo>
                  <a:cubicBezTo>
                    <a:pt x="8" y="1"/>
                    <a:pt x="8" y="2"/>
                    <a:pt x="8" y="3"/>
                  </a:cubicBezTo>
                  <a:cubicBezTo>
                    <a:pt x="8" y="4"/>
                    <a:pt x="7" y="5"/>
                    <a:pt x="7" y="6"/>
                  </a:cubicBezTo>
                  <a:cubicBezTo>
                    <a:pt x="7" y="7"/>
                    <a:pt x="6" y="10"/>
                    <a:pt x="6" y="12"/>
                  </a:cubicBezTo>
                  <a:cubicBezTo>
                    <a:pt x="6" y="14"/>
                    <a:pt x="5" y="17"/>
                    <a:pt x="4" y="19"/>
                  </a:cubicBezTo>
                  <a:cubicBezTo>
                    <a:pt x="3" y="21"/>
                    <a:pt x="3" y="23"/>
                    <a:pt x="2" y="24"/>
                  </a:cubicBezTo>
                  <a:cubicBezTo>
                    <a:pt x="1" y="25"/>
                    <a:pt x="0" y="27"/>
                    <a:pt x="0" y="28"/>
                  </a:cubicBezTo>
                  <a:cubicBezTo>
                    <a:pt x="0" y="29"/>
                    <a:pt x="0" y="30"/>
                    <a:pt x="0" y="32"/>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9" name=""/>
            <p:cNvSpPr/>
            <p:nvPr/>
          </p:nvSpPr>
          <p:spPr>
            <a:xfrm>
              <a:off x="4332240" y="4148280"/>
              <a:ext cx="619200" cy="603360"/>
            </a:xfrm>
            <a:custGeom>
              <a:avLst/>
              <a:gdLst/>
              <a:ahLst/>
              <a:rect l="l" t="t" r="r" b="b"/>
              <a:pathLst>
                <a:path w="34" h="35">
                  <a:moveTo>
                    <a:pt x="34" y="0"/>
                  </a:moveTo>
                  <a:cubicBezTo>
                    <a:pt x="33" y="1"/>
                    <a:pt x="32" y="3"/>
                    <a:pt x="31" y="4"/>
                  </a:cubicBezTo>
                  <a:cubicBezTo>
                    <a:pt x="30" y="5"/>
                    <a:pt x="28" y="7"/>
                    <a:pt x="27" y="8"/>
                  </a:cubicBezTo>
                  <a:cubicBezTo>
                    <a:pt x="26" y="9"/>
                    <a:pt x="27" y="10"/>
                    <a:pt x="26" y="10"/>
                  </a:cubicBezTo>
                  <a:cubicBezTo>
                    <a:pt x="25" y="10"/>
                    <a:pt x="24" y="10"/>
                    <a:pt x="23" y="11"/>
                  </a:cubicBezTo>
                  <a:cubicBezTo>
                    <a:pt x="22" y="12"/>
                    <a:pt x="19" y="14"/>
                    <a:pt x="17" y="15"/>
                  </a:cubicBezTo>
                  <a:cubicBezTo>
                    <a:pt x="15" y="16"/>
                    <a:pt x="15" y="17"/>
                    <a:pt x="13" y="19"/>
                  </a:cubicBezTo>
                  <a:cubicBezTo>
                    <a:pt x="11" y="21"/>
                    <a:pt x="9" y="25"/>
                    <a:pt x="7" y="27"/>
                  </a:cubicBezTo>
                  <a:cubicBezTo>
                    <a:pt x="5" y="29"/>
                    <a:pt x="3" y="31"/>
                    <a:pt x="2" y="32"/>
                  </a:cubicBezTo>
                  <a:cubicBezTo>
                    <a:pt x="1" y="33"/>
                    <a:pt x="0" y="34"/>
                    <a:pt x="0" y="35"/>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0" name=""/>
            <p:cNvSpPr/>
            <p:nvPr/>
          </p:nvSpPr>
          <p:spPr>
            <a:xfrm>
              <a:off x="4951440" y="4044960"/>
              <a:ext cx="193680" cy="181080"/>
            </a:xfrm>
            <a:custGeom>
              <a:avLst/>
              <a:gdLst/>
              <a:ahLst/>
              <a:rect l="l" t="t" r="r" b="b"/>
              <a:pathLst>
                <a:path w="15" h="14">
                  <a:moveTo>
                    <a:pt x="0" y="0"/>
                  </a:moveTo>
                  <a:cubicBezTo>
                    <a:pt x="0" y="1"/>
                    <a:pt x="0" y="3"/>
                    <a:pt x="0" y="4"/>
                  </a:cubicBezTo>
                  <a:cubicBezTo>
                    <a:pt x="0" y="5"/>
                    <a:pt x="0" y="5"/>
                    <a:pt x="0" y="6"/>
                  </a:cubicBezTo>
                  <a:cubicBezTo>
                    <a:pt x="0" y="7"/>
                    <a:pt x="0" y="9"/>
                    <a:pt x="0" y="10"/>
                  </a:cubicBezTo>
                  <a:cubicBezTo>
                    <a:pt x="0" y="11"/>
                    <a:pt x="0" y="12"/>
                    <a:pt x="0" y="12"/>
                  </a:cubicBezTo>
                  <a:cubicBezTo>
                    <a:pt x="0" y="12"/>
                    <a:pt x="1" y="13"/>
                    <a:pt x="2" y="13"/>
                  </a:cubicBezTo>
                  <a:cubicBezTo>
                    <a:pt x="3" y="13"/>
                    <a:pt x="4" y="14"/>
                    <a:pt x="5" y="14"/>
                  </a:cubicBezTo>
                  <a:cubicBezTo>
                    <a:pt x="6" y="14"/>
                    <a:pt x="7" y="14"/>
                    <a:pt x="8" y="14"/>
                  </a:cubicBezTo>
                  <a:cubicBezTo>
                    <a:pt x="9" y="14"/>
                    <a:pt x="9" y="14"/>
                    <a:pt x="10" y="14"/>
                  </a:cubicBezTo>
                  <a:cubicBezTo>
                    <a:pt x="11" y="14"/>
                    <a:pt x="11" y="14"/>
                    <a:pt x="12" y="14"/>
                  </a:cubicBezTo>
                  <a:cubicBezTo>
                    <a:pt x="13" y="14"/>
                    <a:pt x="14" y="14"/>
                    <a:pt x="15" y="14"/>
                  </a:cubicBezTo>
                </a:path>
              </a:pathLst>
            </a:custGeom>
            <a:noFill/>
            <a:ln w="2844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1" name=""/>
            <p:cNvSpPr/>
            <p:nvPr/>
          </p:nvSpPr>
          <p:spPr>
            <a:xfrm>
              <a:off x="5176800" y="4929480"/>
              <a:ext cx="52056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Texas</a:t>
              </a:r>
              <a:endParaRPr b="0" lang="en-US" sz="800" strike="noStrike" u="none">
                <a:solidFill>
                  <a:srgbClr val="000000"/>
                </a:solidFill>
                <a:effectLst/>
                <a:uFillTx/>
                <a:latin typeface="Times New Roman"/>
              </a:endParaRPr>
            </a:p>
          </p:txBody>
        </p:sp>
        <p:sp>
          <p:nvSpPr>
            <p:cNvPr id="222" name=""/>
            <p:cNvSpPr/>
            <p:nvPr/>
          </p:nvSpPr>
          <p:spPr>
            <a:xfrm>
              <a:off x="3881520" y="3024360"/>
              <a:ext cx="7189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Colorado</a:t>
              </a:r>
              <a:endParaRPr b="0" lang="en-US" sz="800" strike="noStrike" u="none">
                <a:solidFill>
                  <a:srgbClr val="000000"/>
                </a:solidFill>
                <a:effectLst/>
                <a:uFillTx/>
                <a:latin typeface="Times New Roman"/>
              </a:endParaRPr>
            </a:p>
          </p:txBody>
        </p:sp>
        <p:sp>
          <p:nvSpPr>
            <p:cNvPr id="223" name=""/>
            <p:cNvSpPr/>
            <p:nvPr/>
          </p:nvSpPr>
          <p:spPr>
            <a:xfrm>
              <a:off x="3709800" y="3900600"/>
              <a:ext cx="80964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New Mexico</a:t>
              </a:r>
              <a:endParaRPr b="0" lang="en-US" sz="800" strike="noStrike" u="none">
                <a:solidFill>
                  <a:srgbClr val="000000"/>
                </a:solidFill>
                <a:effectLst/>
                <a:uFillTx/>
                <a:latin typeface="Times New Roman"/>
              </a:endParaRPr>
            </a:p>
          </p:txBody>
        </p:sp>
        <p:sp>
          <p:nvSpPr>
            <p:cNvPr id="224" name=""/>
            <p:cNvSpPr/>
            <p:nvPr/>
          </p:nvSpPr>
          <p:spPr>
            <a:xfrm>
              <a:off x="2585880" y="4243680"/>
              <a:ext cx="5335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Arizona</a:t>
              </a:r>
              <a:endParaRPr b="0" lang="en-US" sz="800" strike="noStrike" u="none">
                <a:solidFill>
                  <a:srgbClr val="000000"/>
                </a:solidFill>
                <a:effectLst/>
                <a:uFillTx/>
                <a:latin typeface="Times New Roman"/>
              </a:endParaRPr>
            </a:p>
          </p:txBody>
        </p:sp>
        <p:sp>
          <p:nvSpPr>
            <p:cNvPr id="225" name=""/>
            <p:cNvSpPr/>
            <p:nvPr/>
          </p:nvSpPr>
          <p:spPr>
            <a:xfrm>
              <a:off x="2814480" y="2948040"/>
              <a:ext cx="5335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Utah</a:t>
              </a:r>
              <a:endParaRPr b="0" lang="en-US" sz="800" strike="noStrike" u="none">
                <a:solidFill>
                  <a:srgbClr val="000000"/>
                </a:solidFill>
                <a:effectLst/>
                <a:uFillTx/>
                <a:latin typeface="Times New Roman"/>
              </a:endParaRPr>
            </a:p>
          </p:txBody>
        </p:sp>
        <p:sp>
          <p:nvSpPr>
            <p:cNvPr id="226" name=""/>
            <p:cNvSpPr/>
            <p:nvPr/>
          </p:nvSpPr>
          <p:spPr>
            <a:xfrm>
              <a:off x="1749600" y="2617920"/>
              <a:ext cx="532800" cy="2156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Nevada</a:t>
              </a:r>
              <a:endParaRPr b="0" lang="en-US" sz="800" strike="noStrike" u="none">
                <a:solidFill>
                  <a:srgbClr val="000000"/>
                </a:solidFill>
                <a:effectLst/>
                <a:uFillTx/>
                <a:latin typeface="Times New Roman"/>
              </a:endParaRPr>
            </a:p>
          </p:txBody>
        </p:sp>
        <p:sp>
          <p:nvSpPr>
            <p:cNvPr id="227" name=""/>
            <p:cNvSpPr/>
            <p:nvPr/>
          </p:nvSpPr>
          <p:spPr>
            <a:xfrm>
              <a:off x="1033560" y="3343320"/>
              <a:ext cx="90468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California</a:t>
              </a:r>
              <a:endParaRPr b="0" lang="en-US" sz="800" strike="noStrike" u="none">
                <a:solidFill>
                  <a:srgbClr val="000000"/>
                </a:solidFill>
                <a:effectLst/>
                <a:uFillTx/>
                <a:latin typeface="Times New Roman"/>
              </a:endParaRPr>
            </a:p>
          </p:txBody>
        </p:sp>
        <p:sp>
          <p:nvSpPr>
            <p:cNvPr id="228" name=""/>
            <p:cNvSpPr/>
            <p:nvPr/>
          </p:nvSpPr>
          <p:spPr>
            <a:xfrm>
              <a:off x="2433600" y="4015080"/>
              <a:ext cx="76320" cy="75960"/>
            </a:xfrm>
            <a:prstGeom prst="rect">
              <a:avLst/>
            </a:prstGeom>
            <a:solidFill>
              <a:srgbClr val="48bad6"/>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229" name=""/>
            <p:cNvSpPr/>
            <p:nvPr/>
          </p:nvSpPr>
          <p:spPr>
            <a:xfrm>
              <a:off x="2738520" y="4015080"/>
              <a:ext cx="75960" cy="75960"/>
            </a:xfrm>
            <a:prstGeom prst="rect">
              <a:avLst/>
            </a:prstGeom>
            <a:solidFill>
              <a:srgbClr val="48bad6"/>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230" name=""/>
            <p:cNvSpPr/>
            <p:nvPr/>
          </p:nvSpPr>
          <p:spPr>
            <a:xfrm>
              <a:off x="3043080" y="4015080"/>
              <a:ext cx="76320" cy="75960"/>
            </a:xfrm>
            <a:prstGeom prst="rect">
              <a:avLst/>
            </a:prstGeom>
            <a:solidFill>
              <a:srgbClr val="48bad6"/>
            </a:solidFill>
            <a:ln w="9360">
              <a:solidFill>
                <a:srgbClr val="000000"/>
              </a:solidFill>
              <a:miter/>
            </a:ln>
          </p:spPr>
          <p:style>
            <a:lnRef idx="0"/>
            <a:fillRef idx="0"/>
            <a:effectRef idx="0"/>
            <a:fontRef idx="minor"/>
          </p:style>
          <p:txBody>
            <a:bodyPr wrap="none" lIns="90000" rIns="90000" tIns="29160" bIns="29160" anchor="ctr">
              <a:noAutofit/>
            </a:bodyPr>
            <a:p>
              <a:endParaRPr b="0" lang="en-US" sz="2400" strike="noStrike" u="none">
                <a:solidFill>
                  <a:srgbClr val="000000"/>
                </a:solidFill>
                <a:effectLst/>
                <a:uFillTx/>
                <a:latin typeface="Times New Roman"/>
              </a:endParaRPr>
            </a:p>
          </p:txBody>
        </p:sp>
        <p:sp>
          <p:nvSpPr>
            <p:cNvPr id="231" name=""/>
            <p:cNvSpPr/>
            <p:nvPr/>
          </p:nvSpPr>
          <p:spPr>
            <a:xfrm>
              <a:off x="2358720" y="3786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a:t>
              </a:r>
              <a:endParaRPr b="0" lang="en-US" sz="1000" strike="noStrike" u="none">
                <a:solidFill>
                  <a:srgbClr val="000000"/>
                </a:solidFill>
                <a:effectLst/>
                <a:uFillTx/>
                <a:latin typeface="Times New Roman"/>
              </a:endParaRPr>
            </a:p>
          </p:txBody>
        </p:sp>
        <p:sp>
          <p:nvSpPr>
            <p:cNvPr id="232" name=""/>
            <p:cNvSpPr/>
            <p:nvPr/>
          </p:nvSpPr>
          <p:spPr>
            <a:xfrm>
              <a:off x="2663640" y="3786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a:t>
              </a:r>
              <a:endParaRPr b="0" lang="en-US" sz="1000" strike="noStrike" u="none">
                <a:solidFill>
                  <a:srgbClr val="000000"/>
                </a:solidFill>
                <a:effectLst/>
                <a:uFillTx/>
                <a:latin typeface="Times New Roman"/>
              </a:endParaRPr>
            </a:p>
          </p:txBody>
        </p:sp>
        <p:sp>
          <p:nvSpPr>
            <p:cNvPr id="233" name=""/>
            <p:cNvSpPr/>
            <p:nvPr/>
          </p:nvSpPr>
          <p:spPr>
            <a:xfrm>
              <a:off x="2968560" y="3786480"/>
              <a:ext cx="250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a:t>
              </a:r>
              <a:endParaRPr b="0" lang="en-US" sz="1000" strike="noStrike" u="none">
                <a:solidFill>
                  <a:srgbClr val="000000"/>
                </a:solidFill>
                <a:effectLst/>
                <a:uFillTx/>
                <a:latin typeface="Times New Roman"/>
              </a:endParaRPr>
            </a:p>
          </p:txBody>
        </p:sp>
      </p:grpSp>
      <p:sp>
        <p:nvSpPr>
          <p:cNvPr id="234" name=""/>
          <p:cNvSpPr/>
          <p:nvPr/>
        </p:nvSpPr>
        <p:spPr>
          <a:xfrm>
            <a:off x="5288040" y="1187280"/>
            <a:ext cx="3504960" cy="443556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Incremental 120,000/d delivered to California &amp; Arizona for 1.210 Bcf/d total deliveries West</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106,700/d subscribed, resulting in 17.2% ROE (15.5% DCF)</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Additional </a:t>
            </a:r>
            <a:r>
              <a:rPr b="1" lang="en-US" sz="1600" strike="noStrike" u="none">
                <a:solidFill>
                  <a:srgbClr val="ff0000"/>
                </a:solidFill>
                <a:effectLst/>
                <a:uFillTx/>
                <a:latin typeface="Arial"/>
              </a:rPr>
              <a:t>??</a:t>
            </a:r>
            <a:r>
              <a:rPr b="1" lang="en-US" sz="1600" strike="noStrike" u="none">
                <a:solidFill>
                  <a:srgbClr val="000000"/>
                </a:solidFill>
                <a:effectLst/>
                <a:uFillTx/>
                <a:latin typeface="Arial"/>
              </a:rPr>
              <a:t> HP at Stations 1, 2 &amp;3</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Supplies from Permian &amp; Anadarko basins</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In-service June, 2002</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Cost = $93 million; funded from free cash flow</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Key Shippers</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PPL Energy</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Calpine</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BP Energy</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Western Gas Resources</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Frito Lay</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DB458C2B-6233-427B-A4F1-B35641F28416}"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5"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TransPecos Project</a:t>
            </a:r>
            <a:endParaRPr b="1" lang="en-US" sz="2800" strike="noStrike" u="none">
              <a:solidFill>
                <a:srgbClr val="008240"/>
              </a:solidFill>
              <a:effectLst/>
              <a:uFillTx/>
              <a:latin typeface="Arial"/>
            </a:endParaRPr>
          </a:p>
        </p:txBody>
      </p:sp>
      <p:grpSp>
        <p:nvGrpSpPr>
          <p:cNvPr id="236" name=""/>
          <p:cNvGrpSpPr/>
          <p:nvPr/>
        </p:nvGrpSpPr>
        <p:grpSpPr>
          <a:xfrm>
            <a:off x="6222960" y="2671920"/>
            <a:ext cx="2361960" cy="1599840"/>
            <a:chOff x="6222960" y="2671920"/>
            <a:chExt cx="2361960" cy="1599840"/>
          </a:xfrm>
        </p:grpSpPr>
        <p:sp>
          <p:nvSpPr>
            <p:cNvPr id="237" name=""/>
            <p:cNvSpPr/>
            <p:nvPr/>
          </p:nvSpPr>
          <p:spPr>
            <a:xfrm>
              <a:off x="6222960" y="2671920"/>
              <a:ext cx="236196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 name=""/>
            <p:cNvSpPr/>
            <p:nvPr/>
          </p:nvSpPr>
          <p:spPr>
            <a:xfrm>
              <a:off x="6222960" y="2671920"/>
              <a:ext cx="236196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9" name=""/>
          <p:cNvGrpSpPr/>
          <p:nvPr/>
        </p:nvGrpSpPr>
        <p:grpSpPr>
          <a:xfrm>
            <a:off x="2185920" y="538200"/>
            <a:ext cx="1828440" cy="2590560"/>
            <a:chOff x="2185920" y="538200"/>
            <a:chExt cx="1828440" cy="2590560"/>
          </a:xfrm>
        </p:grpSpPr>
        <p:sp>
          <p:nvSpPr>
            <p:cNvPr id="240" name=""/>
            <p:cNvSpPr/>
            <p:nvPr/>
          </p:nvSpPr>
          <p:spPr>
            <a:xfrm>
              <a:off x="2185920" y="53820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1" name=""/>
            <p:cNvSpPr/>
            <p:nvPr/>
          </p:nvSpPr>
          <p:spPr>
            <a:xfrm>
              <a:off x="2185920" y="53820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2" name=""/>
          <p:cNvGrpSpPr/>
          <p:nvPr/>
        </p:nvGrpSpPr>
        <p:grpSpPr>
          <a:xfrm>
            <a:off x="3633840" y="766800"/>
            <a:ext cx="1341360" cy="1890360"/>
            <a:chOff x="3633840" y="766800"/>
            <a:chExt cx="1341360" cy="1890360"/>
          </a:xfrm>
        </p:grpSpPr>
        <p:sp>
          <p:nvSpPr>
            <p:cNvPr id="243" name=""/>
            <p:cNvSpPr/>
            <p:nvPr/>
          </p:nvSpPr>
          <p:spPr>
            <a:xfrm>
              <a:off x="3633840" y="766800"/>
              <a:ext cx="1341360" cy="1890360"/>
            </a:xfrm>
            <a:custGeom>
              <a:avLst/>
              <a:gdLst/>
              <a:ahLst/>
              <a:rect l="l" t="t" r="r" b="b"/>
              <a:pathLst>
                <a:path w="556" h="739">
                  <a:moveTo>
                    <a:pt x="104" y="0"/>
                  </a:moveTo>
                  <a:lnTo>
                    <a:pt x="395" y="44"/>
                  </a:lnTo>
                  <a:lnTo>
                    <a:pt x="373" y="183"/>
                  </a:lnTo>
                  <a:lnTo>
                    <a:pt x="556" y="205"/>
                  </a:lnTo>
                  <a:lnTo>
                    <a:pt x="501" y="739"/>
                  </a:lnTo>
                  <a:lnTo>
                    <a:pt x="0" y="659"/>
                  </a:lnTo>
                  <a:lnTo>
                    <a:pt x="10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4" name=""/>
            <p:cNvSpPr/>
            <p:nvPr/>
          </p:nvSpPr>
          <p:spPr>
            <a:xfrm>
              <a:off x="3633840" y="766800"/>
              <a:ext cx="1341360" cy="1890360"/>
            </a:xfrm>
            <a:custGeom>
              <a:avLst/>
              <a:gdLst/>
              <a:ahLst/>
              <a:rect l="l" t="t" r="r" b="b"/>
              <a:pathLst>
                <a:path w="556" h="739">
                  <a:moveTo>
                    <a:pt x="104" y="0"/>
                  </a:moveTo>
                  <a:lnTo>
                    <a:pt x="395" y="44"/>
                  </a:lnTo>
                  <a:lnTo>
                    <a:pt x="373" y="183"/>
                  </a:lnTo>
                  <a:lnTo>
                    <a:pt x="556" y="205"/>
                  </a:lnTo>
                  <a:lnTo>
                    <a:pt x="501" y="739"/>
                  </a:lnTo>
                  <a:lnTo>
                    <a:pt x="0" y="659"/>
                  </a:lnTo>
                  <a:lnTo>
                    <a:pt x="10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5" name=""/>
          <p:cNvGrpSpPr/>
          <p:nvPr/>
        </p:nvGrpSpPr>
        <p:grpSpPr>
          <a:xfrm>
            <a:off x="3251160" y="2427120"/>
            <a:ext cx="1596600" cy="1776240"/>
            <a:chOff x="3251160" y="2427120"/>
            <a:chExt cx="1596600" cy="1776240"/>
          </a:xfrm>
        </p:grpSpPr>
        <p:sp>
          <p:nvSpPr>
            <p:cNvPr id="246" name=""/>
            <p:cNvSpPr/>
            <p:nvPr/>
          </p:nvSpPr>
          <p:spPr>
            <a:xfrm>
              <a:off x="3251160" y="2427120"/>
              <a:ext cx="1596600" cy="177624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7" name=""/>
            <p:cNvSpPr/>
            <p:nvPr/>
          </p:nvSpPr>
          <p:spPr>
            <a:xfrm>
              <a:off x="3251160" y="2427120"/>
              <a:ext cx="1596600" cy="177624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8" name=""/>
          <p:cNvGrpSpPr/>
          <p:nvPr/>
        </p:nvGrpSpPr>
        <p:grpSpPr>
          <a:xfrm>
            <a:off x="5118120" y="2854080"/>
            <a:ext cx="3660840" cy="3173760"/>
            <a:chOff x="5118120" y="2854080"/>
            <a:chExt cx="3660840" cy="3173760"/>
          </a:xfrm>
        </p:grpSpPr>
        <p:sp>
          <p:nvSpPr>
            <p:cNvPr id="249" name=""/>
            <p:cNvSpPr/>
            <p:nvPr/>
          </p:nvSpPr>
          <p:spPr>
            <a:xfrm rot="90000">
              <a:off x="5157720" y="2900160"/>
              <a:ext cx="358128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 name=""/>
            <p:cNvSpPr/>
            <p:nvPr/>
          </p:nvSpPr>
          <p:spPr>
            <a:xfrm rot="90000">
              <a:off x="5157720" y="2900160"/>
              <a:ext cx="358128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1" name=""/>
          <p:cNvGrpSpPr/>
          <p:nvPr/>
        </p:nvGrpSpPr>
        <p:grpSpPr>
          <a:xfrm>
            <a:off x="6527880" y="1909800"/>
            <a:ext cx="1980720" cy="906120"/>
            <a:chOff x="6527880" y="1909800"/>
            <a:chExt cx="1980720" cy="906120"/>
          </a:xfrm>
        </p:grpSpPr>
        <p:sp>
          <p:nvSpPr>
            <p:cNvPr id="252" name=""/>
            <p:cNvSpPr/>
            <p:nvPr/>
          </p:nvSpPr>
          <p:spPr>
            <a:xfrm>
              <a:off x="6527880" y="1909800"/>
              <a:ext cx="198072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3" name=""/>
            <p:cNvSpPr/>
            <p:nvPr/>
          </p:nvSpPr>
          <p:spPr>
            <a:xfrm>
              <a:off x="6527880" y="1909800"/>
              <a:ext cx="198072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4" name=""/>
          <p:cNvGrpSpPr/>
          <p:nvPr/>
        </p:nvGrpSpPr>
        <p:grpSpPr>
          <a:xfrm>
            <a:off x="4622760" y="2519280"/>
            <a:ext cx="1685520" cy="1693440"/>
            <a:chOff x="4622760" y="2519280"/>
            <a:chExt cx="1685520" cy="1693440"/>
          </a:xfrm>
        </p:grpSpPr>
        <p:sp>
          <p:nvSpPr>
            <p:cNvPr id="255" name=""/>
            <p:cNvSpPr/>
            <p:nvPr/>
          </p:nvSpPr>
          <p:spPr>
            <a:xfrm>
              <a:off x="4622760" y="251928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 name=""/>
            <p:cNvSpPr/>
            <p:nvPr/>
          </p:nvSpPr>
          <p:spPr>
            <a:xfrm>
              <a:off x="4622760" y="251928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7" name=""/>
          <p:cNvGrpSpPr/>
          <p:nvPr/>
        </p:nvGrpSpPr>
        <p:grpSpPr>
          <a:xfrm>
            <a:off x="4776840" y="1300320"/>
            <a:ext cx="1847520" cy="1447200"/>
            <a:chOff x="4776840" y="1300320"/>
            <a:chExt cx="1847520" cy="1447200"/>
          </a:xfrm>
        </p:grpSpPr>
        <p:sp>
          <p:nvSpPr>
            <p:cNvPr id="258" name=""/>
            <p:cNvSpPr/>
            <p:nvPr/>
          </p:nvSpPr>
          <p:spPr>
            <a:xfrm>
              <a:off x="4776840" y="1300320"/>
              <a:ext cx="1847520" cy="144720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9" name=""/>
            <p:cNvSpPr/>
            <p:nvPr/>
          </p:nvSpPr>
          <p:spPr>
            <a:xfrm>
              <a:off x="4776840" y="1300320"/>
              <a:ext cx="1847520" cy="144720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60" name=""/>
          <p:cNvSpPr/>
          <p:nvPr/>
        </p:nvSpPr>
        <p:spPr>
          <a:xfrm>
            <a:off x="7291440" y="4043520"/>
            <a:ext cx="4795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Texas</a:t>
            </a:r>
            <a:endParaRPr b="0" lang="en-US" sz="800" strike="noStrike" u="none">
              <a:solidFill>
                <a:srgbClr val="000000"/>
              </a:solidFill>
              <a:effectLst/>
              <a:uFillTx/>
              <a:latin typeface="Times New Roman"/>
            </a:endParaRPr>
          </a:p>
        </p:txBody>
      </p:sp>
      <p:sp>
        <p:nvSpPr>
          <p:cNvPr id="261" name=""/>
          <p:cNvSpPr/>
          <p:nvPr/>
        </p:nvSpPr>
        <p:spPr>
          <a:xfrm>
            <a:off x="7520040" y="3205080"/>
            <a:ext cx="83808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Oklahoma</a:t>
            </a:r>
            <a:endParaRPr b="0" lang="en-US" sz="800" strike="noStrike" u="none">
              <a:solidFill>
                <a:srgbClr val="000000"/>
              </a:solidFill>
              <a:effectLst/>
              <a:uFillTx/>
              <a:latin typeface="Times New Roman"/>
            </a:endParaRPr>
          </a:p>
        </p:txBody>
      </p:sp>
      <p:sp>
        <p:nvSpPr>
          <p:cNvPr id="262" name=""/>
          <p:cNvSpPr/>
          <p:nvPr/>
        </p:nvSpPr>
        <p:spPr>
          <a:xfrm>
            <a:off x="5462640" y="2957400"/>
            <a:ext cx="6984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New Mexico</a:t>
            </a:r>
            <a:endParaRPr b="0" lang="en-US" sz="800" strike="noStrike" u="none">
              <a:solidFill>
                <a:srgbClr val="000000"/>
              </a:solidFill>
              <a:effectLst/>
              <a:uFillTx/>
              <a:latin typeface="Times New Roman"/>
            </a:endParaRPr>
          </a:p>
        </p:txBody>
      </p:sp>
      <p:sp>
        <p:nvSpPr>
          <p:cNvPr id="263" name=""/>
          <p:cNvSpPr/>
          <p:nvPr/>
        </p:nvSpPr>
        <p:spPr>
          <a:xfrm>
            <a:off x="7672320" y="2367000"/>
            <a:ext cx="363960" cy="122040"/>
          </a:xfrm>
          <a:prstGeom prst="rect">
            <a:avLst/>
          </a:prstGeom>
          <a:solidFill>
            <a:srgbClr val="ccffcc"/>
          </a:solid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Kansas</a:t>
            </a:r>
            <a:endParaRPr b="0" lang="en-US" sz="800" strike="noStrike" u="none">
              <a:solidFill>
                <a:srgbClr val="000000"/>
              </a:solidFill>
              <a:effectLst/>
              <a:uFillTx/>
              <a:latin typeface="Times New Roman"/>
            </a:endParaRPr>
          </a:p>
        </p:txBody>
      </p:sp>
      <p:sp>
        <p:nvSpPr>
          <p:cNvPr id="264" name=""/>
          <p:cNvSpPr/>
          <p:nvPr/>
        </p:nvSpPr>
        <p:spPr>
          <a:xfrm>
            <a:off x="5462640" y="1986120"/>
            <a:ext cx="4572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Colorado</a:t>
            </a:r>
            <a:endParaRPr b="0" lang="en-US" sz="800" strike="noStrike" u="none">
              <a:solidFill>
                <a:srgbClr val="000000"/>
              </a:solidFill>
              <a:effectLst/>
              <a:uFillTx/>
              <a:latin typeface="Times New Roman"/>
            </a:endParaRPr>
          </a:p>
        </p:txBody>
      </p:sp>
      <p:sp>
        <p:nvSpPr>
          <p:cNvPr id="265" name=""/>
          <p:cNvSpPr/>
          <p:nvPr/>
        </p:nvSpPr>
        <p:spPr>
          <a:xfrm>
            <a:off x="4243320" y="1805040"/>
            <a:ext cx="2286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Utah</a:t>
            </a:r>
            <a:endParaRPr b="0" lang="en-US" sz="800" strike="noStrike" u="none">
              <a:solidFill>
                <a:srgbClr val="000000"/>
              </a:solidFill>
              <a:effectLst/>
              <a:uFillTx/>
              <a:latin typeface="Times New Roman"/>
            </a:endParaRPr>
          </a:p>
        </p:txBody>
      </p:sp>
      <p:sp>
        <p:nvSpPr>
          <p:cNvPr id="266" name=""/>
          <p:cNvSpPr/>
          <p:nvPr/>
        </p:nvSpPr>
        <p:spPr>
          <a:xfrm>
            <a:off x="2914560" y="1452600"/>
            <a:ext cx="49068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Nevada</a:t>
            </a:r>
            <a:endParaRPr b="0" lang="en-US" sz="800" strike="noStrike" u="none">
              <a:solidFill>
                <a:srgbClr val="000000"/>
              </a:solidFill>
              <a:effectLst/>
              <a:uFillTx/>
              <a:latin typeface="Times New Roman"/>
            </a:endParaRPr>
          </a:p>
        </p:txBody>
      </p:sp>
      <p:sp>
        <p:nvSpPr>
          <p:cNvPr id="267" name=""/>
          <p:cNvSpPr/>
          <p:nvPr/>
        </p:nvSpPr>
        <p:spPr>
          <a:xfrm rot="97200">
            <a:off x="1122120" y="385560"/>
            <a:ext cx="2514600" cy="313056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 name=""/>
          <p:cNvSpPr/>
          <p:nvPr/>
        </p:nvSpPr>
        <p:spPr>
          <a:xfrm>
            <a:off x="1957320" y="2214720"/>
            <a:ext cx="65556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California</a:t>
            </a:r>
            <a:endParaRPr b="0" lang="en-US" sz="800" strike="noStrike" u="none">
              <a:solidFill>
                <a:srgbClr val="000000"/>
              </a:solidFill>
              <a:effectLst/>
              <a:uFillTx/>
              <a:latin typeface="Times New Roman"/>
            </a:endParaRPr>
          </a:p>
        </p:txBody>
      </p:sp>
      <p:sp>
        <p:nvSpPr>
          <p:cNvPr id="269" name=""/>
          <p:cNvSpPr/>
          <p:nvPr/>
        </p:nvSpPr>
        <p:spPr>
          <a:xfrm>
            <a:off x="4546440" y="2976480"/>
            <a:ext cx="381240" cy="76320"/>
          </a:xfrm>
          <a:prstGeom prst="line">
            <a:avLst/>
          </a:prstGeom>
          <a:ln w="3816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70" name=""/>
          <p:cNvSpPr/>
          <p:nvPr/>
        </p:nvSpPr>
        <p:spPr>
          <a:xfrm flipV="1">
            <a:off x="4927680" y="2519280"/>
            <a:ext cx="228600" cy="53352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 name=""/>
          <p:cNvSpPr/>
          <p:nvPr/>
        </p:nvSpPr>
        <p:spPr>
          <a:xfrm>
            <a:off x="4927680" y="3052800"/>
            <a:ext cx="990360" cy="9144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2" name=""/>
          <p:cNvSpPr/>
          <p:nvPr/>
        </p:nvSpPr>
        <p:spPr>
          <a:xfrm flipH="1" flipV="1">
            <a:off x="5234040" y="4195440"/>
            <a:ext cx="836640" cy="21276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3" name=""/>
          <p:cNvSpPr/>
          <p:nvPr/>
        </p:nvSpPr>
        <p:spPr>
          <a:xfrm flipH="1">
            <a:off x="6070680" y="1817640"/>
            <a:ext cx="1676160" cy="2590920"/>
          </a:xfrm>
          <a:prstGeom prst="line">
            <a:avLst/>
          </a:prstGeom>
          <a:ln w="38160">
            <a:solidFill>
              <a:srgbClr val="0066cc"/>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 name=""/>
          <p:cNvSpPr/>
          <p:nvPr/>
        </p:nvSpPr>
        <p:spPr>
          <a:xfrm flipV="1">
            <a:off x="7594560" y="4255920"/>
            <a:ext cx="1143000" cy="457200"/>
          </a:xfrm>
          <a:prstGeom prst="line">
            <a:avLst/>
          </a:prstGeom>
          <a:ln w="284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 name=""/>
          <p:cNvSpPr/>
          <p:nvPr/>
        </p:nvSpPr>
        <p:spPr>
          <a:xfrm rot="18499200">
            <a:off x="6941520" y="2044800"/>
            <a:ext cx="8463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66cc"/>
                </a:solidFill>
                <a:effectLst/>
                <a:uFillTx/>
                <a:latin typeface="Arial"/>
              </a:rPr>
              <a:t>NNG</a:t>
            </a:r>
            <a:endParaRPr b="0" lang="en-US" sz="1600" strike="noStrike" u="none">
              <a:solidFill>
                <a:srgbClr val="000000"/>
              </a:solidFill>
              <a:effectLst/>
              <a:uFillTx/>
              <a:latin typeface="Times New Roman"/>
            </a:endParaRPr>
          </a:p>
        </p:txBody>
      </p:sp>
      <p:sp>
        <p:nvSpPr>
          <p:cNvPr id="276" name=""/>
          <p:cNvSpPr/>
          <p:nvPr/>
        </p:nvSpPr>
        <p:spPr>
          <a:xfrm rot="676800">
            <a:off x="6625800" y="4294080"/>
            <a:ext cx="91440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ff"/>
                </a:solidFill>
                <a:effectLst/>
                <a:uFillTx/>
                <a:latin typeface="Arial"/>
              </a:rPr>
              <a:t>NGPL</a:t>
            </a:r>
            <a:endParaRPr b="0" lang="en-US" sz="1600" strike="noStrike" u="none">
              <a:solidFill>
                <a:srgbClr val="000000"/>
              </a:solidFill>
              <a:effectLst/>
              <a:uFillTx/>
              <a:latin typeface="Times New Roman"/>
            </a:endParaRPr>
          </a:p>
        </p:txBody>
      </p:sp>
      <p:sp>
        <p:nvSpPr>
          <p:cNvPr id="277" name=""/>
          <p:cNvSpPr/>
          <p:nvPr/>
        </p:nvSpPr>
        <p:spPr>
          <a:xfrm rot="2586600">
            <a:off x="5130000" y="3269520"/>
            <a:ext cx="8287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Arial"/>
              </a:rPr>
              <a:t>TWPL</a:t>
            </a:r>
            <a:endParaRPr b="0" lang="en-US" sz="1600" strike="noStrike" u="none">
              <a:solidFill>
                <a:srgbClr val="000000"/>
              </a:solidFill>
              <a:effectLst/>
              <a:uFillTx/>
              <a:latin typeface="Times New Roman"/>
            </a:endParaRPr>
          </a:p>
        </p:txBody>
      </p:sp>
      <p:sp>
        <p:nvSpPr>
          <p:cNvPr id="278" name=""/>
          <p:cNvSpPr/>
          <p:nvPr/>
        </p:nvSpPr>
        <p:spPr>
          <a:xfrm>
            <a:off x="4179960" y="3573360"/>
            <a:ext cx="144756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TransPecos</a:t>
            </a:r>
            <a:endParaRPr b="0" lang="en-US" sz="1600" strike="noStrike" u="none">
              <a:solidFill>
                <a:srgbClr val="000000"/>
              </a:solidFill>
              <a:effectLst/>
              <a:uFillTx/>
              <a:latin typeface="Times New Roman"/>
            </a:endParaRPr>
          </a:p>
        </p:txBody>
      </p:sp>
      <p:sp>
        <p:nvSpPr>
          <p:cNvPr id="279" name=""/>
          <p:cNvSpPr/>
          <p:nvPr/>
        </p:nvSpPr>
        <p:spPr>
          <a:xfrm>
            <a:off x="5033880" y="3875040"/>
            <a:ext cx="185760" cy="2746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0" name=""/>
          <p:cNvSpPr/>
          <p:nvPr/>
        </p:nvSpPr>
        <p:spPr>
          <a:xfrm rot="20653200">
            <a:off x="3555720" y="2442960"/>
            <a:ext cx="1606320" cy="336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1" name=""/>
          <p:cNvSpPr/>
          <p:nvPr/>
        </p:nvSpPr>
        <p:spPr>
          <a:xfrm flipV="1">
            <a:off x="5918040" y="3281040"/>
            <a:ext cx="99072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2" name=""/>
          <p:cNvSpPr/>
          <p:nvPr/>
        </p:nvSpPr>
        <p:spPr>
          <a:xfrm flipV="1">
            <a:off x="6908760" y="2824200"/>
            <a:ext cx="0" cy="4572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 name=""/>
          <p:cNvSpPr/>
          <p:nvPr/>
        </p:nvSpPr>
        <p:spPr>
          <a:xfrm>
            <a:off x="6908760" y="3281400"/>
            <a:ext cx="304920" cy="76320"/>
          </a:xfrm>
          <a:prstGeom prst="line">
            <a:avLst/>
          </a:prstGeom>
          <a:ln w="3816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84" name=""/>
          <p:cNvSpPr/>
          <p:nvPr/>
        </p:nvSpPr>
        <p:spPr>
          <a:xfrm>
            <a:off x="3557520" y="2976480"/>
            <a:ext cx="9889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 name=""/>
          <p:cNvSpPr/>
          <p:nvPr/>
        </p:nvSpPr>
        <p:spPr>
          <a:xfrm flipH="1" flipV="1">
            <a:off x="6070320" y="4424040"/>
            <a:ext cx="1523880" cy="304920"/>
          </a:xfrm>
          <a:prstGeom prst="line">
            <a:avLst/>
          </a:prstGeom>
          <a:ln w="2844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 name=""/>
          <p:cNvSpPr/>
          <p:nvPr/>
        </p:nvSpPr>
        <p:spPr>
          <a:xfrm>
            <a:off x="3862440" y="3335400"/>
            <a:ext cx="9079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Arizona</a:t>
            </a:r>
            <a:endParaRPr b="0" lang="en-US" sz="800" strike="noStrike" u="none">
              <a:solidFill>
                <a:srgbClr val="000000"/>
              </a:solidFill>
              <a:effectLst/>
              <a:uFillTx/>
              <a:latin typeface="Times New Roman"/>
            </a:endParaRPr>
          </a:p>
        </p:txBody>
      </p:sp>
      <p:sp>
        <p:nvSpPr>
          <p:cNvPr id="287" name=""/>
          <p:cNvSpPr/>
          <p:nvPr/>
        </p:nvSpPr>
        <p:spPr>
          <a:xfrm>
            <a:off x="5918040" y="3967200"/>
            <a:ext cx="22860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 name=""/>
          <p:cNvSpPr/>
          <p:nvPr/>
        </p:nvSpPr>
        <p:spPr>
          <a:xfrm flipH="1">
            <a:off x="3557160" y="2976480"/>
            <a:ext cx="228600" cy="15264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9" name=""/>
          <p:cNvSpPr/>
          <p:nvPr/>
        </p:nvSpPr>
        <p:spPr>
          <a:xfrm>
            <a:off x="444600" y="4202280"/>
            <a:ext cx="5919840" cy="23209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Proposed TW joint venture with Kinder Morgan</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176 mile, 24” pipeline from Ward County, TX to Hudspeth County, TX</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311,000/d capacity to serve Mexican markets</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$130.9 million capital expenditure</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Negotiating 240,000/d, 20 year firm contract with Pemex at $0.261</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Provides Pemex with supply diversity for growing load</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57C96A9E-08FC-4A11-9E2E-64F0CC6DDBEF}"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Sun Devil Project</a:t>
            </a:r>
            <a:endParaRPr b="1" lang="en-US" sz="2800" strike="noStrike" u="none">
              <a:solidFill>
                <a:srgbClr val="008240"/>
              </a:solidFill>
              <a:effectLst/>
              <a:uFillTx/>
              <a:latin typeface="Arial"/>
            </a:endParaRPr>
          </a:p>
        </p:txBody>
      </p:sp>
      <p:grpSp>
        <p:nvGrpSpPr>
          <p:cNvPr id="291" name=""/>
          <p:cNvGrpSpPr/>
          <p:nvPr/>
        </p:nvGrpSpPr>
        <p:grpSpPr>
          <a:xfrm>
            <a:off x="1003680" y="547560"/>
            <a:ext cx="7700400" cy="5676840"/>
            <a:chOff x="1003680" y="547560"/>
            <a:chExt cx="7700400" cy="5676840"/>
          </a:xfrm>
        </p:grpSpPr>
        <p:grpSp>
          <p:nvGrpSpPr>
            <p:cNvPr id="292" name=""/>
            <p:cNvGrpSpPr/>
            <p:nvPr/>
          </p:nvGrpSpPr>
          <p:grpSpPr>
            <a:xfrm>
              <a:off x="6148440" y="2868480"/>
              <a:ext cx="2361600" cy="1599840"/>
              <a:chOff x="6148440" y="2868480"/>
              <a:chExt cx="2361600" cy="1599840"/>
            </a:xfrm>
          </p:grpSpPr>
          <p:sp>
            <p:nvSpPr>
              <p:cNvPr id="293" name=""/>
              <p:cNvSpPr/>
              <p:nvPr/>
            </p:nvSpPr>
            <p:spPr>
              <a:xfrm>
                <a:off x="6148440" y="2868480"/>
                <a:ext cx="236160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4" name=""/>
              <p:cNvSpPr/>
              <p:nvPr/>
            </p:nvSpPr>
            <p:spPr>
              <a:xfrm>
                <a:off x="6148440" y="2868480"/>
                <a:ext cx="2361600" cy="1599840"/>
              </a:xfrm>
              <a:custGeom>
                <a:avLst/>
                <a:gdLst/>
                <a:ahLst/>
                <a:rect l="l" t="t" r="r" b="b"/>
                <a:pathLst>
                  <a:path w="888" h="511">
                    <a:moveTo>
                      <a:pt x="4" y="0"/>
                    </a:moveTo>
                    <a:lnTo>
                      <a:pt x="33" y="2"/>
                    </a:lnTo>
                    <a:lnTo>
                      <a:pt x="59" y="6"/>
                    </a:lnTo>
                    <a:lnTo>
                      <a:pt x="86" y="8"/>
                    </a:lnTo>
                    <a:lnTo>
                      <a:pt x="114" y="12"/>
                    </a:lnTo>
                    <a:lnTo>
                      <a:pt x="141" y="14"/>
                    </a:lnTo>
                    <a:lnTo>
                      <a:pt x="169" y="16"/>
                    </a:lnTo>
                    <a:lnTo>
                      <a:pt x="196" y="20"/>
                    </a:lnTo>
                    <a:lnTo>
                      <a:pt x="224" y="20"/>
                    </a:lnTo>
                    <a:lnTo>
                      <a:pt x="279" y="24"/>
                    </a:lnTo>
                    <a:lnTo>
                      <a:pt x="332" y="26"/>
                    </a:lnTo>
                    <a:lnTo>
                      <a:pt x="387" y="28"/>
                    </a:lnTo>
                    <a:lnTo>
                      <a:pt x="440" y="30"/>
                    </a:lnTo>
                    <a:lnTo>
                      <a:pt x="495" y="30"/>
                    </a:lnTo>
                    <a:lnTo>
                      <a:pt x="548" y="32"/>
                    </a:lnTo>
                    <a:lnTo>
                      <a:pt x="603" y="32"/>
                    </a:lnTo>
                    <a:lnTo>
                      <a:pt x="656" y="32"/>
                    </a:lnTo>
                    <a:lnTo>
                      <a:pt x="764" y="32"/>
                    </a:lnTo>
                    <a:lnTo>
                      <a:pt x="868" y="32"/>
                    </a:lnTo>
                    <a:lnTo>
                      <a:pt x="868" y="108"/>
                    </a:lnTo>
                    <a:lnTo>
                      <a:pt x="878" y="197"/>
                    </a:lnTo>
                    <a:lnTo>
                      <a:pt x="888" y="511"/>
                    </a:lnTo>
                    <a:lnTo>
                      <a:pt x="852" y="511"/>
                    </a:lnTo>
                    <a:lnTo>
                      <a:pt x="852" y="509"/>
                    </a:lnTo>
                    <a:lnTo>
                      <a:pt x="852" y="507"/>
                    </a:lnTo>
                    <a:lnTo>
                      <a:pt x="852" y="503"/>
                    </a:lnTo>
                    <a:lnTo>
                      <a:pt x="852" y="499"/>
                    </a:lnTo>
                    <a:lnTo>
                      <a:pt x="850" y="494"/>
                    </a:lnTo>
                    <a:lnTo>
                      <a:pt x="846" y="488"/>
                    </a:lnTo>
                    <a:lnTo>
                      <a:pt x="844" y="484"/>
                    </a:lnTo>
                    <a:lnTo>
                      <a:pt x="844" y="482"/>
                    </a:lnTo>
                    <a:lnTo>
                      <a:pt x="842" y="480"/>
                    </a:lnTo>
                    <a:lnTo>
                      <a:pt x="838" y="478"/>
                    </a:lnTo>
                    <a:lnTo>
                      <a:pt x="838" y="476"/>
                    </a:lnTo>
                    <a:lnTo>
                      <a:pt x="837" y="474"/>
                    </a:lnTo>
                    <a:lnTo>
                      <a:pt x="835" y="474"/>
                    </a:lnTo>
                    <a:lnTo>
                      <a:pt x="831" y="474"/>
                    </a:lnTo>
                    <a:lnTo>
                      <a:pt x="829" y="474"/>
                    </a:lnTo>
                    <a:lnTo>
                      <a:pt x="825" y="474"/>
                    </a:lnTo>
                    <a:lnTo>
                      <a:pt x="821" y="476"/>
                    </a:lnTo>
                    <a:lnTo>
                      <a:pt x="819" y="478"/>
                    </a:lnTo>
                    <a:lnTo>
                      <a:pt x="815" y="480"/>
                    </a:lnTo>
                    <a:lnTo>
                      <a:pt x="813" y="482"/>
                    </a:lnTo>
                    <a:lnTo>
                      <a:pt x="813" y="484"/>
                    </a:lnTo>
                    <a:lnTo>
                      <a:pt x="811" y="486"/>
                    </a:lnTo>
                    <a:lnTo>
                      <a:pt x="807" y="492"/>
                    </a:lnTo>
                    <a:lnTo>
                      <a:pt x="805" y="494"/>
                    </a:lnTo>
                    <a:lnTo>
                      <a:pt x="803" y="496"/>
                    </a:lnTo>
                    <a:lnTo>
                      <a:pt x="801" y="498"/>
                    </a:lnTo>
                    <a:lnTo>
                      <a:pt x="799" y="498"/>
                    </a:lnTo>
                    <a:lnTo>
                      <a:pt x="797" y="498"/>
                    </a:lnTo>
                    <a:lnTo>
                      <a:pt x="793" y="498"/>
                    </a:lnTo>
                    <a:lnTo>
                      <a:pt x="791" y="498"/>
                    </a:lnTo>
                    <a:lnTo>
                      <a:pt x="787" y="498"/>
                    </a:lnTo>
                    <a:lnTo>
                      <a:pt x="785" y="498"/>
                    </a:lnTo>
                    <a:lnTo>
                      <a:pt x="781" y="496"/>
                    </a:lnTo>
                    <a:lnTo>
                      <a:pt x="778" y="494"/>
                    </a:lnTo>
                    <a:lnTo>
                      <a:pt x="772" y="490"/>
                    </a:lnTo>
                    <a:lnTo>
                      <a:pt x="766" y="486"/>
                    </a:lnTo>
                    <a:lnTo>
                      <a:pt x="764" y="486"/>
                    </a:lnTo>
                    <a:lnTo>
                      <a:pt x="760" y="488"/>
                    </a:lnTo>
                    <a:lnTo>
                      <a:pt x="754" y="490"/>
                    </a:lnTo>
                    <a:lnTo>
                      <a:pt x="746" y="492"/>
                    </a:lnTo>
                    <a:lnTo>
                      <a:pt x="736" y="494"/>
                    </a:lnTo>
                    <a:lnTo>
                      <a:pt x="726" y="496"/>
                    </a:lnTo>
                    <a:lnTo>
                      <a:pt x="723" y="498"/>
                    </a:lnTo>
                    <a:lnTo>
                      <a:pt x="719" y="498"/>
                    </a:lnTo>
                    <a:lnTo>
                      <a:pt x="713" y="498"/>
                    </a:lnTo>
                    <a:lnTo>
                      <a:pt x="709" y="498"/>
                    </a:lnTo>
                    <a:lnTo>
                      <a:pt x="703" y="498"/>
                    </a:lnTo>
                    <a:lnTo>
                      <a:pt x="697" y="496"/>
                    </a:lnTo>
                    <a:lnTo>
                      <a:pt x="691" y="494"/>
                    </a:lnTo>
                    <a:lnTo>
                      <a:pt x="685" y="492"/>
                    </a:lnTo>
                    <a:lnTo>
                      <a:pt x="679" y="488"/>
                    </a:lnTo>
                    <a:lnTo>
                      <a:pt x="673" y="486"/>
                    </a:lnTo>
                    <a:lnTo>
                      <a:pt x="668" y="486"/>
                    </a:lnTo>
                    <a:lnTo>
                      <a:pt x="664" y="484"/>
                    </a:lnTo>
                    <a:lnTo>
                      <a:pt x="658" y="484"/>
                    </a:lnTo>
                    <a:lnTo>
                      <a:pt x="656" y="486"/>
                    </a:lnTo>
                    <a:lnTo>
                      <a:pt x="652" y="486"/>
                    </a:lnTo>
                    <a:lnTo>
                      <a:pt x="648" y="488"/>
                    </a:lnTo>
                    <a:lnTo>
                      <a:pt x="644" y="490"/>
                    </a:lnTo>
                    <a:lnTo>
                      <a:pt x="642" y="492"/>
                    </a:lnTo>
                    <a:lnTo>
                      <a:pt x="640" y="494"/>
                    </a:lnTo>
                    <a:lnTo>
                      <a:pt x="636" y="498"/>
                    </a:lnTo>
                    <a:lnTo>
                      <a:pt x="632" y="501"/>
                    </a:lnTo>
                    <a:lnTo>
                      <a:pt x="626" y="505"/>
                    </a:lnTo>
                    <a:lnTo>
                      <a:pt x="624" y="507"/>
                    </a:lnTo>
                    <a:lnTo>
                      <a:pt x="622" y="507"/>
                    </a:lnTo>
                    <a:lnTo>
                      <a:pt x="620" y="509"/>
                    </a:lnTo>
                    <a:lnTo>
                      <a:pt x="618" y="509"/>
                    </a:lnTo>
                    <a:lnTo>
                      <a:pt x="615" y="507"/>
                    </a:lnTo>
                    <a:lnTo>
                      <a:pt x="611" y="505"/>
                    </a:lnTo>
                    <a:lnTo>
                      <a:pt x="609" y="501"/>
                    </a:lnTo>
                    <a:lnTo>
                      <a:pt x="605" y="499"/>
                    </a:lnTo>
                    <a:lnTo>
                      <a:pt x="603" y="498"/>
                    </a:lnTo>
                    <a:lnTo>
                      <a:pt x="601" y="496"/>
                    </a:lnTo>
                    <a:lnTo>
                      <a:pt x="599" y="494"/>
                    </a:lnTo>
                    <a:lnTo>
                      <a:pt x="599" y="492"/>
                    </a:lnTo>
                    <a:lnTo>
                      <a:pt x="597" y="488"/>
                    </a:lnTo>
                    <a:lnTo>
                      <a:pt x="597" y="486"/>
                    </a:lnTo>
                    <a:lnTo>
                      <a:pt x="595" y="484"/>
                    </a:lnTo>
                    <a:lnTo>
                      <a:pt x="587" y="484"/>
                    </a:lnTo>
                    <a:lnTo>
                      <a:pt x="577" y="486"/>
                    </a:lnTo>
                    <a:lnTo>
                      <a:pt x="567" y="486"/>
                    </a:lnTo>
                    <a:lnTo>
                      <a:pt x="556" y="486"/>
                    </a:lnTo>
                    <a:lnTo>
                      <a:pt x="552" y="486"/>
                    </a:lnTo>
                    <a:lnTo>
                      <a:pt x="548" y="486"/>
                    </a:lnTo>
                    <a:lnTo>
                      <a:pt x="544" y="486"/>
                    </a:lnTo>
                    <a:lnTo>
                      <a:pt x="538" y="484"/>
                    </a:lnTo>
                    <a:lnTo>
                      <a:pt x="538" y="482"/>
                    </a:lnTo>
                    <a:lnTo>
                      <a:pt x="536" y="482"/>
                    </a:lnTo>
                    <a:lnTo>
                      <a:pt x="534" y="480"/>
                    </a:lnTo>
                    <a:lnTo>
                      <a:pt x="532" y="478"/>
                    </a:lnTo>
                    <a:lnTo>
                      <a:pt x="530" y="478"/>
                    </a:lnTo>
                    <a:lnTo>
                      <a:pt x="530" y="476"/>
                    </a:lnTo>
                    <a:lnTo>
                      <a:pt x="530" y="472"/>
                    </a:lnTo>
                    <a:lnTo>
                      <a:pt x="528" y="470"/>
                    </a:lnTo>
                    <a:lnTo>
                      <a:pt x="528" y="470"/>
                    </a:lnTo>
                    <a:lnTo>
                      <a:pt x="526" y="470"/>
                    </a:lnTo>
                    <a:lnTo>
                      <a:pt x="526" y="470"/>
                    </a:lnTo>
                    <a:lnTo>
                      <a:pt x="524" y="468"/>
                    </a:lnTo>
                    <a:lnTo>
                      <a:pt x="522" y="466"/>
                    </a:lnTo>
                    <a:lnTo>
                      <a:pt x="522" y="464"/>
                    </a:lnTo>
                    <a:lnTo>
                      <a:pt x="518" y="458"/>
                    </a:lnTo>
                    <a:lnTo>
                      <a:pt x="516" y="452"/>
                    </a:lnTo>
                    <a:lnTo>
                      <a:pt x="514" y="448"/>
                    </a:lnTo>
                    <a:lnTo>
                      <a:pt x="512" y="444"/>
                    </a:lnTo>
                    <a:lnTo>
                      <a:pt x="510" y="441"/>
                    </a:lnTo>
                    <a:lnTo>
                      <a:pt x="508" y="439"/>
                    </a:lnTo>
                    <a:lnTo>
                      <a:pt x="506" y="437"/>
                    </a:lnTo>
                    <a:lnTo>
                      <a:pt x="503" y="435"/>
                    </a:lnTo>
                    <a:lnTo>
                      <a:pt x="501" y="433"/>
                    </a:lnTo>
                    <a:lnTo>
                      <a:pt x="499" y="433"/>
                    </a:lnTo>
                    <a:lnTo>
                      <a:pt x="497" y="433"/>
                    </a:lnTo>
                    <a:lnTo>
                      <a:pt x="495" y="433"/>
                    </a:lnTo>
                    <a:lnTo>
                      <a:pt x="493" y="433"/>
                    </a:lnTo>
                    <a:lnTo>
                      <a:pt x="491" y="433"/>
                    </a:lnTo>
                    <a:lnTo>
                      <a:pt x="489" y="433"/>
                    </a:lnTo>
                    <a:lnTo>
                      <a:pt x="487" y="435"/>
                    </a:lnTo>
                    <a:lnTo>
                      <a:pt x="483" y="437"/>
                    </a:lnTo>
                    <a:lnTo>
                      <a:pt x="477" y="439"/>
                    </a:lnTo>
                    <a:lnTo>
                      <a:pt x="471" y="441"/>
                    </a:lnTo>
                    <a:lnTo>
                      <a:pt x="465" y="442"/>
                    </a:lnTo>
                    <a:lnTo>
                      <a:pt x="461" y="442"/>
                    </a:lnTo>
                    <a:lnTo>
                      <a:pt x="457" y="444"/>
                    </a:lnTo>
                    <a:lnTo>
                      <a:pt x="453" y="444"/>
                    </a:lnTo>
                    <a:lnTo>
                      <a:pt x="449" y="444"/>
                    </a:lnTo>
                    <a:lnTo>
                      <a:pt x="442" y="444"/>
                    </a:lnTo>
                    <a:lnTo>
                      <a:pt x="434" y="444"/>
                    </a:lnTo>
                    <a:lnTo>
                      <a:pt x="426" y="444"/>
                    </a:lnTo>
                    <a:lnTo>
                      <a:pt x="420" y="442"/>
                    </a:lnTo>
                    <a:lnTo>
                      <a:pt x="416" y="442"/>
                    </a:lnTo>
                    <a:lnTo>
                      <a:pt x="414" y="441"/>
                    </a:lnTo>
                    <a:lnTo>
                      <a:pt x="412" y="441"/>
                    </a:lnTo>
                    <a:lnTo>
                      <a:pt x="410" y="439"/>
                    </a:lnTo>
                    <a:lnTo>
                      <a:pt x="408" y="437"/>
                    </a:lnTo>
                    <a:lnTo>
                      <a:pt x="406" y="437"/>
                    </a:lnTo>
                    <a:lnTo>
                      <a:pt x="404" y="435"/>
                    </a:lnTo>
                    <a:lnTo>
                      <a:pt x="404" y="431"/>
                    </a:lnTo>
                    <a:lnTo>
                      <a:pt x="404" y="429"/>
                    </a:lnTo>
                    <a:lnTo>
                      <a:pt x="402" y="427"/>
                    </a:lnTo>
                    <a:lnTo>
                      <a:pt x="400" y="423"/>
                    </a:lnTo>
                    <a:lnTo>
                      <a:pt x="400" y="421"/>
                    </a:lnTo>
                    <a:lnTo>
                      <a:pt x="398" y="415"/>
                    </a:lnTo>
                    <a:lnTo>
                      <a:pt x="398" y="409"/>
                    </a:lnTo>
                    <a:lnTo>
                      <a:pt x="398" y="405"/>
                    </a:lnTo>
                    <a:lnTo>
                      <a:pt x="396" y="401"/>
                    </a:lnTo>
                    <a:lnTo>
                      <a:pt x="396" y="399"/>
                    </a:lnTo>
                    <a:lnTo>
                      <a:pt x="394" y="397"/>
                    </a:lnTo>
                    <a:lnTo>
                      <a:pt x="393" y="395"/>
                    </a:lnTo>
                    <a:lnTo>
                      <a:pt x="389" y="395"/>
                    </a:lnTo>
                    <a:lnTo>
                      <a:pt x="387" y="393"/>
                    </a:lnTo>
                    <a:lnTo>
                      <a:pt x="383" y="393"/>
                    </a:lnTo>
                    <a:lnTo>
                      <a:pt x="381" y="393"/>
                    </a:lnTo>
                    <a:lnTo>
                      <a:pt x="379" y="393"/>
                    </a:lnTo>
                    <a:lnTo>
                      <a:pt x="377" y="395"/>
                    </a:lnTo>
                    <a:lnTo>
                      <a:pt x="375" y="395"/>
                    </a:lnTo>
                    <a:lnTo>
                      <a:pt x="369" y="397"/>
                    </a:lnTo>
                    <a:lnTo>
                      <a:pt x="365" y="399"/>
                    </a:lnTo>
                    <a:lnTo>
                      <a:pt x="359" y="401"/>
                    </a:lnTo>
                    <a:lnTo>
                      <a:pt x="353" y="403"/>
                    </a:lnTo>
                    <a:lnTo>
                      <a:pt x="349" y="405"/>
                    </a:lnTo>
                    <a:lnTo>
                      <a:pt x="345" y="405"/>
                    </a:lnTo>
                    <a:lnTo>
                      <a:pt x="341" y="405"/>
                    </a:lnTo>
                    <a:lnTo>
                      <a:pt x="337" y="405"/>
                    </a:lnTo>
                    <a:lnTo>
                      <a:pt x="336" y="405"/>
                    </a:lnTo>
                    <a:lnTo>
                      <a:pt x="334" y="405"/>
                    </a:lnTo>
                    <a:lnTo>
                      <a:pt x="334" y="403"/>
                    </a:lnTo>
                    <a:lnTo>
                      <a:pt x="332" y="403"/>
                    </a:lnTo>
                    <a:lnTo>
                      <a:pt x="328" y="399"/>
                    </a:lnTo>
                    <a:lnTo>
                      <a:pt x="328" y="399"/>
                    </a:lnTo>
                    <a:lnTo>
                      <a:pt x="328" y="397"/>
                    </a:lnTo>
                    <a:lnTo>
                      <a:pt x="326" y="395"/>
                    </a:lnTo>
                    <a:lnTo>
                      <a:pt x="326" y="393"/>
                    </a:lnTo>
                    <a:lnTo>
                      <a:pt x="326" y="391"/>
                    </a:lnTo>
                    <a:lnTo>
                      <a:pt x="326" y="387"/>
                    </a:lnTo>
                    <a:lnTo>
                      <a:pt x="326" y="386"/>
                    </a:lnTo>
                    <a:lnTo>
                      <a:pt x="326" y="384"/>
                    </a:lnTo>
                    <a:lnTo>
                      <a:pt x="324" y="380"/>
                    </a:lnTo>
                    <a:lnTo>
                      <a:pt x="322" y="374"/>
                    </a:lnTo>
                    <a:lnTo>
                      <a:pt x="320" y="370"/>
                    </a:lnTo>
                    <a:lnTo>
                      <a:pt x="318" y="364"/>
                    </a:lnTo>
                    <a:lnTo>
                      <a:pt x="318" y="362"/>
                    </a:lnTo>
                    <a:lnTo>
                      <a:pt x="316" y="360"/>
                    </a:lnTo>
                    <a:lnTo>
                      <a:pt x="316" y="358"/>
                    </a:lnTo>
                    <a:lnTo>
                      <a:pt x="316" y="356"/>
                    </a:lnTo>
                    <a:lnTo>
                      <a:pt x="306" y="103"/>
                    </a:lnTo>
                    <a:lnTo>
                      <a:pt x="0" y="73"/>
                    </a:lnTo>
                    <a:lnTo>
                      <a:pt x="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95" name=""/>
            <p:cNvGrpSpPr/>
            <p:nvPr/>
          </p:nvGrpSpPr>
          <p:grpSpPr>
            <a:xfrm>
              <a:off x="2111400" y="734760"/>
              <a:ext cx="1828440" cy="2590560"/>
              <a:chOff x="2111400" y="734760"/>
              <a:chExt cx="1828440" cy="2590560"/>
            </a:xfrm>
          </p:grpSpPr>
          <p:sp>
            <p:nvSpPr>
              <p:cNvPr id="296" name=""/>
              <p:cNvSpPr/>
              <p:nvPr/>
            </p:nvSpPr>
            <p:spPr>
              <a:xfrm>
                <a:off x="2111400" y="73476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 name=""/>
              <p:cNvSpPr/>
              <p:nvPr/>
            </p:nvSpPr>
            <p:spPr>
              <a:xfrm>
                <a:off x="2111400" y="734760"/>
                <a:ext cx="1828440" cy="2590560"/>
              </a:xfrm>
              <a:custGeom>
                <a:avLst/>
                <a:gdLst/>
                <a:ahLst/>
                <a:rect l="l" t="t" r="r" b="b"/>
                <a:pathLst>
                  <a:path w="679" h="1035">
                    <a:moveTo>
                      <a:pt x="86" y="0"/>
                    </a:moveTo>
                    <a:lnTo>
                      <a:pt x="0" y="408"/>
                    </a:lnTo>
                    <a:lnTo>
                      <a:pt x="463" y="1035"/>
                    </a:lnTo>
                    <a:lnTo>
                      <a:pt x="491" y="1008"/>
                    </a:lnTo>
                    <a:lnTo>
                      <a:pt x="489" y="884"/>
                    </a:lnTo>
                    <a:lnTo>
                      <a:pt x="548" y="894"/>
                    </a:lnTo>
                    <a:lnTo>
                      <a:pt x="607" y="515"/>
                    </a:lnTo>
                    <a:lnTo>
                      <a:pt x="648" y="255"/>
                    </a:lnTo>
                    <a:lnTo>
                      <a:pt x="658" y="177"/>
                    </a:lnTo>
                    <a:lnTo>
                      <a:pt x="679" y="106"/>
                    </a:lnTo>
                    <a:lnTo>
                      <a:pt x="375" y="61"/>
                    </a:lnTo>
                    <a:lnTo>
                      <a:pt x="86"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98" name=""/>
            <p:cNvGrpSpPr/>
            <p:nvPr/>
          </p:nvGrpSpPr>
          <p:grpSpPr>
            <a:xfrm>
              <a:off x="3558960" y="963360"/>
              <a:ext cx="1341720" cy="1890360"/>
              <a:chOff x="3558960" y="963360"/>
              <a:chExt cx="1341720" cy="1890360"/>
            </a:xfrm>
          </p:grpSpPr>
          <p:sp>
            <p:nvSpPr>
              <p:cNvPr id="299" name=""/>
              <p:cNvSpPr/>
              <p:nvPr/>
            </p:nvSpPr>
            <p:spPr>
              <a:xfrm>
                <a:off x="3558960" y="963360"/>
                <a:ext cx="1341720" cy="1890360"/>
              </a:xfrm>
              <a:custGeom>
                <a:avLst/>
                <a:gdLst/>
                <a:ahLst/>
                <a:rect l="l" t="t" r="r" b="b"/>
                <a:pathLst>
                  <a:path w="556" h="739">
                    <a:moveTo>
                      <a:pt x="104" y="0"/>
                    </a:moveTo>
                    <a:lnTo>
                      <a:pt x="395" y="44"/>
                    </a:lnTo>
                    <a:lnTo>
                      <a:pt x="373" y="183"/>
                    </a:lnTo>
                    <a:lnTo>
                      <a:pt x="556" y="205"/>
                    </a:lnTo>
                    <a:lnTo>
                      <a:pt x="501" y="739"/>
                    </a:lnTo>
                    <a:lnTo>
                      <a:pt x="0" y="659"/>
                    </a:lnTo>
                    <a:lnTo>
                      <a:pt x="104"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0" name=""/>
              <p:cNvSpPr/>
              <p:nvPr/>
            </p:nvSpPr>
            <p:spPr>
              <a:xfrm>
                <a:off x="3558960" y="963360"/>
                <a:ext cx="1341720" cy="1890360"/>
              </a:xfrm>
              <a:custGeom>
                <a:avLst/>
                <a:gdLst/>
                <a:ahLst/>
                <a:rect l="l" t="t" r="r" b="b"/>
                <a:pathLst>
                  <a:path w="556" h="739">
                    <a:moveTo>
                      <a:pt x="104" y="0"/>
                    </a:moveTo>
                    <a:lnTo>
                      <a:pt x="395" y="44"/>
                    </a:lnTo>
                    <a:lnTo>
                      <a:pt x="373" y="183"/>
                    </a:lnTo>
                    <a:lnTo>
                      <a:pt x="556" y="205"/>
                    </a:lnTo>
                    <a:lnTo>
                      <a:pt x="501" y="739"/>
                    </a:lnTo>
                    <a:lnTo>
                      <a:pt x="0" y="659"/>
                    </a:lnTo>
                    <a:lnTo>
                      <a:pt x="104"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01" name=""/>
            <p:cNvGrpSpPr/>
            <p:nvPr/>
          </p:nvGrpSpPr>
          <p:grpSpPr>
            <a:xfrm>
              <a:off x="3176640" y="2624040"/>
              <a:ext cx="1596600" cy="1775880"/>
              <a:chOff x="3176640" y="2624040"/>
              <a:chExt cx="1596600" cy="1775880"/>
            </a:xfrm>
          </p:grpSpPr>
          <p:sp>
            <p:nvSpPr>
              <p:cNvPr id="302" name=""/>
              <p:cNvSpPr/>
              <p:nvPr/>
            </p:nvSpPr>
            <p:spPr>
              <a:xfrm>
                <a:off x="3176640" y="2624040"/>
                <a:ext cx="1596600" cy="177588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3" name=""/>
              <p:cNvSpPr/>
              <p:nvPr/>
            </p:nvSpPr>
            <p:spPr>
              <a:xfrm>
                <a:off x="3176640" y="2624040"/>
                <a:ext cx="1596600" cy="1775880"/>
              </a:xfrm>
              <a:custGeom>
                <a:avLst/>
                <a:gdLst/>
                <a:ahLst/>
                <a:rect l="l" t="t" r="r" b="b"/>
                <a:pathLst>
                  <a:path w="662" h="918">
                    <a:moveTo>
                      <a:pt x="163" y="0"/>
                    </a:moveTo>
                    <a:lnTo>
                      <a:pt x="144" y="122"/>
                    </a:lnTo>
                    <a:lnTo>
                      <a:pt x="144" y="124"/>
                    </a:lnTo>
                    <a:lnTo>
                      <a:pt x="142" y="128"/>
                    </a:lnTo>
                    <a:lnTo>
                      <a:pt x="142" y="130"/>
                    </a:lnTo>
                    <a:lnTo>
                      <a:pt x="140" y="132"/>
                    </a:lnTo>
                    <a:lnTo>
                      <a:pt x="140" y="134"/>
                    </a:lnTo>
                    <a:lnTo>
                      <a:pt x="138" y="136"/>
                    </a:lnTo>
                    <a:lnTo>
                      <a:pt x="136" y="138"/>
                    </a:lnTo>
                    <a:lnTo>
                      <a:pt x="136" y="140"/>
                    </a:lnTo>
                    <a:lnTo>
                      <a:pt x="132" y="140"/>
                    </a:lnTo>
                    <a:lnTo>
                      <a:pt x="130" y="142"/>
                    </a:lnTo>
                    <a:lnTo>
                      <a:pt x="130" y="142"/>
                    </a:lnTo>
                    <a:lnTo>
                      <a:pt x="128" y="142"/>
                    </a:lnTo>
                    <a:lnTo>
                      <a:pt x="124" y="140"/>
                    </a:lnTo>
                    <a:lnTo>
                      <a:pt x="122" y="140"/>
                    </a:lnTo>
                    <a:lnTo>
                      <a:pt x="120" y="138"/>
                    </a:lnTo>
                    <a:lnTo>
                      <a:pt x="118" y="136"/>
                    </a:lnTo>
                    <a:lnTo>
                      <a:pt x="118" y="134"/>
                    </a:lnTo>
                    <a:lnTo>
                      <a:pt x="116" y="132"/>
                    </a:lnTo>
                    <a:lnTo>
                      <a:pt x="114" y="130"/>
                    </a:lnTo>
                    <a:lnTo>
                      <a:pt x="114" y="128"/>
                    </a:lnTo>
                    <a:lnTo>
                      <a:pt x="110" y="126"/>
                    </a:lnTo>
                    <a:lnTo>
                      <a:pt x="108" y="124"/>
                    </a:lnTo>
                    <a:lnTo>
                      <a:pt x="106" y="122"/>
                    </a:lnTo>
                    <a:lnTo>
                      <a:pt x="102" y="120"/>
                    </a:lnTo>
                    <a:lnTo>
                      <a:pt x="100" y="118"/>
                    </a:lnTo>
                    <a:lnTo>
                      <a:pt x="97" y="118"/>
                    </a:lnTo>
                    <a:lnTo>
                      <a:pt x="93" y="118"/>
                    </a:lnTo>
                    <a:lnTo>
                      <a:pt x="89" y="118"/>
                    </a:lnTo>
                    <a:lnTo>
                      <a:pt x="83" y="118"/>
                    </a:lnTo>
                    <a:lnTo>
                      <a:pt x="79" y="120"/>
                    </a:lnTo>
                    <a:lnTo>
                      <a:pt x="75" y="122"/>
                    </a:lnTo>
                    <a:lnTo>
                      <a:pt x="73" y="124"/>
                    </a:lnTo>
                    <a:lnTo>
                      <a:pt x="71" y="126"/>
                    </a:lnTo>
                    <a:lnTo>
                      <a:pt x="67" y="128"/>
                    </a:lnTo>
                    <a:lnTo>
                      <a:pt x="67" y="130"/>
                    </a:lnTo>
                    <a:lnTo>
                      <a:pt x="67" y="134"/>
                    </a:lnTo>
                    <a:lnTo>
                      <a:pt x="65" y="136"/>
                    </a:lnTo>
                    <a:lnTo>
                      <a:pt x="65" y="140"/>
                    </a:lnTo>
                    <a:lnTo>
                      <a:pt x="65" y="142"/>
                    </a:lnTo>
                    <a:lnTo>
                      <a:pt x="65" y="146"/>
                    </a:lnTo>
                    <a:lnTo>
                      <a:pt x="65" y="150"/>
                    </a:lnTo>
                    <a:lnTo>
                      <a:pt x="67" y="152"/>
                    </a:lnTo>
                    <a:lnTo>
                      <a:pt x="67" y="155"/>
                    </a:lnTo>
                    <a:lnTo>
                      <a:pt x="69" y="157"/>
                    </a:lnTo>
                    <a:lnTo>
                      <a:pt x="71" y="159"/>
                    </a:lnTo>
                    <a:lnTo>
                      <a:pt x="73" y="163"/>
                    </a:lnTo>
                    <a:lnTo>
                      <a:pt x="73" y="165"/>
                    </a:lnTo>
                    <a:lnTo>
                      <a:pt x="73" y="169"/>
                    </a:lnTo>
                    <a:lnTo>
                      <a:pt x="71" y="169"/>
                    </a:lnTo>
                    <a:lnTo>
                      <a:pt x="69" y="169"/>
                    </a:lnTo>
                    <a:lnTo>
                      <a:pt x="67" y="169"/>
                    </a:lnTo>
                    <a:lnTo>
                      <a:pt x="67" y="171"/>
                    </a:lnTo>
                    <a:lnTo>
                      <a:pt x="65" y="171"/>
                    </a:lnTo>
                    <a:lnTo>
                      <a:pt x="63" y="173"/>
                    </a:lnTo>
                    <a:lnTo>
                      <a:pt x="61" y="175"/>
                    </a:lnTo>
                    <a:lnTo>
                      <a:pt x="61" y="177"/>
                    </a:lnTo>
                    <a:lnTo>
                      <a:pt x="61" y="179"/>
                    </a:lnTo>
                    <a:lnTo>
                      <a:pt x="63" y="181"/>
                    </a:lnTo>
                    <a:lnTo>
                      <a:pt x="65" y="185"/>
                    </a:lnTo>
                    <a:lnTo>
                      <a:pt x="67" y="187"/>
                    </a:lnTo>
                    <a:lnTo>
                      <a:pt x="69" y="187"/>
                    </a:lnTo>
                    <a:lnTo>
                      <a:pt x="71" y="189"/>
                    </a:lnTo>
                    <a:lnTo>
                      <a:pt x="73" y="189"/>
                    </a:lnTo>
                    <a:lnTo>
                      <a:pt x="69" y="193"/>
                    </a:lnTo>
                    <a:lnTo>
                      <a:pt x="67" y="197"/>
                    </a:lnTo>
                    <a:lnTo>
                      <a:pt x="65" y="201"/>
                    </a:lnTo>
                    <a:lnTo>
                      <a:pt x="63" y="205"/>
                    </a:lnTo>
                    <a:lnTo>
                      <a:pt x="61" y="209"/>
                    </a:lnTo>
                    <a:lnTo>
                      <a:pt x="61" y="210"/>
                    </a:lnTo>
                    <a:lnTo>
                      <a:pt x="61" y="212"/>
                    </a:lnTo>
                    <a:lnTo>
                      <a:pt x="61" y="212"/>
                    </a:lnTo>
                    <a:lnTo>
                      <a:pt x="63" y="212"/>
                    </a:lnTo>
                    <a:lnTo>
                      <a:pt x="65" y="212"/>
                    </a:lnTo>
                    <a:lnTo>
                      <a:pt x="67" y="212"/>
                    </a:lnTo>
                    <a:lnTo>
                      <a:pt x="67" y="212"/>
                    </a:lnTo>
                    <a:lnTo>
                      <a:pt x="69" y="214"/>
                    </a:lnTo>
                    <a:lnTo>
                      <a:pt x="69" y="214"/>
                    </a:lnTo>
                    <a:lnTo>
                      <a:pt x="71" y="214"/>
                    </a:lnTo>
                    <a:lnTo>
                      <a:pt x="71" y="216"/>
                    </a:lnTo>
                    <a:lnTo>
                      <a:pt x="73" y="218"/>
                    </a:lnTo>
                    <a:lnTo>
                      <a:pt x="73" y="220"/>
                    </a:lnTo>
                    <a:lnTo>
                      <a:pt x="73" y="222"/>
                    </a:lnTo>
                    <a:lnTo>
                      <a:pt x="73" y="228"/>
                    </a:lnTo>
                    <a:lnTo>
                      <a:pt x="71" y="234"/>
                    </a:lnTo>
                    <a:lnTo>
                      <a:pt x="71" y="244"/>
                    </a:lnTo>
                    <a:lnTo>
                      <a:pt x="69" y="252"/>
                    </a:lnTo>
                    <a:lnTo>
                      <a:pt x="69" y="256"/>
                    </a:lnTo>
                    <a:lnTo>
                      <a:pt x="67" y="262"/>
                    </a:lnTo>
                    <a:lnTo>
                      <a:pt x="67" y="266"/>
                    </a:lnTo>
                    <a:lnTo>
                      <a:pt x="65" y="269"/>
                    </a:lnTo>
                    <a:lnTo>
                      <a:pt x="63" y="273"/>
                    </a:lnTo>
                    <a:lnTo>
                      <a:pt x="63" y="275"/>
                    </a:lnTo>
                    <a:lnTo>
                      <a:pt x="59" y="279"/>
                    </a:lnTo>
                    <a:lnTo>
                      <a:pt x="59" y="281"/>
                    </a:lnTo>
                    <a:lnTo>
                      <a:pt x="59" y="287"/>
                    </a:lnTo>
                    <a:lnTo>
                      <a:pt x="59" y="291"/>
                    </a:lnTo>
                    <a:lnTo>
                      <a:pt x="59" y="297"/>
                    </a:lnTo>
                    <a:lnTo>
                      <a:pt x="59" y="301"/>
                    </a:lnTo>
                    <a:lnTo>
                      <a:pt x="61" y="305"/>
                    </a:lnTo>
                    <a:lnTo>
                      <a:pt x="63" y="311"/>
                    </a:lnTo>
                    <a:lnTo>
                      <a:pt x="65" y="313"/>
                    </a:lnTo>
                    <a:lnTo>
                      <a:pt x="67" y="315"/>
                    </a:lnTo>
                    <a:lnTo>
                      <a:pt x="67" y="317"/>
                    </a:lnTo>
                    <a:lnTo>
                      <a:pt x="69" y="321"/>
                    </a:lnTo>
                    <a:lnTo>
                      <a:pt x="71" y="322"/>
                    </a:lnTo>
                    <a:lnTo>
                      <a:pt x="73" y="324"/>
                    </a:lnTo>
                    <a:lnTo>
                      <a:pt x="75" y="326"/>
                    </a:lnTo>
                    <a:lnTo>
                      <a:pt x="75" y="328"/>
                    </a:lnTo>
                    <a:lnTo>
                      <a:pt x="77" y="334"/>
                    </a:lnTo>
                    <a:lnTo>
                      <a:pt x="79" y="338"/>
                    </a:lnTo>
                    <a:lnTo>
                      <a:pt x="81" y="344"/>
                    </a:lnTo>
                    <a:lnTo>
                      <a:pt x="81" y="348"/>
                    </a:lnTo>
                    <a:lnTo>
                      <a:pt x="81" y="352"/>
                    </a:lnTo>
                    <a:lnTo>
                      <a:pt x="81" y="358"/>
                    </a:lnTo>
                    <a:lnTo>
                      <a:pt x="85" y="362"/>
                    </a:lnTo>
                    <a:lnTo>
                      <a:pt x="89" y="366"/>
                    </a:lnTo>
                    <a:lnTo>
                      <a:pt x="91" y="370"/>
                    </a:lnTo>
                    <a:lnTo>
                      <a:pt x="95" y="372"/>
                    </a:lnTo>
                    <a:lnTo>
                      <a:pt x="97" y="376"/>
                    </a:lnTo>
                    <a:lnTo>
                      <a:pt x="99" y="379"/>
                    </a:lnTo>
                    <a:lnTo>
                      <a:pt x="99" y="381"/>
                    </a:lnTo>
                    <a:lnTo>
                      <a:pt x="99" y="383"/>
                    </a:lnTo>
                    <a:lnTo>
                      <a:pt x="99" y="385"/>
                    </a:lnTo>
                    <a:lnTo>
                      <a:pt x="99" y="387"/>
                    </a:lnTo>
                    <a:lnTo>
                      <a:pt x="97" y="391"/>
                    </a:lnTo>
                    <a:lnTo>
                      <a:pt x="93" y="395"/>
                    </a:lnTo>
                    <a:lnTo>
                      <a:pt x="89" y="399"/>
                    </a:lnTo>
                    <a:lnTo>
                      <a:pt x="85" y="403"/>
                    </a:lnTo>
                    <a:lnTo>
                      <a:pt x="83" y="407"/>
                    </a:lnTo>
                    <a:lnTo>
                      <a:pt x="79" y="413"/>
                    </a:lnTo>
                    <a:lnTo>
                      <a:pt x="73" y="419"/>
                    </a:lnTo>
                    <a:lnTo>
                      <a:pt x="67" y="427"/>
                    </a:lnTo>
                    <a:lnTo>
                      <a:pt x="67" y="429"/>
                    </a:lnTo>
                    <a:lnTo>
                      <a:pt x="65" y="429"/>
                    </a:lnTo>
                    <a:lnTo>
                      <a:pt x="65" y="429"/>
                    </a:lnTo>
                    <a:lnTo>
                      <a:pt x="63" y="427"/>
                    </a:lnTo>
                    <a:lnTo>
                      <a:pt x="61" y="425"/>
                    </a:lnTo>
                    <a:lnTo>
                      <a:pt x="59" y="423"/>
                    </a:lnTo>
                    <a:lnTo>
                      <a:pt x="59" y="421"/>
                    </a:lnTo>
                    <a:lnTo>
                      <a:pt x="59" y="421"/>
                    </a:lnTo>
                    <a:lnTo>
                      <a:pt x="57" y="421"/>
                    </a:lnTo>
                    <a:lnTo>
                      <a:pt x="57" y="423"/>
                    </a:lnTo>
                    <a:lnTo>
                      <a:pt x="57" y="425"/>
                    </a:lnTo>
                    <a:lnTo>
                      <a:pt x="55" y="427"/>
                    </a:lnTo>
                    <a:lnTo>
                      <a:pt x="55" y="433"/>
                    </a:lnTo>
                    <a:lnTo>
                      <a:pt x="53" y="438"/>
                    </a:lnTo>
                    <a:lnTo>
                      <a:pt x="51" y="440"/>
                    </a:lnTo>
                    <a:lnTo>
                      <a:pt x="51" y="444"/>
                    </a:lnTo>
                    <a:lnTo>
                      <a:pt x="49" y="446"/>
                    </a:lnTo>
                    <a:lnTo>
                      <a:pt x="47" y="448"/>
                    </a:lnTo>
                    <a:lnTo>
                      <a:pt x="47" y="450"/>
                    </a:lnTo>
                    <a:lnTo>
                      <a:pt x="47" y="450"/>
                    </a:lnTo>
                    <a:lnTo>
                      <a:pt x="47" y="452"/>
                    </a:lnTo>
                    <a:lnTo>
                      <a:pt x="47" y="454"/>
                    </a:lnTo>
                    <a:lnTo>
                      <a:pt x="47" y="458"/>
                    </a:lnTo>
                    <a:lnTo>
                      <a:pt x="47" y="462"/>
                    </a:lnTo>
                    <a:lnTo>
                      <a:pt x="47" y="466"/>
                    </a:lnTo>
                    <a:lnTo>
                      <a:pt x="47" y="470"/>
                    </a:lnTo>
                    <a:lnTo>
                      <a:pt x="44" y="476"/>
                    </a:lnTo>
                    <a:lnTo>
                      <a:pt x="40" y="482"/>
                    </a:lnTo>
                    <a:lnTo>
                      <a:pt x="34" y="486"/>
                    </a:lnTo>
                    <a:lnTo>
                      <a:pt x="30" y="491"/>
                    </a:lnTo>
                    <a:lnTo>
                      <a:pt x="26" y="497"/>
                    </a:lnTo>
                    <a:lnTo>
                      <a:pt x="24" y="503"/>
                    </a:lnTo>
                    <a:lnTo>
                      <a:pt x="22" y="505"/>
                    </a:lnTo>
                    <a:lnTo>
                      <a:pt x="22" y="507"/>
                    </a:lnTo>
                    <a:lnTo>
                      <a:pt x="20" y="509"/>
                    </a:lnTo>
                    <a:lnTo>
                      <a:pt x="20" y="513"/>
                    </a:lnTo>
                    <a:lnTo>
                      <a:pt x="18" y="519"/>
                    </a:lnTo>
                    <a:lnTo>
                      <a:pt x="16" y="525"/>
                    </a:lnTo>
                    <a:lnTo>
                      <a:pt x="16" y="531"/>
                    </a:lnTo>
                    <a:lnTo>
                      <a:pt x="16" y="537"/>
                    </a:lnTo>
                    <a:lnTo>
                      <a:pt x="16" y="541"/>
                    </a:lnTo>
                    <a:lnTo>
                      <a:pt x="16" y="545"/>
                    </a:lnTo>
                    <a:lnTo>
                      <a:pt x="18" y="548"/>
                    </a:lnTo>
                    <a:lnTo>
                      <a:pt x="18" y="552"/>
                    </a:lnTo>
                    <a:lnTo>
                      <a:pt x="20" y="556"/>
                    </a:lnTo>
                    <a:lnTo>
                      <a:pt x="20" y="560"/>
                    </a:lnTo>
                    <a:lnTo>
                      <a:pt x="22" y="566"/>
                    </a:lnTo>
                    <a:lnTo>
                      <a:pt x="22" y="572"/>
                    </a:lnTo>
                    <a:lnTo>
                      <a:pt x="22" y="578"/>
                    </a:lnTo>
                    <a:lnTo>
                      <a:pt x="22" y="584"/>
                    </a:lnTo>
                    <a:lnTo>
                      <a:pt x="22" y="592"/>
                    </a:lnTo>
                    <a:lnTo>
                      <a:pt x="20" y="601"/>
                    </a:lnTo>
                    <a:lnTo>
                      <a:pt x="18" y="601"/>
                    </a:lnTo>
                    <a:lnTo>
                      <a:pt x="18" y="603"/>
                    </a:lnTo>
                    <a:lnTo>
                      <a:pt x="16" y="605"/>
                    </a:lnTo>
                    <a:lnTo>
                      <a:pt x="14" y="609"/>
                    </a:lnTo>
                    <a:lnTo>
                      <a:pt x="12" y="613"/>
                    </a:lnTo>
                    <a:lnTo>
                      <a:pt x="12" y="617"/>
                    </a:lnTo>
                    <a:lnTo>
                      <a:pt x="12" y="621"/>
                    </a:lnTo>
                    <a:lnTo>
                      <a:pt x="8" y="621"/>
                    </a:lnTo>
                    <a:lnTo>
                      <a:pt x="4" y="621"/>
                    </a:lnTo>
                    <a:lnTo>
                      <a:pt x="4" y="623"/>
                    </a:lnTo>
                    <a:lnTo>
                      <a:pt x="2" y="623"/>
                    </a:lnTo>
                    <a:lnTo>
                      <a:pt x="0" y="625"/>
                    </a:lnTo>
                    <a:lnTo>
                      <a:pt x="0" y="627"/>
                    </a:lnTo>
                    <a:lnTo>
                      <a:pt x="0" y="631"/>
                    </a:lnTo>
                    <a:lnTo>
                      <a:pt x="0" y="635"/>
                    </a:lnTo>
                    <a:lnTo>
                      <a:pt x="368" y="890"/>
                    </a:lnTo>
                    <a:lnTo>
                      <a:pt x="582" y="918"/>
                    </a:lnTo>
                    <a:lnTo>
                      <a:pt x="662" y="93"/>
                    </a:lnTo>
                    <a:lnTo>
                      <a:pt x="163"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04" name=""/>
            <p:cNvGrpSpPr/>
            <p:nvPr/>
          </p:nvGrpSpPr>
          <p:grpSpPr>
            <a:xfrm>
              <a:off x="5043600" y="3050640"/>
              <a:ext cx="3660480" cy="3173760"/>
              <a:chOff x="5043600" y="3050640"/>
              <a:chExt cx="3660480" cy="3173760"/>
            </a:xfrm>
          </p:grpSpPr>
          <p:sp>
            <p:nvSpPr>
              <p:cNvPr id="305" name=""/>
              <p:cNvSpPr/>
              <p:nvPr/>
            </p:nvSpPr>
            <p:spPr>
              <a:xfrm rot="90000">
                <a:off x="5083200" y="3096720"/>
                <a:ext cx="358092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 name=""/>
              <p:cNvSpPr/>
              <p:nvPr/>
            </p:nvSpPr>
            <p:spPr>
              <a:xfrm rot="90000">
                <a:off x="5083200" y="3096720"/>
                <a:ext cx="3580920" cy="3081240"/>
              </a:xfrm>
              <a:custGeom>
                <a:avLst/>
                <a:gdLst/>
                <a:ahLst/>
                <a:rect l="l" t="t" r="r" b="b"/>
                <a:pathLst>
                  <a:path w="1430" h="1592">
                    <a:moveTo>
                      <a:pt x="10" y="627"/>
                    </a:moveTo>
                    <a:lnTo>
                      <a:pt x="387" y="664"/>
                    </a:lnTo>
                    <a:lnTo>
                      <a:pt x="423" y="0"/>
                    </a:lnTo>
                    <a:lnTo>
                      <a:pt x="731" y="30"/>
                    </a:lnTo>
                    <a:lnTo>
                      <a:pt x="741" y="281"/>
                    </a:lnTo>
                    <a:lnTo>
                      <a:pt x="741" y="283"/>
                    </a:lnTo>
                    <a:lnTo>
                      <a:pt x="741" y="287"/>
                    </a:lnTo>
                    <a:lnTo>
                      <a:pt x="741" y="289"/>
                    </a:lnTo>
                    <a:lnTo>
                      <a:pt x="743" y="291"/>
                    </a:lnTo>
                    <a:lnTo>
                      <a:pt x="745" y="295"/>
                    </a:lnTo>
                    <a:lnTo>
                      <a:pt x="747" y="301"/>
                    </a:lnTo>
                    <a:lnTo>
                      <a:pt x="747" y="305"/>
                    </a:lnTo>
                    <a:lnTo>
                      <a:pt x="751" y="311"/>
                    </a:lnTo>
                    <a:lnTo>
                      <a:pt x="751" y="313"/>
                    </a:lnTo>
                    <a:lnTo>
                      <a:pt x="751" y="314"/>
                    </a:lnTo>
                    <a:lnTo>
                      <a:pt x="751" y="316"/>
                    </a:lnTo>
                    <a:lnTo>
                      <a:pt x="751" y="318"/>
                    </a:lnTo>
                    <a:lnTo>
                      <a:pt x="751" y="320"/>
                    </a:lnTo>
                    <a:lnTo>
                      <a:pt x="753" y="322"/>
                    </a:lnTo>
                    <a:lnTo>
                      <a:pt x="753" y="324"/>
                    </a:lnTo>
                    <a:lnTo>
                      <a:pt x="753" y="326"/>
                    </a:lnTo>
                    <a:lnTo>
                      <a:pt x="755" y="328"/>
                    </a:lnTo>
                    <a:lnTo>
                      <a:pt x="757" y="330"/>
                    </a:lnTo>
                    <a:lnTo>
                      <a:pt x="759" y="330"/>
                    </a:lnTo>
                    <a:lnTo>
                      <a:pt x="761" y="332"/>
                    </a:lnTo>
                    <a:lnTo>
                      <a:pt x="762" y="332"/>
                    </a:lnTo>
                    <a:lnTo>
                      <a:pt x="768" y="332"/>
                    </a:lnTo>
                    <a:lnTo>
                      <a:pt x="772" y="330"/>
                    </a:lnTo>
                    <a:lnTo>
                      <a:pt x="778" y="328"/>
                    </a:lnTo>
                    <a:lnTo>
                      <a:pt x="786" y="326"/>
                    </a:lnTo>
                    <a:lnTo>
                      <a:pt x="792" y="324"/>
                    </a:lnTo>
                    <a:lnTo>
                      <a:pt x="798" y="320"/>
                    </a:lnTo>
                    <a:lnTo>
                      <a:pt x="802" y="320"/>
                    </a:lnTo>
                    <a:lnTo>
                      <a:pt x="808" y="320"/>
                    </a:lnTo>
                    <a:lnTo>
                      <a:pt x="812" y="320"/>
                    </a:lnTo>
                    <a:lnTo>
                      <a:pt x="814" y="320"/>
                    </a:lnTo>
                    <a:lnTo>
                      <a:pt x="818" y="322"/>
                    </a:lnTo>
                    <a:lnTo>
                      <a:pt x="818" y="324"/>
                    </a:lnTo>
                    <a:lnTo>
                      <a:pt x="819" y="326"/>
                    </a:lnTo>
                    <a:lnTo>
                      <a:pt x="821" y="328"/>
                    </a:lnTo>
                    <a:lnTo>
                      <a:pt x="823" y="330"/>
                    </a:lnTo>
                    <a:lnTo>
                      <a:pt x="823" y="334"/>
                    </a:lnTo>
                    <a:lnTo>
                      <a:pt x="823" y="340"/>
                    </a:lnTo>
                    <a:lnTo>
                      <a:pt x="825" y="346"/>
                    </a:lnTo>
                    <a:lnTo>
                      <a:pt x="825" y="350"/>
                    </a:lnTo>
                    <a:lnTo>
                      <a:pt x="825" y="352"/>
                    </a:lnTo>
                    <a:lnTo>
                      <a:pt x="827" y="356"/>
                    </a:lnTo>
                    <a:lnTo>
                      <a:pt x="829" y="358"/>
                    </a:lnTo>
                    <a:lnTo>
                      <a:pt x="829" y="360"/>
                    </a:lnTo>
                    <a:lnTo>
                      <a:pt x="829" y="360"/>
                    </a:lnTo>
                    <a:lnTo>
                      <a:pt x="831" y="362"/>
                    </a:lnTo>
                    <a:lnTo>
                      <a:pt x="831" y="362"/>
                    </a:lnTo>
                    <a:lnTo>
                      <a:pt x="833" y="364"/>
                    </a:lnTo>
                    <a:lnTo>
                      <a:pt x="835" y="366"/>
                    </a:lnTo>
                    <a:lnTo>
                      <a:pt x="837" y="366"/>
                    </a:lnTo>
                    <a:lnTo>
                      <a:pt x="841" y="368"/>
                    </a:lnTo>
                    <a:lnTo>
                      <a:pt x="845" y="368"/>
                    </a:lnTo>
                    <a:lnTo>
                      <a:pt x="849" y="369"/>
                    </a:lnTo>
                    <a:lnTo>
                      <a:pt x="855" y="369"/>
                    </a:lnTo>
                    <a:lnTo>
                      <a:pt x="863" y="369"/>
                    </a:lnTo>
                    <a:lnTo>
                      <a:pt x="869" y="371"/>
                    </a:lnTo>
                    <a:lnTo>
                      <a:pt x="874" y="371"/>
                    </a:lnTo>
                    <a:lnTo>
                      <a:pt x="876" y="371"/>
                    </a:lnTo>
                    <a:lnTo>
                      <a:pt x="878" y="369"/>
                    </a:lnTo>
                    <a:lnTo>
                      <a:pt x="880" y="369"/>
                    </a:lnTo>
                    <a:lnTo>
                      <a:pt x="882" y="369"/>
                    </a:lnTo>
                    <a:lnTo>
                      <a:pt x="888" y="368"/>
                    </a:lnTo>
                    <a:lnTo>
                      <a:pt x="892" y="364"/>
                    </a:lnTo>
                    <a:lnTo>
                      <a:pt x="898" y="362"/>
                    </a:lnTo>
                    <a:lnTo>
                      <a:pt x="904" y="360"/>
                    </a:lnTo>
                    <a:lnTo>
                      <a:pt x="908" y="360"/>
                    </a:lnTo>
                    <a:lnTo>
                      <a:pt x="912" y="360"/>
                    </a:lnTo>
                    <a:lnTo>
                      <a:pt x="916" y="360"/>
                    </a:lnTo>
                    <a:lnTo>
                      <a:pt x="920" y="358"/>
                    </a:lnTo>
                    <a:lnTo>
                      <a:pt x="922" y="360"/>
                    </a:lnTo>
                    <a:lnTo>
                      <a:pt x="924" y="360"/>
                    </a:lnTo>
                    <a:lnTo>
                      <a:pt x="928" y="362"/>
                    </a:lnTo>
                    <a:lnTo>
                      <a:pt x="929" y="364"/>
                    </a:lnTo>
                    <a:lnTo>
                      <a:pt x="935" y="371"/>
                    </a:lnTo>
                    <a:lnTo>
                      <a:pt x="939" y="377"/>
                    </a:lnTo>
                    <a:lnTo>
                      <a:pt x="945" y="385"/>
                    </a:lnTo>
                    <a:lnTo>
                      <a:pt x="949" y="391"/>
                    </a:lnTo>
                    <a:lnTo>
                      <a:pt x="951" y="395"/>
                    </a:lnTo>
                    <a:lnTo>
                      <a:pt x="953" y="397"/>
                    </a:lnTo>
                    <a:lnTo>
                      <a:pt x="953" y="399"/>
                    </a:lnTo>
                    <a:lnTo>
                      <a:pt x="955" y="401"/>
                    </a:lnTo>
                    <a:lnTo>
                      <a:pt x="957" y="403"/>
                    </a:lnTo>
                    <a:lnTo>
                      <a:pt x="959" y="405"/>
                    </a:lnTo>
                    <a:lnTo>
                      <a:pt x="959" y="407"/>
                    </a:lnTo>
                    <a:lnTo>
                      <a:pt x="961" y="407"/>
                    </a:lnTo>
                    <a:lnTo>
                      <a:pt x="963" y="409"/>
                    </a:lnTo>
                    <a:lnTo>
                      <a:pt x="965" y="409"/>
                    </a:lnTo>
                    <a:lnTo>
                      <a:pt x="969" y="411"/>
                    </a:lnTo>
                    <a:lnTo>
                      <a:pt x="973" y="413"/>
                    </a:lnTo>
                    <a:lnTo>
                      <a:pt x="977" y="413"/>
                    </a:lnTo>
                    <a:lnTo>
                      <a:pt x="983" y="413"/>
                    </a:lnTo>
                    <a:lnTo>
                      <a:pt x="990" y="413"/>
                    </a:lnTo>
                    <a:lnTo>
                      <a:pt x="1002" y="411"/>
                    </a:lnTo>
                    <a:lnTo>
                      <a:pt x="1010" y="411"/>
                    </a:lnTo>
                    <a:lnTo>
                      <a:pt x="1020" y="411"/>
                    </a:lnTo>
                    <a:lnTo>
                      <a:pt x="1022" y="411"/>
                    </a:lnTo>
                    <a:lnTo>
                      <a:pt x="1024" y="411"/>
                    </a:lnTo>
                    <a:lnTo>
                      <a:pt x="1024" y="411"/>
                    </a:lnTo>
                    <a:lnTo>
                      <a:pt x="1026" y="413"/>
                    </a:lnTo>
                    <a:lnTo>
                      <a:pt x="1028" y="415"/>
                    </a:lnTo>
                    <a:lnTo>
                      <a:pt x="1032" y="417"/>
                    </a:lnTo>
                    <a:lnTo>
                      <a:pt x="1034" y="421"/>
                    </a:lnTo>
                    <a:lnTo>
                      <a:pt x="1036" y="426"/>
                    </a:lnTo>
                    <a:lnTo>
                      <a:pt x="1038" y="430"/>
                    </a:lnTo>
                    <a:lnTo>
                      <a:pt x="1041" y="434"/>
                    </a:lnTo>
                    <a:lnTo>
                      <a:pt x="1043" y="434"/>
                    </a:lnTo>
                    <a:lnTo>
                      <a:pt x="1047" y="430"/>
                    </a:lnTo>
                    <a:lnTo>
                      <a:pt x="1053" y="426"/>
                    </a:lnTo>
                    <a:lnTo>
                      <a:pt x="1059" y="423"/>
                    </a:lnTo>
                    <a:lnTo>
                      <a:pt x="1067" y="419"/>
                    </a:lnTo>
                    <a:lnTo>
                      <a:pt x="1075" y="415"/>
                    </a:lnTo>
                    <a:lnTo>
                      <a:pt x="1079" y="413"/>
                    </a:lnTo>
                    <a:lnTo>
                      <a:pt x="1083" y="411"/>
                    </a:lnTo>
                    <a:lnTo>
                      <a:pt x="1085" y="411"/>
                    </a:lnTo>
                    <a:lnTo>
                      <a:pt x="1087" y="411"/>
                    </a:lnTo>
                    <a:lnTo>
                      <a:pt x="1132" y="423"/>
                    </a:lnTo>
                    <a:lnTo>
                      <a:pt x="1136" y="425"/>
                    </a:lnTo>
                    <a:lnTo>
                      <a:pt x="1140" y="425"/>
                    </a:lnTo>
                    <a:lnTo>
                      <a:pt x="1146" y="423"/>
                    </a:lnTo>
                    <a:lnTo>
                      <a:pt x="1150" y="423"/>
                    </a:lnTo>
                    <a:lnTo>
                      <a:pt x="1157" y="421"/>
                    </a:lnTo>
                    <a:lnTo>
                      <a:pt x="1165" y="419"/>
                    </a:lnTo>
                    <a:lnTo>
                      <a:pt x="1171" y="415"/>
                    </a:lnTo>
                    <a:lnTo>
                      <a:pt x="1177" y="413"/>
                    </a:lnTo>
                    <a:lnTo>
                      <a:pt x="1181" y="413"/>
                    </a:lnTo>
                    <a:lnTo>
                      <a:pt x="1183" y="413"/>
                    </a:lnTo>
                    <a:lnTo>
                      <a:pt x="1185" y="411"/>
                    </a:lnTo>
                    <a:lnTo>
                      <a:pt x="1187" y="411"/>
                    </a:lnTo>
                    <a:lnTo>
                      <a:pt x="1191" y="411"/>
                    </a:lnTo>
                    <a:lnTo>
                      <a:pt x="1195" y="413"/>
                    </a:lnTo>
                    <a:lnTo>
                      <a:pt x="1199" y="413"/>
                    </a:lnTo>
                    <a:lnTo>
                      <a:pt x="1201" y="413"/>
                    </a:lnTo>
                    <a:lnTo>
                      <a:pt x="1205" y="415"/>
                    </a:lnTo>
                    <a:lnTo>
                      <a:pt x="1208" y="419"/>
                    </a:lnTo>
                    <a:lnTo>
                      <a:pt x="1210" y="421"/>
                    </a:lnTo>
                    <a:lnTo>
                      <a:pt x="1214" y="423"/>
                    </a:lnTo>
                    <a:lnTo>
                      <a:pt x="1216" y="423"/>
                    </a:lnTo>
                    <a:lnTo>
                      <a:pt x="1216" y="425"/>
                    </a:lnTo>
                    <a:lnTo>
                      <a:pt x="1218" y="425"/>
                    </a:lnTo>
                    <a:lnTo>
                      <a:pt x="1222" y="425"/>
                    </a:lnTo>
                    <a:lnTo>
                      <a:pt x="1224" y="425"/>
                    </a:lnTo>
                    <a:lnTo>
                      <a:pt x="1224" y="423"/>
                    </a:lnTo>
                    <a:lnTo>
                      <a:pt x="1226" y="423"/>
                    </a:lnTo>
                    <a:lnTo>
                      <a:pt x="1228" y="421"/>
                    </a:lnTo>
                    <a:lnTo>
                      <a:pt x="1232" y="417"/>
                    </a:lnTo>
                    <a:lnTo>
                      <a:pt x="1234" y="413"/>
                    </a:lnTo>
                    <a:lnTo>
                      <a:pt x="1236" y="409"/>
                    </a:lnTo>
                    <a:lnTo>
                      <a:pt x="1238" y="407"/>
                    </a:lnTo>
                    <a:lnTo>
                      <a:pt x="1240" y="405"/>
                    </a:lnTo>
                    <a:lnTo>
                      <a:pt x="1242" y="403"/>
                    </a:lnTo>
                    <a:lnTo>
                      <a:pt x="1244" y="401"/>
                    </a:lnTo>
                    <a:lnTo>
                      <a:pt x="1248" y="401"/>
                    </a:lnTo>
                    <a:lnTo>
                      <a:pt x="1252" y="399"/>
                    </a:lnTo>
                    <a:lnTo>
                      <a:pt x="1256" y="399"/>
                    </a:lnTo>
                    <a:lnTo>
                      <a:pt x="1258" y="399"/>
                    </a:lnTo>
                    <a:lnTo>
                      <a:pt x="1260" y="399"/>
                    </a:lnTo>
                    <a:lnTo>
                      <a:pt x="1262" y="401"/>
                    </a:lnTo>
                    <a:lnTo>
                      <a:pt x="1263" y="401"/>
                    </a:lnTo>
                    <a:lnTo>
                      <a:pt x="1265" y="403"/>
                    </a:lnTo>
                    <a:lnTo>
                      <a:pt x="1267" y="405"/>
                    </a:lnTo>
                    <a:lnTo>
                      <a:pt x="1269" y="407"/>
                    </a:lnTo>
                    <a:lnTo>
                      <a:pt x="1271" y="409"/>
                    </a:lnTo>
                    <a:lnTo>
                      <a:pt x="1271" y="411"/>
                    </a:lnTo>
                    <a:lnTo>
                      <a:pt x="1273" y="415"/>
                    </a:lnTo>
                    <a:lnTo>
                      <a:pt x="1273" y="417"/>
                    </a:lnTo>
                    <a:lnTo>
                      <a:pt x="1275" y="421"/>
                    </a:lnTo>
                    <a:lnTo>
                      <a:pt x="1277" y="425"/>
                    </a:lnTo>
                    <a:lnTo>
                      <a:pt x="1277" y="428"/>
                    </a:lnTo>
                    <a:lnTo>
                      <a:pt x="1277" y="432"/>
                    </a:lnTo>
                    <a:lnTo>
                      <a:pt x="1277" y="438"/>
                    </a:lnTo>
                    <a:lnTo>
                      <a:pt x="1311" y="438"/>
                    </a:lnTo>
                    <a:lnTo>
                      <a:pt x="1311" y="438"/>
                    </a:lnTo>
                    <a:lnTo>
                      <a:pt x="1311" y="440"/>
                    </a:lnTo>
                    <a:lnTo>
                      <a:pt x="1311" y="442"/>
                    </a:lnTo>
                    <a:lnTo>
                      <a:pt x="1313" y="444"/>
                    </a:lnTo>
                    <a:lnTo>
                      <a:pt x="1313" y="446"/>
                    </a:lnTo>
                    <a:lnTo>
                      <a:pt x="1315" y="448"/>
                    </a:lnTo>
                    <a:lnTo>
                      <a:pt x="1317" y="450"/>
                    </a:lnTo>
                    <a:lnTo>
                      <a:pt x="1318" y="450"/>
                    </a:lnTo>
                    <a:lnTo>
                      <a:pt x="1318" y="450"/>
                    </a:lnTo>
                    <a:lnTo>
                      <a:pt x="1322" y="450"/>
                    </a:lnTo>
                    <a:lnTo>
                      <a:pt x="1322" y="452"/>
                    </a:lnTo>
                    <a:lnTo>
                      <a:pt x="1322" y="452"/>
                    </a:lnTo>
                    <a:lnTo>
                      <a:pt x="1322" y="454"/>
                    </a:lnTo>
                    <a:lnTo>
                      <a:pt x="1324" y="454"/>
                    </a:lnTo>
                    <a:lnTo>
                      <a:pt x="1326" y="454"/>
                    </a:lnTo>
                    <a:lnTo>
                      <a:pt x="1328" y="454"/>
                    </a:lnTo>
                    <a:lnTo>
                      <a:pt x="1336" y="454"/>
                    </a:lnTo>
                    <a:lnTo>
                      <a:pt x="1344" y="454"/>
                    </a:lnTo>
                    <a:lnTo>
                      <a:pt x="1348" y="454"/>
                    </a:lnTo>
                    <a:lnTo>
                      <a:pt x="1352" y="454"/>
                    </a:lnTo>
                    <a:lnTo>
                      <a:pt x="1354" y="456"/>
                    </a:lnTo>
                    <a:lnTo>
                      <a:pt x="1356" y="456"/>
                    </a:lnTo>
                    <a:lnTo>
                      <a:pt x="1358" y="456"/>
                    </a:lnTo>
                    <a:lnTo>
                      <a:pt x="1360" y="458"/>
                    </a:lnTo>
                    <a:lnTo>
                      <a:pt x="1362" y="460"/>
                    </a:lnTo>
                    <a:lnTo>
                      <a:pt x="1362" y="460"/>
                    </a:lnTo>
                    <a:lnTo>
                      <a:pt x="1364" y="462"/>
                    </a:lnTo>
                    <a:lnTo>
                      <a:pt x="1366" y="464"/>
                    </a:lnTo>
                    <a:lnTo>
                      <a:pt x="1366" y="468"/>
                    </a:lnTo>
                    <a:lnTo>
                      <a:pt x="1366" y="470"/>
                    </a:lnTo>
                    <a:lnTo>
                      <a:pt x="1366" y="472"/>
                    </a:lnTo>
                    <a:lnTo>
                      <a:pt x="1366" y="476"/>
                    </a:lnTo>
                    <a:lnTo>
                      <a:pt x="1366" y="678"/>
                    </a:lnTo>
                    <a:lnTo>
                      <a:pt x="1366" y="680"/>
                    </a:lnTo>
                    <a:lnTo>
                      <a:pt x="1366" y="682"/>
                    </a:lnTo>
                    <a:lnTo>
                      <a:pt x="1366" y="684"/>
                    </a:lnTo>
                    <a:lnTo>
                      <a:pt x="1366" y="686"/>
                    </a:lnTo>
                    <a:lnTo>
                      <a:pt x="1368" y="688"/>
                    </a:lnTo>
                    <a:lnTo>
                      <a:pt x="1370" y="690"/>
                    </a:lnTo>
                    <a:lnTo>
                      <a:pt x="1373" y="692"/>
                    </a:lnTo>
                    <a:lnTo>
                      <a:pt x="1373" y="696"/>
                    </a:lnTo>
                    <a:lnTo>
                      <a:pt x="1375" y="698"/>
                    </a:lnTo>
                    <a:lnTo>
                      <a:pt x="1375" y="700"/>
                    </a:lnTo>
                    <a:lnTo>
                      <a:pt x="1375" y="700"/>
                    </a:lnTo>
                    <a:lnTo>
                      <a:pt x="1375" y="704"/>
                    </a:lnTo>
                    <a:lnTo>
                      <a:pt x="1379" y="704"/>
                    </a:lnTo>
                    <a:lnTo>
                      <a:pt x="1381" y="704"/>
                    </a:lnTo>
                    <a:lnTo>
                      <a:pt x="1385" y="704"/>
                    </a:lnTo>
                    <a:lnTo>
                      <a:pt x="1387" y="704"/>
                    </a:lnTo>
                    <a:lnTo>
                      <a:pt x="1389" y="705"/>
                    </a:lnTo>
                    <a:lnTo>
                      <a:pt x="1391" y="707"/>
                    </a:lnTo>
                    <a:lnTo>
                      <a:pt x="1395" y="711"/>
                    </a:lnTo>
                    <a:lnTo>
                      <a:pt x="1399" y="715"/>
                    </a:lnTo>
                    <a:lnTo>
                      <a:pt x="1399" y="721"/>
                    </a:lnTo>
                    <a:lnTo>
                      <a:pt x="1399" y="725"/>
                    </a:lnTo>
                    <a:lnTo>
                      <a:pt x="1399" y="729"/>
                    </a:lnTo>
                    <a:lnTo>
                      <a:pt x="1399" y="735"/>
                    </a:lnTo>
                    <a:lnTo>
                      <a:pt x="1401" y="739"/>
                    </a:lnTo>
                    <a:lnTo>
                      <a:pt x="1403" y="745"/>
                    </a:lnTo>
                    <a:lnTo>
                      <a:pt x="1405" y="747"/>
                    </a:lnTo>
                    <a:lnTo>
                      <a:pt x="1405" y="749"/>
                    </a:lnTo>
                    <a:lnTo>
                      <a:pt x="1407" y="751"/>
                    </a:lnTo>
                    <a:lnTo>
                      <a:pt x="1409" y="755"/>
                    </a:lnTo>
                    <a:lnTo>
                      <a:pt x="1409" y="759"/>
                    </a:lnTo>
                    <a:lnTo>
                      <a:pt x="1409" y="762"/>
                    </a:lnTo>
                    <a:lnTo>
                      <a:pt x="1409" y="768"/>
                    </a:lnTo>
                    <a:lnTo>
                      <a:pt x="1411" y="774"/>
                    </a:lnTo>
                    <a:lnTo>
                      <a:pt x="1413" y="780"/>
                    </a:lnTo>
                    <a:lnTo>
                      <a:pt x="1413" y="788"/>
                    </a:lnTo>
                    <a:lnTo>
                      <a:pt x="1417" y="796"/>
                    </a:lnTo>
                    <a:lnTo>
                      <a:pt x="1421" y="804"/>
                    </a:lnTo>
                    <a:lnTo>
                      <a:pt x="1421" y="804"/>
                    </a:lnTo>
                    <a:lnTo>
                      <a:pt x="1423" y="806"/>
                    </a:lnTo>
                    <a:lnTo>
                      <a:pt x="1425" y="806"/>
                    </a:lnTo>
                    <a:lnTo>
                      <a:pt x="1427" y="808"/>
                    </a:lnTo>
                    <a:lnTo>
                      <a:pt x="1428" y="810"/>
                    </a:lnTo>
                    <a:lnTo>
                      <a:pt x="1428" y="812"/>
                    </a:lnTo>
                    <a:lnTo>
                      <a:pt x="1428" y="816"/>
                    </a:lnTo>
                    <a:lnTo>
                      <a:pt x="1428" y="817"/>
                    </a:lnTo>
                    <a:lnTo>
                      <a:pt x="1430" y="825"/>
                    </a:lnTo>
                    <a:lnTo>
                      <a:pt x="1430" y="831"/>
                    </a:lnTo>
                    <a:lnTo>
                      <a:pt x="1430" y="837"/>
                    </a:lnTo>
                    <a:lnTo>
                      <a:pt x="1430" y="841"/>
                    </a:lnTo>
                    <a:lnTo>
                      <a:pt x="1430" y="843"/>
                    </a:lnTo>
                    <a:lnTo>
                      <a:pt x="1430" y="847"/>
                    </a:lnTo>
                    <a:lnTo>
                      <a:pt x="1430" y="851"/>
                    </a:lnTo>
                    <a:lnTo>
                      <a:pt x="1430" y="855"/>
                    </a:lnTo>
                    <a:lnTo>
                      <a:pt x="1428" y="863"/>
                    </a:lnTo>
                    <a:lnTo>
                      <a:pt x="1427" y="874"/>
                    </a:lnTo>
                    <a:lnTo>
                      <a:pt x="1423" y="884"/>
                    </a:lnTo>
                    <a:lnTo>
                      <a:pt x="1421" y="896"/>
                    </a:lnTo>
                    <a:lnTo>
                      <a:pt x="1421" y="902"/>
                    </a:lnTo>
                    <a:lnTo>
                      <a:pt x="1421" y="908"/>
                    </a:lnTo>
                    <a:lnTo>
                      <a:pt x="1421" y="912"/>
                    </a:lnTo>
                    <a:lnTo>
                      <a:pt x="1419" y="918"/>
                    </a:lnTo>
                    <a:lnTo>
                      <a:pt x="1419" y="922"/>
                    </a:lnTo>
                    <a:lnTo>
                      <a:pt x="1421" y="926"/>
                    </a:lnTo>
                    <a:lnTo>
                      <a:pt x="1421" y="929"/>
                    </a:lnTo>
                    <a:lnTo>
                      <a:pt x="1421" y="933"/>
                    </a:lnTo>
                    <a:lnTo>
                      <a:pt x="1421" y="941"/>
                    </a:lnTo>
                    <a:lnTo>
                      <a:pt x="1423" y="947"/>
                    </a:lnTo>
                    <a:lnTo>
                      <a:pt x="1423" y="951"/>
                    </a:lnTo>
                    <a:lnTo>
                      <a:pt x="1425" y="953"/>
                    </a:lnTo>
                    <a:lnTo>
                      <a:pt x="1425" y="955"/>
                    </a:lnTo>
                    <a:lnTo>
                      <a:pt x="1423" y="959"/>
                    </a:lnTo>
                    <a:lnTo>
                      <a:pt x="1423" y="961"/>
                    </a:lnTo>
                    <a:lnTo>
                      <a:pt x="1423" y="963"/>
                    </a:lnTo>
                    <a:lnTo>
                      <a:pt x="1421" y="965"/>
                    </a:lnTo>
                    <a:lnTo>
                      <a:pt x="1419" y="967"/>
                    </a:lnTo>
                    <a:lnTo>
                      <a:pt x="1415" y="977"/>
                    </a:lnTo>
                    <a:lnTo>
                      <a:pt x="1411" y="986"/>
                    </a:lnTo>
                    <a:lnTo>
                      <a:pt x="1405" y="996"/>
                    </a:lnTo>
                    <a:lnTo>
                      <a:pt x="1401" y="1006"/>
                    </a:lnTo>
                    <a:lnTo>
                      <a:pt x="1395" y="1018"/>
                    </a:lnTo>
                    <a:lnTo>
                      <a:pt x="1389" y="1030"/>
                    </a:lnTo>
                    <a:lnTo>
                      <a:pt x="1381" y="1041"/>
                    </a:lnTo>
                    <a:lnTo>
                      <a:pt x="1373" y="1055"/>
                    </a:lnTo>
                    <a:lnTo>
                      <a:pt x="1372" y="1057"/>
                    </a:lnTo>
                    <a:lnTo>
                      <a:pt x="1370" y="1059"/>
                    </a:lnTo>
                    <a:lnTo>
                      <a:pt x="1366" y="1061"/>
                    </a:lnTo>
                    <a:lnTo>
                      <a:pt x="1364" y="1063"/>
                    </a:lnTo>
                    <a:lnTo>
                      <a:pt x="1360" y="1063"/>
                    </a:lnTo>
                    <a:lnTo>
                      <a:pt x="1358" y="1065"/>
                    </a:lnTo>
                    <a:lnTo>
                      <a:pt x="1354" y="1065"/>
                    </a:lnTo>
                    <a:lnTo>
                      <a:pt x="1350" y="1067"/>
                    </a:lnTo>
                    <a:lnTo>
                      <a:pt x="1344" y="1067"/>
                    </a:lnTo>
                    <a:lnTo>
                      <a:pt x="1338" y="1067"/>
                    </a:lnTo>
                    <a:lnTo>
                      <a:pt x="1334" y="1067"/>
                    </a:lnTo>
                    <a:lnTo>
                      <a:pt x="1328" y="1067"/>
                    </a:lnTo>
                    <a:lnTo>
                      <a:pt x="1326" y="1067"/>
                    </a:lnTo>
                    <a:lnTo>
                      <a:pt x="1324" y="1067"/>
                    </a:lnTo>
                    <a:lnTo>
                      <a:pt x="1322" y="1067"/>
                    </a:lnTo>
                    <a:lnTo>
                      <a:pt x="1320" y="1065"/>
                    </a:lnTo>
                    <a:lnTo>
                      <a:pt x="1317" y="1063"/>
                    </a:lnTo>
                    <a:lnTo>
                      <a:pt x="1311" y="1059"/>
                    </a:lnTo>
                    <a:lnTo>
                      <a:pt x="1307" y="1055"/>
                    </a:lnTo>
                    <a:lnTo>
                      <a:pt x="1303" y="1051"/>
                    </a:lnTo>
                    <a:lnTo>
                      <a:pt x="1299" y="1047"/>
                    </a:lnTo>
                    <a:lnTo>
                      <a:pt x="1295" y="1041"/>
                    </a:lnTo>
                    <a:lnTo>
                      <a:pt x="1283" y="1041"/>
                    </a:lnTo>
                    <a:lnTo>
                      <a:pt x="1305" y="1093"/>
                    </a:lnTo>
                    <a:lnTo>
                      <a:pt x="1303" y="1096"/>
                    </a:lnTo>
                    <a:lnTo>
                      <a:pt x="1297" y="1100"/>
                    </a:lnTo>
                    <a:lnTo>
                      <a:pt x="1295" y="1102"/>
                    </a:lnTo>
                    <a:lnTo>
                      <a:pt x="1291" y="1104"/>
                    </a:lnTo>
                    <a:lnTo>
                      <a:pt x="1287" y="1104"/>
                    </a:lnTo>
                    <a:lnTo>
                      <a:pt x="1285" y="1104"/>
                    </a:lnTo>
                    <a:lnTo>
                      <a:pt x="1283" y="1104"/>
                    </a:lnTo>
                    <a:lnTo>
                      <a:pt x="1279" y="1110"/>
                    </a:lnTo>
                    <a:lnTo>
                      <a:pt x="1277" y="1112"/>
                    </a:lnTo>
                    <a:lnTo>
                      <a:pt x="1275" y="1114"/>
                    </a:lnTo>
                    <a:lnTo>
                      <a:pt x="1273" y="1118"/>
                    </a:lnTo>
                    <a:lnTo>
                      <a:pt x="1271" y="1120"/>
                    </a:lnTo>
                    <a:lnTo>
                      <a:pt x="1271" y="1122"/>
                    </a:lnTo>
                    <a:lnTo>
                      <a:pt x="1271" y="1126"/>
                    </a:lnTo>
                    <a:lnTo>
                      <a:pt x="1271" y="1130"/>
                    </a:lnTo>
                    <a:lnTo>
                      <a:pt x="1263" y="1136"/>
                    </a:lnTo>
                    <a:lnTo>
                      <a:pt x="1256" y="1140"/>
                    </a:lnTo>
                    <a:lnTo>
                      <a:pt x="1248" y="1144"/>
                    </a:lnTo>
                    <a:lnTo>
                      <a:pt x="1238" y="1151"/>
                    </a:lnTo>
                    <a:lnTo>
                      <a:pt x="1230" y="1155"/>
                    </a:lnTo>
                    <a:lnTo>
                      <a:pt x="1222" y="1163"/>
                    </a:lnTo>
                    <a:lnTo>
                      <a:pt x="1216" y="1167"/>
                    </a:lnTo>
                    <a:lnTo>
                      <a:pt x="1212" y="1171"/>
                    </a:lnTo>
                    <a:lnTo>
                      <a:pt x="1208" y="1175"/>
                    </a:lnTo>
                    <a:lnTo>
                      <a:pt x="1205" y="1179"/>
                    </a:lnTo>
                    <a:lnTo>
                      <a:pt x="1199" y="1185"/>
                    </a:lnTo>
                    <a:lnTo>
                      <a:pt x="1193" y="1189"/>
                    </a:lnTo>
                    <a:lnTo>
                      <a:pt x="1187" y="1193"/>
                    </a:lnTo>
                    <a:lnTo>
                      <a:pt x="1181" y="1197"/>
                    </a:lnTo>
                    <a:lnTo>
                      <a:pt x="1175" y="1199"/>
                    </a:lnTo>
                    <a:lnTo>
                      <a:pt x="1169" y="1201"/>
                    </a:lnTo>
                    <a:lnTo>
                      <a:pt x="1163" y="1203"/>
                    </a:lnTo>
                    <a:lnTo>
                      <a:pt x="1157" y="1205"/>
                    </a:lnTo>
                    <a:lnTo>
                      <a:pt x="1151" y="1207"/>
                    </a:lnTo>
                    <a:lnTo>
                      <a:pt x="1146" y="1207"/>
                    </a:lnTo>
                    <a:lnTo>
                      <a:pt x="1140" y="1205"/>
                    </a:lnTo>
                    <a:lnTo>
                      <a:pt x="1134" y="1205"/>
                    </a:lnTo>
                    <a:lnTo>
                      <a:pt x="1126" y="1203"/>
                    </a:lnTo>
                    <a:lnTo>
                      <a:pt x="1120" y="1199"/>
                    </a:lnTo>
                    <a:lnTo>
                      <a:pt x="1112" y="1197"/>
                    </a:lnTo>
                    <a:lnTo>
                      <a:pt x="1104" y="1191"/>
                    </a:lnTo>
                    <a:lnTo>
                      <a:pt x="1106" y="1195"/>
                    </a:lnTo>
                    <a:lnTo>
                      <a:pt x="1106" y="1197"/>
                    </a:lnTo>
                    <a:lnTo>
                      <a:pt x="1108" y="1199"/>
                    </a:lnTo>
                    <a:lnTo>
                      <a:pt x="1110" y="1201"/>
                    </a:lnTo>
                    <a:lnTo>
                      <a:pt x="1112" y="1207"/>
                    </a:lnTo>
                    <a:lnTo>
                      <a:pt x="1114" y="1210"/>
                    </a:lnTo>
                    <a:lnTo>
                      <a:pt x="1114" y="1214"/>
                    </a:lnTo>
                    <a:lnTo>
                      <a:pt x="1114" y="1220"/>
                    </a:lnTo>
                    <a:lnTo>
                      <a:pt x="1114" y="1224"/>
                    </a:lnTo>
                    <a:lnTo>
                      <a:pt x="1114" y="1230"/>
                    </a:lnTo>
                    <a:lnTo>
                      <a:pt x="1112" y="1230"/>
                    </a:lnTo>
                    <a:lnTo>
                      <a:pt x="1110" y="1230"/>
                    </a:lnTo>
                    <a:lnTo>
                      <a:pt x="1108" y="1230"/>
                    </a:lnTo>
                    <a:lnTo>
                      <a:pt x="1106" y="1232"/>
                    </a:lnTo>
                    <a:lnTo>
                      <a:pt x="1104" y="1232"/>
                    </a:lnTo>
                    <a:lnTo>
                      <a:pt x="1102" y="1234"/>
                    </a:lnTo>
                    <a:lnTo>
                      <a:pt x="1100" y="1234"/>
                    </a:lnTo>
                    <a:lnTo>
                      <a:pt x="1098" y="1234"/>
                    </a:lnTo>
                    <a:lnTo>
                      <a:pt x="1096" y="1234"/>
                    </a:lnTo>
                    <a:lnTo>
                      <a:pt x="1095" y="1234"/>
                    </a:lnTo>
                    <a:lnTo>
                      <a:pt x="1091" y="1234"/>
                    </a:lnTo>
                    <a:lnTo>
                      <a:pt x="1089" y="1232"/>
                    </a:lnTo>
                    <a:lnTo>
                      <a:pt x="1085" y="1232"/>
                    </a:lnTo>
                    <a:lnTo>
                      <a:pt x="1081" y="1228"/>
                    </a:lnTo>
                    <a:lnTo>
                      <a:pt x="1079" y="1236"/>
                    </a:lnTo>
                    <a:lnTo>
                      <a:pt x="1077" y="1242"/>
                    </a:lnTo>
                    <a:lnTo>
                      <a:pt x="1075" y="1246"/>
                    </a:lnTo>
                    <a:lnTo>
                      <a:pt x="1073" y="1252"/>
                    </a:lnTo>
                    <a:lnTo>
                      <a:pt x="1069" y="1254"/>
                    </a:lnTo>
                    <a:lnTo>
                      <a:pt x="1067" y="1258"/>
                    </a:lnTo>
                    <a:lnTo>
                      <a:pt x="1065" y="1260"/>
                    </a:lnTo>
                    <a:lnTo>
                      <a:pt x="1063" y="1262"/>
                    </a:lnTo>
                    <a:lnTo>
                      <a:pt x="1059" y="1263"/>
                    </a:lnTo>
                    <a:lnTo>
                      <a:pt x="1057" y="1265"/>
                    </a:lnTo>
                    <a:lnTo>
                      <a:pt x="1053" y="1265"/>
                    </a:lnTo>
                    <a:lnTo>
                      <a:pt x="1051" y="1265"/>
                    </a:lnTo>
                    <a:lnTo>
                      <a:pt x="1043" y="1265"/>
                    </a:lnTo>
                    <a:lnTo>
                      <a:pt x="1036" y="1265"/>
                    </a:lnTo>
                    <a:lnTo>
                      <a:pt x="1036" y="1271"/>
                    </a:lnTo>
                    <a:lnTo>
                      <a:pt x="1036" y="1277"/>
                    </a:lnTo>
                    <a:lnTo>
                      <a:pt x="1036" y="1281"/>
                    </a:lnTo>
                    <a:lnTo>
                      <a:pt x="1034" y="1283"/>
                    </a:lnTo>
                    <a:lnTo>
                      <a:pt x="1034" y="1287"/>
                    </a:lnTo>
                    <a:lnTo>
                      <a:pt x="1032" y="1291"/>
                    </a:lnTo>
                    <a:lnTo>
                      <a:pt x="1032" y="1293"/>
                    </a:lnTo>
                    <a:lnTo>
                      <a:pt x="1030" y="1295"/>
                    </a:lnTo>
                    <a:lnTo>
                      <a:pt x="1028" y="1299"/>
                    </a:lnTo>
                    <a:lnTo>
                      <a:pt x="1026" y="1301"/>
                    </a:lnTo>
                    <a:lnTo>
                      <a:pt x="1024" y="1303"/>
                    </a:lnTo>
                    <a:lnTo>
                      <a:pt x="1020" y="1303"/>
                    </a:lnTo>
                    <a:lnTo>
                      <a:pt x="1018" y="1303"/>
                    </a:lnTo>
                    <a:lnTo>
                      <a:pt x="1012" y="1305"/>
                    </a:lnTo>
                    <a:lnTo>
                      <a:pt x="1014" y="1309"/>
                    </a:lnTo>
                    <a:lnTo>
                      <a:pt x="1016" y="1315"/>
                    </a:lnTo>
                    <a:lnTo>
                      <a:pt x="1018" y="1318"/>
                    </a:lnTo>
                    <a:lnTo>
                      <a:pt x="1018" y="1322"/>
                    </a:lnTo>
                    <a:lnTo>
                      <a:pt x="1018" y="1328"/>
                    </a:lnTo>
                    <a:lnTo>
                      <a:pt x="1018" y="1332"/>
                    </a:lnTo>
                    <a:lnTo>
                      <a:pt x="1018" y="1336"/>
                    </a:lnTo>
                    <a:lnTo>
                      <a:pt x="1018" y="1340"/>
                    </a:lnTo>
                    <a:lnTo>
                      <a:pt x="1016" y="1348"/>
                    </a:lnTo>
                    <a:lnTo>
                      <a:pt x="1014" y="1356"/>
                    </a:lnTo>
                    <a:lnTo>
                      <a:pt x="1012" y="1362"/>
                    </a:lnTo>
                    <a:lnTo>
                      <a:pt x="1012" y="1368"/>
                    </a:lnTo>
                    <a:lnTo>
                      <a:pt x="979" y="1379"/>
                    </a:lnTo>
                    <a:lnTo>
                      <a:pt x="983" y="1379"/>
                    </a:lnTo>
                    <a:lnTo>
                      <a:pt x="986" y="1379"/>
                    </a:lnTo>
                    <a:lnTo>
                      <a:pt x="990" y="1381"/>
                    </a:lnTo>
                    <a:lnTo>
                      <a:pt x="992" y="1381"/>
                    </a:lnTo>
                    <a:lnTo>
                      <a:pt x="994" y="1383"/>
                    </a:lnTo>
                    <a:lnTo>
                      <a:pt x="996" y="1383"/>
                    </a:lnTo>
                    <a:lnTo>
                      <a:pt x="998" y="1385"/>
                    </a:lnTo>
                    <a:lnTo>
                      <a:pt x="998" y="1387"/>
                    </a:lnTo>
                    <a:lnTo>
                      <a:pt x="1000" y="1389"/>
                    </a:lnTo>
                    <a:lnTo>
                      <a:pt x="1000" y="1391"/>
                    </a:lnTo>
                    <a:lnTo>
                      <a:pt x="1000" y="1393"/>
                    </a:lnTo>
                    <a:lnTo>
                      <a:pt x="1000" y="1395"/>
                    </a:lnTo>
                    <a:lnTo>
                      <a:pt x="1002" y="1399"/>
                    </a:lnTo>
                    <a:lnTo>
                      <a:pt x="1002" y="1405"/>
                    </a:lnTo>
                    <a:lnTo>
                      <a:pt x="1002" y="1409"/>
                    </a:lnTo>
                    <a:lnTo>
                      <a:pt x="1000" y="1415"/>
                    </a:lnTo>
                    <a:lnTo>
                      <a:pt x="1000" y="1419"/>
                    </a:lnTo>
                    <a:lnTo>
                      <a:pt x="1000" y="1423"/>
                    </a:lnTo>
                    <a:lnTo>
                      <a:pt x="998" y="1425"/>
                    </a:lnTo>
                    <a:lnTo>
                      <a:pt x="998" y="1425"/>
                    </a:lnTo>
                    <a:lnTo>
                      <a:pt x="998" y="1427"/>
                    </a:lnTo>
                    <a:lnTo>
                      <a:pt x="996" y="1429"/>
                    </a:lnTo>
                    <a:lnTo>
                      <a:pt x="996" y="1429"/>
                    </a:lnTo>
                    <a:lnTo>
                      <a:pt x="994" y="1429"/>
                    </a:lnTo>
                    <a:lnTo>
                      <a:pt x="990" y="1429"/>
                    </a:lnTo>
                    <a:lnTo>
                      <a:pt x="990" y="1430"/>
                    </a:lnTo>
                    <a:lnTo>
                      <a:pt x="990" y="1432"/>
                    </a:lnTo>
                    <a:lnTo>
                      <a:pt x="994" y="1434"/>
                    </a:lnTo>
                    <a:lnTo>
                      <a:pt x="996" y="1436"/>
                    </a:lnTo>
                    <a:lnTo>
                      <a:pt x="996" y="1440"/>
                    </a:lnTo>
                    <a:lnTo>
                      <a:pt x="998" y="1442"/>
                    </a:lnTo>
                    <a:lnTo>
                      <a:pt x="998" y="1444"/>
                    </a:lnTo>
                    <a:lnTo>
                      <a:pt x="998" y="1448"/>
                    </a:lnTo>
                    <a:lnTo>
                      <a:pt x="1000" y="1450"/>
                    </a:lnTo>
                    <a:lnTo>
                      <a:pt x="1000" y="1456"/>
                    </a:lnTo>
                    <a:lnTo>
                      <a:pt x="1000" y="1464"/>
                    </a:lnTo>
                    <a:lnTo>
                      <a:pt x="1000" y="1472"/>
                    </a:lnTo>
                    <a:lnTo>
                      <a:pt x="1000" y="1480"/>
                    </a:lnTo>
                    <a:lnTo>
                      <a:pt x="1000" y="1486"/>
                    </a:lnTo>
                    <a:lnTo>
                      <a:pt x="1000" y="1489"/>
                    </a:lnTo>
                    <a:lnTo>
                      <a:pt x="1000" y="1493"/>
                    </a:lnTo>
                    <a:lnTo>
                      <a:pt x="1000" y="1497"/>
                    </a:lnTo>
                    <a:lnTo>
                      <a:pt x="1000" y="1501"/>
                    </a:lnTo>
                    <a:lnTo>
                      <a:pt x="1000" y="1503"/>
                    </a:lnTo>
                    <a:lnTo>
                      <a:pt x="1000" y="1505"/>
                    </a:lnTo>
                    <a:lnTo>
                      <a:pt x="1000" y="1505"/>
                    </a:lnTo>
                    <a:lnTo>
                      <a:pt x="1000" y="1511"/>
                    </a:lnTo>
                    <a:lnTo>
                      <a:pt x="1002" y="1515"/>
                    </a:lnTo>
                    <a:lnTo>
                      <a:pt x="1002" y="1519"/>
                    </a:lnTo>
                    <a:lnTo>
                      <a:pt x="1002" y="1523"/>
                    </a:lnTo>
                    <a:lnTo>
                      <a:pt x="1004" y="1525"/>
                    </a:lnTo>
                    <a:lnTo>
                      <a:pt x="1004" y="1529"/>
                    </a:lnTo>
                    <a:lnTo>
                      <a:pt x="1004" y="1531"/>
                    </a:lnTo>
                    <a:lnTo>
                      <a:pt x="1006" y="1535"/>
                    </a:lnTo>
                    <a:lnTo>
                      <a:pt x="1006" y="1541"/>
                    </a:lnTo>
                    <a:lnTo>
                      <a:pt x="1006" y="1544"/>
                    </a:lnTo>
                    <a:lnTo>
                      <a:pt x="1008" y="1548"/>
                    </a:lnTo>
                    <a:lnTo>
                      <a:pt x="1008" y="1552"/>
                    </a:lnTo>
                    <a:lnTo>
                      <a:pt x="1008" y="1554"/>
                    </a:lnTo>
                    <a:lnTo>
                      <a:pt x="1010" y="1556"/>
                    </a:lnTo>
                    <a:lnTo>
                      <a:pt x="1010" y="1556"/>
                    </a:lnTo>
                    <a:lnTo>
                      <a:pt x="1018" y="1576"/>
                    </a:lnTo>
                    <a:lnTo>
                      <a:pt x="1012" y="1580"/>
                    </a:lnTo>
                    <a:lnTo>
                      <a:pt x="1010" y="1582"/>
                    </a:lnTo>
                    <a:lnTo>
                      <a:pt x="1008" y="1584"/>
                    </a:lnTo>
                    <a:lnTo>
                      <a:pt x="1008" y="1586"/>
                    </a:lnTo>
                    <a:lnTo>
                      <a:pt x="1006" y="1586"/>
                    </a:lnTo>
                    <a:lnTo>
                      <a:pt x="1006" y="1584"/>
                    </a:lnTo>
                    <a:lnTo>
                      <a:pt x="1004" y="1586"/>
                    </a:lnTo>
                    <a:lnTo>
                      <a:pt x="1004" y="1588"/>
                    </a:lnTo>
                    <a:lnTo>
                      <a:pt x="1002" y="1590"/>
                    </a:lnTo>
                    <a:lnTo>
                      <a:pt x="1000" y="1590"/>
                    </a:lnTo>
                    <a:lnTo>
                      <a:pt x="998" y="1592"/>
                    </a:lnTo>
                    <a:lnTo>
                      <a:pt x="996" y="1592"/>
                    </a:lnTo>
                    <a:lnTo>
                      <a:pt x="992" y="1592"/>
                    </a:lnTo>
                    <a:lnTo>
                      <a:pt x="988" y="1592"/>
                    </a:lnTo>
                    <a:lnTo>
                      <a:pt x="988" y="1590"/>
                    </a:lnTo>
                    <a:lnTo>
                      <a:pt x="986" y="1590"/>
                    </a:lnTo>
                    <a:lnTo>
                      <a:pt x="984" y="1588"/>
                    </a:lnTo>
                    <a:lnTo>
                      <a:pt x="983" y="1588"/>
                    </a:lnTo>
                    <a:lnTo>
                      <a:pt x="979" y="1584"/>
                    </a:lnTo>
                    <a:lnTo>
                      <a:pt x="975" y="1580"/>
                    </a:lnTo>
                    <a:lnTo>
                      <a:pt x="973" y="1576"/>
                    </a:lnTo>
                    <a:lnTo>
                      <a:pt x="969" y="1572"/>
                    </a:lnTo>
                    <a:lnTo>
                      <a:pt x="967" y="1568"/>
                    </a:lnTo>
                    <a:lnTo>
                      <a:pt x="967" y="1570"/>
                    </a:lnTo>
                    <a:lnTo>
                      <a:pt x="967" y="1570"/>
                    </a:lnTo>
                    <a:lnTo>
                      <a:pt x="967" y="1572"/>
                    </a:lnTo>
                    <a:lnTo>
                      <a:pt x="967" y="1572"/>
                    </a:lnTo>
                    <a:lnTo>
                      <a:pt x="967" y="1572"/>
                    </a:lnTo>
                    <a:lnTo>
                      <a:pt x="965" y="1574"/>
                    </a:lnTo>
                    <a:lnTo>
                      <a:pt x="961" y="1574"/>
                    </a:lnTo>
                    <a:lnTo>
                      <a:pt x="959" y="1572"/>
                    </a:lnTo>
                    <a:lnTo>
                      <a:pt x="953" y="1572"/>
                    </a:lnTo>
                    <a:lnTo>
                      <a:pt x="949" y="1572"/>
                    </a:lnTo>
                    <a:lnTo>
                      <a:pt x="937" y="1570"/>
                    </a:lnTo>
                    <a:lnTo>
                      <a:pt x="928" y="1568"/>
                    </a:lnTo>
                    <a:lnTo>
                      <a:pt x="922" y="1568"/>
                    </a:lnTo>
                    <a:lnTo>
                      <a:pt x="918" y="1568"/>
                    </a:lnTo>
                    <a:lnTo>
                      <a:pt x="914" y="1568"/>
                    </a:lnTo>
                    <a:lnTo>
                      <a:pt x="910" y="1568"/>
                    </a:lnTo>
                    <a:lnTo>
                      <a:pt x="910" y="1568"/>
                    </a:lnTo>
                    <a:lnTo>
                      <a:pt x="908" y="1566"/>
                    </a:lnTo>
                    <a:lnTo>
                      <a:pt x="906" y="1566"/>
                    </a:lnTo>
                    <a:lnTo>
                      <a:pt x="904" y="1564"/>
                    </a:lnTo>
                    <a:lnTo>
                      <a:pt x="902" y="1560"/>
                    </a:lnTo>
                    <a:lnTo>
                      <a:pt x="896" y="1556"/>
                    </a:lnTo>
                    <a:lnTo>
                      <a:pt x="892" y="1552"/>
                    </a:lnTo>
                    <a:lnTo>
                      <a:pt x="888" y="1548"/>
                    </a:lnTo>
                    <a:lnTo>
                      <a:pt x="886" y="1546"/>
                    </a:lnTo>
                    <a:lnTo>
                      <a:pt x="886" y="1544"/>
                    </a:lnTo>
                    <a:lnTo>
                      <a:pt x="880" y="1544"/>
                    </a:lnTo>
                    <a:lnTo>
                      <a:pt x="876" y="1544"/>
                    </a:lnTo>
                    <a:lnTo>
                      <a:pt x="873" y="1544"/>
                    </a:lnTo>
                    <a:lnTo>
                      <a:pt x="869" y="1544"/>
                    </a:lnTo>
                    <a:lnTo>
                      <a:pt x="867" y="1544"/>
                    </a:lnTo>
                    <a:lnTo>
                      <a:pt x="865" y="1542"/>
                    </a:lnTo>
                    <a:lnTo>
                      <a:pt x="863" y="1542"/>
                    </a:lnTo>
                    <a:lnTo>
                      <a:pt x="861" y="1542"/>
                    </a:lnTo>
                    <a:lnTo>
                      <a:pt x="859" y="1541"/>
                    </a:lnTo>
                    <a:lnTo>
                      <a:pt x="857" y="1539"/>
                    </a:lnTo>
                    <a:lnTo>
                      <a:pt x="855" y="1537"/>
                    </a:lnTo>
                    <a:lnTo>
                      <a:pt x="853" y="1535"/>
                    </a:lnTo>
                    <a:lnTo>
                      <a:pt x="851" y="1535"/>
                    </a:lnTo>
                    <a:lnTo>
                      <a:pt x="849" y="1533"/>
                    </a:lnTo>
                    <a:lnTo>
                      <a:pt x="845" y="1529"/>
                    </a:lnTo>
                    <a:lnTo>
                      <a:pt x="841" y="1527"/>
                    </a:lnTo>
                    <a:lnTo>
                      <a:pt x="837" y="1525"/>
                    </a:lnTo>
                    <a:lnTo>
                      <a:pt x="833" y="1521"/>
                    </a:lnTo>
                    <a:lnTo>
                      <a:pt x="831" y="1519"/>
                    </a:lnTo>
                    <a:lnTo>
                      <a:pt x="827" y="1517"/>
                    </a:lnTo>
                    <a:lnTo>
                      <a:pt x="827" y="1517"/>
                    </a:lnTo>
                    <a:lnTo>
                      <a:pt x="825" y="1519"/>
                    </a:lnTo>
                    <a:lnTo>
                      <a:pt x="825" y="1519"/>
                    </a:lnTo>
                    <a:lnTo>
                      <a:pt x="819" y="1517"/>
                    </a:lnTo>
                    <a:lnTo>
                      <a:pt x="816" y="1517"/>
                    </a:lnTo>
                    <a:lnTo>
                      <a:pt x="812" y="1515"/>
                    </a:lnTo>
                    <a:lnTo>
                      <a:pt x="810" y="1515"/>
                    </a:lnTo>
                    <a:lnTo>
                      <a:pt x="808" y="1513"/>
                    </a:lnTo>
                    <a:lnTo>
                      <a:pt x="804" y="1511"/>
                    </a:lnTo>
                    <a:lnTo>
                      <a:pt x="802" y="1511"/>
                    </a:lnTo>
                    <a:lnTo>
                      <a:pt x="802" y="1509"/>
                    </a:lnTo>
                    <a:lnTo>
                      <a:pt x="800" y="1507"/>
                    </a:lnTo>
                    <a:lnTo>
                      <a:pt x="800" y="1507"/>
                    </a:lnTo>
                    <a:lnTo>
                      <a:pt x="800" y="1505"/>
                    </a:lnTo>
                    <a:lnTo>
                      <a:pt x="800" y="1505"/>
                    </a:lnTo>
                    <a:lnTo>
                      <a:pt x="800" y="1501"/>
                    </a:lnTo>
                    <a:lnTo>
                      <a:pt x="800" y="1499"/>
                    </a:lnTo>
                    <a:lnTo>
                      <a:pt x="798" y="1497"/>
                    </a:lnTo>
                    <a:lnTo>
                      <a:pt x="798" y="1493"/>
                    </a:lnTo>
                    <a:lnTo>
                      <a:pt x="796" y="1487"/>
                    </a:lnTo>
                    <a:lnTo>
                      <a:pt x="794" y="1482"/>
                    </a:lnTo>
                    <a:lnTo>
                      <a:pt x="790" y="1476"/>
                    </a:lnTo>
                    <a:lnTo>
                      <a:pt x="788" y="1470"/>
                    </a:lnTo>
                    <a:lnTo>
                      <a:pt x="788" y="1468"/>
                    </a:lnTo>
                    <a:lnTo>
                      <a:pt x="786" y="1464"/>
                    </a:lnTo>
                    <a:lnTo>
                      <a:pt x="786" y="1462"/>
                    </a:lnTo>
                    <a:lnTo>
                      <a:pt x="786" y="1460"/>
                    </a:lnTo>
                    <a:lnTo>
                      <a:pt x="786" y="1456"/>
                    </a:lnTo>
                    <a:lnTo>
                      <a:pt x="786" y="1454"/>
                    </a:lnTo>
                    <a:lnTo>
                      <a:pt x="784" y="1450"/>
                    </a:lnTo>
                    <a:lnTo>
                      <a:pt x="784" y="1446"/>
                    </a:lnTo>
                    <a:lnTo>
                      <a:pt x="780" y="1438"/>
                    </a:lnTo>
                    <a:lnTo>
                      <a:pt x="774" y="1429"/>
                    </a:lnTo>
                    <a:lnTo>
                      <a:pt x="770" y="1421"/>
                    </a:lnTo>
                    <a:lnTo>
                      <a:pt x="766" y="1413"/>
                    </a:lnTo>
                    <a:lnTo>
                      <a:pt x="766" y="1409"/>
                    </a:lnTo>
                    <a:lnTo>
                      <a:pt x="764" y="1405"/>
                    </a:lnTo>
                    <a:lnTo>
                      <a:pt x="762" y="1403"/>
                    </a:lnTo>
                    <a:lnTo>
                      <a:pt x="762" y="1399"/>
                    </a:lnTo>
                    <a:lnTo>
                      <a:pt x="762" y="1399"/>
                    </a:lnTo>
                    <a:lnTo>
                      <a:pt x="762" y="1397"/>
                    </a:lnTo>
                    <a:lnTo>
                      <a:pt x="762" y="1393"/>
                    </a:lnTo>
                    <a:lnTo>
                      <a:pt x="762" y="1391"/>
                    </a:lnTo>
                    <a:lnTo>
                      <a:pt x="764" y="1387"/>
                    </a:lnTo>
                    <a:lnTo>
                      <a:pt x="764" y="1383"/>
                    </a:lnTo>
                    <a:lnTo>
                      <a:pt x="764" y="1381"/>
                    </a:lnTo>
                    <a:lnTo>
                      <a:pt x="764" y="1379"/>
                    </a:lnTo>
                    <a:lnTo>
                      <a:pt x="762" y="1377"/>
                    </a:lnTo>
                    <a:lnTo>
                      <a:pt x="762" y="1375"/>
                    </a:lnTo>
                    <a:lnTo>
                      <a:pt x="762" y="1374"/>
                    </a:lnTo>
                    <a:lnTo>
                      <a:pt x="762" y="1372"/>
                    </a:lnTo>
                    <a:lnTo>
                      <a:pt x="761" y="1370"/>
                    </a:lnTo>
                    <a:lnTo>
                      <a:pt x="759" y="1368"/>
                    </a:lnTo>
                    <a:lnTo>
                      <a:pt x="757" y="1364"/>
                    </a:lnTo>
                    <a:lnTo>
                      <a:pt x="757" y="1364"/>
                    </a:lnTo>
                    <a:lnTo>
                      <a:pt x="757" y="1362"/>
                    </a:lnTo>
                    <a:lnTo>
                      <a:pt x="757" y="1360"/>
                    </a:lnTo>
                    <a:lnTo>
                      <a:pt x="757" y="1358"/>
                    </a:lnTo>
                    <a:lnTo>
                      <a:pt x="755" y="1354"/>
                    </a:lnTo>
                    <a:lnTo>
                      <a:pt x="753" y="1352"/>
                    </a:lnTo>
                    <a:lnTo>
                      <a:pt x="753" y="1348"/>
                    </a:lnTo>
                    <a:lnTo>
                      <a:pt x="751" y="1344"/>
                    </a:lnTo>
                    <a:lnTo>
                      <a:pt x="751" y="1342"/>
                    </a:lnTo>
                    <a:lnTo>
                      <a:pt x="751" y="1336"/>
                    </a:lnTo>
                    <a:lnTo>
                      <a:pt x="751" y="1334"/>
                    </a:lnTo>
                    <a:lnTo>
                      <a:pt x="751" y="1330"/>
                    </a:lnTo>
                    <a:lnTo>
                      <a:pt x="751" y="1322"/>
                    </a:lnTo>
                    <a:lnTo>
                      <a:pt x="751" y="1317"/>
                    </a:lnTo>
                    <a:lnTo>
                      <a:pt x="753" y="1313"/>
                    </a:lnTo>
                    <a:lnTo>
                      <a:pt x="753" y="1311"/>
                    </a:lnTo>
                    <a:lnTo>
                      <a:pt x="749" y="1309"/>
                    </a:lnTo>
                    <a:lnTo>
                      <a:pt x="745" y="1307"/>
                    </a:lnTo>
                    <a:lnTo>
                      <a:pt x="741" y="1305"/>
                    </a:lnTo>
                    <a:lnTo>
                      <a:pt x="739" y="1303"/>
                    </a:lnTo>
                    <a:lnTo>
                      <a:pt x="735" y="1301"/>
                    </a:lnTo>
                    <a:lnTo>
                      <a:pt x="733" y="1297"/>
                    </a:lnTo>
                    <a:lnTo>
                      <a:pt x="731" y="1295"/>
                    </a:lnTo>
                    <a:lnTo>
                      <a:pt x="727" y="1291"/>
                    </a:lnTo>
                    <a:lnTo>
                      <a:pt x="723" y="1285"/>
                    </a:lnTo>
                    <a:lnTo>
                      <a:pt x="719" y="1277"/>
                    </a:lnTo>
                    <a:lnTo>
                      <a:pt x="715" y="1271"/>
                    </a:lnTo>
                    <a:lnTo>
                      <a:pt x="713" y="1263"/>
                    </a:lnTo>
                    <a:lnTo>
                      <a:pt x="707" y="1250"/>
                    </a:lnTo>
                    <a:lnTo>
                      <a:pt x="702" y="1238"/>
                    </a:lnTo>
                    <a:lnTo>
                      <a:pt x="698" y="1232"/>
                    </a:lnTo>
                    <a:lnTo>
                      <a:pt x="694" y="1228"/>
                    </a:lnTo>
                    <a:lnTo>
                      <a:pt x="692" y="1226"/>
                    </a:lnTo>
                    <a:lnTo>
                      <a:pt x="692" y="1224"/>
                    </a:lnTo>
                    <a:lnTo>
                      <a:pt x="688" y="1222"/>
                    </a:lnTo>
                    <a:lnTo>
                      <a:pt x="686" y="1220"/>
                    </a:lnTo>
                    <a:lnTo>
                      <a:pt x="684" y="1218"/>
                    </a:lnTo>
                    <a:lnTo>
                      <a:pt x="680" y="1216"/>
                    </a:lnTo>
                    <a:lnTo>
                      <a:pt x="678" y="1212"/>
                    </a:lnTo>
                    <a:lnTo>
                      <a:pt x="676" y="1210"/>
                    </a:lnTo>
                    <a:lnTo>
                      <a:pt x="674" y="1207"/>
                    </a:lnTo>
                    <a:lnTo>
                      <a:pt x="672" y="1203"/>
                    </a:lnTo>
                    <a:lnTo>
                      <a:pt x="670" y="1199"/>
                    </a:lnTo>
                    <a:lnTo>
                      <a:pt x="668" y="1193"/>
                    </a:lnTo>
                    <a:lnTo>
                      <a:pt x="664" y="1183"/>
                    </a:lnTo>
                    <a:lnTo>
                      <a:pt x="658" y="1171"/>
                    </a:lnTo>
                    <a:lnTo>
                      <a:pt x="656" y="1165"/>
                    </a:lnTo>
                    <a:lnTo>
                      <a:pt x="652" y="1159"/>
                    </a:lnTo>
                    <a:lnTo>
                      <a:pt x="649" y="1151"/>
                    </a:lnTo>
                    <a:lnTo>
                      <a:pt x="645" y="1146"/>
                    </a:lnTo>
                    <a:lnTo>
                      <a:pt x="645" y="1140"/>
                    </a:lnTo>
                    <a:lnTo>
                      <a:pt x="645" y="1136"/>
                    </a:lnTo>
                    <a:lnTo>
                      <a:pt x="645" y="1134"/>
                    </a:lnTo>
                    <a:lnTo>
                      <a:pt x="643" y="1130"/>
                    </a:lnTo>
                    <a:lnTo>
                      <a:pt x="641" y="1126"/>
                    </a:lnTo>
                    <a:lnTo>
                      <a:pt x="637" y="1122"/>
                    </a:lnTo>
                    <a:lnTo>
                      <a:pt x="637" y="1118"/>
                    </a:lnTo>
                    <a:lnTo>
                      <a:pt x="633" y="1112"/>
                    </a:lnTo>
                    <a:lnTo>
                      <a:pt x="633" y="1110"/>
                    </a:lnTo>
                    <a:lnTo>
                      <a:pt x="631" y="1106"/>
                    </a:lnTo>
                    <a:lnTo>
                      <a:pt x="631" y="1102"/>
                    </a:lnTo>
                    <a:lnTo>
                      <a:pt x="631" y="1098"/>
                    </a:lnTo>
                    <a:lnTo>
                      <a:pt x="623" y="1089"/>
                    </a:lnTo>
                    <a:lnTo>
                      <a:pt x="615" y="1079"/>
                    </a:lnTo>
                    <a:lnTo>
                      <a:pt x="609" y="1071"/>
                    </a:lnTo>
                    <a:lnTo>
                      <a:pt x="605" y="1063"/>
                    </a:lnTo>
                    <a:lnTo>
                      <a:pt x="599" y="1055"/>
                    </a:lnTo>
                    <a:lnTo>
                      <a:pt x="596" y="1047"/>
                    </a:lnTo>
                    <a:lnTo>
                      <a:pt x="590" y="1041"/>
                    </a:lnTo>
                    <a:lnTo>
                      <a:pt x="586" y="1036"/>
                    </a:lnTo>
                    <a:lnTo>
                      <a:pt x="582" y="1032"/>
                    </a:lnTo>
                    <a:lnTo>
                      <a:pt x="576" y="1026"/>
                    </a:lnTo>
                    <a:lnTo>
                      <a:pt x="570" y="1018"/>
                    </a:lnTo>
                    <a:lnTo>
                      <a:pt x="564" y="1012"/>
                    </a:lnTo>
                    <a:lnTo>
                      <a:pt x="558" y="1006"/>
                    </a:lnTo>
                    <a:lnTo>
                      <a:pt x="550" y="998"/>
                    </a:lnTo>
                    <a:lnTo>
                      <a:pt x="546" y="992"/>
                    </a:lnTo>
                    <a:lnTo>
                      <a:pt x="542" y="988"/>
                    </a:lnTo>
                    <a:lnTo>
                      <a:pt x="535" y="988"/>
                    </a:lnTo>
                    <a:lnTo>
                      <a:pt x="529" y="986"/>
                    </a:lnTo>
                    <a:lnTo>
                      <a:pt x="525" y="986"/>
                    </a:lnTo>
                    <a:lnTo>
                      <a:pt x="521" y="986"/>
                    </a:lnTo>
                    <a:lnTo>
                      <a:pt x="519" y="984"/>
                    </a:lnTo>
                    <a:lnTo>
                      <a:pt x="513" y="984"/>
                    </a:lnTo>
                    <a:lnTo>
                      <a:pt x="509" y="984"/>
                    </a:lnTo>
                    <a:lnTo>
                      <a:pt x="501" y="984"/>
                    </a:lnTo>
                    <a:lnTo>
                      <a:pt x="495" y="984"/>
                    </a:lnTo>
                    <a:lnTo>
                      <a:pt x="489" y="984"/>
                    </a:lnTo>
                    <a:lnTo>
                      <a:pt x="482" y="984"/>
                    </a:lnTo>
                    <a:lnTo>
                      <a:pt x="474" y="984"/>
                    </a:lnTo>
                    <a:lnTo>
                      <a:pt x="468" y="984"/>
                    </a:lnTo>
                    <a:lnTo>
                      <a:pt x="462" y="984"/>
                    </a:lnTo>
                    <a:lnTo>
                      <a:pt x="456" y="984"/>
                    </a:lnTo>
                    <a:lnTo>
                      <a:pt x="454" y="984"/>
                    </a:lnTo>
                    <a:lnTo>
                      <a:pt x="448" y="984"/>
                    </a:lnTo>
                    <a:lnTo>
                      <a:pt x="442" y="984"/>
                    </a:lnTo>
                    <a:lnTo>
                      <a:pt x="436" y="986"/>
                    </a:lnTo>
                    <a:lnTo>
                      <a:pt x="430" y="988"/>
                    </a:lnTo>
                    <a:lnTo>
                      <a:pt x="427" y="990"/>
                    </a:lnTo>
                    <a:lnTo>
                      <a:pt x="425" y="992"/>
                    </a:lnTo>
                    <a:lnTo>
                      <a:pt x="421" y="992"/>
                    </a:lnTo>
                    <a:lnTo>
                      <a:pt x="419" y="996"/>
                    </a:lnTo>
                    <a:lnTo>
                      <a:pt x="417" y="998"/>
                    </a:lnTo>
                    <a:lnTo>
                      <a:pt x="413" y="1002"/>
                    </a:lnTo>
                    <a:lnTo>
                      <a:pt x="413" y="1004"/>
                    </a:lnTo>
                    <a:lnTo>
                      <a:pt x="411" y="1008"/>
                    </a:lnTo>
                    <a:lnTo>
                      <a:pt x="409" y="1012"/>
                    </a:lnTo>
                    <a:lnTo>
                      <a:pt x="409" y="1016"/>
                    </a:lnTo>
                    <a:lnTo>
                      <a:pt x="409" y="1018"/>
                    </a:lnTo>
                    <a:lnTo>
                      <a:pt x="409" y="1018"/>
                    </a:lnTo>
                    <a:lnTo>
                      <a:pt x="409" y="1020"/>
                    </a:lnTo>
                    <a:lnTo>
                      <a:pt x="407" y="1022"/>
                    </a:lnTo>
                    <a:lnTo>
                      <a:pt x="405" y="1024"/>
                    </a:lnTo>
                    <a:lnTo>
                      <a:pt x="401" y="1028"/>
                    </a:lnTo>
                    <a:lnTo>
                      <a:pt x="395" y="1059"/>
                    </a:lnTo>
                    <a:lnTo>
                      <a:pt x="391" y="1061"/>
                    </a:lnTo>
                    <a:lnTo>
                      <a:pt x="387" y="1065"/>
                    </a:lnTo>
                    <a:lnTo>
                      <a:pt x="385" y="1067"/>
                    </a:lnTo>
                    <a:lnTo>
                      <a:pt x="383" y="1071"/>
                    </a:lnTo>
                    <a:lnTo>
                      <a:pt x="379" y="1075"/>
                    </a:lnTo>
                    <a:lnTo>
                      <a:pt x="379" y="1077"/>
                    </a:lnTo>
                    <a:lnTo>
                      <a:pt x="377" y="1081"/>
                    </a:lnTo>
                    <a:lnTo>
                      <a:pt x="375" y="1085"/>
                    </a:lnTo>
                    <a:lnTo>
                      <a:pt x="374" y="1091"/>
                    </a:lnTo>
                    <a:lnTo>
                      <a:pt x="372" y="1098"/>
                    </a:lnTo>
                    <a:lnTo>
                      <a:pt x="370" y="1100"/>
                    </a:lnTo>
                    <a:lnTo>
                      <a:pt x="370" y="1104"/>
                    </a:lnTo>
                    <a:lnTo>
                      <a:pt x="368" y="1106"/>
                    </a:lnTo>
                    <a:lnTo>
                      <a:pt x="364" y="1110"/>
                    </a:lnTo>
                    <a:lnTo>
                      <a:pt x="360" y="1108"/>
                    </a:lnTo>
                    <a:lnTo>
                      <a:pt x="356" y="1106"/>
                    </a:lnTo>
                    <a:lnTo>
                      <a:pt x="348" y="1104"/>
                    </a:lnTo>
                    <a:lnTo>
                      <a:pt x="342" y="1102"/>
                    </a:lnTo>
                    <a:lnTo>
                      <a:pt x="336" y="1100"/>
                    </a:lnTo>
                    <a:lnTo>
                      <a:pt x="330" y="1098"/>
                    </a:lnTo>
                    <a:lnTo>
                      <a:pt x="324" y="1096"/>
                    </a:lnTo>
                    <a:lnTo>
                      <a:pt x="320" y="1096"/>
                    </a:lnTo>
                    <a:lnTo>
                      <a:pt x="319" y="1096"/>
                    </a:lnTo>
                    <a:lnTo>
                      <a:pt x="317" y="1096"/>
                    </a:lnTo>
                    <a:lnTo>
                      <a:pt x="315" y="1095"/>
                    </a:lnTo>
                    <a:lnTo>
                      <a:pt x="313" y="1095"/>
                    </a:lnTo>
                    <a:lnTo>
                      <a:pt x="311" y="1093"/>
                    </a:lnTo>
                    <a:lnTo>
                      <a:pt x="309" y="1091"/>
                    </a:lnTo>
                    <a:lnTo>
                      <a:pt x="307" y="1089"/>
                    </a:lnTo>
                    <a:lnTo>
                      <a:pt x="305" y="1089"/>
                    </a:lnTo>
                    <a:lnTo>
                      <a:pt x="303" y="1087"/>
                    </a:lnTo>
                    <a:lnTo>
                      <a:pt x="301" y="1085"/>
                    </a:lnTo>
                    <a:lnTo>
                      <a:pt x="301" y="1083"/>
                    </a:lnTo>
                    <a:lnTo>
                      <a:pt x="301" y="1081"/>
                    </a:lnTo>
                    <a:lnTo>
                      <a:pt x="299" y="1077"/>
                    </a:lnTo>
                    <a:lnTo>
                      <a:pt x="299" y="1075"/>
                    </a:lnTo>
                    <a:lnTo>
                      <a:pt x="299" y="1073"/>
                    </a:lnTo>
                    <a:lnTo>
                      <a:pt x="297" y="1071"/>
                    </a:lnTo>
                    <a:lnTo>
                      <a:pt x="293" y="1071"/>
                    </a:lnTo>
                    <a:lnTo>
                      <a:pt x="289" y="1071"/>
                    </a:lnTo>
                    <a:lnTo>
                      <a:pt x="285" y="1071"/>
                    </a:lnTo>
                    <a:lnTo>
                      <a:pt x="281" y="1069"/>
                    </a:lnTo>
                    <a:lnTo>
                      <a:pt x="277" y="1067"/>
                    </a:lnTo>
                    <a:lnTo>
                      <a:pt x="273" y="1065"/>
                    </a:lnTo>
                    <a:lnTo>
                      <a:pt x="271" y="1063"/>
                    </a:lnTo>
                    <a:lnTo>
                      <a:pt x="269" y="1061"/>
                    </a:lnTo>
                    <a:lnTo>
                      <a:pt x="267" y="1059"/>
                    </a:lnTo>
                    <a:lnTo>
                      <a:pt x="265" y="1057"/>
                    </a:lnTo>
                    <a:lnTo>
                      <a:pt x="262" y="1057"/>
                    </a:lnTo>
                    <a:lnTo>
                      <a:pt x="262" y="1057"/>
                    </a:lnTo>
                    <a:lnTo>
                      <a:pt x="258" y="1055"/>
                    </a:lnTo>
                    <a:lnTo>
                      <a:pt x="256" y="1053"/>
                    </a:lnTo>
                    <a:lnTo>
                      <a:pt x="252" y="1049"/>
                    </a:lnTo>
                    <a:lnTo>
                      <a:pt x="248" y="1043"/>
                    </a:lnTo>
                    <a:lnTo>
                      <a:pt x="244" y="1038"/>
                    </a:lnTo>
                    <a:lnTo>
                      <a:pt x="240" y="1032"/>
                    </a:lnTo>
                    <a:lnTo>
                      <a:pt x="236" y="1026"/>
                    </a:lnTo>
                    <a:lnTo>
                      <a:pt x="230" y="1020"/>
                    </a:lnTo>
                    <a:lnTo>
                      <a:pt x="226" y="1018"/>
                    </a:lnTo>
                    <a:lnTo>
                      <a:pt x="222" y="1014"/>
                    </a:lnTo>
                    <a:lnTo>
                      <a:pt x="220" y="1012"/>
                    </a:lnTo>
                    <a:lnTo>
                      <a:pt x="216" y="1008"/>
                    </a:lnTo>
                    <a:lnTo>
                      <a:pt x="210" y="1002"/>
                    </a:lnTo>
                    <a:lnTo>
                      <a:pt x="205" y="994"/>
                    </a:lnTo>
                    <a:lnTo>
                      <a:pt x="199" y="986"/>
                    </a:lnTo>
                    <a:lnTo>
                      <a:pt x="195" y="981"/>
                    </a:lnTo>
                    <a:lnTo>
                      <a:pt x="191" y="975"/>
                    </a:lnTo>
                    <a:lnTo>
                      <a:pt x="187" y="969"/>
                    </a:lnTo>
                    <a:lnTo>
                      <a:pt x="187" y="963"/>
                    </a:lnTo>
                    <a:lnTo>
                      <a:pt x="187" y="957"/>
                    </a:lnTo>
                    <a:lnTo>
                      <a:pt x="187" y="949"/>
                    </a:lnTo>
                    <a:lnTo>
                      <a:pt x="187" y="943"/>
                    </a:lnTo>
                    <a:lnTo>
                      <a:pt x="187" y="933"/>
                    </a:lnTo>
                    <a:lnTo>
                      <a:pt x="187" y="924"/>
                    </a:lnTo>
                    <a:lnTo>
                      <a:pt x="187" y="916"/>
                    </a:lnTo>
                    <a:lnTo>
                      <a:pt x="187" y="906"/>
                    </a:lnTo>
                    <a:lnTo>
                      <a:pt x="185" y="904"/>
                    </a:lnTo>
                    <a:lnTo>
                      <a:pt x="183" y="900"/>
                    </a:lnTo>
                    <a:lnTo>
                      <a:pt x="181" y="896"/>
                    </a:lnTo>
                    <a:lnTo>
                      <a:pt x="179" y="890"/>
                    </a:lnTo>
                    <a:lnTo>
                      <a:pt x="177" y="884"/>
                    </a:lnTo>
                    <a:lnTo>
                      <a:pt x="175" y="880"/>
                    </a:lnTo>
                    <a:lnTo>
                      <a:pt x="175" y="874"/>
                    </a:lnTo>
                    <a:lnTo>
                      <a:pt x="173" y="869"/>
                    </a:lnTo>
                    <a:lnTo>
                      <a:pt x="173" y="863"/>
                    </a:lnTo>
                    <a:lnTo>
                      <a:pt x="171" y="857"/>
                    </a:lnTo>
                    <a:lnTo>
                      <a:pt x="171" y="851"/>
                    </a:lnTo>
                    <a:lnTo>
                      <a:pt x="171" y="845"/>
                    </a:lnTo>
                    <a:lnTo>
                      <a:pt x="173" y="841"/>
                    </a:lnTo>
                    <a:lnTo>
                      <a:pt x="173" y="837"/>
                    </a:lnTo>
                    <a:lnTo>
                      <a:pt x="175" y="835"/>
                    </a:lnTo>
                    <a:lnTo>
                      <a:pt x="175" y="833"/>
                    </a:lnTo>
                    <a:lnTo>
                      <a:pt x="175" y="831"/>
                    </a:lnTo>
                    <a:lnTo>
                      <a:pt x="177" y="829"/>
                    </a:lnTo>
                    <a:lnTo>
                      <a:pt x="173" y="829"/>
                    </a:lnTo>
                    <a:lnTo>
                      <a:pt x="167" y="829"/>
                    </a:lnTo>
                    <a:lnTo>
                      <a:pt x="163" y="829"/>
                    </a:lnTo>
                    <a:lnTo>
                      <a:pt x="159" y="829"/>
                    </a:lnTo>
                    <a:lnTo>
                      <a:pt x="155" y="829"/>
                    </a:lnTo>
                    <a:lnTo>
                      <a:pt x="152" y="829"/>
                    </a:lnTo>
                    <a:lnTo>
                      <a:pt x="148" y="829"/>
                    </a:lnTo>
                    <a:lnTo>
                      <a:pt x="144" y="829"/>
                    </a:lnTo>
                    <a:lnTo>
                      <a:pt x="140" y="825"/>
                    </a:lnTo>
                    <a:lnTo>
                      <a:pt x="136" y="821"/>
                    </a:lnTo>
                    <a:lnTo>
                      <a:pt x="132" y="816"/>
                    </a:lnTo>
                    <a:lnTo>
                      <a:pt x="130" y="812"/>
                    </a:lnTo>
                    <a:lnTo>
                      <a:pt x="124" y="804"/>
                    </a:lnTo>
                    <a:lnTo>
                      <a:pt x="120" y="796"/>
                    </a:lnTo>
                    <a:lnTo>
                      <a:pt x="118" y="792"/>
                    </a:lnTo>
                    <a:lnTo>
                      <a:pt x="116" y="788"/>
                    </a:lnTo>
                    <a:lnTo>
                      <a:pt x="114" y="786"/>
                    </a:lnTo>
                    <a:lnTo>
                      <a:pt x="112" y="784"/>
                    </a:lnTo>
                    <a:lnTo>
                      <a:pt x="108" y="782"/>
                    </a:lnTo>
                    <a:lnTo>
                      <a:pt x="106" y="780"/>
                    </a:lnTo>
                    <a:lnTo>
                      <a:pt x="102" y="780"/>
                    </a:lnTo>
                    <a:lnTo>
                      <a:pt x="98" y="780"/>
                    </a:lnTo>
                    <a:lnTo>
                      <a:pt x="97" y="776"/>
                    </a:lnTo>
                    <a:lnTo>
                      <a:pt x="95" y="774"/>
                    </a:lnTo>
                    <a:lnTo>
                      <a:pt x="93" y="770"/>
                    </a:lnTo>
                    <a:lnTo>
                      <a:pt x="93" y="768"/>
                    </a:lnTo>
                    <a:lnTo>
                      <a:pt x="89" y="760"/>
                    </a:lnTo>
                    <a:lnTo>
                      <a:pt x="87" y="755"/>
                    </a:lnTo>
                    <a:lnTo>
                      <a:pt x="85" y="751"/>
                    </a:lnTo>
                    <a:lnTo>
                      <a:pt x="83" y="747"/>
                    </a:lnTo>
                    <a:lnTo>
                      <a:pt x="81" y="743"/>
                    </a:lnTo>
                    <a:lnTo>
                      <a:pt x="79" y="741"/>
                    </a:lnTo>
                    <a:lnTo>
                      <a:pt x="75" y="737"/>
                    </a:lnTo>
                    <a:lnTo>
                      <a:pt x="73" y="733"/>
                    </a:lnTo>
                    <a:lnTo>
                      <a:pt x="69" y="731"/>
                    </a:lnTo>
                    <a:lnTo>
                      <a:pt x="65" y="729"/>
                    </a:lnTo>
                    <a:lnTo>
                      <a:pt x="63" y="729"/>
                    </a:lnTo>
                    <a:lnTo>
                      <a:pt x="61" y="727"/>
                    </a:lnTo>
                    <a:lnTo>
                      <a:pt x="57" y="727"/>
                    </a:lnTo>
                    <a:lnTo>
                      <a:pt x="55" y="725"/>
                    </a:lnTo>
                    <a:lnTo>
                      <a:pt x="51" y="723"/>
                    </a:lnTo>
                    <a:lnTo>
                      <a:pt x="47" y="719"/>
                    </a:lnTo>
                    <a:lnTo>
                      <a:pt x="43" y="715"/>
                    </a:lnTo>
                    <a:lnTo>
                      <a:pt x="43" y="715"/>
                    </a:lnTo>
                    <a:lnTo>
                      <a:pt x="43" y="711"/>
                    </a:lnTo>
                    <a:lnTo>
                      <a:pt x="41" y="707"/>
                    </a:lnTo>
                    <a:lnTo>
                      <a:pt x="41" y="702"/>
                    </a:lnTo>
                    <a:lnTo>
                      <a:pt x="41" y="696"/>
                    </a:lnTo>
                    <a:lnTo>
                      <a:pt x="38" y="690"/>
                    </a:lnTo>
                    <a:lnTo>
                      <a:pt x="38" y="686"/>
                    </a:lnTo>
                    <a:lnTo>
                      <a:pt x="36" y="684"/>
                    </a:lnTo>
                    <a:lnTo>
                      <a:pt x="34" y="680"/>
                    </a:lnTo>
                    <a:lnTo>
                      <a:pt x="32" y="678"/>
                    </a:lnTo>
                    <a:lnTo>
                      <a:pt x="32" y="676"/>
                    </a:lnTo>
                    <a:lnTo>
                      <a:pt x="32" y="674"/>
                    </a:lnTo>
                    <a:lnTo>
                      <a:pt x="30" y="670"/>
                    </a:lnTo>
                    <a:lnTo>
                      <a:pt x="28" y="668"/>
                    </a:lnTo>
                    <a:lnTo>
                      <a:pt x="26" y="666"/>
                    </a:lnTo>
                    <a:lnTo>
                      <a:pt x="24" y="664"/>
                    </a:lnTo>
                    <a:lnTo>
                      <a:pt x="22" y="662"/>
                    </a:lnTo>
                    <a:lnTo>
                      <a:pt x="20" y="660"/>
                    </a:lnTo>
                    <a:lnTo>
                      <a:pt x="14" y="656"/>
                    </a:lnTo>
                    <a:lnTo>
                      <a:pt x="8" y="654"/>
                    </a:lnTo>
                    <a:lnTo>
                      <a:pt x="6" y="654"/>
                    </a:lnTo>
                    <a:lnTo>
                      <a:pt x="2" y="652"/>
                    </a:lnTo>
                    <a:lnTo>
                      <a:pt x="0" y="652"/>
                    </a:lnTo>
                    <a:lnTo>
                      <a:pt x="0" y="652"/>
                    </a:lnTo>
                    <a:lnTo>
                      <a:pt x="10" y="627"/>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07" name=""/>
            <p:cNvGrpSpPr/>
            <p:nvPr/>
          </p:nvGrpSpPr>
          <p:grpSpPr>
            <a:xfrm>
              <a:off x="6453000" y="2106360"/>
              <a:ext cx="1981080" cy="906120"/>
              <a:chOff x="6453000" y="2106360"/>
              <a:chExt cx="1981080" cy="906120"/>
            </a:xfrm>
          </p:grpSpPr>
          <p:sp>
            <p:nvSpPr>
              <p:cNvPr id="308" name=""/>
              <p:cNvSpPr/>
              <p:nvPr/>
            </p:nvSpPr>
            <p:spPr>
              <a:xfrm>
                <a:off x="6453000" y="2106360"/>
                <a:ext cx="198108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9" name=""/>
              <p:cNvSpPr/>
              <p:nvPr/>
            </p:nvSpPr>
            <p:spPr>
              <a:xfrm>
                <a:off x="6453000" y="2106360"/>
                <a:ext cx="1981080" cy="906120"/>
              </a:xfrm>
              <a:custGeom>
                <a:avLst/>
                <a:gdLst/>
                <a:ahLst/>
                <a:rect l="l" t="t" r="r" b="b"/>
                <a:pathLst>
                  <a:path w="764" h="460">
                    <a:moveTo>
                      <a:pt x="15" y="0"/>
                    </a:moveTo>
                    <a:lnTo>
                      <a:pt x="678" y="14"/>
                    </a:lnTo>
                    <a:lnTo>
                      <a:pt x="685" y="16"/>
                    </a:lnTo>
                    <a:lnTo>
                      <a:pt x="691" y="16"/>
                    </a:lnTo>
                    <a:lnTo>
                      <a:pt x="699" y="18"/>
                    </a:lnTo>
                    <a:lnTo>
                      <a:pt x="703" y="20"/>
                    </a:lnTo>
                    <a:lnTo>
                      <a:pt x="709" y="22"/>
                    </a:lnTo>
                    <a:lnTo>
                      <a:pt x="713" y="24"/>
                    </a:lnTo>
                    <a:lnTo>
                      <a:pt x="717" y="26"/>
                    </a:lnTo>
                    <a:lnTo>
                      <a:pt x="721" y="29"/>
                    </a:lnTo>
                    <a:lnTo>
                      <a:pt x="725" y="31"/>
                    </a:lnTo>
                    <a:lnTo>
                      <a:pt x="727" y="35"/>
                    </a:lnTo>
                    <a:lnTo>
                      <a:pt x="729" y="37"/>
                    </a:lnTo>
                    <a:lnTo>
                      <a:pt x="731" y="41"/>
                    </a:lnTo>
                    <a:lnTo>
                      <a:pt x="733" y="43"/>
                    </a:lnTo>
                    <a:lnTo>
                      <a:pt x="733" y="47"/>
                    </a:lnTo>
                    <a:lnTo>
                      <a:pt x="735" y="49"/>
                    </a:lnTo>
                    <a:lnTo>
                      <a:pt x="735" y="51"/>
                    </a:lnTo>
                    <a:lnTo>
                      <a:pt x="735" y="55"/>
                    </a:lnTo>
                    <a:lnTo>
                      <a:pt x="733" y="57"/>
                    </a:lnTo>
                    <a:lnTo>
                      <a:pt x="731" y="57"/>
                    </a:lnTo>
                    <a:lnTo>
                      <a:pt x="731" y="59"/>
                    </a:lnTo>
                    <a:lnTo>
                      <a:pt x="727" y="61"/>
                    </a:lnTo>
                    <a:lnTo>
                      <a:pt x="723" y="63"/>
                    </a:lnTo>
                    <a:lnTo>
                      <a:pt x="721" y="63"/>
                    </a:lnTo>
                    <a:lnTo>
                      <a:pt x="719" y="65"/>
                    </a:lnTo>
                    <a:lnTo>
                      <a:pt x="717" y="67"/>
                    </a:lnTo>
                    <a:lnTo>
                      <a:pt x="715" y="67"/>
                    </a:lnTo>
                    <a:lnTo>
                      <a:pt x="715" y="69"/>
                    </a:lnTo>
                    <a:lnTo>
                      <a:pt x="713" y="71"/>
                    </a:lnTo>
                    <a:lnTo>
                      <a:pt x="711" y="75"/>
                    </a:lnTo>
                    <a:lnTo>
                      <a:pt x="711" y="77"/>
                    </a:lnTo>
                    <a:lnTo>
                      <a:pt x="711" y="79"/>
                    </a:lnTo>
                    <a:lnTo>
                      <a:pt x="713" y="81"/>
                    </a:lnTo>
                    <a:lnTo>
                      <a:pt x="713" y="83"/>
                    </a:lnTo>
                    <a:lnTo>
                      <a:pt x="713" y="84"/>
                    </a:lnTo>
                    <a:lnTo>
                      <a:pt x="715" y="88"/>
                    </a:lnTo>
                    <a:lnTo>
                      <a:pt x="719" y="90"/>
                    </a:lnTo>
                    <a:lnTo>
                      <a:pt x="723" y="92"/>
                    </a:lnTo>
                    <a:lnTo>
                      <a:pt x="725" y="94"/>
                    </a:lnTo>
                    <a:lnTo>
                      <a:pt x="731" y="98"/>
                    </a:lnTo>
                    <a:lnTo>
                      <a:pt x="735" y="102"/>
                    </a:lnTo>
                    <a:lnTo>
                      <a:pt x="731" y="104"/>
                    </a:lnTo>
                    <a:lnTo>
                      <a:pt x="731" y="106"/>
                    </a:lnTo>
                    <a:lnTo>
                      <a:pt x="731" y="110"/>
                    </a:lnTo>
                    <a:lnTo>
                      <a:pt x="729" y="112"/>
                    </a:lnTo>
                    <a:lnTo>
                      <a:pt x="729" y="114"/>
                    </a:lnTo>
                    <a:lnTo>
                      <a:pt x="729" y="116"/>
                    </a:lnTo>
                    <a:lnTo>
                      <a:pt x="731" y="120"/>
                    </a:lnTo>
                    <a:lnTo>
                      <a:pt x="731" y="122"/>
                    </a:lnTo>
                    <a:lnTo>
                      <a:pt x="733" y="126"/>
                    </a:lnTo>
                    <a:lnTo>
                      <a:pt x="736" y="132"/>
                    </a:lnTo>
                    <a:lnTo>
                      <a:pt x="740" y="136"/>
                    </a:lnTo>
                    <a:lnTo>
                      <a:pt x="744" y="141"/>
                    </a:lnTo>
                    <a:lnTo>
                      <a:pt x="746" y="141"/>
                    </a:lnTo>
                    <a:lnTo>
                      <a:pt x="748" y="141"/>
                    </a:lnTo>
                    <a:lnTo>
                      <a:pt x="750" y="141"/>
                    </a:lnTo>
                    <a:lnTo>
                      <a:pt x="750" y="143"/>
                    </a:lnTo>
                    <a:lnTo>
                      <a:pt x="754" y="145"/>
                    </a:lnTo>
                    <a:lnTo>
                      <a:pt x="754" y="147"/>
                    </a:lnTo>
                    <a:lnTo>
                      <a:pt x="754" y="149"/>
                    </a:lnTo>
                    <a:lnTo>
                      <a:pt x="754" y="151"/>
                    </a:lnTo>
                    <a:lnTo>
                      <a:pt x="756" y="153"/>
                    </a:lnTo>
                    <a:lnTo>
                      <a:pt x="756" y="153"/>
                    </a:lnTo>
                    <a:lnTo>
                      <a:pt x="764" y="456"/>
                    </a:lnTo>
                    <a:lnTo>
                      <a:pt x="717" y="458"/>
                    </a:lnTo>
                    <a:lnTo>
                      <a:pt x="668" y="458"/>
                    </a:lnTo>
                    <a:lnTo>
                      <a:pt x="621" y="460"/>
                    </a:lnTo>
                    <a:lnTo>
                      <a:pt x="573" y="460"/>
                    </a:lnTo>
                    <a:lnTo>
                      <a:pt x="524" y="460"/>
                    </a:lnTo>
                    <a:lnTo>
                      <a:pt x="477" y="458"/>
                    </a:lnTo>
                    <a:lnTo>
                      <a:pt x="430" y="458"/>
                    </a:lnTo>
                    <a:lnTo>
                      <a:pt x="383" y="456"/>
                    </a:lnTo>
                    <a:lnTo>
                      <a:pt x="334" y="454"/>
                    </a:lnTo>
                    <a:lnTo>
                      <a:pt x="287" y="452"/>
                    </a:lnTo>
                    <a:lnTo>
                      <a:pt x="239" y="450"/>
                    </a:lnTo>
                    <a:lnTo>
                      <a:pt x="190" y="446"/>
                    </a:lnTo>
                    <a:lnTo>
                      <a:pt x="143" y="444"/>
                    </a:lnTo>
                    <a:lnTo>
                      <a:pt x="96" y="440"/>
                    </a:lnTo>
                    <a:lnTo>
                      <a:pt x="47" y="436"/>
                    </a:lnTo>
                    <a:lnTo>
                      <a:pt x="0" y="432"/>
                    </a:lnTo>
                    <a:lnTo>
                      <a:pt x="15"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10" name=""/>
            <p:cNvGrpSpPr/>
            <p:nvPr/>
          </p:nvGrpSpPr>
          <p:grpSpPr>
            <a:xfrm>
              <a:off x="4548240" y="2716200"/>
              <a:ext cx="1685520" cy="1693440"/>
              <a:chOff x="4548240" y="2716200"/>
              <a:chExt cx="1685520" cy="1693440"/>
            </a:xfrm>
          </p:grpSpPr>
          <p:sp>
            <p:nvSpPr>
              <p:cNvPr id="311" name=""/>
              <p:cNvSpPr/>
              <p:nvPr/>
            </p:nvSpPr>
            <p:spPr>
              <a:xfrm>
                <a:off x="4548240" y="271620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2" name=""/>
              <p:cNvSpPr/>
              <p:nvPr/>
            </p:nvSpPr>
            <p:spPr>
              <a:xfrm>
                <a:off x="4548240" y="2716200"/>
                <a:ext cx="1685520" cy="1693440"/>
              </a:xfrm>
              <a:custGeom>
                <a:avLst/>
                <a:gdLst/>
                <a:ahLst/>
                <a:rect l="l" t="t" r="r" b="b"/>
                <a:pathLst>
                  <a:path w="699" h="835">
                    <a:moveTo>
                      <a:pt x="79" y="0"/>
                    </a:moveTo>
                    <a:lnTo>
                      <a:pt x="120" y="6"/>
                    </a:lnTo>
                    <a:lnTo>
                      <a:pt x="159" y="12"/>
                    </a:lnTo>
                    <a:lnTo>
                      <a:pt x="199" y="17"/>
                    </a:lnTo>
                    <a:lnTo>
                      <a:pt x="238" y="23"/>
                    </a:lnTo>
                    <a:lnTo>
                      <a:pt x="277" y="27"/>
                    </a:lnTo>
                    <a:lnTo>
                      <a:pt x="314" y="33"/>
                    </a:lnTo>
                    <a:lnTo>
                      <a:pt x="354" y="37"/>
                    </a:lnTo>
                    <a:lnTo>
                      <a:pt x="391" y="43"/>
                    </a:lnTo>
                    <a:lnTo>
                      <a:pt x="468" y="49"/>
                    </a:lnTo>
                    <a:lnTo>
                      <a:pt x="544" y="57"/>
                    </a:lnTo>
                    <a:lnTo>
                      <a:pt x="621" y="65"/>
                    </a:lnTo>
                    <a:lnTo>
                      <a:pt x="699" y="70"/>
                    </a:lnTo>
                    <a:lnTo>
                      <a:pt x="656" y="811"/>
                    </a:lnTo>
                    <a:lnTo>
                      <a:pt x="279" y="774"/>
                    </a:lnTo>
                    <a:lnTo>
                      <a:pt x="265" y="799"/>
                    </a:lnTo>
                    <a:lnTo>
                      <a:pt x="96" y="786"/>
                    </a:lnTo>
                    <a:lnTo>
                      <a:pt x="88" y="835"/>
                    </a:lnTo>
                    <a:lnTo>
                      <a:pt x="0" y="821"/>
                    </a:lnTo>
                    <a:lnTo>
                      <a:pt x="7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13" name=""/>
            <p:cNvGrpSpPr/>
            <p:nvPr/>
          </p:nvGrpSpPr>
          <p:grpSpPr>
            <a:xfrm>
              <a:off x="4701960" y="1496880"/>
              <a:ext cx="1847520" cy="1447560"/>
              <a:chOff x="4701960" y="1496880"/>
              <a:chExt cx="1847520" cy="1447560"/>
            </a:xfrm>
          </p:grpSpPr>
          <p:sp>
            <p:nvSpPr>
              <p:cNvPr id="314" name=""/>
              <p:cNvSpPr/>
              <p:nvPr/>
            </p:nvSpPr>
            <p:spPr>
              <a:xfrm>
                <a:off x="4701960" y="1496880"/>
                <a:ext cx="1847520" cy="144756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close/>
                  </a:path>
                </a:pathLst>
              </a:custGeom>
              <a:solidFill>
                <a:srgbClr val="ccffcc"/>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5" name=""/>
              <p:cNvSpPr/>
              <p:nvPr/>
            </p:nvSpPr>
            <p:spPr>
              <a:xfrm>
                <a:off x="4701960" y="1496880"/>
                <a:ext cx="1847520" cy="1447560"/>
              </a:xfrm>
              <a:custGeom>
                <a:avLst/>
                <a:gdLst/>
                <a:ahLst/>
                <a:rect l="l" t="t" r="r" b="b"/>
                <a:pathLst>
                  <a:path w="734" h="664">
                    <a:moveTo>
                      <a:pt x="59" y="0"/>
                    </a:moveTo>
                    <a:lnTo>
                      <a:pt x="102" y="4"/>
                    </a:lnTo>
                    <a:lnTo>
                      <a:pt x="143" y="10"/>
                    </a:lnTo>
                    <a:lnTo>
                      <a:pt x="186" y="16"/>
                    </a:lnTo>
                    <a:lnTo>
                      <a:pt x="228" y="22"/>
                    </a:lnTo>
                    <a:lnTo>
                      <a:pt x="312" y="36"/>
                    </a:lnTo>
                    <a:lnTo>
                      <a:pt x="396" y="47"/>
                    </a:lnTo>
                    <a:lnTo>
                      <a:pt x="440" y="55"/>
                    </a:lnTo>
                    <a:lnTo>
                      <a:pt x="481" y="59"/>
                    </a:lnTo>
                    <a:lnTo>
                      <a:pt x="524" y="67"/>
                    </a:lnTo>
                    <a:lnTo>
                      <a:pt x="567" y="71"/>
                    </a:lnTo>
                    <a:lnTo>
                      <a:pt x="609" y="77"/>
                    </a:lnTo>
                    <a:lnTo>
                      <a:pt x="650" y="81"/>
                    </a:lnTo>
                    <a:lnTo>
                      <a:pt x="691" y="85"/>
                    </a:lnTo>
                    <a:lnTo>
                      <a:pt x="734" y="89"/>
                    </a:lnTo>
                    <a:lnTo>
                      <a:pt x="713" y="664"/>
                    </a:lnTo>
                    <a:lnTo>
                      <a:pt x="675" y="660"/>
                    </a:lnTo>
                    <a:lnTo>
                      <a:pt x="636" y="656"/>
                    </a:lnTo>
                    <a:lnTo>
                      <a:pt x="595" y="651"/>
                    </a:lnTo>
                    <a:lnTo>
                      <a:pt x="552" y="647"/>
                    </a:lnTo>
                    <a:lnTo>
                      <a:pt x="463" y="637"/>
                    </a:lnTo>
                    <a:lnTo>
                      <a:pt x="369" y="627"/>
                    </a:lnTo>
                    <a:lnTo>
                      <a:pt x="320" y="623"/>
                    </a:lnTo>
                    <a:lnTo>
                      <a:pt x="273" y="617"/>
                    </a:lnTo>
                    <a:lnTo>
                      <a:pt x="226" y="611"/>
                    </a:lnTo>
                    <a:lnTo>
                      <a:pt x="178" y="605"/>
                    </a:lnTo>
                    <a:lnTo>
                      <a:pt x="131" y="599"/>
                    </a:lnTo>
                    <a:lnTo>
                      <a:pt x="86" y="594"/>
                    </a:lnTo>
                    <a:lnTo>
                      <a:pt x="43" y="586"/>
                    </a:lnTo>
                    <a:lnTo>
                      <a:pt x="0" y="578"/>
                    </a:lnTo>
                    <a:lnTo>
                      <a:pt x="59" y="0"/>
                    </a:lnTo>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16" name=""/>
            <p:cNvSpPr/>
            <p:nvPr/>
          </p:nvSpPr>
          <p:spPr>
            <a:xfrm>
              <a:off x="7216560" y="4240080"/>
              <a:ext cx="4795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Texas</a:t>
              </a:r>
              <a:endParaRPr b="0" lang="en-US" sz="800" strike="noStrike" u="none">
                <a:solidFill>
                  <a:srgbClr val="000000"/>
                </a:solidFill>
                <a:effectLst/>
                <a:uFillTx/>
                <a:latin typeface="Times New Roman"/>
              </a:endParaRPr>
            </a:p>
          </p:txBody>
        </p:sp>
        <p:sp>
          <p:nvSpPr>
            <p:cNvPr id="317" name=""/>
            <p:cNvSpPr/>
            <p:nvPr/>
          </p:nvSpPr>
          <p:spPr>
            <a:xfrm>
              <a:off x="7445160" y="3402000"/>
              <a:ext cx="83844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Oklahoma</a:t>
              </a:r>
              <a:endParaRPr b="0" lang="en-US" sz="800" strike="noStrike" u="none">
                <a:solidFill>
                  <a:srgbClr val="000000"/>
                </a:solidFill>
                <a:effectLst/>
                <a:uFillTx/>
                <a:latin typeface="Times New Roman"/>
              </a:endParaRPr>
            </a:p>
          </p:txBody>
        </p:sp>
        <p:sp>
          <p:nvSpPr>
            <p:cNvPr id="318" name=""/>
            <p:cNvSpPr/>
            <p:nvPr/>
          </p:nvSpPr>
          <p:spPr>
            <a:xfrm>
              <a:off x="5387760" y="3173400"/>
              <a:ext cx="7621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New Mexico</a:t>
              </a:r>
              <a:endParaRPr b="0" lang="en-US" sz="800" strike="noStrike" u="none">
                <a:solidFill>
                  <a:srgbClr val="000000"/>
                </a:solidFill>
                <a:effectLst/>
                <a:uFillTx/>
                <a:latin typeface="Times New Roman"/>
              </a:endParaRPr>
            </a:p>
          </p:txBody>
        </p:sp>
        <p:sp>
          <p:nvSpPr>
            <p:cNvPr id="319" name=""/>
            <p:cNvSpPr/>
            <p:nvPr/>
          </p:nvSpPr>
          <p:spPr>
            <a:xfrm>
              <a:off x="7597800" y="2563560"/>
              <a:ext cx="341280" cy="122040"/>
            </a:xfrm>
            <a:prstGeom prst="rect">
              <a:avLst/>
            </a:prstGeom>
            <a:solidFill>
              <a:srgbClr val="ccffcc"/>
            </a:solid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Kansas</a:t>
              </a:r>
              <a:endParaRPr b="0" lang="en-US" sz="800" strike="noStrike" u="none">
                <a:solidFill>
                  <a:srgbClr val="000000"/>
                </a:solidFill>
                <a:effectLst/>
                <a:uFillTx/>
                <a:latin typeface="Times New Roman"/>
              </a:endParaRPr>
            </a:p>
          </p:txBody>
        </p:sp>
        <p:sp>
          <p:nvSpPr>
            <p:cNvPr id="320" name=""/>
            <p:cNvSpPr/>
            <p:nvPr/>
          </p:nvSpPr>
          <p:spPr>
            <a:xfrm>
              <a:off x="5387760" y="2182680"/>
              <a:ext cx="4572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Colorado</a:t>
              </a:r>
              <a:endParaRPr b="0" lang="en-US" sz="800" strike="noStrike" u="none">
                <a:solidFill>
                  <a:srgbClr val="000000"/>
                </a:solidFill>
                <a:effectLst/>
                <a:uFillTx/>
                <a:latin typeface="Times New Roman"/>
              </a:endParaRPr>
            </a:p>
          </p:txBody>
        </p:sp>
        <p:sp>
          <p:nvSpPr>
            <p:cNvPr id="321" name=""/>
            <p:cNvSpPr/>
            <p:nvPr/>
          </p:nvSpPr>
          <p:spPr>
            <a:xfrm>
              <a:off x="4168800" y="2001600"/>
              <a:ext cx="22860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Utah</a:t>
              </a:r>
              <a:endParaRPr b="0" lang="en-US" sz="800" strike="noStrike" u="none">
                <a:solidFill>
                  <a:srgbClr val="000000"/>
                </a:solidFill>
                <a:effectLst/>
                <a:uFillTx/>
                <a:latin typeface="Times New Roman"/>
              </a:endParaRPr>
            </a:p>
          </p:txBody>
        </p:sp>
        <p:sp>
          <p:nvSpPr>
            <p:cNvPr id="322" name=""/>
            <p:cNvSpPr/>
            <p:nvPr/>
          </p:nvSpPr>
          <p:spPr>
            <a:xfrm>
              <a:off x="2840040" y="1649160"/>
              <a:ext cx="490320" cy="122040"/>
            </a:xfrm>
            <a:prstGeom prst="rect">
              <a:avLst/>
            </a:prstGeom>
            <a:solidFill>
              <a:srgbClr val="ccffcc"/>
            </a:solid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Nevada</a:t>
              </a:r>
              <a:endParaRPr b="0" lang="en-US" sz="800" strike="noStrike" u="none">
                <a:solidFill>
                  <a:srgbClr val="000000"/>
                </a:solidFill>
                <a:effectLst/>
                <a:uFillTx/>
                <a:latin typeface="Times New Roman"/>
              </a:endParaRPr>
            </a:p>
          </p:txBody>
        </p:sp>
        <p:sp>
          <p:nvSpPr>
            <p:cNvPr id="323" name=""/>
            <p:cNvSpPr/>
            <p:nvPr/>
          </p:nvSpPr>
          <p:spPr>
            <a:xfrm rot="97200">
              <a:off x="1047240" y="582120"/>
              <a:ext cx="2514600" cy="3130560"/>
            </a:xfrm>
            <a:custGeom>
              <a:avLst/>
              <a:gdLst/>
              <a:ahLst/>
              <a:rect l="l" t="t" r="r" b="b"/>
              <a:pathLst>
                <a:path w="468" h="723">
                  <a:moveTo>
                    <a:pt x="36" y="0"/>
                  </a:moveTo>
                  <a:lnTo>
                    <a:pt x="251" y="43"/>
                  </a:lnTo>
                  <a:lnTo>
                    <a:pt x="204" y="256"/>
                  </a:lnTo>
                  <a:lnTo>
                    <a:pt x="446" y="580"/>
                  </a:lnTo>
                  <a:lnTo>
                    <a:pt x="468" y="621"/>
                  </a:lnTo>
                  <a:lnTo>
                    <a:pt x="445" y="641"/>
                  </a:lnTo>
                  <a:lnTo>
                    <a:pt x="430" y="677"/>
                  </a:lnTo>
                  <a:lnTo>
                    <a:pt x="416" y="698"/>
                  </a:lnTo>
                  <a:lnTo>
                    <a:pt x="431" y="717"/>
                  </a:lnTo>
                  <a:lnTo>
                    <a:pt x="406" y="723"/>
                  </a:lnTo>
                  <a:lnTo>
                    <a:pt x="264" y="718"/>
                  </a:lnTo>
                  <a:lnTo>
                    <a:pt x="255" y="676"/>
                  </a:lnTo>
                  <a:lnTo>
                    <a:pt x="230" y="645"/>
                  </a:lnTo>
                  <a:lnTo>
                    <a:pt x="212" y="634"/>
                  </a:lnTo>
                  <a:lnTo>
                    <a:pt x="207" y="612"/>
                  </a:lnTo>
                  <a:lnTo>
                    <a:pt x="192" y="600"/>
                  </a:lnTo>
                  <a:lnTo>
                    <a:pt x="177" y="585"/>
                  </a:lnTo>
                  <a:lnTo>
                    <a:pt x="172" y="568"/>
                  </a:lnTo>
                  <a:lnTo>
                    <a:pt x="158" y="557"/>
                  </a:lnTo>
                  <a:lnTo>
                    <a:pt x="136" y="563"/>
                  </a:lnTo>
                  <a:lnTo>
                    <a:pt x="111" y="554"/>
                  </a:lnTo>
                  <a:lnTo>
                    <a:pt x="111" y="545"/>
                  </a:lnTo>
                  <a:lnTo>
                    <a:pt x="110" y="525"/>
                  </a:lnTo>
                  <a:lnTo>
                    <a:pt x="100" y="503"/>
                  </a:lnTo>
                  <a:lnTo>
                    <a:pt x="99" y="485"/>
                  </a:lnTo>
                  <a:lnTo>
                    <a:pt x="88" y="469"/>
                  </a:lnTo>
                  <a:lnTo>
                    <a:pt x="91" y="454"/>
                  </a:lnTo>
                  <a:lnTo>
                    <a:pt x="60" y="417"/>
                  </a:lnTo>
                  <a:lnTo>
                    <a:pt x="60" y="396"/>
                  </a:lnTo>
                  <a:lnTo>
                    <a:pt x="76" y="388"/>
                  </a:lnTo>
                  <a:lnTo>
                    <a:pt x="76" y="375"/>
                  </a:lnTo>
                  <a:lnTo>
                    <a:pt x="60" y="371"/>
                  </a:lnTo>
                  <a:lnTo>
                    <a:pt x="53" y="351"/>
                  </a:lnTo>
                  <a:lnTo>
                    <a:pt x="45" y="316"/>
                  </a:lnTo>
                  <a:lnTo>
                    <a:pt x="68" y="335"/>
                  </a:lnTo>
                  <a:lnTo>
                    <a:pt x="59" y="310"/>
                  </a:lnTo>
                  <a:lnTo>
                    <a:pt x="76" y="310"/>
                  </a:lnTo>
                  <a:lnTo>
                    <a:pt x="76" y="292"/>
                  </a:lnTo>
                  <a:lnTo>
                    <a:pt x="59" y="280"/>
                  </a:lnTo>
                  <a:lnTo>
                    <a:pt x="51" y="297"/>
                  </a:lnTo>
                  <a:lnTo>
                    <a:pt x="36" y="291"/>
                  </a:lnTo>
                  <a:lnTo>
                    <a:pt x="6" y="210"/>
                  </a:lnTo>
                  <a:lnTo>
                    <a:pt x="14" y="152"/>
                  </a:lnTo>
                  <a:lnTo>
                    <a:pt x="0" y="119"/>
                  </a:lnTo>
                  <a:lnTo>
                    <a:pt x="7" y="94"/>
                  </a:lnTo>
                  <a:lnTo>
                    <a:pt x="22" y="89"/>
                  </a:lnTo>
                  <a:lnTo>
                    <a:pt x="36" y="49"/>
                  </a:lnTo>
                  <a:lnTo>
                    <a:pt x="36" y="0"/>
                  </a:lnTo>
                  <a:close/>
                </a:path>
              </a:pathLst>
            </a:custGeom>
            <a:solidFill>
              <a:srgbClr val="ccffcc"/>
            </a:solidFill>
            <a:ln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4" name=""/>
            <p:cNvSpPr/>
            <p:nvPr/>
          </p:nvSpPr>
          <p:spPr>
            <a:xfrm>
              <a:off x="1882800" y="2411280"/>
              <a:ext cx="65556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California</a:t>
              </a:r>
              <a:endParaRPr b="0" lang="en-US" sz="800" strike="noStrike" u="none">
                <a:solidFill>
                  <a:srgbClr val="000000"/>
                </a:solidFill>
                <a:effectLst/>
                <a:uFillTx/>
                <a:latin typeface="Times New Roman"/>
              </a:endParaRPr>
            </a:p>
          </p:txBody>
        </p:sp>
        <p:sp>
          <p:nvSpPr>
            <p:cNvPr id="325" name=""/>
            <p:cNvSpPr/>
            <p:nvPr/>
          </p:nvSpPr>
          <p:spPr>
            <a:xfrm>
              <a:off x="4471920" y="3173400"/>
              <a:ext cx="380880" cy="75960"/>
            </a:xfrm>
            <a:prstGeom prst="line">
              <a:avLst/>
            </a:prstGeom>
            <a:ln w="38160">
              <a:solidFill>
                <a:srgbClr val="ff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326" name=""/>
            <p:cNvSpPr/>
            <p:nvPr/>
          </p:nvSpPr>
          <p:spPr>
            <a:xfrm flipV="1">
              <a:off x="4852800" y="2715840"/>
              <a:ext cx="228600" cy="53316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7" name=""/>
            <p:cNvSpPr/>
            <p:nvPr/>
          </p:nvSpPr>
          <p:spPr>
            <a:xfrm>
              <a:off x="4852800" y="3249360"/>
              <a:ext cx="990720" cy="9144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8" name=""/>
            <p:cNvSpPr/>
            <p:nvPr/>
          </p:nvSpPr>
          <p:spPr>
            <a:xfrm rot="2586600">
              <a:off x="5055480" y="3466080"/>
              <a:ext cx="8287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0000"/>
                  </a:solidFill>
                  <a:effectLst/>
                  <a:uFillTx/>
                  <a:latin typeface="Arial"/>
                </a:rPr>
                <a:t>TWPL</a:t>
              </a:r>
              <a:endParaRPr b="0" lang="en-US" sz="1600" strike="noStrike" u="none">
                <a:solidFill>
                  <a:srgbClr val="000000"/>
                </a:solidFill>
                <a:effectLst/>
                <a:uFillTx/>
                <a:latin typeface="Times New Roman"/>
              </a:endParaRPr>
            </a:p>
          </p:txBody>
        </p:sp>
        <p:sp>
          <p:nvSpPr>
            <p:cNvPr id="329" name=""/>
            <p:cNvSpPr/>
            <p:nvPr/>
          </p:nvSpPr>
          <p:spPr>
            <a:xfrm rot="20653200">
              <a:off x="3481200" y="2639520"/>
              <a:ext cx="1606680" cy="33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0" name=""/>
            <p:cNvSpPr/>
            <p:nvPr/>
          </p:nvSpPr>
          <p:spPr>
            <a:xfrm flipV="1">
              <a:off x="5843520" y="3477600"/>
              <a:ext cx="99072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1" name=""/>
            <p:cNvSpPr/>
            <p:nvPr/>
          </p:nvSpPr>
          <p:spPr>
            <a:xfrm flipV="1">
              <a:off x="6834240" y="3020760"/>
              <a:ext cx="0" cy="4572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2" name=""/>
            <p:cNvSpPr/>
            <p:nvPr/>
          </p:nvSpPr>
          <p:spPr>
            <a:xfrm>
              <a:off x="6834240" y="3477960"/>
              <a:ext cx="304560" cy="76320"/>
            </a:xfrm>
            <a:prstGeom prst="line">
              <a:avLst/>
            </a:prstGeom>
            <a:ln w="3816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333" name=""/>
            <p:cNvSpPr/>
            <p:nvPr/>
          </p:nvSpPr>
          <p:spPr>
            <a:xfrm>
              <a:off x="3483000" y="3173400"/>
              <a:ext cx="988920" cy="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4" name=""/>
            <p:cNvSpPr/>
            <p:nvPr/>
          </p:nvSpPr>
          <p:spPr>
            <a:xfrm>
              <a:off x="3711600" y="2868480"/>
              <a:ext cx="907920" cy="21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Arizona</a:t>
              </a:r>
              <a:endParaRPr b="0" lang="en-US" sz="800" strike="noStrike" u="none">
                <a:solidFill>
                  <a:srgbClr val="000000"/>
                </a:solidFill>
                <a:effectLst/>
                <a:uFillTx/>
                <a:latin typeface="Times New Roman"/>
              </a:endParaRPr>
            </a:p>
          </p:txBody>
        </p:sp>
        <p:sp>
          <p:nvSpPr>
            <p:cNvPr id="335" name=""/>
            <p:cNvSpPr/>
            <p:nvPr/>
          </p:nvSpPr>
          <p:spPr>
            <a:xfrm>
              <a:off x="5843520" y="4163760"/>
              <a:ext cx="228600" cy="68580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6" name=""/>
            <p:cNvSpPr/>
            <p:nvPr/>
          </p:nvSpPr>
          <p:spPr>
            <a:xfrm flipH="1">
              <a:off x="3482640" y="3173400"/>
              <a:ext cx="228600" cy="152280"/>
            </a:xfrm>
            <a:prstGeom prst="line">
              <a:avLst/>
            </a:prstGeom>
            <a:ln w="381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7" name=""/>
            <p:cNvSpPr/>
            <p:nvPr/>
          </p:nvSpPr>
          <p:spPr>
            <a:xfrm flipH="1">
              <a:off x="4777920" y="2716200"/>
              <a:ext cx="228600" cy="53316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8" name=""/>
            <p:cNvSpPr/>
            <p:nvPr/>
          </p:nvSpPr>
          <p:spPr>
            <a:xfrm flipH="1" flipV="1">
              <a:off x="4168440" y="3173040"/>
              <a:ext cx="609480" cy="75960"/>
            </a:xfrm>
            <a:prstGeom prst="line">
              <a:avLst/>
            </a:prstGeom>
            <a:ln w="28440">
              <a:solidFill>
                <a:srgbClr val="000000"/>
              </a:solidFill>
              <a:prstDash val="dash"/>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339" name=""/>
            <p:cNvSpPr/>
            <p:nvPr/>
          </p:nvSpPr>
          <p:spPr>
            <a:xfrm flipH="1">
              <a:off x="4016160" y="3173400"/>
              <a:ext cx="152640" cy="533160"/>
            </a:xfrm>
            <a:prstGeom prst="line">
              <a:avLst/>
            </a:prstGeom>
            <a:ln w="28440">
              <a:solidFill>
                <a:srgbClr val="000000"/>
              </a:solidFill>
              <a:prstDash val="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0" name=""/>
            <p:cNvSpPr/>
            <p:nvPr/>
          </p:nvSpPr>
          <p:spPr>
            <a:xfrm>
              <a:off x="3940200" y="3630600"/>
              <a:ext cx="152280" cy="152280"/>
            </a:xfrm>
            <a:prstGeom prst="star5">
              <a:avLst/>
            </a:prstGeom>
            <a:solidFill>
              <a:srgbClr val="48bad6"/>
            </a:solidFill>
            <a:ln w="9360">
              <a:solidFill>
                <a:srgbClr val="000000"/>
              </a:solidFill>
              <a:miter/>
            </a:ln>
          </p:spPr>
          <p:style>
            <a:lnRef idx="0"/>
            <a:fillRef idx="0"/>
            <a:effectRef idx="0"/>
            <a:fontRef idx="minor"/>
          </p:style>
          <p:txBody>
            <a:bodyPr wrap="none" lIns="90000" rIns="90000" tIns="3960" bIns="3960" anchor="ctr">
              <a:noAutofit/>
            </a:bodyPr>
            <a:p>
              <a:endParaRPr b="0" lang="en-US" sz="2400" strike="noStrike" u="none">
                <a:solidFill>
                  <a:srgbClr val="000000"/>
                </a:solidFill>
                <a:effectLst/>
                <a:uFillTx/>
                <a:latin typeface="Times New Roman"/>
              </a:endParaRPr>
            </a:p>
          </p:txBody>
        </p:sp>
        <p:sp>
          <p:nvSpPr>
            <p:cNvPr id="341" name=""/>
            <p:cNvSpPr/>
            <p:nvPr/>
          </p:nvSpPr>
          <p:spPr>
            <a:xfrm>
              <a:off x="4018320" y="3627360"/>
              <a:ext cx="77364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Phoenix</a:t>
              </a:r>
              <a:endParaRPr b="0" lang="en-US" sz="1200" strike="noStrike" u="none">
                <a:solidFill>
                  <a:srgbClr val="000000"/>
                </a:solidFill>
                <a:effectLst/>
                <a:uFillTx/>
                <a:latin typeface="Times New Roman"/>
              </a:endParaRPr>
            </a:p>
          </p:txBody>
        </p:sp>
        <p:sp>
          <p:nvSpPr>
            <p:cNvPr id="342" name=""/>
            <p:cNvSpPr/>
            <p:nvPr/>
          </p:nvSpPr>
          <p:spPr>
            <a:xfrm>
              <a:off x="1288440" y="3612960"/>
              <a:ext cx="10483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Sun Devil</a:t>
              </a:r>
              <a:endParaRPr b="0" lang="en-US" sz="1600" strike="noStrike" u="none">
                <a:solidFill>
                  <a:srgbClr val="000000"/>
                </a:solidFill>
                <a:effectLst/>
                <a:uFillTx/>
                <a:latin typeface="Times New Roman"/>
              </a:endParaRPr>
            </a:p>
          </p:txBody>
        </p:sp>
        <p:sp>
          <p:nvSpPr>
            <p:cNvPr id="343" name=""/>
            <p:cNvSpPr/>
            <p:nvPr/>
          </p:nvSpPr>
          <p:spPr>
            <a:xfrm flipV="1">
              <a:off x="2290680" y="3477960"/>
              <a:ext cx="1725480" cy="277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44" name=""/>
          <p:cNvSpPr/>
          <p:nvPr/>
        </p:nvSpPr>
        <p:spPr>
          <a:xfrm>
            <a:off x="601560" y="3959280"/>
            <a:ext cx="4062600" cy="23209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supply to new markets</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$911 million capital cost</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500 mmcfd capacity to Phoenix</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+780,000/d Blanco to Thoreau on TW</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+330,000/d to CA border on TW</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pipe and “linear storage”</a:t>
            </a:r>
            <a:endParaRPr b="0" lang="en-US" sz="1600" strike="noStrike" u="none">
              <a:solidFill>
                <a:srgbClr val="000000"/>
              </a:solidFill>
              <a:effectLst/>
              <a:uFillTx/>
              <a:latin typeface="Times New Roman"/>
            </a:endParaRPr>
          </a:p>
          <a:p>
            <a:pPr marL="230040" indent="-230040">
              <a:lnSpc>
                <a:spcPct val="100000"/>
              </a:lnSpc>
              <a:spcBef>
                <a:spcPts val="400"/>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Key shippers include:</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Panda</a:t>
            </a:r>
            <a:endParaRPr b="0" lang="en-US" sz="1600" strike="noStrike" u="none">
              <a:solidFill>
                <a:srgbClr val="000000"/>
              </a:solidFill>
              <a:effectLst/>
              <a:uFillTx/>
              <a:latin typeface="Times New Roman"/>
            </a:endParaRPr>
          </a:p>
          <a:p>
            <a:pPr lvl="1" marL="511200" indent="-166680">
              <a:lnSpc>
                <a:spcPct val="100000"/>
              </a:lnSpc>
              <a:spcBef>
                <a:spcPts val="400"/>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Arizona Public Service</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48FC1D00-D40D-4B56-A715-28826EC404C1}"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5"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OTHER POTENTIAL EXPANSIONS</a:t>
            </a:r>
            <a:endParaRPr b="1" lang="en-US" sz="2800" strike="noStrike" u="none">
              <a:solidFill>
                <a:srgbClr val="008240"/>
              </a:solidFill>
              <a:effectLst/>
              <a:uFillTx/>
              <a:latin typeface="Arial"/>
            </a:endParaRPr>
          </a:p>
        </p:txBody>
      </p:sp>
      <p:sp>
        <p:nvSpPr>
          <p:cNvPr id="346"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ff0000"/>
                </a:solidFill>
                <a:effectLst/>
                <a:uFillTx/>
                <a:latin typeface="Arial"/>
              </a:rPr>
              <a:t>(Add bullets on expansions assumed in 10 year plan here.)</a:t>
            </a: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4CF2AF72-3FA4-4352-AA2B-68BA66B0EC71}"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7"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Revenue Generation</a:t>
            </a:r>
            <a:endParaRPr b="1" lang="en-US" sz="2800" strike="noStrike" u="none">
              <a:solidFill>
                <a:srgbClr val="008240"/>
              </a:solidFill>
              <a:effectLst/>
              <a:uFillTx/>
              <a:latin typeface="Arial"/>
            </a:endParaRPr>
          </a:p>
        </p:txBody>
      </p:sp>
      <p:sp>
        <p:nvSpPr>
          <p:cNvPr id="348"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Sources of income</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Breakdown of sources (relative %)</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Top shippers ($, volume, contract tenor)</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Highlights of FT contract structure</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Historical breakdown of FT/IT</a:t>
            </a: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861E5ECA-3481-44A3-88FF-94CD57E703EE}"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9"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Transportation Demand Margin Growth</a:t>
            </a:r>
            <a:endParaRPr b="1" lang="en-US" sz="2800" strike="noStrike" u="none">
              <a:solidFill>
                <a:srgbClr val="008240"/>
              </a:solidFill>
              <a:effectLst/>
              <a:uFillTx/>
              <a:latin typeface="Arial"/>
            </a:endParaRPr>
          </a:p>
        </p:txBody>
      </p:sp>
      <p:graphicFrame>
        <p:nvGraphicFramePr>
          <p:cNvPr id="350" name=""/>
          <p:cNvGraphicFramePr/>
          <p:nvPr/>
        </p:nvGraphicFramePr>
        <p:xfrm>
          <a:off x="819000" y="947880"/>
          <a:ext cx="7520040" cy="5365440"/>
        </p:xfrm>
        <a:graphic>
          <a:graphicData uri="http://schemas.openxmlformats.org/presentationml/2006/ole">
            <p:oleObj progId="Excel.Sheet.12" r:id="rId1" spid="">
              <p:embed/>
              <p:pic>
                <p:nvPicPr>
                  <p:cNvPr id="351" name="" descr=""/>
                  <p:cNvPicPr/>
                  <p:nvPr/>
                </p:nvPicPr>
                <p:blipFill>
                  <a:blip r:embed="rId2"/>
                  <a:stretch/>
                </p:blipFill>
                <p:spPr>
                  <a:xfrm>
                    <a:off x="819000" y="947880"/>
                    <a:ext cx="7520040" cy="5365440"/>
                  </a:xfrm>
                  <a:prstGeom prst="rect">
                    <a:avLst/>
                  </a:prstGeom>
                  <a:noFill/>
                  <a:ln w="0">
                    <a:noFill/>
                  </a:ln>
                </p:spPr>
              </p:pic>
            </p:oleObj>
          </a:graphicData>
        </a:graphic>
      </p:graphicFrame>
      <p:sp>
        <p:nvSpPr>
          <p:cNvPr id="352" name=""/>
          <p:cNvSpPr/>
          <p:nvPr/>
        </p:nvSpPr>
        <p:spPr>
          <a:xfrm>
            <a:off x="3176640" y="2894040"/>
            <a:ext cx="7567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$130</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p:txBody>
      </p:sp>
      <p:sp>
        <p:nvSpPr>
          <p:cNvPr id="353" name=""/>
          <p:cNvSpPr/>
          <p:nvPr/>
        </p:nvSpPr>
        <p:spPr>
          <a:xfrm>
            <a:off x="4464360" y="2894040"/>
            <a:ext cx="7567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$137</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p:txBody>
      </p:sp>
      <p:sp>
        <p:nvSpPr>
          <p:cNvPr id="354" name=""/>
          <p:cNvSpPr/>
          <p:nvPr/>
        </p:nvSpPr>
        <p:spPr>
          <a:xfrm>
            <a:off x="5754960" y="2906640"/>
            <a:ext cx="7567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$146</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Million</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Demand</a:t>
            </a:r>
            <a:endParaRPr b="0" lang="en-US" sz="1200" strike="noStrike" u="none">
              <a:solidFill>
                <a:srgbClr val="000000"/>
              </a:solidFill>
              <a:effectLst/>
              <a:uFillTx/>
              <a:latin typeface="Times New Roman"/>
            </a:endParaRPr>
          </a:p>
        </p:txBody>
      </p:sp>
      <p:sp>
        <p:nvSpPr>
          <p:cNvPr id="355" name=""/>
          <p:cNvSpPr/>
          <p:nvPr/>
        </p:nvSpPr>
        <p:spPr>
          <a:xfrm>
            <a:off x="673200" y="915840"/>
            <a:ext cx="8262720" cy="7207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Total transportation margin increased 10% in 2001 due to capitalizing on market volatility</a:t>
            </a:r>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97380D90-E706-456F-BCE1-9CBBE27C8207}"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2002 Gross Margin by Type</a:t>
            </a:r>
            <a:endParaRPr b="1" lang="en-US" sz="2800" strike="noStrike" u="none">
              <a:solidFill>
                <a:srgbClr val="008240"/>
              </a:solidFill>
              <a:effectLst/>
              <a:uFillTx/>
              <a:latin typeface="Arial"/>
            </a:endParaRPr>
          </a:p>
        </p:txBody>
      </p:sp>
      <p:graphicFrame>
        <p:nvGraphicFramePr>
          <p:cNvPr id="357" name=""/>
          <p:cNvGraphicFramePr/>
          <p:nvPr/>
        </p:nvGraphicFramePr>
        <p:xfrm>
          <a:off x="1523880" y="1566720"/>
          <a:ext cx="6096240" cy="3724560"/>
        </p:xfrm>
        <a:graphic>
          <a:graphicData uri="http://schemas.openxmlformats.org/presentationml/2006/ole">
            <p:oleObj progId="Excel.Sheet.12" r:id="rId1" spid="">
              <p:embed/>
              <p:pic>
                <p:nvPicPr>
                  <p:cNvPr id="358" name="" descr=""/>
                  <p:cNvPicPr/>
                  <p:nvPr/>
                </p:nvPicPr>
                <p:blipFill>
                  <a:blip r:embed="rId2"/>
                  <a:stretch/>
                </p:blipFill>
                <p:spPr>
                  <a:xfrm>
                    <a:off x="1523880" y="1566720"/>
                    <a:ext cx="6096240" cy="3724560"/>
                  </a:xfrm>
                  <a:prstGeom prst="rect">
                    <a:avLst/>
                  </a:prstGeom>
                  <a:noFill/>
                  <a:ln w="0">
                    <a:noFill/>
                  </a:ln>
                </p:spPr>
              </p:pic>
            </p:oleObj>
          </a:graphicData>
        </a:graphic>
      </p:graphicFrame>
      <p:sp>
        <p:nvSpPr>
          <p:cNvPr id="359" name=""/>
          <p:cNvSpPr/>
          <p:nvPr/>
        </p:nvSpPr>
        <p:spPr>
          <a:xfrm>
            <a:off x="5216040" y="1504800"/>
            <a:ext cx="118476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Demand</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80%</a:t>
            </a:r>
            <a:endParaRPr b="0" lang="en-US" sz="2000" strike="noStrike" u="none">
              <a:solidFill>
                <a:srgbClr val="000000"/>
              </a:solidFill>
              <a:effectLst/>
              <a:uFillTx/>
              <a:latin typeface="Times New Roman"/>
            </a:endParaRPr>
          </a:p>
        </p:txBody>
      </p:sp>
      <p:sp>
        <p:nvSpPr>
          <p:cNvPr id="360" name=""/>
          <p:cNvSpPr/>
          <p:nvPr/>
        </p:nvSpPr>
        <p:spPr>
          <a:xfrm>
            <a:off x="2774520" y="1114560"/>
            <a:ext cx="1594800" cy="1008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Operational</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 Gas Sales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16%</a:t>
            </a:r>
            <a:endParaRPr b="0" lang="en-US" sz="2000" strike="noStrike" u="none">
              <a:solidFill>
                <a:srgbClr val="000000"/>
              </a:solidFill>
              <a:effectLst/>
              <a:uFillTx/>
              <a:latin typeface="Times New Roman"/>
            </a:endParaRPr>
          </a:p>
        </p:txBody>
      </p:sp>
      <p:sp>
        <p:nvSpPr>
          <p:cNvPr id="361" name=""/>
          <p:cNvSpPr/>
          <p:nvPr/>
        </p:nvSpPr>
        <p:spPr>
          <a:xfrm>
            <a:off x="1274400" y="2243160"/>
            <a:ext cx="1962720" cy="1008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New Contracts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&amp; Commodity</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4%</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9D0508E-1919-48F1-9D5A-62B524D6AE54}"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OVERVIEW</a:t>
            </a:r>
            <a:endParaRPr b="1" lang="en-US" sz="2800" strike="noStrike" u="none">
              <a:solidFill>
                <a:srgbClr val="008240"/>
              </a:solidFill>
              <a:effectLst/>
              <a:uFillTx/>
              <a:latin typeface="Arial"/>
            </a:endParaRPr>
          </a:p>
        </p:txBody>
      </p:sp>
      <p:sp>
        <p:nvSpPr>
          <p:cNvPr id="3" name="PlaceHolder 2"/>
          <p:cNvSpPr>
            <a:spLocks noGrp="1"/>
          </p:cNvSpPr>
          <p:nvPr>
            <p:ph type="sldNum" idx="1"/>
          </p:nvPr>
        </p:nvSpPr>
        <p:spPr/>
        <p:txBody>
          <a:bodyPr/>
          <a:p>
            <a:fld id="{E2A360D2-7CB5-4BFE-A6A3-AEEAD01660B4}"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2"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Top 10 Customers by Revenue in 2001</a:t>
            </a:r>
            <a:endParaRPr b="1" lang="en-US" sz="2800" strike="noStrike" u="none">
              <a:solidFill>
                <a:srgbClr val="008240"/>
              </a:solidFill>
              <a:effectLst/>
              <a:uFillTx/>
              <a:latin typeface="Arial"/>
            </a:endParaRPr>
          </a:p>
        </p:txBody>
      </p:sp>
      <p:graphicFrame>
        <p:nvGraphicFramePr>
          <p:cNvPr id="363" name=""/>
          <p:cNvGraphicFramePr/>
          <p:nvPr/>
        </p:nvGraphicFramePr>
        <p:xfrm>
          <a:off x="907920" y="1190520"/>
          <a:ext cx="7750080" cy="5176800"/>
        </p:xfrm>
        <a:graphic>
          <a:graphicData uri="http://schemas.openxmlformats.org/drawingml/2006/table">
            <a:tbl>
              <a:tblPr/>
              <a:tblGrid>
                <a:gridCol w="3678120"/>
                <a:gridCol w="2840040"/>
                <a:gridCol w="1231920"/>
              </a:tblGrid>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Company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Revenue</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2001%</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Southern California Gas Company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$53,341,529</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8124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Texaco</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$16,539,329</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9%</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5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Pacific Gas &amp; Electric</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$16,001,629</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9%</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Sempra</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$14,294,836</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8%</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BP Energy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$10,990,113</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6%</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5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Duke Energy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$7,621,234</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El Paso Energy</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$7,198,942</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Burlington Resources</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$5,170,685</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85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Agave</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$4,741,447</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40032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USGT</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$4,672,449</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Subtotal</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$140,572,193</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78%</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999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Total 2001 Revenue</a:t>
                      </a:r>
                      <a:endParaRPr b="0" lang="en-US" sz="18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$179,447,244</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100%</a:t>
                      </a:r>
                      <a:endParaRPr b="0" lang="en-US" sz="18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1"/>
          </p:nvPr>
        </p:nvSpPr>
        <p:spPr/>
        <p:txBody>
          <a:bodyPr/>
          <a:p>
            <a:fld id="{AA23851D-76CA-4ED6-8C48-9D7480373090}"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Firm Transportation Contract Structure</a:t>
            </a:r>
            <a:endParaRPr b="1" lang="en-US" sz="2800" strike="noStrike" u="none">
              <a:solidFill>
                <a:srgbClr val="008240"/>
              </a:solidFill>
              <a:effectLst/>
              <a:uFillTx/>
              <a:latin typeface="Arial"/>
            </a:endParaRPr>
          </a:p>
        </p:txBody>
      </p:sp>
      <p:sp>
        <p:nvSpPr>
          <p:cNvPr id="365"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Definitions</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Firm Transportation</a:t>
            </a:r>
            <a:r>
              <a:rPr b="0" lang="en-US" sz="1800" strike="noStrike" u="none">
                <a:solidFill>
                  <a:srgbClr val="000000"/>
                </a:solidFill>
                <a:effectLst/>
                <a:uFillTx/>
                <a:latin typeface="Arial"/>
              </a:rPr>
              <a:t>:  Guaranteed 365 days a year.  Service cannot be interrupted except for an event of force majeure.</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Maximum Daily Transportation Quantity (MDQ)</a:t>
            </a:r>
            <a:r>
              <a:rPr b="0" lang="en-US" sz="1800" strike="noStrike" u="none">
                <a:solidFill>
                  <a:srgbClr val="000000"/>
                </a:solidFill>
                <a:effectLst/>
                <a:uFillTx/>
                <a:latin typeface="Arial"/>
              </a:rPr>
              <a:t>:  Amount of pipeline capacity reserved for shipper on firm basis.</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Demand (or Reservation) charge</a:t>
            </a:r>
            <a:r>
              <a:rPr b="0" lang="en-US" sz="1800" strike="noStrike" u="none">
                <a:solidFill>
                  <a:srgbClr val="000000"/>
                </a:solidFill>
                <a:effectLst/>
                <a:uFillTx/>
                <a:latin typeface="Arial"/>
              </a:rPr>
              <a:t>:  The rate multiplied by the MDQ to derive the amount to be paid to Transwestern for the term of the agreement, regardless of usage.</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Commodity (Usage charge</a:t>
            </a:r>
            <a:r>
              <a:rPr b="0" lang="en-US" sz="1800" strike="noStrike" u="none">
                <a:solidFill>
                  <a:srgbClr val="000000"/>
                </a:solidFill>
                <a:effectLst/>
                <a:uFillTx/>
                <a:latin typeface="Arial"/>
              </a:rPr>
              <a:t>:  The rate multiplied by the quantity actually scheduled for transportation each day under the agreement.</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Term</a:t>
            </a:r>
            <a:r>
              <a:rPr b="0" lang="en-US" sz="1800" strike="noStrike" u="none">
                <a:solidFill>
                  <a:srgbClr val="000000"/>
                </a:solidFill>
                <a:effectLst/>
                <a:uFillTx/>
                <a:latin typeface="Arial"/>
              </a:rPr>
              <a:t>:  The start and end date of the agreement</a:t>
            </a:r>
            <a:endParaRPr b="0" lang="en-US" sz="18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Character of Service</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shipper under a firm transportation service agreement “owns” the capacity (its MDQ) on Transwestern’s system.  Transwestern reserves such capacity for the shipper as well as guaranteeing delivery of gas scheduled under the agreement.  In exchange for this reservation and guarantee of service, the shipper pays Transwestern a demand charge for such capacity whether or not it is utilized.</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674D1E26-651E-4FA8-9C39-E781BC6132D0}"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Capacity Subscription Level By Segment</a:t>
            </a:r>
            <a:endParaRPr b="1" lang="en-US" sz="2800" strike="noStrike" u="none">
              <a:solidFill>
                <a:srgbClr val="008240"/>
              </a:solidFill>
              <a:effectLst/>
              <a:uFillTx/>
              <a:latin typeface="Arial"/>
            </a:endParaRPr>
          </a:p>
        </p:txBody>
      </p:sp>
      <p:pic>
        <p:nvPicPr>
          <p:cNvPr id="367" name="" descr=""/>
          <p:cNvPicPr/>
          <p:nvPr/>
        </p:nvPicPr>
        <p:blipFill>
          <a:blip r:embed="rId1"/>
          <a:stretch/>
        </p:blipFill>
        <p:spPr>
          <a:xfrm>
            <a:off x="588960" y="1395360"/>
            <a:ext cx="7989840" cy="5005440"/>
          </a:xfrm>
          <a:prstGeom prst="rect">
            <a:avLst/>
          </a:prstGeom>
          <a:noFill/>
          <a:ln w="0">
            <a:noFill/>
          </a:ln>
        </p:spPr>
      </p:pic>
      <p:sp>
        <p:nvSpPr>
          <p:cNvPr id="368" name=""/>
          <p:cNvSpPr/>
          <p:nvPr/>
        </p:nvSpPr>
        <p:spPr>
          <a:xfrm>
            <a:off x="600120" y="958680"/>
            <a:ext cx="8262720" cy="7207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Weighted average contract term of nearly 9 years</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Mainline West 85% subscribed on average through 2005</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Blanco to Thoreau 93% subscribed on average through 2005</a:t>
            </a:r>
            <a:endParaRPr b="0" lang="en-US" sz="2000" strike="noStrike" u="none">
              <a:solidFill>
                <a:srgbClr val="000000"/>
              </a:solidFill>
              <a:effectLst/>
              <a:uFillTx/>
              <a:latin typeface="Times New Roman"/>
            </a:endParaRPr>
          </a:p>
        </p:txBody>
      </p:sp>
      <p:sp>
        <p:nvSpPr>
          <p:cNvPr id="369" name=""/>
          <p:cNvSpPr/>
          <p:nvPr/>
        </p:nvSpPr>
        <p:spPr>
          <a:xfrm rot="16200000">
            <a:off x="1296360" y="3544920"/>
            <a:ext cx="114012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 of Capacity Subscribed</a:t>
            </a:r>
            <a:endParaRPr b="0" lang="en-US" sz="1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31999A8-CE73-4C23-8EF1-C04D6F3F9225}"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Increasing Load Factors &amp; Throughput Growth</a:t>
            </a:r>
            <a:endParaRPr b="1" lang="en-US" sz="2800" strike="noStrike" u="none">
              <a:solidFill>
                <a:srgbClr val="008240"/>
              </a:solidFill>
              <a:effectLst/>
              <a:uFillTx/>
              <a:latin typeface="Arial"/>
            </a:endParaRPr>
          </a:p>
        </p:txBody>
      </p:sp>
      <p:graphicFrame>
        <p:nvGraphicFramePr>
          <p:cNvPr id="371" name=""/>
          <p:cNvGraphicFramePr/>
          <p:nvPr/>
        </p:nvGraphicFramePr>
        <p:xfrm>
          <a:off x="804960" y="184320"/>
          <a:ext cx="7954920" cy="6673680"/>
        </p:xfrm>
        <a:graphic>
          <a:graphicData uri="http://schemas.openxmlformats.org/presentationml/2006/ole">
            <p:oleObj progId="Excel.Sheet.12" r:id="rId1" spid="">
              <p:embed/>
              <p:pic>
                <p:nvPicPr>
                  <p:cNvPr id="372" name="" descr=""/>
                  <p:cNvPicPr/>
                  <p:nvPr/>
                </p:nvPicPr>
                <p:blipFill>
                  <a:blip r:embed="rId2"/>
                  <a:stretch/>
                </p:blipFill>
                <p:spPr>
                  <a:xfrm>
                    <a:off x="804960" y="184320"/>
                    <a:ext cx="7954920" cy="6673680"/>
                  </a:xfrm>
                  <a:prstGeom prst="rect">
                    <a:avLst/>
                  </a:prstGeom>
                  <a:noFill/>
                  <a:ln w="0">
                    <a:noFill/>
                  </a:ln>
                </p:spPr>
              </p:pic>
            </p:oleObj>
          </a:graphicData>
        </a:graphic>
      </p:graphicFrame>
      <p:sp>
        <p:nvSpPr>
          <p:cNvPr id="373" name=""/>
          <p:cNvSpPr/>
          <p:nvPr/>
        </p:nvSpPr>
        <p:spPr>
          <a:xfrm>
            <a:off x="2788920" y="1812960"/>
            <a:ext cx="875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West 89%</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East 63%</a:t>
            </a:r>
            <a:endParaRPr b="0" lang="en-US" sz="1200" strike="noStrike" u="none">
              <a:solidFill>
                <a:srgbClr val="000000"/>
              </a:solidFill>
              <a:effectLst/>
              <a:uFillTx/>
              <a:latin typeface="Times New Roman"/>
            </a:endParaRPr>
          </a:p>
        </p:txBody>
      </p:sp>
      <p:sp>
        <p:nvSpPr>
          <p:cNvPr id="374" name=""/>
          <p:cNvSpPr/>
          <p:nvPr/>
        </p:nvSpPr>
        <p:spPr>
          <a:xfrm>
            <a:off x="4208040" y="1512720"/>
            <a:ext cx="875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West 90%</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East 61%</a:t>
            </a:r>
            <a:endParaRPr b="0" lang="en-US" sz="1200" strike="noStrike" u="none">
              <a:solidFill>
                <a:srgbClr val="000000"/>
              </a:solidFill>
              <a:effectLst/>
              <a:uFillTx/>
              <a:latin typeface="Times New Roman"/>
            </a:endParaRPr>
          </a:p>
        </p:txBody>
      </p:sp>
      <p:sp>
        <p:nvSpPr>
          <p:cNvPr id="375" name=""/>
          <p:cNvSpPr/>
          <p:nvPr/>
        </p:nvSpPr>
        <p:spPr>
          <a:xfrm>
            <a:off x="5695560" y="1198440"/>
            <a:ext cx="875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West 98%</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East 68%</a:t>
            </a:r>
            <a:endParaRPr b="0" lang="en-US" sz="12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71EA210-333A-4F1F-B559-4A817511C2CE}"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Marketing Strategy</a:t>
            </a:r>
            <a:endParaRPr b="1" lang="en-US" sz="2800" strike="noStrike" u="none">
              <a:solidFill>
                <a:srgbClr val="008240"/>
              </a:solidFill>
              <a:effectLst/>
              <a:uFillTx/>
              <a:latin typeface="Arial"/>
            </a:endParaRPr>
          </a:p>
        </p:txBody>
      </p:sp>
      <p:sp>
        <p:nvSpPr>
          <p:cNvPr id="377" name=""/>
          <p:cNvSpPr/>
          <p:nvPr/>
        </p:nvSpPr>
        <p:spPr>
          <a:xfrm>
            <a:off x="673200" y="915840"/>
            <a:ext cx="8262720" cy="496440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Risk Management</a:t>
            </a:r>
            <a:endParaRPr b="0" lang="en-US" sz="2400" strike="noStrike" u="none">
              <a:solidFill>
                <a:srgbClr val="000000"/>
              </a:solidFill>
              <a:effectLst/>
              <a:uFillTx/>
              <a:latin typeface="Times New Roman"/>
            </a:endParaRPr>
          </a:p>
          <a:p>
            <a:pPr marL="230040" indent="-230040">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ff0000"/>
                </a:solidFill>
                <a:effectLst/>
                <a:uFillTx/>
                <a:latin typeface="Arial"/>
              </a:rPr>
              <a:t>(Add strategy from 10 year plan here.)</a:t>
            </a:r>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3B2E000-4AD4-4763-B20F-5341D601A879}"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8"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Marketing Strategy (continued)</a:t>
            </a:r>
            <a:endParaRPr b="1" lang="en-US" sz="2800" strike="noStrike" u="none">
              <a:solidFill>
                <a:srgbClr val="008240"/>
              </a:solidFill>
              <a:effectLst/>
              <a:uFillTx/>
              <a:latin typeface="Arial"/>
            </a:endParaRPr>
          </a:p>
        </p:txBody>
      </p:sp>
      <p:sp>
        <p:nvSpPr>
          <p:cNvPr id="379" name=""/>
          <p:cNvSpPr/>
          <p:nvPr/>
        </p:nvSpPr>
        <p:spPr>
          <a:xfrm>
            <a:off x="457200" y="1216080"/>
            <a:ext cx="8263080" cy="3249720"/>
          </a:xfrm>
          <a:prstGeom prst="rect">
            <a:avLst/>
          </a:prstGeom>
          <a:noFill/>
          <a:ln w="0">
            <a:noFill/>
          </a:ln>
        </p:spPr>
        <p:style>
          <a:lnRef idx="0"/>
          <a:fillRef idx="0"/>
          <a:effectRef idx="0"/>
          <a:fontRef idx="minor"/>
        </p:style>
        <p:txBody>
          <a:bodyPr lIns="90000" rIns="90000" tIns="46800" bIns="46800" anchor="t">
            <a:noAutofit/>
          </a:bodyPr>
          <a:p>
            <a:pPr marL="230040" indent="-230040">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Capacity Re-subscription Negotiations</a:t>
            </a:r>
            <a:endParaRPr b="0" lang="en-US" sz="2400" strike="noStrike" u="none">
              <a:solidFill>
                <a:srgbClr val="000000"/>
              </a:solidFill>
              <a:effectLst/>
              <a:uFillTx/>
              <a:latin typeface="Times New Roman"/>
            </a:endParaRPr>
          </a:p>
          <a:p>
            <a:pPr marL="230040" indent="-230040">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ff0000"/>
                </a:solidFill>
                <a:effectLst/>
                <a:uFillTx/>
                <a:latin typeface="Arial"/>
              </a:rPr>
              <a:t>(Add strategy from 10 year plan here.)</a:t>
            </a:r>
            <a:endParaRPr b="0" lang="en-US" sz="2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705EE27-13C3-4D78-8F8A-3413134B0AE0}"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Current Regulatory Regime</a:t>
            </a:r>
            <a:endParaRPr b="1" lang="en-US" sz="2800" strike="noStrike" u="none">
              <a:solidFill>
                <a:srgbClr val="008240"/>
              </a:solidFill>
              <a:effectLst/>
              <a:uFillTx/>
              <a:latin typeface="Arial"/>
            </a:endParaRPr>
          </a:p>
        </p:txBody>
      </p:sp>
      <p:sp>
        <p:nvSpPr>
          <p:cNvPr id="381"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Transwestern’s current transportation environment has been shaped by three major regulatory rate filings, as reflected in TW’s currently effective FERC tariff</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TW’s 1993 Rate Case Settlement (Docket Nos. RP93-34, et.al)</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TW’s 1995 Global Settlement (Docket No. RPP95-271-000)</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TW’s 1996 Mini Settlement (Docket Nos. RP95-271, et.al.)</a:t>
            </a:r>
            <a:endParaRPr b="0" lang="en-US" sz="2000" strike="noStrike" u="none">
              <a:solidFill>
                <a:srgbClr val="000000"/>
              </a:solidFill>
              <a:effectLst/>
              <a:uFillTx/>
              <a:latin typeface="Arial"/>
            </a:endParaRPr>
          </a:p>
          <a:p>
            <a:pPr lvl="1" marL="51120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230040" indent="-2300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a:t>
            </a:r>
            <a:r>
              <a:rPr b="0" lang="en-US" sz="2400" strike="noStrike" u="none">
                <a:solidFill>
                  <a:srgbClr val="ff0000"/>
                </a:solidFill>
                <a:effectLst/>
                <a:uFillTx/>
                <a:latin typeface="Arial"/>
              </a:rPr>
              <a:t>(Add rate assumptions from 10 year plan here.)</a:t>
            </a:r>
            <a:endParaRPr b="0" lang="en-US" sz="2400" strike="noStrike" u="none">
              <a:solidFill>
                <a:srgbClr val="000000"/>
              </a:solidFill>
              <a:effectLst/>
              <a:uFillTx/>
              <a:latin typeface="Arial"/>
            </a:endParaRPr>
          </a:p>
          <a:p>
            <a:pPr marL="230040" indent="-23004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64535C9-3D17-4113-BFC4-50D5C797AB02}"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2"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a:t>
            </a:r>
            <a:endParaRPr b="1" lang="en-US" sz="2800" strike="noStrike" u="none">
              <a:solidFill>
                <a:srgbClr val="008240"/>
              </a:solidFill>
              <a:effectLst/>
              <a:uFillTx/>
              <a:latin typeface="Arial"/>
            </a:endParaRPr>
          </a:p>
        </p:txBody>
      </p:sp>
      <p:sp>
        <p:nvSpPr>
          <p:cNvPr id="383"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Rate Method</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Transwestern’s currently effective tariff rates implemented under the 1993 Rate Case Settlement use the Straight Fixed Variable (SFV) rate design mandated by FERC Order No. 636</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 also has in effect its Settlement Base Rates (SBR), which were implemented under its Global and Mini- Settlements (Docket Nos. RP95-271, et.al.).  The SBRs are applicable to seven specific shippers, identified in the Global and Mini- Settlements as “Current Firm Customers” or “CFC.”</a:t>
            </a:r>
            <a:endParaRPr b="0" lang="en-US" sz="1800" strike="noStrike" u="none">
              <a:solidFill>
                <a:srgbClr val="000000"/>
              </a:solidFill>
              <a:effectLst/>
              <a:uFillTx/>
              <a:latin typeface="Arial"/>
            </a:endParaRPr>
          </a:p>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Current Rate Structure – Revenue Requirement</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Transwestern’s current revenue requirement was established under Docket No. RP93-34 and amended by Docket Nos. RP95-271, et.al. is as follows:</a:t>
            </a:r>
            <a:endParaRPr b="0" lang="en-US" sz="18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Adjusted FTS-1 Reservation Charge Revenue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$134.8</a:t>
            </a: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FTS-1 Commodity Charge Revenue</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5.9</a:t>
            </a: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Arial"/>
              </a:rPr>
              <a:t>ITS-1 (Allocated from FTS-1 Demand)</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sng">
                <a:solidFill>
                  <a:srgbClr val="000000"/>
                </a:solidFill>
                <a:effectLst/>
                <a:uFillTx/>
                <a:latin typeface="Arial"/>
              </a:rPr>
              <a:t>$    6.1</a:t>
            </a: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Total Revenue Requirement</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$146.8</a:t>
            </a: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3" marL="1084320" indent="-171360">
              <a:lnSpc>
                <a:spcPct val="90000"/>
              </a:lnSpc>
              <a:spcBef>
                <a:spcPts val="34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NOTE:  The parties to the Global and Mini- Settlements did not stipulate to the Cost of Service underlying the Settlement Base Rates.</a:t>
            </a:r>
            <a:endParaRPr b="0"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B5CA02A9-A98A-477B-85B3-DDDAB0592A03}"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4"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 (con’t)</a:t>
            </a:r>
            <a:endParaRPr b="1" lang="en-US" sz="2800" strike="noStrike" u="none">
              <a:solidFill>
                <a:srgbClr val="008240"/>
              </a:solidFill>
              <a:effectLst/>
              <a:uFillTx/>
              <a:latin typeface="Arial"/>
            </a:endParaRPr>
          </a:p>
        </p:txBody>
      </p:sp>
      <p:sp>
        <p:nvSpPr>
          <p:cNvPr id="385"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1993 Rate Case Settlement</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FERC approved March 30, 1994</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SFV Rate Design</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Additive zone based rates by path (see table 1)</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Rates effective April 1, 1994</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General rate increase moratorium until November 1, 1996</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Next rate case to be effective no later than April 1, 1998</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EE513F1A-E080-4A3D-95D7-C75BB1FE0EA9}"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6"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 (con’t)</a:t>
            </a:r>
            <a:endParaRPr b="1" lang="en-US" sz="2800" strike="noStrike" u="none">
              <a:solidFill>
                <a:srgbClr val="008240"/>
              </a:solidFill>
              <a:effectLst/>
              <a:uFillTx/>
              <a:latin typeface="Arial"/>
            </a:endParaRPr>
          </a:p>
        </p:txBody>
      </p:sp>
      <p:sp>
        <p:nvSpPr>
          <p:cNvPr id="387"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lnSpcReduction="9999"/>
          </a:bodyPr>
          <a:p>
            <a:pPr marL="230040" indent="-230040">
              <a:lnSpc>
                <a:spcPct val="90000"/>
              </a:lnSpc>
              <a:spcBef>
                <a:spcPts val="499"/>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1995 Global Settlement</a:t>
            </a:r>
            <a:endParaRPr b="0" lang="en-US" sz="20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FERC approved July 27, 1995</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Established Settlement Base Rates (SBR) applicable to specified Current Firm Customers (see table 2) for the term of each CFC’s service agreement, subject to an escalation factor beginning November 1, 1998</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Resolved:</a:t>
            </a:r>
            <a:endParaRPr b="0" lang="en-US" sz="18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Southern California Gas Company’s (SoCal) turnback capacity (457,281 MMBtu) costs; </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all issues pertaining to the recovery of take-or-pay costs; </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all issues with respect to the then pending certificate proceedings (which included abandonment of gathering facilities); and </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issues related to the Commission’s mandated SFV Rate Design under Order No. 636</a:t>
            </a:r>
            <a:endParaRPr b="0" lang="en-US" sz="16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Settlement Base Rates effective November 1, 1996</a:t>
            </a:r>
            <a:endParaRPr b="0" lang="en-US" sz="18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Established a Shared Cost Surcharge for CFCs to recover the following percentages of turnback capacity costs:</a:t>
            </a:r>
            <a:endParaRPr b="0" lang="en-US" sz="18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50%  TW/50% CFC from Nov. 1, 1996 through Oct. 31, 1997</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75% TW/25% CFC from Nov. 1, 1997 through Oct. 31, 2001</a:t>
            </a:r>
            <a:endParaRPr b="0" lang="en-US" sz="1600" strike="noStrike" u="none">
              <a:solidFill>
                <a:srgbClr val="000000"/>
              </a:solidFill>
              <a:effectLst/>
              <a:uFillTx/>
              <a:latin typeface="Arial"/>
            </a:endParaRPr>
          </a:p>
          <a:p>
            <a:pPr lvl="2" marL="798480" indent="-173160">
              <a:lnSpc>
                <a:spcPct val="90000"/>
              </a:lnSpc>
              <a:spcBef>
                <a:spcPts val="400"/>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100% TW/0% CFC from Nov. 1, 2001 forward (TW absorbs entire costs)</a:t>
            </a:r>
            <a:endParaRPr b="0" lang="en-US" sz="1600" strike="noStrike" u="none">
              <a:solidFill>
                <a:srgbClr val="000000"/>
              </a:solidFill>
              <a:effectLst/>
              <a:uFillTx/>
              <a:latin typeface="Arial"/>
            </a:endParaRPr>
          </a:p>
          <a:p>
            <a:pPr lvl="1" marL="511200" indent="-16668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Next rate filing to be effective no later than November 1, 2006</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87DA9396-CF3D-4C03-B638-0095B1D19658}"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2000160" y="17146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aphicFrame>
        <p:nvGraphicFramePr>
          <p:cNvPr id="19" name=""/>
          <p:cNvGraphicFramePr/>
          <p:nvPr/>
        </p:nvGraphicFramePr>
        <p:xfrm>
          <a:off x="504720" y="654120"/>
          <a:ext cx="8394840" cy="5375160"/>
        </p:xfrm>
        <a:graphic>
          <a:graphicData uri="http://schemas.openxmlformats.org/presentationml/2006/ole">
            <p:oleObj progId="PowerPoint.Show.12" r:id="rId1" spid="">
              <p:embed/>
              <p:pic>
                <p:nvPicPr>
                  <p:cNvPr id="20" name="" descr=""/>
                  <p:cNvPicPr/>
                  <p:nvPr/>
                </p:nvPicPr>
                <p:blipFill>
                  <a:blip r:embed="rId2"/>
                  <a:stretch/>
                </p:blipFill>
                <p:spPr>
                  <a:xfrm>
                    <a:off x="504720" y="654120"/>
                    <a:ext cx="8394840" cy="5375160"/>
                  </a:xfrm>
                  <a:prstGeom prst="rect">
                    <a:avLst/>
                  </a:prstGeom>
                  <a:noFill/>
                  <a:ln w="0">
                    <a:noFill/>
                  </a:ln>
                </p:spPr>
              </p:pic>
            </p:oleObj>
          </a:graphicData>
        </a:graphic>
      </p:graphicFrame>
      <p:sp>
        <p:nvSpPr>
          <p:cNvPr id="2" name="PlaceHolder 1"/>
          <p:cNvSpPr>
            <a:spLocks noGrp="1"/>
          </p:cNvSpPr>
          <p:nvPr>
            <p:ph type="sldNum" idx="1"/>
          </p:nvPr>
        </p:nvSpPr>
        <p:spPr/>
        <p:txBody>
          <a:bodyPr/>
          <a:p>
            <a:fld id="{E11B8767-3F88-40EE-B944-70DFE924CC6A}"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8"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 (con’t)</a:t>
            </a:r>
            <a:endParaRPr b="1" lang="en-US" sz="2800" strike="noStrike" u="none">
              <a:solidFill>
                <a:srgbClr val="008240"/>
              </a:solidFill>
              <a:effectLst/>
              <a:uFillTx/>
              <a:latin typeface="Arial"/>
            </a:endParaRPr>
          </a:p>
        </p:txBody>
      </p:sp>
      <p:sp>
        <p:nvSpPr>
          <p:cNvPr id="389"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1995 Mini Settlement</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FERC approved October 16, 1996</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Same term as Global Settlement</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Issues involved:</a:t>
            </a:r>
            <a:endParaRPr b="0" lang="en-US" sz="20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Resolved all issues involving recovery of un-recovered Purchase Gas Adjustment Costs</a:t>
            </a:r>
            <a:endParaRPr b="0" lang="en-US" sz="18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Adjusted and finalized all issues relating to take-or-pay, buy-out, buy-down, and contract reformation costs</a:t>
            </a:r>
            <a:endParaRPr b="0" lang="en-US" sz="18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Reduced the depreciation of Mainline transmission facilities from 1.7% to 1.2%, effective January 1, 1996</a:t>
            </a:r>
            <a:endParaRPr b="0" lang="en-US" sz="18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Provided a rate adjustment to the Global Settlement Base Rates</a:t>
            </a:r>
            <a:endParaRPr b="0" lang="en-US" sz="18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Established an Amortization Mechanism for certain costs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2A255632-A6A6-452E-BF27-05648ABE684C}"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0"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Rate Case Overview (con’t)</a:t>
            </a:r>
            <a:endParaRPr b="1" lang="en-US" sz="2800" strike="noStrike" u="none">
              <a:solidFill>
                <a:srgbClr val="008240"/>
              </a:solidFill>
              <a:effectLst/>
              <a:uFillTx/>
              <a:latin typeface="Arial"/>
            </a:endParaRPr>
          </a:p>
        </p:txBody>
      </p:sp>
      <p:sp>
        <p:nvSpPr>
          <p:cNvPr id="391"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Next Rate Case – Expected changes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 general rate case filing must be filed to become effective no later than November 1, 2006</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All remaining Current Firm Customers’ service agreements will expire within six months of the effective date of the next rate case</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Costs allocations could be affected by any imposed FERC rulings</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Regulatory Trends/Outlook</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FERC Order No. 637:  Transwestern currently has a compliance filing pending at the FERC</a:t>
            </a:r>
            <a:endParaRPr b="0" lang="en-US" sz="2000" strike="noStrike" u="none">
              <a:solidFill>
                <a:srgbClr val="000000"/>
              </a:solidFill>
              <a:effectLst/>
              <a:uFillTx/>
              <a:latin typeface="Arial"/>
            </a:endParaRPr>
          </a:p>
          <a:p>
            <a:pPr lvl="2" marL="798480" indent="-173160">
              <a:spcBef>
                <a:spcPts val="451"/>
              </a:spcBef>
              <a:buClr>
                <a:srgbClr val="00824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major issues include segmenting and mandatory cash-outs for imbalances</a:t>
            </a:r>
            <a:endParaRPr b="0" lang="en-US" sz="18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F9E9BC10-6FE8-48A5-97DB-A17F9FD9D4FD}"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2" name="PlaceHolder 1"/>
          <p:cNvSpPr>
            <a:spLocks noGrp="1"/>
          </p:cNvSpPr>
          <p:nvPr>
            <p:ph type="title"/>
          </p:nvPr>
        </p:nvSpPr>
        <p:spPr>
          <a:xfrm>
            <a:off x="673200" y="366480"/>
            <a:ext cx="8262720" cy="796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TABLE 1:  1993 Rate Case Settlement – Maximum Transportation Tariff Rate Matrix</a:t>
            </a:r>
            <a:endParaRPr b="1" lang="en-US" sz="2800" strike="noStrike" u="none">
              <a:solidFill>
                <a:srgbClr val="008240"/>
              </a:solidFill>
              <a:effectLst/>
              <a:uFillTx/>
              <a:latin typeface="Arial"/>
            </a:endParaRPr>
          </a:p>
        </p:txBody>
      </p:sp>
      <p:graphicFrame>
        <p:nvGraphicFramePr>
          <p:cNvPr id="393" name=""/>
          <p:cNvGraphicFramePr/>
          <p:nvPr/>
        </p:nvGraphicFramePr>
        <p:xfrm>
          <a:off x="1079640" y="1330200"/>
          <a:ext cx="7419960" cy="4864320"/>
        </p:xfrm>
        <a:graphic>
          <a:graphicData uri="http://schemas.openxmlformats.org/presentationml/2006/ole">
            <p:oleObj progId="Word.Document.12" r:id="rId1" spid="">
              <p:embed/>
              <p:pic>
                <p:nvPicPr>
                  <p:cNvPr id="394" name="" descr=""/>
                  <p:cNvPicPr/>
                  <p:nvPr/>
                </p:nvPicPr>
                <p:blipFill>
                  <a:blip r:embed="rId2"/>
                  <a:stretch/>
                </p:blipFill>
                <p:spPr>
                  <a:xfrm>
                    <a:off x="1079640" y="1330200"/>
                    <a:ext cx="7419960" cy="4864320"/>
                  </a:xfrm>
                  <a:prstGeom prst="rect">
                    <a:avLst/>
                  </a:prstGeom>
                  <a:noFill/>
                  <a:ln w="0">
                    <a:noFill/>
                  </a:ln>
                </p:spPr>
              </p:pic>
            </p:oleObj>
          </a:graphicData>
        </a:graphic>
      </p:graphicFrame>
      <p:sp>
        <p:nvSpPr>
          <p:cNvPr id="3" name="PlaceHolder 2"/>
          <p:cNvSpPr>
            <a:spLocks noGrp="1"/>
          </p:cNvSpPr>
          <p:nvPr>
            <p:ph type="sldNum" idx="1"/>
          </p:nvPr>
        </p:nvSpPr>
        <p:spPr/>
        <p:txBody>
          <a:bodyPr/>
          <a:p>
            <a:fld id="{B4E1E41D-BE5F-4020-9544-8B86B7F93DF4}"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5" name="PlaceHolder 1"/>
          <p:cNvSpPr>
            <a:spLocks noGrp="1"/>
          </p:cNvSpPr>
          <p:nvPr>
            <p:ph type="title"/>
          </p:nvPr>
        </p:nvSpPr>
        <p:spPr>
          <a:xfrm>
            <a:off x="673200" y="366480"/>
            <a:ext cx="8262720" cy="796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TABLE 2:  1995 Global Settlement – Base Rates as Adjusted by 1996 Mini-Settlement</a:t>
            </a:r>
            <a:endParaRPr b="1" lang="en-US" sz="2800" strike="noStrike" u="none">
              <a:solidFill>
                <a:srgbClr val="008240"/>
              </a:solidFill>
              <a:effectLst/>
              <a:uFillTx/>
              <a:latin typeface="Arial"/>
            </a:endParaRPr>
          </a:p>
        </p:txBody>
      </p:sp>
      <p:graphicFrame>
        <p:nvGraphicFramePr>
          <p:cNvPr id="396" name=""/>
          <p:cNvGraphicFramePr/>
          <p:nvPr/>
        </p:nvGraphicFramePr>
        <p:xfrm>
          <a:off x="673200" y="1403280"/>
          <a:ext cx="8262720" cy="4630680"/>
        </p:xfrm>
        <a:graphic>
          <a:graphicData uri="http://schemas.openxmlformats.org/presentationml/2006/ole">
            <p:oleObj progId="Word.Document.12" r:id="rId1" spid="">
              <p:embed/>
              <p:pic>
                <p:nvPicPr>
                  <p:cNvPr id="397" name="" descr=""/>
                  <p:cNvPicPr/>
                  <p:nvPr/>
                </p:nvPicPr>
                <p:blipFill>
                  <a:blip r:embed="rId2"/>
                  <a:stretch/>
                </p:blipFill>
                <p:spPr>
                  <a:xfrm>
                    <a:off x="673200" y="1403280"/>
                    <a:ext cx="8262720" cy="4630680"/>
                  </a:xfrm>
                  <a:prstGeom prst="rect">
                    <a:avLst/>
                  </a:prstGeom>
                  <a:noFill/>
                  <a:ln w="0">
                    <a:noFill/>
                  </a:ln>
                </p:spPr>
              </p:pic>
            </p:oleObj>
          </a:graphicData>
        </a:graphic>
      </p:graphicFrame>
      <p:sp>
        <p:nvSpPr>
          <p:cNvPr id="3" name="PlaceHolder 2"/>
          <p:cNvSpPr>
            <a:spLocks noGrp="1"/>
          </p:cNvSpPr>
          <p:nvPr>
            <p:ph type="sldNum" idx="1"/>
          </p:nvPr>
        </p:nvSpPr>
        <p:spPr/>
        <p:txBody>
          <a:bodyPr/>
          <a:p>
            <a:fld id="{F381EC11-C601-4B7D-8C3E-D978523C7520}"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8" name=""/>
          <p:cNvSpPr/>
          <p:nvPr/>
        </p:nvSpPr>
        <p:spPr>
          <a:xfrm>
            <a:off x="2343960" y="2362320"/>
            <a:ext cx="49197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(Financial Statements should follow here.)</a:t>
            </a:r>
            <a:endParaRPr b="0" lang="en-US" sz="20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464CEAE7-19D5-4031-A7D8-BA198A4F79EC}" type="slidenum">
              <a:t>44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0" y="1467000"/>
            <a:ext cx="9144000" cy="39344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HISTORY OF TRANSWESTERN PIPELINE COMPANY</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In 1958 Texas Eastern received the FPC certificate to proceed with the construction of the Transwestern system.  In 1959-1960 approximately 644 miles of 30” pipe was constructed along with stations #3, #5, #7, and #9 as TW’s mainline core.  During that same period the West Texas lateral was constructed which included about 166 miles of 24” pipe and WT-1 station.  In 1967, stations #1, #2, #4, #6, and #8 were constructed as well as new units at stations #3, #5, #7, and #9.  Also in 1967 the West Texas lateral was expanded with a new station WT-2 and a unit added to WT-1.  The West Texas lateral was expanded by adding 76 miles of 24” and 36” loop from 1965 to 1972.  In 1968 about 18 miles of 30” loop was installed on the mainline and in 1969 approximately 281 more miles of 30” was added.  During the beginning of construction, a third line named the Panhandle lateral was being built which consisted of 290.7 miles of 24” pipe.  In 1969, P-3 was constructed on the Panhandle lateral.  Stations P-1, P-2, &amp; P-3 addition was completed in 1982.</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The Transwestern system capacity progressed from 350 MMcf/d to 750 MMcf/d through all of the above construction phases.  In 1991, a major expansion was completed which included two new laterals, one into the San Juan Four-Corners, NM area consisting of 96.8 miles of 30” pipe for a capacity of 520 MMcf/d and the other into Topock, CA with a capacity of 400 MMcf/d through 18.4 miles of 24” pipe.  The mainline was also expanded by 340 MMcf/d for a total west capacity of 1090 MMcf/d by completing the loop lines from the San  Juan junction to 4 miles east of the California border.  The San Juan lateral was enhanced several times since 1991 to it’s current capacity 0f 850 MMcf/d.  It was extended into Colorado in 1996 with the purchase of about 33 miles of 30” pipe and the La Plata CS.  Total system capacity to California remains at 1090 MMcf/d with the San Juan lateral at 850 MMcf/d into the mainline.</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 </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ea typeface="Times New Roman"/>
              </a:rPr>
              <a:t>Current plans are to expand the mainline to 1210 MMcf/d by replacing the existing units at Stations #1, #2, and #3 to increase to horsepower.  This will be in service mid 2002.</a:t>
            </a:r>
            <a:r>
              <a:rPr b="0" lang="en-US" sz="1100" strike="noStrike" u="none">
                <a:solidFill>
                  <a:srgbClr val="000000"/>
                </a:solidFill>
                <a:effectLst/>
                <a:uFillTx/>
                <a:latin typeface="Times New Roman"/>
              </a:rPr>
              <a:t> </a:t>
            </a:r>
            <a:endParaRPr b="0" lang="en-US" sz="1100" strike="noStrike" u="none">
              <a:solidFill>
                <a:srgbClr val="000000"/>
              </a:solidFill>
              <a:effectLst/>
              <a:uFillTx/>
              <a:latin typeface="Times New Roman"/>
            </a:endParaRPr>
          </a:p>
        </p:txBody>
      </p:sp>
      <p:sp>
        <p:nvSpPr>
          <p:cNvPr id="2" name="PlaceHolder 1"/>
          <p:cNvSpPr>
            <a:spLocks noGrp="1"/>
          </p:cNvSpPr>
          <p:nvPr>
            <p:ph type="sldNum" idx="1"/>
          </p:nvPr>
        </p:nvSpPr>
        <p:spPr/>
        <p:txBody>
          <a:bodyPr/>
          <a:p>
            <a:fld id="{A257ECB7-C628-4D57-AD99-3FC9D8CEE990}"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Historicals/Projections</a:t>
            </a:r>
            <a:endParaRPr b="1" lang="en-US" sz="2800" strike="noStrike" u="none">
              <a:solidFill>
                <a:srgbClr val="008240"/>
              </a:solidFill>
              <a:effectLst/>
              <a:uFillTx/>
              <a:latin typeface="Arial"/>
            </a:endParaRPr>
          </a:p>
        </p:txBody>
      </p:sp>
      <p:sp>
        <p:nvSpPr>
          <p:cNvPr id="3" name="PlaceHolder 2"/>
          <p:cNvSpPr>
            <a:spLocks noGrp="1"/>
          </p:cNvSpPr>
          <p:nvPr>
            <p:ph type="sldNum" idx="1"/>
          </p:nvPr>
        </p:nvSpPr>
        <p:spPr/>
        <p:txBody>
          <a:bodyPr/>
          <a:p>
            <a:fld id="{90874A30-5E67-4F89-A9D6-801F01F64763}"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STRATEGY</a:t>
            </a:r>
            <a:endParaRPr b="1" lang="en-US" sz="2800" strike="noStrike" u="none">
              <a:solidFill>
                <a:srgbClr val="008240"/>
              </a:solidFill>
              <a:effectLst/>
              <a:uFillTx/>
              <a:latin typeface="Arial"/>
            </a:endParaRPr>
          </a:p>
        </p:txBody>
      </p:sp>
      <p:sp>
        <p:nvSpPr>
          <p:cNvPr id="24" name=""/>
          <p:cNvSpPr/>
          <p:nvPr/>
        </p:nvSpPr>
        <p:spPr>
          <a:xfrm>
            <a:off x="2501640" y="1258920"/>
            <a:ext cx="442476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(Add 10 year plan assumptions here.)</a:t>
            </a:r>
            <a:endParaRPr b="0" lang="en-US" sz="20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CEDEC28-5220-4819-A4E6-3F71F20E2073}"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Revolving Credit Agreement</a:t>
            </a:r>
            <a:endParaRPr b="1" lang="en-US" sz="2800" strike="noStrike" u="none">
              <a:solidFill>
                <a:srgbClr val="008240"/>
              </a:solidFill>
              <a:effectLst/>
              <a:uFillTx/>
              <a:latin typeface="Arial"/>
            </a:endParaRPr>
          </a:p>
        </p:txBody>
      </p:sp>
      <p:sp>
        <p:nvSpPr>
          <p:cNvPr id="26"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lnSpcReduction="9999"/>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$550 million, 364-day facility secured by pipeline assets and pledge of stock; LIBOR + 250</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Guaranteed by ENE; amendment forthcoming</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Fully drawn on Nov. 13, 2001</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Proceeds loaned to ENE (unsecured claim)</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Covenants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Kevin to fill in</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Events of Default</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Restructured payments</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Default under ENE revolving credit facility</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Minimum consolidation tangible net worth of $750 million</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Current “Ring Fencing” of cash prohibits all loans/distributions</a:t>
            </a:r>
            <a:endParaRPr b="0" lang="en-US" sz="2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7DF01AA6-3002-4661-9995-FF531CC44C3A}"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8240"/>
                </a:solidFill>
                <a:effectLst/>
                <a:uFillTx/>
                <a:latin typeface="Arial"/>
              </a:rPr>
              <a:t>Liquidity</a:t>
            </a:r>
            <a:endParaRPr b="1" lang="en-US" sz="2800" strike="noStrike" u="none">
              <a:solidFill>
                <a:srgbClr val="008240"/>
              </a:solidFill>
              <a:effectLst/>
              <a:uFillTx/>
              <a:latin typeface="Arial"/>
            </a:endParaRPr>
          </a:p>
        </p:txBody>
      </p:sp>
      <p:sp>
        <p:nvSpPr>
          <p:cNvPr id="28" name="PlaceHolder 2"/>
          <p:cNvSpPr>
            <a:spLocks noGrp="1"/>
          </p:cNvSpPr>
          <p:nvPr>
            <p:ph/>
          </p:nvPr>
        </p:nvSpPr>
        <p:spPr>
          <a:xfrm>
            <a:off x="673200" y="915840"/>
            <a:ext cx="8262720" cy="5235840"/>
          </a:xfrm>
          <a:prstGeom prst="rect">
            <a:avLst/>
          </a:prstGeom>
          <a:noFill/>
          <a:ln w="0">
            <a:noFill/>
          </a:ln>
        </p:spPr>
        <p:txBody>
          <a:bodyPr lIns="90000" rIns="90000" tIns="46800" bIns="46800" anchor="t">
            <a:normAutofit/>
          </a:bodyPr>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Additional borrowing capacity of $</a:t>
            </a:r>
            <a:endParaRPr b="0" lang="en-US" sz="24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Excess cash flow per month ??</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Pre-Red Rock in-service $??</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Post-Red Rock in-service $??</a:t>
            </a:r>
            <a:endParaRPr b="0" lang="en-US" sz="2000" strike="noStrike" u="none">
              <a:solidFill>
                <a:srgbClr val="000000"/>
              </a:solidFill>
              <a:effectLst/>
              <a:uFillTx/>
              <a:latin typeface="Arial"/>
            </a:endParaRPr>
          </a:p>
          <a:p>
            <a:pPr marL="230040" indent="-230040">
              <a:spcBef>
                <a:spcPts val="601"/>
              </a:spcBef>
              <a:buClr>
                <a:srgbClr val="008240"/>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Projected cash balances</a:t>
            </a:r>
            <a:endParaRPr b="0" lang="en-US" sz="24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0000"/>
                </a:solidFill>
                <a:effectLst/>
                <a:uFillTx/>
                <a:latin typeface="Arial"/>
              </a:rPr>
              <a:t>$??</a:t>
            </a:r>
            <a:r>
              <a:rPr b="0" lang="en-US" sz="2000" strike="noStrike" u="none">
                <a:solidFill>
                  <a:srgbClr val="000000"/>
                </a:solidFill>
                <a:effectLst/>
                <a:uFillTx/>
                <a:latin typeface="Arial"/>
              </a:rPr>
              <a:t> at June 30, 2002</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t>
            </a:r>
            <a:r>
              <a:rPr b="0" lang="en-US" sz="2000" strike="noStrike" u="none">
                <a:solidFill>
                  <a:srgbClr val="ff0000"/>
                </a:solidFill>
                <a:effectLst/>
                <a:uFillTx/>
                <a:latin typeface="Arial"/>
              </a:rPr>
              <a:t>??</a:t>
            </a:r>
            <a:r>
              <a:rPr b="0" lang="en-US" sz="2000" strike="noStrike" u="none">
                <a:solidFill>
                  <a:srgbClr val="000000"/>
                </a:solidFill>
                <a:effectLst/>
                <a:uFillTx/>
                <a:latin typeface="Arial"/>
              </a:rPr>
              <a:t> at Sept. 30, 2002</a:t>
            </a:r>
            <a:endParaRPr b="0" lang="en-US" sz="2000" strike="noStrike" u="none">
              <a:solidFill>
                <a:srgbClr val="000000"/>
              </a:solidFill>
              <a:effectLst/>
              <a:uFillTx/>
              <a:latin typeface="Arial"/>
            </a:endParaRPr>
          </a:p>
          <a:p>
            <a:pPr lvl="1" marL="511200" indent="-1666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t>
            </a:r>
            <a:r>
              <a:rPr b="0" lang="en-US" sz="2000" strike="noStrike" u="none">
                <a:solidFill>
                  <a:srgbClr val="ff0000"/>
                </a:solidFill>
                <a:effectLst/>
                <a:uFillTx/>
                <a:latin typeface="Arial"/>
              </a:rPr>
              <a:t>??</a:t>
            </a:r>
            <a:r>
              <a:rPr b="0" lang="en-US" sz="2000" strike="noStrike" u="none">
                <a:solidFill>
                  <a:srgbClr val="000000"/>
                </a:solidFill>
                <a:effectLst/>
                <a:uFillTx/>
                <a:latin typeface="Arial"/>
              </a:rPr>
              <a:t> at Dec. 31, 2002</a:t>
            </a:r>
            <a:endParaRPr b="0"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80B83A1B-3F20-490E-AE92-1E90E09450D0}"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973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2002-01-17T11:37:33Z</dcterms:created>
  <dc:creator>ldonoho</dc:creator>
  <dc:description/>
  <dc:language>en-US</dc:language>
  <cp:lastModifiedBy>ldonoho</cp:lastModifiedBy>
  <dcterms:modified xsi:type="dcterms:W3CDTF">2002-02-20T14:38:21Z</dcterms:modified>
  <cp:revision>255</cp:revision>
  <dc:subject/>
  <dc:title>PowerPoint Presentation</dc:title>
</cp:coreProperties>
</file>